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12" name="Brødtekst, niveau et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1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pr. 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illed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Billed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Billed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n Hansen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–Jon Hansen</a:t>
            </a:r>
          </a:p>
        </p:txBody>
      </p:sp>
      <p:sp>
        <p:nvSpPr>
          <p:cNvPr id="104" name="“Skriv et citat her”.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“Skriv et citat her”.</a:t>
            </a:r>
          </a:p>
        </p:txBody>
      </p:sp>
      <p:sp>
        <p:nvSpPr>
          <p:cNvPr id="105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Billed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and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led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ks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22" name="Brødtekst, niveau et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2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centre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31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lod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led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ks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Titeltekst</a:t>
            </a:r>
          </a:p>
        </p:txBody>
      </p:sp>
      <p:sp>
        <p:nvSpPr>
          <p:cNvPr id="40" name="Brødtekst, niveau et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41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øve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49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57" name="Brødtekst, niveau 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58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ed kode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eltekst"/>
          <p:cNvSpPr txBox="1"/>
          <p:nvPr>
            <p:ph type="title"/>
          </p:nvPr>
        </p:nvSpPr>
        <p:spPr>
          <a:xfrm>
            <a:off x="952500" y="254000"/>
            <a:ext cx="11099800" cy="1360736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66" name="Brødtekst, niveau et…"/>
          <p:cNvSpPr txBox="1"/>
          <p:nvPr>
            <p:ph type="body" sz="half" idx="1"/>
          </p:nvPr>
        </p:nvSpPr>
        <p:spPr>
          <a:xfrm>
            <a:off x="952500" y="2590800"/>
            <a:ext cx="11519843" cy="2985245"/>
          </a:xfrm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67" name="scala&gt;"/>
          <p:cNvSpPr txBox="1"/>
          <p:nvPr>
            <p:ph type="body" sz="quarter" idx="13"/>
          </p:nvPr>
        </p:nvSpPr>
        <p:spPr>
          <a:xfrm>
            <a:off x="150139" y="6502399"/>
            <a:ext cx="12704522" cy="787401"/>
          </a:xfrm>
          <a:prstGeom prst="rect">
            <a:avLst/>
          </a:prstGeom>
          <a:solidFill>
            <a:srgbClr val="000000"/>
          </a:solidFill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scala&gt;</a:t>
            </a:r>
          </a:p>
        </p:txBody>
      </p:sp>
      <p:sp>
        <p:nvSpPr>
          <p:cNvPr id="68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punkter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illed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77" name="Brødtekst, niveau et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78" name="Lysbillednumm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te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rødtekst, niveau et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86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Titeltekst</a:t>
            </a:r>
          </a:p>
        </p:txBody>
      </p:sp>
      <p:sp>
        <p:nvSpPr>
          <p:cNvPr id="3" name="Brødtekst, niveau et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4" name="Lysbilled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scala-lang.org/api/2.9.2/scala/Function1.html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ypes and pattern match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and pattern matching</a:t>
            </a:r>
          </a:p>
        </p:txBody>
      </p:sp>
      <p:sp>
        <p:nvSpPr>
          <p:cNvPr id="130" name="Brødteks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163" name="List revisited - how to use the function parameter syntax on an object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 revisited - how to use the function parameter syntax on an object?</a:t>
            </a:r>
          </a:p>
        </p:txBody>
      </p:sp>
      <p:sp>
        <p:nvSpPr>
          <p:cNvPr id="164" name="polymorphism.Lis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polymorphism.List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O + FP Polymorphis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OO + FP Polymorphism</a:t>
            </a:r>
          </a:p>
        </p:txBody>
      </p:sp>
      <p:sp>
        <p:nvSpPr>
          <p:cNvPr id="167" name="OO - subtyping…"/>
          <p:cNvSpPr txBox="1"/>
          <p:nvPr>
            <p:ph type="body" idx="1"/>
          </p:nvPr>
        </p:nvSpPr>
        <p:spPr>
          <a:xfrm>
            <a:off x="952500" y="2590800"/>
            <a:ext cx="11519843" cy="5737523"/>
          </a:xfrm>
          <a:prstGeom prst="rect">
            <a:avLst/>
          </a:prstGeom>
        </p:spPr>
        <p:txBody>
          <a:bodyPr/>
          <a:lstStyle/>
          <a:p>
            <a:pPr/>
            <a:r>
              <a:t>OO - subtyping</a:t>
            </a:r>
          </a:p>
          <a:p>
            <a:pPr/>
            <a:r>
              <a:t>FP - generics</a:t>
            </a:r>
          </a:p>
          <a:p>
            <a:pPr/>
            <a:r>
              <a:t>Let us look at their interactions</a:t>
            </a:r>
          </a:p>
          <a:p>
            <a:pPr lvl="1"/>
            <a:r>
              <a:t>bounds - constraints for type parameters</a:t>
            </a:r>
          </a:p>
          <a:p>
            <a:pPr lvl="1"/>
            <a:r>
              <a:t>variance - how parametrized types behave when subtyped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ype Boun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Bounds</a:t>
            </a:r>
          </a:p>
        </p:txBody>
      </p:sp>
      <p:sp>
        <p:nvSpPr>
          <p:cNvPr id="170" name="Let us assume that a method returns a value, but can also throw an excep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 us assume that a method returns a value, but can also throw an exception</a:t>
            </a:r>
          </a:p>
          <a:p>
            <a:pPr/>
            <a:r>
              <a:t>What is the most precise return type ?</a:t>
            </a:r>
          </a:p>
        </p:txBody>
      </p:sp>
      <p:sp>
        <p:nvSpPr>
          <p:cNvPr id="171" name="def test( list: List): Boolea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 test( list: List): Boolean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Upper type boun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Upper type bounds</a:t>
            </a:r>
          </a:p>
        </p:txBody>
      </p:sp>
      <p:sp>
        <p:nvSpPr>
          <p:cNvPr id="174" name="type parameters and abstract types may be constrained by a type bound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240"/>
            </a:pPr>
            <a:r>
              <a:t>type parameters and abstract types may be constrained by a type bound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An upper type bound </a:t>
            </a:r>
            <a:r>
              <a:rPr b="1"/>
              <a:t>T &lt;: A</a:t>
            </a:r>
            <a:r>
              <a:t> declares that type variable T refers to a subtype of type A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Type bound let us assume some knowledge about the paremetrized type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Without the upper type bound annotation, it would not be possible to call method isSimilar in method findSimilar.</a:t>
            </a:r>
          </a:p>
        </p:txBody>
      </p:sp>
      <p:sp>
        <p:nvSpPr>
          <p:cNvPr id="175" name="trait Similar {…"/>
          <p:cNvSpPr txBox="1"/>
          <p:nvPr>
            <p:ph type="body" idx="13"/>
          </p:nvPr>
        </p:nvSpPr>
        <p:spPr>
          <a:xfrm>
            <a:off x="150139" y="6134100"/>
            <a:ext cx="12704522" cy="3530601"/>
          </a:xfrm>
          <a:prstGeom prst="rect">
            <a:avLst/>
          </a:prstGeom>
        </p:spPr>
        <p:txBody>
          <a:bodyPr/>
          <a:lstStyle/>
          <a:p>
            <a:pPr/>
            <a:r>
              <a:t>trait Similar {</a:t>
            </a:r>
          </a:p>
          <a:p>
            <a:pPr/>
            <a:r>
              <a:t>  def isSimilar(x: Any): Boolean</a:t>
            </a:r>
          </a:p>
          <a:p>
            <a:pPr/>
            <a:r>
              <a:t>}</a:t>
            </a:r>
          </a:p>
          <a:p>
            <a:pPr/>
            <a:r>
              <a:t>object UpperBoundTest extends Application {</a:t>
            </a:r>
          </a:p>
          <a:p>
            <a:pPr/>
            <a:r>
              <a:t>  def findSimilar[T &lt;: Similar](e: T, xs: List[T]): Boolean =</a:t>
            </a:r>
          </a:p>
          <a:p>
            <a:pPr/>
            <a:r>
              <a:t>    if (xs.isEmpty) false</a:t>
            </a:r>
          </a:p>
          <a:p>
            <a:pPr/>
            <a:r>
              <a:t>    else if (e.isSimilar(xs.head)) true</a:t>
            </a:r>
          </a:p>
          <a:p>
            <a:pPr/>
            <a:r>
              <a:t>    else findSimilar[T](e, xs.tail)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Lower type boun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Lower type bounds</a:t>
            </a:r>
          </a:p>
        </p:txBody>
      </p:sp>
      <p:sp>
        <p:nvSpPr>
          <p:cNvPr id="178" name="Lower type bounds declare a type to be a supertype of another typ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 Lower type bounds declare a type to be a supertype of another type</a:t>
            </a:r>
          </a:p>
          <a:p>
            <a:pPr/>
            <a:r>
              <a:t>The term </a:t>
            </a:r>
            <a:r>
              <a:rPr b="1"/>
              <a:t>T &gt;: A</a:t>
            </a:r>
            <a:r>
              <a:t> expresses that the type parameter </a:t>
            </a:r>
            <a:r>
              <a:rPr b="1"/>
              <a:t>T</a:t>
            </a:r>
            <a:r>
              <a:t> or the abstract type </a:t>
            </a:r>
            <a:r>
              <a:rPr b="1"/>
              <a:t>T</a:t>
            </a:r>
            <a:r>
              <a:t> refer to a supertype of type </a:t>
            </a:r>
            <a:r>
              <a:rPr b="1"/>
              <a:t>A</a:t>
            </a:r>
            <a:r>
              <a:t>.</a:t>
            </a:r>
          </a:p>
        </p:txBody>
      </p:sp>
      <p:sp>
        <p:nvSpPr>
          <p:cNvPr id="179" name="[S &gt;: NonEmpty]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[S &gt;: NonEmpty]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Mixed boun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Mixed bounds</a:t>
            </a:r>
          </a:p>
        </p:txBody>
      </p:sp>
      <p:sp>
        <p:nvSpPr>
          <p:cNvPr id="182" name="It is possible to mix a lower bound with an upper bound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is possible to mix a lower bound with an upper bound</a:t>
            </a:r>
          </a:p>
          <a:p>
            <a:pPr/>
            <a:r>
              <a:t>We could express, that any type between NonEmpty and IntSet are allowed</a:t>
            </a:r>
          </a:p>
        </p:txBody>
      </p:sp>
      <p:sp>
        <p:nvSpPr>
          <p:cNvPr id="183" name="[ S &gt;: NonEmpty &lt;:IntSet]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 S &gt;: NonEmpty &lt;:IntSet]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ovari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Covariance</a:t>
            </a:r>
          </a:p>
        </p:txBody>
      </p:sp>
      <p:sp>
        <p:nvSpPr>
          <p:cNvPr id="186" name="Int is a subtype of object : Int &lt;: Object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 is a subtype of object : Int &lt;: Object</a:t>
            </a:r>
          </a:p>
          <a:p>
            <a:pPr/>
            <a:r>
              <a:t>How about List[Int] &lt;: List[Object]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Lab Time!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 Time!</a:t>
            </a:r>
          </a:p>
        </p:txBody>
      </p:sp>
      <p:sp>
        <p:nvSpPr>
          <p:cNvPr id="189" name="types_and_pattern_matching_08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types_and_pattern_matching_08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ure Object Oriented Langu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Pure Object Oriented Language</a:t>
            </a:r>
          </a:p>
        </p:txBody>
      </p:sp>
      <p:sp>
        <p:nvSpPr>
          <p:cNvPr id="133" name="In a pure object oriented language, every value is an obje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a pure object oriented language, every value is an object</a:t>
            </a:r>
          </a:p>
          <a:p>
            <a:pPr/>
            <a:r>
              <a:t>If based on classes, then the type of each value is a class</a:t>
            </a:r>
          </a:p>
          <a:p>
            <a:pPr/>
            <a:r>
              <a:t>Is Scala a pure object oriented language?</a:t>
            </a:r>
          </a:p>
          <a:p>
            <a:pPr lvl="1"/>
            <a:r>
              <a:t>What about functions?</a:t>
            </a:r>
          </a:p>
          <a:p>
            <a:pPr lvl="1"/>
            <a:r>
              <a:t>What about primitives?</a:t>
            </a:r>
          </a:p>
          <a:p>
            <a:pPr/>
            <a:r>
              <a:t>Is Java? (No)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How are primitives treat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How are primitives treated</a:t>
            </a:r>
          </a:p>
        </p:txBody>
      </p:sp>
      <p:sp>
        <p:nvSpPr>
          <p:cNvPr id="136" name="Primitive types like Int or Boolean, treated like any other cla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Primitive types like Int or Boolean, treated like any other class</a:t>
            </a:r>
          </a:p>
          <a:p>
            <a:pPr/>
            <a:r>
              <a:t>Compiler represents scala.Int to JVM’s primitive type - 32-bit int, scala.Boolean to JVM’s primitive type boolean etc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139" name="Let’s look at how natural numbers can be constructed as objects, ie 0, 1, 2, 3, 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Let’s look at how natural numbers can be constructed as objects, ie 0, 1, 2, 3, … </a:t>
            </a:r>
          </a:p>
        </p:txBody>
      </p:sp>
      <p:sp>
        <p:nvSpPr>
          <p:cNvPr id="140" name="types_and_pattern_matching.natural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types_and_pattern_matching.naturals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unctions as ob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 as objects</a:t>
            </a:r>
          </a:p>
        </p:txBody>
      </p:sp>
      <p:sp>
        <p:nvSpPr>
          <p:cNvPr id="143" name="Function values are treated as objects in Scala…"/>
          <p:cNvSpPr txBox="1"/>
          <p:nvPr>
            <p:ph type="body" sz="half" idx="1"/>
          </p:nvPr>
        </p:nvSpPr>
        <p:spPr>
          <a:xfrm>
            <a:off x="952500" y="2026741"/>
            <a:ext cx="11519843" cy="4179492"/>
          </a:xfrm>
          <a:prstGeom prst="rect">
            <a:avLst/>
          </a:prstGeom>
        </p:spPr>
        <p:txBody>
          <a:bodyPr/>
          <a:lstStyle/>
          <a:p>
            <a:pPr marL="324485" indent="-324485" defTabSz="426466">
              <a:spcBef>
                <a:spcPts val="3000"/>
              </a:spcBef>
              <a:defRPr sz="2336"/>
            </a:pPr>
            <a:r>
              <a:t>Function values are treated as objects in Scala</a:t>
            </a:r>
          </a:p>
          <a:p>
            <a:pPr marL="324485" indent="-324485" defTabSz="426466">
              <a:spcBef>
                <a:spcPts val="3000"/>
              </a:spcBef>
              <a:defRPr sz="2336"/>
            </a:pPr>
            <a:r>
              <a:t>Function type A=&gt;B is abbreviation for the trait scala.Function1[A,B]</a:t>
            </a:r>
          </a:p>
          <a:p>
            <a:pPr lvl="1" marL="648970" indent="-324485" defTabSz="426466">
              <a:spcBef>
                <a:spcPts val="3000"/>
              </a:spcBef>
              <a:defRPr sz="2336"/>
            </a:pPr>
            <a:r>
              <a:t>This has the apply method: Class[_ &lt;: Int =&gt; Int]</a:t>
            </a:r>
          </a:p>
          <a:p>
            <a:pPr marL="324485" indent="-324485" defTabSz="426466">
              <a:spcBef>
                <a:spcPts val="3000"/>
              </a:spcBef>
              <a:defRPr sz="2336"/>
            </a:pPr>
            <a:r>
              <a:t>Functions are objects with an apply method</a:t>
            </a:r>
          </a:p>
          <a:p>
            <a:pPr marL="324485" indent="-324485" defTabSz="426466">
              <a:spcBef>
                <a:spcPts val="3000"/>
              </a:spcBef>
              <a:defRPr sz="2336"/>
            </a:pPr>
            <a:r>
              <a:t>Traits Function2, etc for multiple parameters</a:t>
            </a:r>
          </a:p>
          <a:p>
            <a:pPr marL="324485" indent="-324485" defTabSz="426466">
              <a:spcBef>
                <a:spcPts val="3000"/>
              </a:spcBef>
              <a:defRPr sz="2336"/>
            </a:pPr>
            <a:r>
              <a:t>See more: </a:t>
            </a:r>
            <a:r>
              <a:rPr u="sng">
                <a:hlinkClick r:id="rId2" invalidUrl="" action="" tgtFrame="" tooltip="" history="1" highlightClick="0" endSnd="0"/>
              </a:rPr>
              <a:t>http://www.scala-lang.org/api/2.9.2/scala/Function1.html</a:t>
            </a:r>
          </a:p>
        </p:txBody>
      </p:sp>
      <p:sp>
        <p:nvSpPr>
          <p:cNvPr id="144" name="scala&gt; def next(n:Int):Int = n+1…"/>
          <p:cNvSpPr txBox="1"/>
          <p:nvPr>
            <p:ph type="body" idx="13"/>
          </p:nvPr>
        </p:nvSpPr>
        <p:spPr>
          <a:xfrm>
            <a:off x="150139" y="6927850"/>
            <a:ext cx="12704522" cy="1816101"/>
          </a:xfrm>
          <a:prstGeom prst="rect">
            <a:avLst/>
          </a:prstGeom>
        </p:spPr>
        <p:txBody>
          <a:bodyPr/>
          <a:lstStyle/>
          <a:p>
            <a:pPr/>
            <a:r>
              <a:t>scala&gt; def next(n:Int):Int = n+1</a:t>
            </a:r>
          </a:p>
          <a:p>
            <a:pPr/>
            <a:r>
              <a:t>next: (n: Int)Int</a:t>
            </a:r>
            <a:br/>
            <a:r>
              <a:t>scala&gt; next _ getClass</a:t>
            </a:r>
          </a:p>
          <a:p>
            <a:pPr/>
            <a:r>
              <a:t>res3: Class[_ &lt;: Int =&gt; Int] = class $$Lambda$1123/1125499532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Expansion behind the sce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1518">
              <a:defRPr sz="6320"/>
            </a:lvl1pPr>
          </a:lstStyle>
          <a:p>
            <a:pPr/>
            <a:r>
              <a:t>Expansion behind the scenes</a:t>
            </a:r>
          </a:p>
        </p:txBody>
      </p:sp>
      <p:sp>
        <p:nvSpPr>
          <p:cNvPr id="147" name="What does the expansion of an anonymous function look like ?"/>
          <p:cNvSpPr txBox="1"/>
          <p:nvPr>
            <p:ph type="body" sz="quarter" idx="1"/>
          </p:nvPr>
        </p:nvSpPr>
        <p:spPr>
          <a:xfrm>
            <a:off x="952500" y="2590800"/>
            <a:ext cx="11519843" cy="1796257"/>
          </a:xfrm>
          <a:prstGeom prst="rect">
            <a:avLst/>
          </a:prstGeom>
        </p:spPr>
        <p:txBody>
          <a:bodyPr/>
          <a:lstStyle/>
          <a:p>
            <a:pPr/>
            <a:r>
              <a:t>What does the expansion of an anonymous function look like ?</a:t>
            </a:r>
          </a:p>
        </p:txBody>
      </p:sp>
      <p:sp>
        <p:nvSpPr>
          <p:cNvPr id="148" name="(x: Int) =&gt; x * x…"/>
          <p:cNvSpPr txBox="1"/>
          <p:nvPr>
            <p:ph type="body" idx="13"/>
          </p:nvPr>
        </p:nvSpPr>
        <p:spPr>
          <a:xfrm>
            <a:off x="150139" y="4870450"/>
            <a:ext cx="12704522" cy="3187701"/>
          </a:xfrm>
          <a:prstGeom prst="rect">
            <a:avLst/>
          </a:prstGeom>
        </p:spPr>
        <p:txBody>
          <a:bodyPr/>
          <a:lstStyle/>
          <a:p>
            <a:pPr/>
            <a:r>
              <a:t>(x: Int) =&gt; x * x</a:t>
            </a:r>
          </a:p>
          <a:p>
            <a:pPr/>
            <a:r>
              <a:t>// expands into</a:t>
            </a:r>
          </a:p>
          <a:p>
            <a:pPr/>
          </a:p>
          <a:p>
            <a:pPr/>
          </a:p>
          <a:p>
            <a:pPr/>
            <a:r>
              <a:t>{ class AnonFun extends Function1[Int, Int] { </a:t>
            </a:r>
          </a:p>
          <a:p>
            <a:pPr lvl="3" marL="0" indent="68580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def apply(x: Int) = x * x </a:t>
            </a:r>
          </a:p>
          <a:p>
            <a:pPr lvl="1" marL="0" indent="22860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} </a:t>
            </a:r>
          </a:p>
          <a:p>
            <a:pPr lvl="1" marL="0" indent="22860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new AnonFun 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nonymous class synt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Anonymous class syntax</a:t>
            </a:r>
          </a:p>
        </p:txBody>
      </p:sp>
      <p:sp>
        <p:nvSpPr>
          <p:cNvPr id="151" name="Anonymous classes are unnamed classes…"/>
          <p:cNvSpPr txBox="1"/>
          <p:nvPr>
            <p:ph type="body" sz="half" idx="1"/>
          </p:nvPr>
        </p:nvSpPr>
        <p:spPr>
          <a:xfrm>
            <a:off x="927100" y="1647204"/>
            <a:ext cx="11519843" cy="3565179"/>
          </a:xfrm>
          <a:prstGeom prst="rect">
            <a:avLst/>
          </a:prstGeom>
        </p:spPr>
        <p:txBody>
          <a:bodyPr/>
          <a:lstStyle/>
          <a:p>
            <a:pPr marL="337820" indent="-337820" defTabSz="443991">
              <a:spcBef>
                <a:spcPts val="3100"/>
              </a:spcBef>
              <a:defRPr sz="2432"/>
            </a:pPr>
            <a:r>
              <a:t>Anonymous classes are unnamed classes</a:t>
            </a:r>
          </a:p>
          <a:p>
            <a:pPr marL="337820" indent="-337820" defTabSz="443991">
              <a:spcBef>
                <a:spcPts val="3100"/>
              </a:spcBef>
              <a:defRPr sz="2432"/>
            </a:pPr>
            <a:r>
              <a:t>How can we create an instance?</a:t>
            </a:r>
          </a:p>
          <a:p>
            <a:pPr marL="337820" indent="-337820" defTabSz="443991">
              <a:spcBef>
                <a:spcPts val="3100"/>
              </a:spcBef>
              <a:defRPr sz="2432"/>
            </a:pPr>
            <a:r>
              <a:t>By using the reserved word new and defining the body with braces</a:t>
            </a:r>
          </a:p>
          <a:p>
            <a:pPr marL="337820" indent="-337820" defTabSz="443991">
              <a:spcBef>
                <a:spcPts val="3100"/>
              </a:spcBef>
              <a:defRPr sz="2432"/>
            </a:pPr>
            <a:r>
              <a:t>Also, instances can be created from traits</a:t>
            </a:r>
          </a:p>
          <a:p>
            <a:pPr marL="337820" indent="-337820" defTabSz="443991">
              <a:spcBef>
                <a:spcPts val="3100"/>
              </a:spcBef>
              <a:defRPr sz="2432"/>
            </a:pPr>
            <a:r>
              <a:t>This is  syntax sugar.</a:t>
            </a:r>
          </a:p>
        </p:txBody>
      </p:sp>
      <p:sp>
        <p:nvSpPr>
          <p:cNvPr id="152" name="//anonymous class…"/>
          <p:cNvSpPr txBox="1"/>
          <p:nvPr>
            <p:ph type="body" idx="13"/>
          </p:nvPr>
        </p:nvSpPr>
        <p:spPr>
          <a:xfrm>
            <a:off x="150139" y="5461000"/>
            <a:ext cx="12704522" cy="4216401"/>
          </a:xfrm>
          <a:prstGeom prst="rect">
            <a:avLst/>
          </a:prstGeom>
        </p:spPr>
        <p:txBody>
          <a:bodyPr/>
          <a:lstStyle/>
          <a:p>
            <a:pPr/>
            <a:r>
              <a:t>//anonymous class</a:t>
            </a:r>
          </a:p>
          <a:p>
            <a:pPr/>
            <a:r>
              <a:t>val myPoint = new{ val x = 1; val y = 2 }</a:t>
            </a:r>
          </a:p>
          <a:p>
            <a:pPr/>
          </a:p>
          <a:p>
            <a:pPr/>
            <a:r>
              <a:t>// instance from trait</a:t>
            </a:r>
          </a:p>
          <a:p>
            <a:pPr/>
            <a:r>
              <a:t>trait AnonymousHero {</a:t>
            </a:r>
          </a:p>
          <a:p>
            <a:pPr/>
            <a:r>
              <a:t>  def superpower: String</a:t>
            </a:r>
          </a:p>
          <a:p>
            <a:pPr/>
            <a:r>
              <a:t>}</a:t>
            </a:r>
          </a:p>
          <a:p>
            <a:pPr/>
            <a:r>
              <a:t> </a:t>
            </a:r>
          </a:p>
          <a:p>
            <a:pPr/>
            <a:r>
              <a:t>val myHero = new AnonymousHero {</a:t>
            </a:r>
          </a:p>
          <a:p>
            <a:pPr/>
            <a:r>
              <a:t>  def superpower = "I can compile Scala with my brain"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Expansion, even shor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pPr/>
            <a:r>
              <a:t>Expansion, even shorter</a:t>
            </a:r>
          </a:p>
        </p:txBody>
      </p:sp>
      <p:sp>
        <p:nvSpPr>
          <p:cNvPr id="155" name="Using the anonymous class syntax, the expanded function is even shorter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the anonymous class syntax, the expanded function is even shorter</a:t>
            </a:r>
          </a:p>
        </p:txBody>
      </p:sp>
      <p:sp>
        <p:nvSpPr>
          <p:cNvPr id="156" name="(x: Int) =&gt; x * x…"/>
          <p:cNvSpPr txBox="1"/>
          <p:nvPr>
            <p:ph type="body" idx="13"/>
          </p:nvPr>
        </p:nvSpPr>
        <p:spPr>
          <a:xfrm>
            <a:off x="150139" y="5816599"/>
            <a:ext cx="12704522" cy="2159001"/>
          </a:xfrm>
          <a:prstGeom prst="rect">
            <a:avLst/>
          </a:prstGeom>
        </p:spPr>
        <p:txBody>
          <a:bodyPr/>
          <a:lstStyle/>
          <a:p>
            <a:pPr/>
            <a:r>
              <a:t>(x: Int) =&gt; x * x</a:t>
            </a:r>
          </a:p>
          <a:p>
            <a:pPr/>
            <a:r>
              <a:t>// expands into</a:t>
            </a:r>
          </a:p>
          <a:p>
            <a:pPr/>
          </a:p>
          <a:p>
            <a:pPr/>
            <a:r>
              <a:t>new Function1[Int, Int] { </a:t>
            </a:r>
          </a:p>
          <a:p>
            <a:pPr lvl="1" marL="0" indent="22860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def apply(x: Int) = x * x 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Methods and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Methods and functions</a:t>
            </a:r>
          </a:p>
        </p:txBody>
      </p:sp>
      <p:sp>
        <p:nvSpPr>
          <p:cNvPr id="159" name="In many situations, you can ignore the difference between functions and methods…"/>
          <p:cNvSpPr txBox="1"/>
          <p:nvPr>
            <p:ph type="body" idx="1"/>
          </p:nvPr>
        </p:nvSpPr>
        <p:spPr>
          <a:xfrm>
            <a:off x="742478" y="1689100"/>
            <a:ext cx="11519844" cy="4470748"/>
          </a:xfrm>
          <a:prstGeom prst="rect">
            <a:avLst/>
          </a:prstGeom>
        </p:spPr>
        <p:txBody>
          <a:bodyPr/>
          <a:lstStyle/>
          <a:p>
            <a:pPr marL="253364" indent="-253364" defTabSz="332993">
              <a:spcBef>
                <a:spcPts val="2300"/>
              </a:spcBef>
              <a:defRPr sz="1824"/>
            </a:pPr>
            <a:r>
              <a:t>In many situations, you can ignore the difference between functions and methods </a:t>
            </a:r>
          </a:p>
          <a:p>
            <a:pPr marL="253364" indent="-253364" defTabSz="332993">
              <a:spcBef>
                <a:spcPts val="2300"/>
              </a:spcBef>
              <a:defRPr sz="1824"/>
            </a:pPr>
            <a:r>
              <a:t>But, methods such as def f(x: Int): Boolean = … are not functions</a:t>
            </a:r>
          </a:p>
          <a:p>
            <a:pPr lvl="1" marL="506729" indent="-253364" defTabSz="332993">
              <a:spcBef>
                <a:spcPts val="2300"/>
              </a:spcBef>
              <a:defRPr sz="1824"/>
            </a:pPr>
            <a:r>
              <a:t>A Scala method, as in Java, is a part of a class. It has a name, a signature, optionally some annotations, and some bytecode</a:t>
            </a:r>
          </a:p>
          <a:p>
            <a:pPr lvl="1" marL="506729" indent="-253364" defTabSz="332993">
              <a:spcBef>
                <a:spcPts val="2300"/>
              </a:spcBef>
              <a:defRPr sz="1824"/>
            </a:pPr>
            <a:r>
              <a:t>A function in Scala is a complete object. There are a series of traits in Scala to represent functions with various numbers of arguments: Function0, Function1</a:t>
            </a:r>
          </a:p>
          <a:p>
            <a:pPr marL="253364" indent="-253364" defTabSz="332993">
              <a:spcBef>
                <a:spcPts val="2300"/>
              </a:spcBef>
              <a:defRPr sz="1824"/>
            </a:pPr>
            <a:r>
              <a:t>A method is converted to a function value, if it’s name is used in a place, where a function value is expected</a:t>
            </a:r>
          </a:p>
          <a:p>
            <a:pPr marL="253364" indent="-253364" defTabSz="332993">
              <a:spcBef>
                <a:spcPts val="2300"/>
              </a:spcBef>
              <a:defRPr sz="1824"/>
            </a:pPr>
            <a:r>
              <a:t>When we treat a method as a function, such as by assigning it to a variable, Scala actually creates a function object whose apply method calls the original method, and that is the object that gets assigned to the variable</a:t>
            </a:r>
          </a:p>
        </p:txBody>
      </p:sp>
      <p:sp>
        <p:nvSpPr>
          <p:cNvPr id="160" name="def f(x: Int): Boolean = ……"/>
          <p:cNvSpPr txBox="1"/>
          <p:nvPr>
            <p:ph type="body" idx="13"/>
          </p:nvPr>
        </p:nvSpPr>
        <p:spPr>
          <a:xfrm>
            <a:off x="150139" y="6489699"/>
            <a:ext cx="12704522" cy="2844801"/>
          </a:xfrm>
          <a:prstGeom prst="rect">
            <a:avLst/>
          </a:prstGeom>
        </p:spPr>
        <p:txBody>
          <a:bodyPr/>
          <a:lstStyle/>
          <a:p>
            <a:pPr/>
            <a:r>
              <a:t>def f(x: Int): Boolean = …</a:t>
            </a:r>
          </a:p>
          <a:p>
            <a:pPr/>
            <a:r>
              <a:t>// is converted to</a:t>
            </a:r>
          </a:p>
          <a:p>
            <a:pPr/>
            <a:r>
              <a:t>(x: Int) =&gt; f(x)</a:t>
            </a:r>
          </a:p>
          <a:p>
            <a:pPr/>
            <a:r>
              <a:t>// in expanded form</a:t>
            </a:r>
          </a:p>
          <a:p>
            <a:pPr/>
            <a:r>
              <a:t>new Function1[Int, Boolean] { </a:t>
            </a:r>
          </a:p>
          <a:p>
            <a:pPr lvl="1" marL="0" indent="22860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def apply(x: Int) = f(x) 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