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Brødtekst, niveau et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r. 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illed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Billed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Billed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n Hanse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–Jon Hansen</a:t>
            </a:r>
          </a:p>
        </p:txBody>
      </p:sp>
      <p:sp>
        <p:nvSpPr>
          <p:cNvPr id="104" name="“Skriv et citat her”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“Skriv et citat her”.</a:t>
            </a:r>
          </a:p>
        </p:txBody>
      </p:sp>
      <p:sp>
        <p:nvSpPr>
          <p:cNvPr id="105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illed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an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led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ks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Brødtekst, niveau et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2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lo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led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ks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Brødtekst, niveau et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øve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Brødtekst, niveau 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5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ed kode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eltekst"/>
          <p:cNvSpPr txBox="1"/>
          <p:nvPr>
            <p:ph type="title"/>
          </p:nvPr>
        </p:nvSpPr>
        <p:spPr>
          <a:xfrm>
            <a:off x="952500" y="254000"/>
            <a:ext cx="11099800" cy="1360736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6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11519843" cy="2985245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67" name="scala&gt;"/>
          <p:cNvSpPr txBox="1"/>
          <p:nvPr>
            <p:ph type="body" sz="quarter" idx="13"/>
          </p:nvPr>
        </p:nvSpPr>
        <p:spPr>
          <a:xfrm>
            <a:off x="150139" y="6502399"/>
            <a:ext cx="12704522" cy="787401"/>
          </a:xfrm>
          <a:prstGeom prst="rect">
            <a:avLst/>
          </a:prstGeom>
          <a:solidFill>
            <a:srgbClr val="000000"/>
          </a:solidFill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scala&gt;</a:t>
            </a:r>
          </a:p>
        </p:txBody>
      </p:sp>
      <p:sp>
        <p:nvSpPr>
          <p:cNvPr id="6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illed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77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78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rødtekst, niveau et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8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Brødtekst, niveau et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scala-lang.org/api/2.12.2/scala/collection/LinearSeq.html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orking with Scala Collect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Scala Collections</a:t>
            </a:r>
          </a:p>
        </p:txBody>
      </p:sp>
      <p:sp>
        <p:nvSpPr>
          <p:cNvPr id="130" name="A functional prime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functional primer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verview of Standard method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Standard methods</a:t>
            </a:r>
          </a:p>
        </p:txBody>
      </p:sp>
      <p:sp>
        <p:nvSpPr>
          <p:cNvPr id="163" name="map…"/>
          <p:cNvSpPr txBox="1"/>
          <p:nvPr>
            <p:ph type="subTitle" sz="half" idx="1"/>
          </p:nvPr>
        </p:nvSpPr>
        <p:spPr>
          <a:xfrm>
            <a:off x="1270000" y="5041900"/>
            <a:ext cx="10464800" cy="3942706"/>
          </a:xfrm>
          <a:prstGeom prst="rect">
            <a:avLst/>
          </a:prstGeom>
        </p:spPr>
        <p:txBody>
          <a:bodyPr/>
          <a:lstStyle/>
          <a:p>
            <a:pPr defTabSz="438150">
              <a:defRPr sz="2775"/>
            </a:pPr>
            <a:r>
              <a:t>map </a:t>
            </a:r>
          </a:p>
          <a:p>
            <a:pPr defTabSz="438150">
              <a:defRPr sz="2775"/>
            </a:pPr>
            <a:r>
              <a:t>foreach</a:t>
            </a:r>
          </a:p>
          <a:p>
            <a:pPr defTabSz="438150">
              <a:defRPr sz="2775"/>
            </a:pPr>
            <a:r>
              <a:t>update</a:t>
            </a:r>
          </a:p>
          <a:p>
            <a:pPr defTabSz="438150">
              <a:defRPr sz="2775"/>
            </a:pPr>
            <a:r>
              <a:t>apply</a:t>
            </a:r>
          </a:p>
          <a:p>
            <a:pPr defTabSz="438150">
              <a:defRPr sz="2775"/>
            </a:pPr>
            <a:r>
              <a:t>find</a:t>
            </a:r>
          </a:p>
          <a:p>
            <a:pPr defTabSz="438150">
              <a:defRPr sz="2775"/>
            </a:pPr>
            <a:r>
              <a:t>exists</a:t>
            </a:r>
          </a:p>
          <a:p>
            <a:pPr defTabSz="438150">
              <a:defRPr sz="2775"/>
            </a:pPr>
            <a:r>
              <a:t>filter</a:t>
            </a:r>
          </a:p>
          <a:p>
            <a:pPr defTabSz="438150">
              <a:defRPr sz="2775"/>
            </a:pPr>
            <a:r>
              <a:t>forall</a:t>
            </a:r>
          </a:p>
          <a:p>
            <a:pPr defTabSz="438150">
              <a:defRPr sz="2775"/>
            </a:pPr>
            <a:r>
              <a:t>zip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</a:t>
            </a:r>
          </a:p>
        </p:txBody>
      </p:sp>
      <p:sp>
        <p:nvSpPr>
          <p:cNvPr id="166" name="Evaluates a function over each element in the list, returning a list with the same number of elements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Evaluates a function over each element in the list, returning a list with the same number of elements.</a:t>
            </a:r>
          </a:p>
        </p:txBody>
      </p:sp>
      <p:sp>
        <p:nvSpPr>
          <p:cNvPr id="167" name="scala&gt; val numbers = List(1, 2, 3, 4)…"/>
          <p:cNvSpPr txBox="1"/>
          <p:nvPr>
            <p:ph type="body" idx="13"/>
          </p:nvPr>
        </p:nvSpPr>
        <p:spPr>
          <a:xfrm>
            <a:off x="150139" y="5816599"/>
            <a:ext cx="12704522" cy="2159001"/>
          </a:xfrm>
          <a:prstGeom prst="rect">
            <a:avLst/>
          </a:prstGeom>
        </p:spPr>
        <p:txBody>
          <a:bodyPr/>
          <a:lstStyle/>
          <a:p>
            <a:pPr/>
            <a:r>
              <a:t>scala&gt; val numbers = List(1, 2, 3, 4)</a:t>
            </a:r>
          </a:p>
          <a:p>
            <a:pPr/>
            <a:r>
              <a:t>numbers: List[Int] = List(1, 2, 3, 4)</a:t>
            </a:r>
          </a:p>
          <a:p>
            <a:pPr/>
          </a:p>
          <a:p>
            <a:pPr/>
            <a:r>
              <a:t>scala&gt; numbers.map((i: Int) =&gt; i * 2)</a:t>
            </a:r>
          </a:p>
          <a:p>
            <a:pPr/>
            <a:r>
              <a:t>res0: List[Int] = List(2, 4, 6, 8)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re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foreach</a:t>
            </a:r>
          </a:p>
        </p:txBody>
      </p:sp>
      <p:sp>
        <p:nvSpPr>
          <p:cNvPr id="170" name="foreach - foreach is like map but returns nothing. foreach is intended for side-effects only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foreach - foreach is like map but returns nothing. foreach is intended for side-effects only</a:t>
            </a:r>
          </a:p>
          <a:p>
            <a:pPr/>
            <a:r>
              <a:t>it returns nothing.</a:t>
            </a:r>
          </a:p>
        </p:txBody>
      </p:sp>
      <p:sp>
        <p:nvSpPr>
          <p:cNvPr id="171" name="scala&gt; numbers.foreach((i: Int) =&gt; i * 2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scala&gt; numbers.foreach((i: Int) =&gt; i * 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</a:t>
            </a:r>
          </a:p>
        </p:txBody>
      </p:sp>
      <p:sp>
        <p:nvSpPr>
          <p:cNvPr id="174" name="removes any elements where the function you pass in evaluates to false. Functions that return a Boolean are often called predicate functions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removes any elements where the function you pass in evaluates to false. Functions that return a Boolean are often called predicate functions.</a:t>
            </a:r>
          </a:p>
        </p:txBody>
      </p:sp>
      <p:sp>
        <p:nvSpPr>
          <p:cNvPr id="175" name="scala&gt; numbers.filter((i: Int) =&gt; i % 2 == 0)…"/>
          <p:cNvSpPr txBox="1"/>
          <p:nvPr>
            <p:ph type="body" idx="13"/>
          </p:nvPr>
        </p:nvSpPr>
        <p:spPr>
          <a:xfrm>
            <a:off x="150139" y="6330950"/>
            <a:ext cx="12704522" cy="1130301"/>
          </a:xfrm>
          <a:prstGeom prst="rect">
            <a:avLst/>
          </a:prstGeom>
        </p:spPr>
        <p:txBody>
          <a:bodyPr/>
          <a:lstStyle/>
          <a:p>
            <a:pPr/>
            <a:r>
              <a:t>scala&gt; numbers.filter((i: Int) =&gt; i % 2 == 0)</a:t>
            </a:r>
          </a:p>
          <a:p>
            <a:pPr/>
            <a:r>
              <a:t>res0: List[Int] = List(2, 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z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zip</a:t>
            </a:r>
          </a:p>
        </p:txBody>
      </p:sp>
      <p:sp>
        <p:nvSpPr>
          <p:cNvPr id="178" name="zip aggregates the contents of two lists into a single list of pairs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zip aggregates the contents of two lists into a single list of pairs.</a:t>
            </a:r>
          </a:p>
        </p:txBody>
      </p:sp>
      <p:sp>
        <p:nvSpPr>
          <p:cNvPr id="179" name="scala&gt; List(1, 2, 3).zip(List(&quot;a&quot;, &quot;b&quot;, &quot;c&quot;))…"/>
          <p:cNvSpPr txBox="1"/>
          <p:nvPr>
            <p:ph type="body" idx="13"/>
          </p:nvPr>
        </p:nvSpPr>
        <p:spPr>
          <a:xfrm>
            <a:off x="150139" y="6330950"/>
            <a:ext cx="12704522" cy="1130301"/>
          </a:xfrm>
          <a:prstGeom prst="rect">
            <a:avLst/>
          </a:prstGeom>
        </p:spPr>
        <p:txBody>
          <a:bodyPr/>
          <a:lstStyle/>
          <a:p>
            <a:pPr/>
            <a:r>
              <a:t>scala&gt; List(1, 2, 3).zip(List("a", "b", "c"))</a:t>
            </a:r>
          </a:p>
          <a:p>
            <a:pPr/>
            <a:r>
              <a:t>res0: List[(Int, String)] = List((1,a), (2,b), (3,c))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art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partition</a:t>
            </a:r>
          </a:p>
        </p:txBody>
      </p:sp>
      <p:sp>
        <p:nvSpPr>
          <p:cNvPr id="182" name="partition splits a list based on where it falls with respect to a predicate func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partition splits a list based on where it falls with respect to a predicate function</a:t>
            </a:r>
          </a:p>
        </p:txBody>
      </p:sp>
      <p:sp>
        <p:nvSpPr>
          <p:cNvPr id="183" name="scala&gt; val numbers = List(1, 2, 3, 4, 5, 6, 7, 8, 9, 10)…"/>
          <p:cNvSpPr txBox="1"/>
          <p:nvPr>
            <p:ph type="body" idx="13"/>
          </p:nvPr>
        </p:nvSpPr>
        <p:spPr>
          <a:xfrm>
            <a:off x="150139" y="5988050"/>
            <a:ext cx="12704522" cy="1816101"/>
          </a:xfrm>
          <a:prstGeom prst="rect">
            <a:avLst/>
          </a:prstGeom>
        </p:spPr>
        <p:txBody>
          <a:bodyPr/>
          <a:lstStyle/>
          <a:p>
            <a:pPr/>
            <a:r>
              <a:t>scala&gt; val numbers = List(1, 2, 3, 4, 5, 6, 7, 8, 9, 10)</a:t>
            </a:r>
          </a:p>
          <a:p>
            <a:pPr/>
            <a:r>
              <a:t>scala&gt; numbers.partition(_ % 2 == 0)</a:t>
            </a:r>
          </a:p>
          <a:p>
            <a:pPr/>
            <a:r>
              <a:t>res0: (List[Int], List[Int]) = (List(2, 4, 6, 8, 10),List(1, 3, 5, 7, 9))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i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</a:t>
            </a:r>
          </a:p>
        </p:txBody>
      </p:sp>
      <p:sp>
        <p:nvSpPr>
          <p:cNvPr id="186" name="find returns the first element of a collection that matches a predicate func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returns the first element of a collection that matches a predicate function</a:t>
            </a:r>
          </a:p>
        </p:txBody>
      </p:sp>
      <p:sp>
        <p:nvSpPr>
          <p:cNvPr id="187" name="scala&gt; numbers.find((i: Int) =&gt; i &gt; 5)…"/>
          <p:cNvSpPr txBox="1"/>
          <p:nvPr>
            <p:ph type="body" idx="13"/>
          </p:nvPr>
        </p:nvSpPr>
        <p:spPr>
          <a:xfrm>
            <a:off x="150139" y="6330950"/>
            <a:ext cx="12704522" cy="1130301"/>
          </a:xfrm>
          <a:prstGeom prst="rect">
            <a:avLst/>
          </a:prstGeom>
        </p:spPr>
        <p:txBody>
          <a:bodyPr/>
          <a:lstStyle/>
          <a:p>
            <a:pPr/>
            <a:r>
              <a:t>scala&gt; numbers.find((i: Int) =&gt; i &gt; 5)</a:t>
            </a:r>
          </a:p>
          <a:p>
            <a:pPr/>
            <a:r>
              <a:t>res0: Option[Int] = Some(6)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dr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drop</a:t>
            </a:r>
          </a:p>
        </p:txBody>
      </p:sp>
      <p:sp>
        <p:nvSpPr>
          <p:cNvPr id="190" name="drop drops the first i element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drop</a:t>
            </a:r>
            <a:r>
              <a:t> drops the first i elements</a:t>
            </a:r>
          </a:p>
        </p:txBody>
      </p:sp>
      <p:sp>
        <p:nvSpPr>
          <p:cNvPr id="191" name="scala&gt; val numbers = List(1, 2, 3, 4, 5, 6, 7, 8, 9, 10)…"/>
          <p:cNvSpPr txBox="1"/>
          <p:nvPr>
            <p:ph type="body" idx="13"/>
          </p:nvPr>
        </p:nvSpPr>
        <p:spPr>
          <a:xfrm>
            <a:off x="150139" y="5988050"/>
            <a:ext cx="12704522" cy="1816101"/>
          </a:xfrm>
          <a:prstGeom prst="rect">
            <a:avLst/>
          </a:prstGeom>
        </p:spPr>
        <p:txBody>
          <a:bodyPr/>
          <a:lstStyle/>
          <a:p>
            <a:pPr/>
            <a:r>
              <a:t>scala&gt; val numbers = List(1, 2, 3, 4, 5, 6, 7, 8, 9, 10)</a:t>
            </a:r>
          </a:p>
          <a:p>
            <a:pPr/>
          </a:p>
          <a:p>
            <a:pPr/>
            <a:r>
              <a:t>scala&gt; numbers.drop(5)</a:t>
            </a:r>
          </a:p>
          <a:p>
            <a:pPr/>
            <a:r>
              <a:t>res0: List[Int] = List(6, 7, 8, 9, 10)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oldLeft / foldRigh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foldLeft / foldRight</a:t>
            </a:r>
          </a:p>
        </p:txBody>
      </p:sp>
      <p:sp>
        <p:nvSpPr>
          <p:cNvPr id="194" name="In essence, fold takes data in one format and gives it back to you in another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t>In essence, fold takes data in one format and gives it back to you in another.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The fold method for a List takes two arguments; the start value and a function. This function also takes two arguments; the accumulated value and the current item in the list.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reduce in Java</a:t>
            </a:r>
          </a:p>
        </p:txBody>
      </p:sp>
      <p:sp>
        <p:nvSpPr>
          <p:cNvPr id="195" name="val numbers = List(5, 4, 8, 6, 2)…"/>
          <p:cNvSpPr txBox="1"/>
          <p:nvPr>
            <p:ph type="body" idx="13"/>
          </p:nvPr>
        </p:nvSpPr>
        <p:spPr>
          <a:xfrm>
            <a:off x="150139" y="6552108"/>
            <a:ext cx="12704522" cy="2159001"/>
          </a:xfrm>
          <a:prstGeom prst="rect">
            <a:avLst/>
          </a:prstGeom>
        </p:spPr>
        <p:txBody>
          <a:bodyPr/>
          <a:lstStyle/>
          <a:p>
            <a:pPr/>
            <a:r>
              <a:t>val numbers = List(5, 4, 8, 6, 2)</a:t>
            </a:r>
          </a:p>
          <a:p>
            <a:pPr/>
            <a:r>
              <a:t>numbers.fold(0) { (z, i) =&gt;</a:t>
            </a:r>
          </a:p>
          <a:p>
            <a:pPr/>
            <a:r>
              <a:t>  a + i</a:t>
            </a:r>
          </a:p>
          <a:p>
            <a:pPr/>
            <a:r>
              <a:t>}</a:t>
            </a:r>
          </a:p>
          <a:p>
            <a:pPr/>
            <a:r>
              <a:t>// result = 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latt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flatten</a:t>
            </a:r>
          </a:p>
        </p:txBody>
      </p:sp>
      <p:sp>
        <p:nvSpPr>
          <p:cNvPr id="198" name="flatten collapses one level of nested structure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flatten collapses one level of nested structure.</a:t>
            </a:r>
          </a:p>
        </p:txBody>
      </p:sp>
      <p:sp>
        <p:nvSpPr>
          <p:cNvPr id="199" name="scala&gt; List(List(1, 2), List(3, 4)).flatten…"/>
          <p:cNvSpPr txBox="1"/>
          <p:nvPr>
            <p:ph type="body" idx="13"/>
          </p:nvPr>
        </p:nvSpPr>
        <p:spPr>
          <a:xfrm>
            <a:off x="150139" y="6330950"/>
            <a:ext cx="12704522" cy="1130301"/>
          </a:xfrm>
          <a:prstGeom prst="rect">
            <a:avLst/>
          </a:prstGeom>
        </p:spPr>
        <p:txBody>
          <a:bodyPr/>
          <a:lstStyle/>
          <a:p>
            <a:pPr/>
            <a:r>
              <a:t>scala&gt; List(List(1, 2), List(3, 4)).flatten</a:t>
            </a:r>
          </a:p>
          <a:p>
            <a:pPr/>
            <a:r>
              <a:t>res0: List[Int] = List(1, 2, 3, 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mmutable vs Mu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Immutable vs Mutable</a:t>
            </a:r>
          </a:p>
        </p:txBody>
      </p:sp>
      <p:sp>
        <p:nvSpPr>
          <p:cNvPr id="133" name="Immutable by defaul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Immutable by default</a:t>
            </a:r>
          </a:p>
          <a:p>
            <a:pPr/>
            <a:r>
              <a:t>Unless you request otherwise</a:t>
            </a:r>
          </a:p>
          <a:p>
            <a:pPr/>
            <a:r>
              <a:t>In </a:t>
            </a:r>
            <a:r>
              <a:rPr b="1"/>
              <a:t>mutable</a:t>
            </a:r>
            <a:r>
              <a:t> package, like </a:t>
            </a:r>
            <a:r>
              <a:rPr u="sng">
                <a:hlinkClick r:id="rId2" invalidUrl="" action="" tgtFrame="" tooltip="" history="1" highlightClick="0" endSnd="0"/>
              </a:rPr>
              <a:t>mutable.LinearSeq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lat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flatMap</a:t>
            </a:r>
          </a:p>
        </p:txBody>
      </p:sp>
      <p:sp>
        <p:nvSpPr>
          <p:cNvPr id="202" name="flatMap is a frequently used combinator that combines mapping and flattening. flatMap takes a function that works on the nested lists and then concatenates the results back together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flatMap is a frequently used combinator that combines mapping and flattening. flatMap takes a function that works on the nested lists and then concatenates the results back together.</a:t>
            </a:r>
          </a:p>
        </p:txBody>
      </p:sp>
      <p:sp>
        <p:nvSpPr>
          <p:cNvPr id="203" name="scala&gt; val nestedNumbers = List(List(1, 2), List(3, 4))…"/>
          <p:cNvSpPr txBox="1"/>
          <p:nvPr>
            <p:ph type="body" idx="13"/>
          </p:nvPr>
        </p:nvSpPr>
        <p:spPr>
          <a:xfrm>
            <a:off x="150139" y="5816599"/>
            <a:ext cx="12704522" cy="2159001"/>
          </a:xfrm>
          <a:prstGeom prst="rect">
            <a:avLst/>
          </a:prstGeom>
        </p:spPr>
        <p:txBody>
          <a:bodyPr/>
          <a:lstStyle/>
          <a:p>
            <a:pPr/>
            <a:r>
              <a:t>scala&gt; val nestedNumbers = List(List(1, 2), List(3, 4))</a:t>
            </a:r>
          </a:p>
          <a:p>
            <a:pPr/>
            <a:r>
              <a:t>nestedNumbers: List[List[Int]] = List(List(1, 2), List(3, 4))</a:t>
            </a:r>
          </a:p>
          <a:p>
            <a:pPr/>
          </a:p>
          <a:p>
            <a:pPr/>
            <a:r>
              <a:t>scala&gt; nestedNumbers.flatMap(x =&gt; x.map(_ * 2))</a:t>
            </a:r>
          </a:p>
          <a:p>
            <a:pPr/>
            <a:r>
              <a:t>res0: List[Int] = List(2, 4, 6, 8)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ab Time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Time!</a:t>
            </a:r>
          </a:p>
        </p:txBody>
      </p:sp>
      <p:sp>
        <p:nvSpPr>
          <p:cNvPr id="206" name="collections_09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collections_09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rray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Arrays</a:t>
            </a:r>
          </a:p>
        </p:txBody>
      </p:sp>
      <p:sp>
        <p:nvSpPr>
          <p:cNvPr id="136" name="Arrays preserve orde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Arrays preserve order</a:t>
            </a:r>
          </a:p>
          <a:p>
            <a:pPr/>
            <a:r>
              <a:t>can contain duplicates</a:t>
            </a:r>
          </a:p>
          <a:p>
            <a:pPr/>
            <a:r>
              <a:t>are mutable</a:t>
            </a:r>
          </a:p>
        </p:txBody>
      </p:sp>
      <p:sp>
        <p:nvSpPr>
          <p:cNvPr id="137" name="scala&gt; val numbers = Array(1, 2, 3, 4, 5, 1, 2, 3, 4, 5)…"/>
          <p:cNvSpPr txBox="1"/>
          <p:nvPr>
            <p:ph type="body" idx="13"/>
          </p:nvPr>
        </p:nvSpPr>
        <p:spPr>
          <a:xfrm>
            <a:off x="150139" y="5988050"/>
            <a:ext cx="12704522" cy="1816101"/>
          </a:xfrm>
          <a:prstGeom prst="rect">
            <a:avLst/>
          </a:prstGeom>
        </p:spPr>
        <p:txBody>
          <a:bodyPr/>
          <a:lstStyle/>
          <a:p>
            <a:pPr/>
            <a:r>
              <a:t>scala&gt; val numbers = Array(1, 2, 3, 4, 5, 1, 2, 3, 4, 5)</a:t>
            </a:r>
          </a:p>
          <a:p>
            <a:pPr/>
            <a:r>
              <a:t>numbers: Array[Int] = Array(1, 2, 3, 4, 5, 1, 2, 3, 4, 5)</a:t>
            </a:r>
          </a:p>
          <a:p>
            <a:pPr/>
          </a:p>
          <a:p>
            <a:pPr/>
            <a:r>
              <a:t>scala&gt; numbers(3) = 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Lists</a:t>
            </a:r>
          </a:p>
        </p:txBody>
      </p:sp>
      <p:sp>
        <p:nvSpPr>
          <p:cNvPr id="140" name="Lists preserve order, can contain duplicates, and are immutable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Lists preserve order, can contain duplicates, and are immutable.</a:t>
            </a:r>
          </a:p>
        </p:txBody>
      </p:sp>
      <p:sp>
        <p:nvSpPr>
          <p:cNvPr id="141" name="scala&gt; val numbers = List(1, 2, 3, 4, 5, 1, 2, 3, 4, 5)…"/>
          <p:cNvSpPr txBox="1"/>
          <p:nvPr>
            <p:ph type="body" idx="13"/>
          </p:nvPr>
        </p:nvSpPr>
        <p:spPr>
          <a:xfrm>
            <a:off x="150139" y="6330950"/>
            <a:ext cx="12704522" cy="1130301"/>
          </a:xfrm>
          <a:prstGeom prst="rect">
            <a:avLst/>
          </a:prstGeom>
        </p:spPr>
        <p:txBody>
          <a:bodyPr/>
          <a:lstStyle/>
          <a:p>
            <a:pPr/>
            <a:r>
              <a:t>scala&gt; val numbers = List(1, 2, 3, 4, 5, 1, 2, 3, 4, 5)</a:t>
            </a:r>
          </a:p>
          <a:p>
            <a:pPr/>
            <a:r>
              <a:t>numbers: List[Int] = List(1, 2, 3, 4, 5, 1, 2, 3, 4, 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Sets</a:t>
            </a:r>
          </a:p>
        </p:txBody>
      </p:sp>
      <p:sp>
        <p:nvSpPr>
          <p:cNvPr id="144" name="Sets do not preserve order and have no duplicate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Sets do not preserve order and have no duplicates</a:t>
            </a:r>
          </a:p>
        </p:txBody>
      </p:sp>
      <p:sp>
        <p:nvSpPr>
          <p:cNvPr id="145" name="scala&gt; val numbers = Set(1, 2, 3, 4, 5, 1, 2, 3, 4, 5)…"/>
          <p:cNvSpPr txBox="1"/>
          <p:nvPr>
            <p:ph type="body" idx="13"/>
          </p:nvPr>
        </p:nvSpPr>
        <p:spPr>
          <a:xfrm>
            <a:off x="150139" y="6330950"/>
            <a:ext cx="12704522" cy="1130301"/>
          </a:xfrm>
          <a:prstGeom prst="rect">
            <a:avLst/>
          </a:prstGeom>
        </p:spPr>
        <p:txBody>
          <a:bodyPr/>
          <a:lstStyle/>
          <a:p>
            <a:pPr/>
            <a:r>
              <a:t>scala&gt; val numbers = Set(1, 2, 3, 4, 5, 1, 2, 3, 4, 5)</a:t>
            </a:r>
          </a:p>
          <a:p>
            <a:pPr/>
            <a:r>
              <a:t>numbers: scala.collection.immutable.Set[Int] = Set(5, 1, 2, 3, 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up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Tupple</a:t>
            </a:r>
          </a:p>
        </p:txBody>
      </p:sp>
      <p:sp>
        <p:nvSpPr>
          <p:cNvPr id="148" name="A tuple groups together simple logical collections of items without using a clas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464"/>
            </a:pPr>
            <a:r>
              <a:t>A tuple groups together simple logical collections of items without using a class.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Unlike case classes, they don’t have named accessors, instead they have accessors that are named by their position and is 1-based rather than 0-based.</a:t>
            </a:r>
          </a:p>
        </p:txBody>
      </p:sp>
      <p:sp>
        <p:nvSpPr>
          <p:cNvPr id="149" name="scala&gt; val hostPort = (&quot;localhost&quot;, 80)…"/>
          <p:cNvSpPr txBox="1"/>
          <p:nvPr>
            <p:ph type="body" idx="13"/>
          </p:nvPr>
        </p:nvSpPr>
        <p:spPr>
          <a:xfrm>
            <a:off x="150139" y="5969000"/>
            <a:ext cx="12704522" cy="3530601"/>
          </a:xfrm>
          <a:prstGeom prst="rect">
            <a:avLst/>
          </a:prstGeom>
        </p:spPr>
        <p:txBody>
          <a:bodyPr/>
          <a:lstStyle/>
          <a:p>
            <a:pPr/>
            <a:r>
              <a:t>scala&gt; val hostPort = ("localhost", 80)</a:t>
            </a:r>
          </a:p>
          <a:p>
            <a:pPr/>
            <a:r>
              <a:t>hostPort: (String, Int) = (localhost, 80)</a:t>
            </a:r>
          </a:p>
          <a:p>
            <a:pPr/>
          </a:p>
          <a:p>
            <a:pPr/>
            <a:r>
              <a:t>scala&gt; hostPort._1</a:t>
            </a:r>
          </a:p>
          <a:p>
            <a:pPr/>
            <a:r>
              <a:t>res0: String = localhost</a:t>
            </a:r>
          </a:p>
          <a:p>
            <a:pPr/>
          </a:p>
          <a:p>
            <a:pPr/>
            <a:r>
              <a:t>scala&gt; hostPort._2</a:t>
            </a:r>
          </a:p>
          <a:p>
            <a:pPr/>
            <a:r>
              <a:t>res1: Int = 80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</a:t>
            </a:r>
          </a:p>
        </p:txBody>
      </p:sp>
      <p:sp>
        <p:nvSpPr>
          <p:cNvPr id="152" name="A Map is an Iterable consisting of pairs of keys and values (also named mappings or associations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240"/>
            </a:pPr>
            <a:r>
              <a:t>A Map is an Iterable consisting of pairs of keys and values (also named mappings or associations)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A Map is an Iterable consisting of pairs of keys and values (also named mappings or associations)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Scala offers an implicit conversion that lets you write key -&gt; value as an alternate syntax for the pair (key, value)</a:t>
            </a:r>
          </a:p>
        </p:txBody>
      </p:sp>
      <p:sp>
        <p:nvSpPr>
          <p:cNvPr id="153" name="Map(&quot;x&quot; -&gt; 24, &quot;y&quot; -&gt; 25, &quot;z&quot; -&gt; 26)…"/>
          <p:cNvSpPr txBox="1"/>
          <p:nvPr>
            <p:ph type="body" idx="13"/>
          </p:nvPr>
        </p:nvSpPr>
        <p:spPr>
          <a:xfrm>
            <a:off x="150139" y="6159500"/>
            <a:ext cx="12704522" cy="1473201"/>
          </a:xfrm>
          <a:prstGeom prst="rect">
            <a:avLst/>
          </a:prstGeom>
        </p:spPr>
        <p:txBody>
          <a:bodyPr/>
          <a:lstStyle/>
          <a:p>
            <a:pPr/>
            <a:r>
              <a:t>Map("x" -&gt; 24, "y" -&gt; 25, "z" -&gt; 26) </a:t>
            </a:r>
          </a:p>
          <a:p>
            <a:pPr/>
            <a:r>
              <a:t>// or</a:t>
            </a:r>
          </a:p>
          <a:p>
            <a:pPr/>
            <a:r>
              <a:t>Map(("x", 24), ("y", 25), ("z", 26))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az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Lazy</a:t>
            </a:r>
          </a:p>
        </p:txBody>
      </p:sp>
      <p:sp>
        <p:nvSpPr>
          <p:cNvPr id="156" name="Lazy is good - maybe the work will not be needed? A Stream is like a list except that its elements are computed lazily…"/>
          <p:cNvSpPr txBox="1"/>
          <p:nvPr>
            <p:ph type="body" sz="half" idx="1"/>
          </p:nvPr>
        </p:nvSpPr>
        <p:spPr>
          <a:xfrm>
            <a:off x="558800" y="1689100"/>
            <a:ext cx="11519843" cy="3824883"/>
          </a:xfrm>
          <a:prstGeom prst="rect">
            <a:avLst/>
          </a:prstGeom>
        </p:spPr>
        <p:txBody>
          <a:bodyPr/>
          <a:lstStyle/>
          <a:p>
            <a:pPr marL="244475" indent="-244475" defTabSz="321310">
              <a:spcBef>
                <a:spcPts val="2300"/>
              </a:spcBef>
              <a:defRPr sz="1760"/>
            </a:pPr>
            <a:r>
              <a:t>Lazy is good - maybe the work will not be needed? A Stream is like a list except that its elements are computed lazily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Because of this, a stream can be infinitely long. Only those elements requested are computed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Streams have the same performance characteristics as lists.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The example computes a stream that contains a Fibonacci sequence starting with the given two numbers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The tricky part is computing this sequence without causing an infinite recursion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If the function used :: instead of #::, then every call to the function would result in another call, thus causing an infinite recursion. Since it uses #::, though, the right-hand side is not evaluated until it is requested.</a:t>
            </a:r>
          </a:p>
        </p:txBody>
      </p:sp>
      <p:sp>
        <p:nvSpPr>
          <p:cNvPr id="157" name="scala&gt; def fibFrom(a: Int, b: Int): Stream[Int] = a #:: fibFrom(b,…"/>
          <p:cNvSpPr txBox="1"/>
          <p:nvPr>
            <p:ph type="body" idx="13"/>
          </p:nvPr>
        </p:nvSpPr>
        <p:spPr>
          <a:xfrm>
            <a:off x="150139" y="5683250"/>
            <a:ext cx="12704522" cy="3873501"/>
          </a:xfrm>
          <a:prstGeom prst="rect">
            <a:avLst/>
          </a:prstGeom>
        </p:spPr>
        <p:txBody>
          <a:bodyPr/>
          <a:lstStyle/>
          <a:p>
            <a:pPr/>
            <a:r>
              <a:t>scala&gt; def fibFrom(a: Int, b: Int): Stream[Int] = a #:: fibFrom(b, </a:t>
            </a:r>
          </a:p>
          <a:p>
            <a:pPr/>
            <a:r>
              <a:t>a + b)</a:t>
            </a:r>
          </a:p>
          <a:p>
            <a:pPr/>
            <a:r>
              <a:t> fibFrom: (a: Int,b: Int)Stream[Int]</a:t>
            </a:r>
          </a:p>
          <a:p>
            <a:pPr/>
          </a:p>
          <a:p>
            <a:pPr/>
            <a:r>
              <a:t>scala&gt; val fibs = fibFrom(1, 1).take(7)</a:t>
            </a:r>
          </a:p>
          <a:p>
            <a:pPr/>
            <a:r>
              <a:t>fibs: scala.collection.immutable.Stream[Int] = Stream(1, ?)</a:t>
            </a:r>
          </a:p>
          <a:p>
            <a:pPr/>
          </a:p>
          <a:p>
            <a:pPr/>
            <a:r>
              <a:t>scala&gt; fibs.toList</a:t>
            </a:r>
          </a:p>
          <a:p>
            <a:pPr/>
            <a:r>
              <a:t>res9: List[Int] = List(1, 1, 2, 3, 5, 8, 11)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terator example"/>
          <p:cNvSpPr txBox="1"/>
          <p:nvPr>
            <p:ph type="title"/>
          </p:nvPr>
        </p:nvSpPr>
        <p:spPr>
          <a:xfrm>
            <a:off x="1401207" y="63500"/>
            <a:ext cx="11099801" cy="2159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 Iterator example</a:t>
            </a:r>
          </a:p>
        </p:txBody>
      </p:sp>
      <p:sp>
        <p:nvSpPr>
          <p:cNvPr id="160" name="scala&gt; val list = List(1, 2, 3, 4)…"/>
          <p:cNvSpPr txBox="1"/>
          <p:nvPr/>
        </p:nvSpPr>
        <p:spPr>
          <a:xfrm>
            <a:off x="966108" y="2413000"/>
            <a:ext cx="11411199" cy="64516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scala&gt; val list = List(1, 2, 3, 4)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list: List[Int] = List(1, 2, 3, 4)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scala&gt; list.foreach { price =&gt; println(price)}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1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2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3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4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scala&gt; list.foreach { println}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1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2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3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4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scala&gt; list foreach println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1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2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3</a:t>
            </a:r>
          </a:p>
          <a:p>
            <a:pPr algn="l">
              <a:defRPr b="0" sz="22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