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8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2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tekst"/>
          <p:cNvSpPr txBox="1"/>
          <p:nvPr>
            <p:ph type="title"/>
          </p:nvPr>
        </p:nvSpPr>
        <p:spPr>
          <a:xfrm>
            <a:off x="952500" y="254000"/>
            <a:ext cx="11099800" cy="1360737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3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4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8" name="scala&gt;"/>
          <p:cNvSpPr txBox="1"/>
          <p:nvPr>
            <p:ph type="body" sz="quarter" idx="13"/>
          </p:nvPr>
        </p:nvSpPr>
        <p:spPr>
          <a:xfrm>
            <a:off x="150138" y="6502398"/>
            <a:ext cx="12704524" cy="78740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  <p:sp>
        <p:nvSpPr>
          <p:cNvPr id="13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4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4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57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cala-lang.org/api/current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 Hierarch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Hierarchies</a:t>
            </a:r>
          </a:p>
        </p:txBody>
      </p:sp>
      <p:sp>
        <p:nvSpPr>
          <p:cNvPr id="168" name="Brødtek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utomatic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imports</a:t>
            </a:r>
          </a:p>
        </p:txBody>
      </p:sp>
      <p:sp>
        <p:nvSpPr>
          <p:cNvPr id="203" name="Scala automatically imports members from the following packa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Scala automatically imports members from the following packages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scala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java.lang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scala.Predef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Checkout scaladocs at: </a:t>
            </a:r>
            <a:r>
              <a:rPr u="sng">
                <a:hlinkClick r:id="rId2" invalidUrl="" action="" tgtFrame="" tooltip="" history="1" highlightClick="0" endSnd="0"/>
              </a:rPr>
              <a:t>www.scala-lang.org/api/current</a:t>
            </a:r>
          </a:p>
        </p:txBody>
      </p:sp>
      <p:sp>
        <p:nvSpPr>
          <p:cNvPr id="204" name="Int     scala.Int…"/>
          <p:cNvSpPr txBox="1"/>
          <p:nvPr>
            <p:ph type="body" idx="13"/>
          </p:nvPr>
        </p:nvSpPr>
        <p:spPr>
          <a:xfrm>
            <a:off x="150139" y="5816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Int     scala.Int </a:t>
            </a:r>
          </a:p>
          <a:p>
            <a:pPr/>
            <a:r>
              <a:t>Boolean scala.Boolean </a:t>
            </a:r>
          </a:p>
          <a:p>
            <a:pPr/>
            <a:r>
              <a:t>Object  java.lang.Object </a:t>
            </a:r>
          </a:p>
          <a:p>
            <a:pPr/>
            <a:r>
              <a:t>require scala.Predef.require </a:t>
            </a:r>
          </a:p>
          <a:p>
            <a:pPr/>
            <a:r>
              <a:t>assert  scala.Predef.assert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aits in Sca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Traits in Scala</a:t>
            </a:r>
          </a:p>
        </p:txBody>
      </p:sp>
      <p:sp>
        <p:nvSpPr>
          <p:cNvPr id="207" name="Composing functionality across class hierarchi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Composing functionality across class hierarchies</a:t>
            </a:r>
          </a:p>
        </p:txBody>
      </p:sp>
      <p:pic>
        <p:nvPicPr>
          <p:cNvPr id="208" name="Billede" descr="Billede"/>
          <p:cNvPicPr>
            <a:picLocks noChangeAspect="1"/>
          </p:cNvPicPr>
          <p:nvPr/>
        </p:nvPicPr>
        <p:blipFill>
          <a:blip r:embed="rId2">
            <a:alphaModFix amt="50261"/>
            <a:extLst/>
          </a:blip>
          <a:stretch>
            <a:fillRect/>
          </a:stretch>
        </p:blipFill>
        <p:spPr>
          <a:xfrm>
            <a:off x="2330739" y="262876"/>
            <a:ext cx="7675274" cy="891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What about multiple inheritance?"/>
          <p:cNvSpPr txBox="1"/>
          <p:nvPr>
            <p:ph type="title"/>
          </p:nvPr>
        </p:nvSpPr>
        <p:spPr>
          <a:xfrm>
            <a:off x="952500" y="253999"/>
            <a:ext cx="11099800" cy="1360738"/>
          </a:xfrm>
          <a:prstGeom prst="rect">
            <a:avLst/>
          </a:prstGeom>
        </p:spPr>
        <p:txBody>
          <a:bodyPr/>
          <a:lstStyle>
            <a:lvl1pPr defTabSz="414780">
              <a:defRPr sz="5600"/>
            </a:lvl1pPr>
          </a:lstStyle>
          <a:p>
            <a:pPr/>
            <a:r>
              <a:t>What about multiple inheritance?</a:t>
            </a:r>
          </a:p>
        </p:txBody>
      </p:sp>
      <p:sp>
        <p:nvSpPr>
          <p:cNvPr id="211" name="We can build large class hierachies…"/>
          <p:cNvSpPr txBox="1"/>
          <p:nvPr>
            <p:ph type="body" idx="1"/>
          </p:nvPr>
        </p:nvSpPr>
        <p:spPr>
          <a:xfrm>
            <a:off x="952499" y="2197100"/>
            <a:ext cx="11415416" cy="4855270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00"/>
            </a:pPr>
            <a:r>
              <a:t>We can build large class hierachies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Scala is a single inheritance language - </a:t>
            </a:r>
            <a:r>
              <a:t>a class can only have </a:t>
            </a:r>
            <a:r>
              <a:rPr b="1"/>
              <a:t>one superclass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What if a class has several natural supertypes?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What if we want to inherit code from several types?</a:t>
            </a:r>
          </a:p>
          <a:p>
            <a:pPr marL="311150" indent="-311150" defTabSz="408940">
              <a:spcBef>
                <a:spcPts val="2900"/>
              </a:spcBef>
              <a:defRPr sz="2200"/>
            </a:pPr>
            <a:r>
              <a:t>Example: </a:t>
            </a:r>
          </a:p>
          <a:p>
            <a:pPr lvl="1" marL="622300" indent="-311150" defTabSz="408940">
              <a:spcBef>
                <a:spcPts val="2900"/>
              </a:spcBef>
              <a:defRPr sz="2200"/>
            </a:pPr>
            <a:r>
              <a:t>Platypus is a mammal, but lays eggs</a:t>
            </a:r>
          </a:p>
          <a:p>
            <a:pPr lvl="1" marL="622300" indent="-311150" defTabSz="408940">
              <a:spcBef>
                <a:spcPts val="2900"/>
              </a:spcBef>
              <a:defRPr sz="2200"/>
            </a:pPr>
            <a:r>
              <a:t>Credit card is an editable card, but should also have some security settings</a:t>
            </a:r>
          </a:p>
        </p:txBody>
      </p:sp>
      <p:pic>
        <p:nvPicPr>
          <p:cNvPr id="212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00" y="72664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rait"/>
          <p:cNvSpPr txBox="1"/>
          <p:nvPr>
            <p:ph type="title"/>
          </p:nvPr>
        </p:nvSpPr>
        <p:spPr>
          <a:xfrm>
            <a:off x="952500" y="253999"/>
            <a:ext cx="11099800" cy="1360738"/>
          </a:xfrm>
          <a:prstGeom prst="rect">
            <a:avLst/>
          </a:prstGeom>
        </p:spPr>
        <p:txBody>
          <a:bodyPr/>
          <a:lstStyle/>
          <a:p>
            <a:pPr/>
            <a:r>
              <a:t>Trait</a:t>
            </a:r>
          </a:p>
        </p:txBody>
      </p:sp>
      <p:sp>
        <p:nvSpPr>
          <p:cNvPr id="215" name="You can use traits, to inherit functionality from several places…"/>
          <p:cNvSpPr txBox="1"/>
          <p:nvPr>
            <p:ph type="body" sz="half" idx="1"/>
          </p:nvPr>
        </p:nvSpPr>
        <p:spPr>
          <a:xfrm>
            <a:off x="952499" y="2590800"/>
            <a:ext cx="11519845" cy="2985246"/>
          </a:xfrm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2100"/>
              </a:spcBef>
              <a:defRPr sz="1625"/>
            </a:pPr>
            <a:r>
              <a:t>You can use traits, to inherit functionality from several places</a:t>
            </a:r>
          </a:p>
          <a:p>
            <a:pPr marL="231139" indent="-231139" defTabSz="303783">
              <a:spcBef>
                <a:spcPts val="2100"/>
              </a:spcBef>
              <a:defRPr sz="1625"/>
            </a:pPr>
            <a:r>
              <a:t>Classes, objects and traits can inherit from at most one class but arbitrary many traits</a:t>
            </a:r>
          </a:p>
          <a:p>
            <a:pPr marL="231139" indent="-231139" defTabSz="303783">
              <a:spcBef>
                <a:spcPts val="2100"/>
              </a:spcBef>
              <a:defRPr sz="1625"/>
            </a:pPr>
            <a:r>
              <a:t>A trait is declared like an abstract class, just with </a:t>
            </a:r>
            <a:r>
              <a:rPr b="1"/>
              <a:t>trait</a:t>
            </a:r>
            <a:r>
              <a:t> instead of </a:t>
            </a:r>
            <a:r>
              <a:rPr b="1"/>
              <a:t>abstract class</a:t>
            </a:r>
            <a:endParaRPr b="1"/>
          </a:p>
          <a:p>
            <a:pPr marL="231139" indent="-231139" defTabSz="303783">
              <a:spcBef>
                <a:spcPts val="2100"/>
              </a:spcBef>
              <a:defRPr sz="1625"/>
            </a:pPr>
            <a:r>
              <a:t>When a class extends a trait, it uses the </a:t>
            </a:r>
            <a:r>
              <a:rPr b="1"/>
              <a:t>extends</a:t>
            </a:r>
            <a:r>
              <a:t> or </a:t>
            </a:r>
            <a:r>
              <a:rPr b="1"/>
              <a:t>with</a:t>
            </a:r>
            <a:r>
              <a:t> keywords</a:t>
            </a:r>
          </a:p>
          <a:p>
            <a:pPr marL="231139" indent="-231139" defTabSz="303783">
              <a:spcBef>
                <a:spcPts val="2100"/>
              </a:spcBef>
              <a:defRPr sz="1625"/>
            </a:pPr>
            <a:r>
              <a:t>When extending one trait, use </a:t>
            </a:r>
            <a:r>
              <a:rPr b="1"/>
              <a:t>extends</a:t>
            </a:r>
            <a:endParaRPr b="1"/>
          </a:p>
          <a:p>
            <a:pPr marL="231139" indent="-231139" defTabSz="303783">
              <a:spcBef>
                <a:spcPts val="2100"/>
              </a:spcBef>
              <a:defRPr sz="1625"/>
            </a:pPr>
            <a:r>
              <a:t>When extending several traits, use </a:t>
            </a:r>
            <a:r>
              <a:rPr b="1"/>
              <a:t>with</a:t>
            </a:r>
          </a:p>
        </p:txBody>
      </p:sp>
      <p:sp>
        <p:nvSpPr>
          <p:cNvPr id="216" name="trait Planar {…"/>
          <p:cNvSpPr txBox="1"/>
          <p:nvPr>
            <p:ph type="body" idx="13"/>
          </p:nvPr>
        </p:nvSpPr>
        <p:spPr>
          <a:xfrm>
            <a:off x="150138" y="5740398"/>
            <a:ext cx="12704524" cy="2844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trait BaseSoundPlayer {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play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close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pause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stop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def resume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Mp3SoundPlayer extends BaseSoundPlayer { ...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Foo extends BaseClass with Trait1 with Trait2 { ...</a:t>
            </a:r>
          </a:p>
          <a:p>
            <a:pPr marL="0" indent="0" defTabSz="385572">
              <a:spcBef>
                <a:spcPts val="0"/>
              </a:spcBef>
              <a:buSzTx/>
              <a:buNone/>
              <a:defRPr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lass vs tr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vs trait</a:t>
            </a:r>
          </a:p>
        </p:txBody>
      </p:sp>
      <p:sp>
        <p:nvSpPr>
          <p:cNvPr id="219" name="Traits resemble interfaces in Java, but are more powerfu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Traits resemble interfaces in Java, but are more powerful </a:t>
            </a:r>
          </a:p>
          <a:p>
            <a:pPr/>
            <a:r>
              <a:t>Traits can contains fields and concrete methods.</a:t>
            </a:r>
          </a:p>
          <a:p>
            <a:pPr/>
            <a:r>
              <a:t>Traits cannot have (value) parameters, only classes can.</a:t>
            </a:r>
          </a:p>
        </p:txBody>
      </p:sp>
      <p:sp>
        <p:nvSpPr>
          <p:cNvPr id="220" name="scala&gt;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What is the differe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difference?</a:t>
            </a:r>
          </a:p>
        </p:txBody>
      </p:sp>
      <p:sp>
        <p:nvSpPr>
          <p:cNvPr id="223" name="Abstract class vs Trait ???"/>
          <p:cNvSpPr txBox="1"/>
          <p:nvPr>
            <p:ph type="body" sz="half" idx="1"/>
          </p:nvPr>
        </p:nvSpPr>
        <p:spPr>
          <a:xfrm>
            <a:off x="952500" y="2590800"/>
            <a:ext cx="11099800" cy="4474122"/>
          </a:xfrm>
          <a:prstGeom prst="rect">
            <a:avLst/>
          </a:prstGeom>
        </p:spPr>
        <p:txBody>
          <a:bodyPr/>
          <a:lstStyle/>
          <a:p>
            <a:pPr/>
            <a:r>
              <a:t>Abstract class vs Trait ???</a:t>
            </a:r>
          </a:p>
        </p:txBody>
      </p:sp>
      <p:pic>
        <p:nvPicPr>
          <p:cNvPr id="224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00" y="71267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cala Type Hierarchy"/>
          <p:cNvSpPr txBox="1"/>
          <p:nvPr>
            <p:ph type="title"/>
          </p:nvPr>
        </p:nvSpPr>
        <p:spPr>
          <a:xfrm>
            <a:off x="1079500" y="67564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Scala Type Hierarchy</a:t>
            </a:r>
          </a:p>
        </p:txBody>
      </p:sp>
      <p:pic>
        <p:nvPicPr>
          <p:cNvPr id="227" name="Skærmbillede 2018-03-12 kl. 21.53.55.png" descr="Skærmbillede 2018-03-12 kl. 21.5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2595435"/>
            <a:ext cx="12596490" cy="3818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op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Types</a:t>
            </a:r>
          </a:p>
        </p:txBody>
      </p:sp>
      <p:sp>
        <p:nvSpPr>
          <p:cNvPr id="230" name="In Scala, all values have a type, including numerical values and functions…"/>
          <p:cNvSpPr txBox="1"/>
          <p:nvPr>
            <p:ph type="body" sz="half" idx="1"/>
          </p:nvPr>
        </p:nvSpPr>
        <p:spPr>
          <a:xfrm>
            <a:off x="742478" y="1866900"/>
            <a:ext cx="11519844" cy="404743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728"/>
            </a:pPr>
            <a:r>
              <a:t>In Scala, all values have a type, including numerical values and functions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 - the base of all types. Contains methods like ==, !=, equals, hashCode, toString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AnyRef - The base type of all reference types; Alias of ‘java.lang.Object‘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AnyVal - The base type of all primitive types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9 predefined value types and they are non-nullable: Double, Float, Long, Int, Short, Byte, Char, Boolean, Unit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Unit is a value type which carries no meaningful information. There is exactly one instance of Unit which can be declared literally like so: (). </a:t>
            </a:r>
          </a:p>
          <a:p>
            <a:pPr lvl="1" marL="480060" indent="-240030" defTabSz="315468">
              <a:spcBef>
                <a:spcPts val="2200"/>
              </a:spcBef>
              <a:defRPr sz="1728"/>
            </a:pPr>
            <a:r>
              <a:t>All functions must return something so sometimes Unit is a useful return type.</a:t>
            </a:r>
          </a:p>
        </p:txBody>
      </p:sp>
      <p:sp>
        <p:nvSpPr>
          <p:cNvPr id="231" name="scala&gt;"/>
          <p:cNvSpPr txBox="1"/>
          <p:nvPr>
            <p:ph type="body" idx="13"/>
          </p:nvPr>
        </p:nvSpPr>
        <p:spPr>
          <a:xfrm>
            <a:off x="150138" y="6349998"/>
            <a:ext cx="12704524" cy="2646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list: List[Any] = List(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"a string",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732,  // an integer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'c',  // a character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true, // a boolean value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() =&gt; "an anonymous function returning a string"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)</a:t>
            </a: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438150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list.foreach(element =&gt; println(element))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ottom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Bottom types</a:t>
            </a:r>
          </a:p>
        </p:txBody>
      </p:sp>
      <p:sp>
        <p:nvSpPr>
          <p:cNvPr id="234" name="Nothing is a subtype of all types, also called the bottom type. There is no value that has type Nothing…"/>
          <p:cNvSpPr txBox="1"/>
          <p:nvPr>
            <p:ph type="body" idx="1"/>
          </p:nvPr>
        </p:nvSpPr>
        <p:spPr>
          <a:xfrm>
            <a:off x="742478" y="1803400"/>
            <a:ext cx="11519844" cy="6267600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rPr b="1"/>
              <a:t>Nothing</a:t>
            </a:r>
            <a:r>
              <a:t> is a subtype of all types, also called the bottom type. There is no value that has type </a:t>
            </a:r>
            <a:r>
              <a:rPr b="1"/>
              <a:t>Nothing</a:t>
            </a:r>
            <a:endParaRPr b="1"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signal abnormal termination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en element type of empty collection</a:t>
            </a:r>
            <a:endParaRPr b="1"/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rPr b="1"/>
              <a:t>Null</a:t>
            </a:r>
            <a:r>
              <a:t> is a subtype of all reference types (i.e. any subtype of AnyRef).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It has a single value identified by the keyword literal null. 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Null is provided mostly for interoperability with other JVM languages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should almost never be used in Scala code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Every reference class type also has null as a value. The type of null is Null.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Null is a subtype of every class that inherits from Object; it is incompatible with subtypes of AnyVal (non - nullable)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othing is useful for Exception hand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Nothing is useful for Exception handling</a:t>
            </a:r>
          </a:p>
        </p:txBody>
      </p:sp>
      <p:sp>
        <p:nvSpPr>
          <p:cNvPr id="237" name="exception handling is similar to Java…"/>
          <p:cNvSpPr txBox="1"/>
          <p:nvPr>
            <p:ph type="body" idx="1"/>
          </p:nvPr>
        </p:nvSpPr>
        <p:spPr>
          <a:xfrm>
            <a:off x="952500" y="2590800"/>
            <a:ext cx="11099800" cy="4944716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is similar to Java</a:t>
            </a:r>
          </a:p>
          <a:p>
            <a:pPr/>
            <a:r>
              <a:t>The expression </a:t>
            </a:r>
            <a:r>
              <a:rPr b="1"/>
              <a:t>throw Exc</a:t>
            </a:r>
            <a:r>
              <a:t> aborts evaluation with the exception Exc</a:t>
            </a:r>
          </a:p>
          <a:p>
            <a:pPr/>
            <a:r>
              <a:t>The type of </a:t>
            </a:r>
            <a:r>
              <a:rPr b="1"/>
              <a:t>throw Exc</a:t>
            </a:r>
            <a:r>
              <a:t> is Nothing</a:t>
            </a:r>
          </a:p>
        </p:txBody>
      </p:sp>
      <p:sp>
        <p:nvSpPr>
          <p:cNvPr id="238" name="scala&gt;"/>
          <p:cNvSpPr txBox="1"/>
          <p:nvPr/>
        </p:nvSpPr>
        <p:spPr>
          <a:xfrm>
            <a:off x="150138" y="8242298"/>
            <a:ext cx="12704524" cy="7874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error(msg:String) = throw new Error(msg)</a:t>
            </a:r>
          </a:p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                                   </a:t>
            </a:r>
          </a:p>
          <a:p>
            <a:pPr algn="l" defTabSz="385572">
              <a:defRPr b="0" sz="1584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//&gt; error: (msg: String)Nothing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bstrac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Abstract classes</a:t>
            </a:r>
          </a:p>
        </p:txBody>
      </p:sp>
      <p:sp>
        <p:nvSpPr>
          <p:cNvPr id="171" name="Can not be instantiat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Can not be instantiated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abstract, extends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subclass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superclass - baseclass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Object - root class of all Scala classes </a:t>
            </a:r>
          </a:p>
        </p:txBody>
      </p:sp>
      <p:sp>
        <p:nvSpPr>
          <p:cNvPr id="172" name="scala&gt;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emo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time!</a:t>
            </a:r>
          </a:p>
        </p:txBody>
      </p:sp>
      <p:sp>
        <p:nvSpPr>
          <p:cNvPr id="241" name="Let’s have a look at the typ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have a look at the types</a:t>
            </a:r>
          </a:p>
        </p:txBody>
      </p:sp>
      <p:sp>
        <p:nvSpPr>
          <p:cNvPr id="242" name="class_hierarchies.scalaTyp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class_hierarchies.scalaTypes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lass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parameters</a:t>
            </a:r>
          </a:p>
        </p:txBody>
      </p:sp>
      <p:sp>
        <p:nvSpPr>
          <p:cNvPr id="245" name="You can define a class with parameters (primary constructor)…"/>
          <p:cNvSpPr txBox="1"/>
          <p:nvPr>
            <p:ph type="body" idx="1"/>
          </p:nvPr>
        </p:nvSpPr>
        <p:spPr>
          <a:xfrm>
            <a:off x="520700" y="1651000"/>
            <a:ext cx="11519844" cy="4449516"/>
          </a:xfrm>
          <a:prstGeom prst="rect">
            <a:avLst/>
          </a:prstGeom>
        </p:spPr>
        <p:txBody>
          <a:bodyPr/>
          <a:lstStyle/>
          <a:p>
            <a:pPr lvl="1" marL="497840" indent="-248920" defTabSz="327152">
              <a:spcBef>
                <a:spcPts val="2300"/>
              </a:spcBef>
              <a:defRPr sz="1792"/>
            </a:pPr>
            <a:r>
              <a:t>You can define a class with parameters (primary constructor)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Primary constructor parameters with val and var are public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prefix parameters with: var, val or nothing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var - can be modified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val - is a value </a:t>
            </a:r>
          </a:p>
          <a:p>
            <a:pPr lvl="2" marL="746759" indent="-248920" defTabSz="327152">
              <a:spcBef>
                <a:spcPts val="2300"/>
              </a:spcBef>
              <a:defRPr sz="1792"/>
            </a:pPr>
            <a:r>
              <a:t>nothing - private values to the class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Defines at the same time parameters and fields of a class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Parameters without val or var are private values, visible only within the class</a:t>
            </a:r>
          </a:p>
        </p:txBody>
      </p:sp>
      <p:sp>
        <p:nvSpPr>
          <p:cNvPr id="246" name="scala&gt;"/>
          <p:cNvSpPr txBox="1"/>
          <p:nvPr>
            <p:ph type="body" idx="13"/>
          </p:nvPr>
        </p:nvSpPr>
        <p:spPr>
          <a:xfrm>
            <a:off x="150138" y="6502398"/>
            <a:ext cx="12704524" cy="15634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Point(val x: Int, val y: Int)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point = new Point(1, 2)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println( point.x)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point.x = 3  // &lt;-- does not compile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emo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time!</a:t>
            </a:r>
          </a:p>
        </p:txBody>
      </p:sp>
      <p:sp>
        <p:nvSpPr>
          <p:cNvPr id="249" name="IntSet - trait and class parameter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IntSet - trait and class parameters</a:t>
            </a:r>
          </a:p>
        </p:txBody>
      </p:sp>
      <p:sp>
        <p:nvSpPr>
          <p:cNvPr id="250" name="class_hierarchies.scala_hierarchi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class_hierarchies.scala_hierarchies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ab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253" name="Build a small zo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small zoo</a:t>
            </a:r>
          </a:p>
        </p:txBody>
      </p:sp>
      <p:sp>
        <p:nvSpPr>
          <p:cNvPr id="254" name="class_hierarchies.lab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class_hierarchies.lab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75" name="Brødteks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cala&gt;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erri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Overriding</a:t>
            </a:r>
          </a:p>
        </p:txBody>
      </p:sp>
      <p:sp>
        <p:nvSpPr>
          <p:cNvPr id="179" name="Redefine functionalit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Redefine functionality</a:t>
            </a:r>
          </a:p>
          <a:p>
            <a:pPr/>
            <a:r>
              <a:t>keyword override</a:t>
            </a:r>
          </a:p>
          <a:p>
            <a:pPr/>
            <a:r>
              <a:t>override is mandatory</a:t>
            </a:r>
          </a:p>
        </p:txBody>
      </p:sp>
      <p:sp>
        <p:nvSpPr>
          <p:cNvPr id="180" name="override def toString() = &quot;.&quot;"/>
          <p:cNvSpPr txBox="1"/>
          <p:nvPr>
            <p:ph type="body" idx="13"/>
          </p:nvPr>
        </p:nvSpPr>
        <p:spPr>
          <a:xfrm>
            <a:off x="150139" y="6673850"/>
            <a:ext cx="12704522" cy="444501"/>
          </a:xfrm>
          <a:prstGeom prst="rect">
            <a:avLst/>
          </a:prstGeom>
        </p:spPr>
        <p:txBody>
          <a:bodyPr/>
          <a:lstStyle/>
          <a:p>
            <a:pPr/>
            <a:r>
              <a:t>  override def toString() = "."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defin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definition</a:t>
            </a:r>
          </a:p>
        </p:txBody>
      </p:sp>
      <p:sp>
        <p:nvSpPr>
          <p:cNvPr id="183" name="Represents a singleton…"/>
          <p:cNvSpPr txBox="1"/>
          <p:nvPr>
            <p:ph type="body" sz="half" idx="1"/>
          </p:nvPr>
        </p:nvSpPr>
        <p:spPr>
          <a:xfrm>
            <a:off x="952500" y="1833760"/>
            <a:ext cx="11519843" cy="3742285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Represents a singleton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Singleton objects are values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Reference - only one can exist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Reference by name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Can not have generic types (huh?? future lesson!)</a:t>
            </a:r>
          </a:p>
        </p:txBody>
      </p:sp>
      <p:sp>
        <p:nvSpPr>
          <p:cNvPr id="184" name="object Empty extends IntSet {…"/>
          <p:cNvSpPr txBox="1"/>
          <p:nvPr>
            <p:ph type="body" idx="13"/>
          </p:nvPr>
        </p:nvSpPr>
        <p:spPr>
          <a:xfrm>
            <a:off x="150139" y="6552108"/>
            <a:ext cx="12704522" cy="2501901"/>
          </a:xfrm>
          <a:prstGeom prst="rect">
            <a:avLst/>
          </a:prstGeom>
        </p:spPr>
        <p:txBody>
          <a:bodyPr/>
          <a:lstStyle/>
          <a:p>
            <a:pPr/>
            <a:r>
              <a:t>object Empty extends IntSet {</a:t>
            </a:r>
          </a:p>
          <a:p>
            <a:pPr/>
            <a:r>
              <a:t>  def contains(n: Int) = false</a:t>
            </a:r>
          </a:p>
          <a:p>
            <a:pPr/>
            <a:r>
              <a:t>  def include(n: Int) = new NonEmpty(n, Empty, Empty)</a:t>
            </a:r>
          </a:p>
          <a:p>
            <a:pPr/>
            <a:r>
              <a:t>  override def toString() = "."</a:t>
            </a:r>
          </a:p>
          <a:p>
            <a:pPr/>
            <a:r>
              <a:t>}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ersistent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Persistent data structures</a:t>
            </a:r>
          </a:p>
        </p:txBody>
      </p:sp>
      <p:sp>
        <p:nvSpPr>
          <p:cNvPr id="187" name="On change, the old structure still exis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change, the old structure still exists</a:t>
            </a:r>
          </a:p>
        </p:txBody>
      </p:sp>
      <p:pic>
        <p:nvPicPr>
          <p:cNvPr id="188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0800" y="5907533"/>
            <a:ext cx="2540001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ynamic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binding</a:t>
            </a:r>
          </a:p>
        </p:txBody>
      </p:sp>
      <p:sp>
        <p:nvSpPr>
          <p:cNvPr id="191" name="Dynamic method dispatch - which code will be called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method dispatch - which code will be called?</a:t>
            </a:r>
          </a:p>
          <a:p>
            <a:pPr/>
            <a:r>
              <a:t>In object oriented languages, the code invoked by method call depends on the runtime type of the object</a:t>
            </a:r>
          </a:p>
        </p:txBody>
      </p:sp>
      <p:sp>
        <p:nvSpPr>
          <p:cNvPr id="192" name="empty contains 1"/>
          <p:cNvSpPr txBox="1"/>
          <p:nvPr>
            <p:ph type="body" idx="13"/>
          </p:nvPr>
        </p:nvSpPr>
        <p:spPr>
          <a:xfrm>
            <a:off x="150139" y="6673850"/>
            <a:ext cx="12704522" cy="444501"/>
          </a:xfrm>
          <a:prstGeom prst="rect">
            <a:avLst/>
          </a:prstGeom>
        </p:spPr>
        <p:txBody>
          <a:bodyPr/>
          <a:lstStyle/>
          <a:p>
            <a:pPr/>
            <a:r>
              <a:t>  empty contains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Packages</a:t>
            </a:r>
          </a:p>
        </p:txBody>
      </p:sp>
      <p:sp>
        <p:nvSpPr>
          <p:cNvPr id="195" name="Stay organized - use packa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Stay organized - use packages</a:t>
            </a:r>
          </a:p>
          <a:p>
            <a:pPr/>
            <a:r>
              <a:t>Fully qualified class name is </a:t>
            </a:r>
            <a:r>
              <a:rPr b="1"/>
              <a:t>packagename.classname</a:t>
            </a:r>
            <a:endParaRPr b="1"/>
          </a:p>
          <a:p>
            <a:pPr/>
            <a:r>
              <a:t>Think of this as last name + first name!</a:t>
            </a:r>
          </a:p>
        </p:txBody>
      </p:sp>
      <p:sp>
        <p:nvSpPr>
          <p:cNvPr id="196" name="package dk.lundogbendsen.scala.hello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package dk.lundogbendsen.scala.hello</a:t>
            </a:r>
          </a:p>
          <a:p>
            <a:pPr/>
            <a:r>
              <a:t>object Hello{ …}</a:t>
            </a:r>
          </a:p>
          <a:p>
            <a:pPr/>
            <a:r>
              <a:t>//</a:t>
            </a:r>
          </a:p>
          <a:p>
            <a:pPr/>
            <a:r>
              <a:t>dk.lundogbendsen.scala.hello.Hello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199" name="Use import to avoid typing the fully qualified class nam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import to avoid typing the fully qualified class name </a:t>
            </a:r>
          </a:p>
          <a:p>
            <a:pPr/>
            <a:r>
              <a:t>Named import</a:t>
            </a:r>
          </a:p>
          <a:p>
            <a:pPr/>
            <a:r>
              <a:t>Wildcard import</a:t>
            </a:r>
          </a:p>
        </p:txBody>
      </p:sp>
      <p:sp>
        <p:nvSpPr>
          <p:cNvPr id="200" name="import dk.lundogbendsen.hello.Hello // imports just Hello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import dk.lundogbendsen.hello.Hello // imports just Hello</a:t>
            </a:r>
          </a:p>
          <a:p>
            <a:pPr/>
            <a:r>
              <a:t>import dk.lundogbendsen.hello.{Hello,Bye}//imports Hello and Bye</a:t>
            </a:r>
          </a:p>
          <a:p>
            <a:pPr/>
            <a:r>
              <a:t>import dk.lundogbendsen.hello._ // wildcard imports all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