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b000be5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c6b000be5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4ff8bf4ef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4ff8bf4ef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4ff8bf4e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4ff8bf4e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4ff8bf4e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4ff8bf4e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74f07cd_6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5e74f07cd_6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5ce26fa98_1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5ce26fa98_1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5e74f07cd_6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05e74f07cd_6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05ce26fa98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05ce26fa98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381107de2_1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381107de2_1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e74f0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5e74f0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ce26fa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ce26fa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5e74f07cd_6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5e74f07cd_6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5e74f07cd_6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5e74f07cd_6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4ff8bf4e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4ff8bf4e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4ff8bf4e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4ff8bf4e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5e74f07cd_6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5e74f07cd_6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-4" y="0"/>
            <a:ext cx="9144004" cy="4577904"/>
            <a:chOff x="-4" y="0"/>
            <a:chExt cx="9144004" cy="4577904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0"/>
              <a:ext cx="9144000" cy="4447329"/>
              <a:chOff x="0" y="0"/>
              <a:chExt cx="9144000" cy="444732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9144000" cy="3701633"/>
              </a:xfrm>
              <a:prstGeom prst="rect">
                <a:avLst/>
              </a:prstGeom>
              <a:solidFill>
                <a:srgbClr val="F0F4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" y="3305339"/>
                <a:ext cx="9143998" cy="1141990"/>
              </a:xfrm>
              <a:custGeom>
                <a:rect b="b" l="l" r="r" t="t"/>
                <a:pathLst>
                  <a:path extrusionOk="0" h="1141990" w="9143998">
                    <a:moveTo>
                      <a:pt x="0" y="0"/>
                    </a:moveTo>
                    <a:lnTo>
                      <a:pt x="9143998" y="0"/>
                    </a:lnTo>
                    <a:lnTo>
                      <a:pt x="9143998" y="636046"/>
                    </a:lnTo>
                    <a:lnTo>
                      <a:pt x="9069564" y="660705"/>
                    </a:lnTo>
                    <a:cubicBezTo>
                      <a:pt x="8094855" y="951078"/>
                      <a:pt x="6444203" y="1141990"/>
                      <a:pt x="4572000" y="1141990"/>
                    </a:cubicBezTo>
                    <a:cubicBezTo>
                      <a:pt x="2699797" y="1141990"/>
                      <a:pt x="1049146" y="951078"/>
                      <a:pt x="74436" y="660705"/>
                    </a:cubicBezTo>
                    <a:lnTo>
                      <a:pt x="0" y="636046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-5400000">
              <a:off x="4311477" y="-254618"/>
              <a:ext cx="521041" cy="9144002"/>
            </a:xfrm>
            <a:custGeom>
              <a:rect b="b" l="l" r="r" t="t"/>
              <a:pathLst>
                <a:path extrusionOk="0" h="5147617" w="293320">
                  <a:moveTo>
                    <a:pt x="288897" y="0"/>
                  </a:moveTo>
                  <a:cubicBezTo>
                    <a:pt x="98397" y="685800"/>
                    <a:pt x="4149" y="1732547"/>
                    <a:pt x="139" y="2590800"/>
                  </a:cubicBezTo>
                  <a:cubicBezTo>
                    <a:pt x="-3872" y="3449053"/>
                    <a:pt x="78132" y="4354771"/>
                    <a:pt x="293320" y="5147617"/>
                  </a:cubicBezTo>
                </a:path>
              </a:pathLst>
            </a:custGeom>
            <a:noFill/>
            <a:ln cap="flat" cmpd="sng" w="1905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drawing&#10;&#10;Description automatically generated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4727" y="1287740"/>
            <a:ext cx="4834547" cy="14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6789203" y="3250219"/>
            <a:ext cx="1872900" cy="140700"/>
          </a:xfrm>
          <a:prstGeom prst="rect">
            <a:avLst/>
          </a:prstGeom>
          <a:solidFill>
            <a:srgbClr val="FAE2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568925" y="2955513"/>
            <a:ext cx="8209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Secure and efficient </a:t>
            </a:r>
            <a:r>
              <a:rPr lang="en" sz="2800">
                <a:latin typeface="Avenir"/>
                <a:ea typeface="Avenir"/>
                <a:cs typeface="Avenir"/>
                <a:sym typeface="Avenir"/>
              </a:rPr>
              <a:t>machine</a:t>
            </a:r>
            <a:r>
              <a:rPr b="0" i="0" lang="en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learning everywhere 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4749900"/>
            <a:ext cx="150368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/body" type="tx">
  <p:cSld name="TITLE_AND_BODY">
    <p:bg>
      <p:bgPr>
        <a:solidFill>
          <a:srgbClr val="F0F4F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-4" y="0"/>
            <a:ext cx="9149889" cy="4577904"/>
            <a:chOff x="-4" y="0"/>
            <a:chExt cx="9149889" cy="4577904"/>
          </a:xfrm>
        </p:grpSpPr>
        <p:grpSp>
          <p:nvGrpSpPr>
            <p:cNvPr id="66" name="Google Shape;66;p11"/>
            <p:cNvGrpSpPr/>
            <p:nvPr/>
          </p:nvGrpSpPr>
          <p:grpSpPr>
            <a:xfrm>
              <a:off x="0" y="0"/>
              <a:ext cx="9144000" cy="4447329"/>
              <a:chOff x="0" y="0"/>
              <a:chExt cx="9144000" cy="4447329"/>
            </a:xfrm>
          </p:grpSpPr>
          <p:sp>
            <p:nvSpPr>
              <p:cNvPr id="67" name="Google Shape;67;p11"/>
              <p:cNvSpPr/>
              <p:nvPr/>
            </p:nvSpPr>
            <p:spPr>
              <a:xfrm>
                <a:off x="0" y="0"/>
                <a:ext cx="9144000" cy="3701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>
                <a:off x="1" y="3305339"/>
                <a:ext cx="9143998" cy="1141990"/>
              </a:xfrm>
              <a:custGeom>
                <a:rect b="b" l="l" r="r" t="t"/>
                <a:pathLst>
                  <a:path extrusionOk="0" h="1141990" w="9143998">
                    <a:moveTo>
                      <a:pt x="0" y="0"/>
                    </a:moveTo>
                    <a:lnTo>
                      <a:pt x="9143998" y="0"/>
                    </a:lnTo>
                    <a:lnTo>
                      <a:pt x="9143998" y="636046"/>
                    </a:lnTo>
                    <a:lnTo>
                      <a:pt x="9069564" y="660705"/>
                    </a:lnTo>
                    <a:cubicBezTo>
                      <a:pt x="8094855" y="951078"/>
                      <a:pt x="6444203" y="1141990"/>
                      <a:pt x="4572000" y="1141990"/>
                    </a:cubicBezTo>
                    <a:cubicBezTo>
                      <a:pt x="2699797" y="1141990"/>
                      <a:pt x="1049146" y="951078"/>
                      <a:pt x="74436" y="660705"/>
                    </a:cubicBezTo>
                    <a:lnTo>
                      <a:pt x="0" y="6360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9;p11"/>
            <p:cNvSpPr/>
            <p:nvPr/>
          </p:nvSpPr>
          <p:spPr>
            <a:xfrm rot="-5400000">
              <a:off x="4314253" y="-257729"/>
              <a:ext cx="521376" cy="9149889"/>
            </a:xfrm>
            <a:custGeom>
              <a:rect b="b" l="l" r="r" t="t"/>
              <a:pathLst>
                <a:path extrusionOk="0" h="5147617" w="293320">
                  <a:moveTo>
                    <a:pt x="288897" y="0"/>
                  </a:moveTo>
                  <a:cubicBezTo>
                    <a:pt x="98397" y="685800"/>
                    <a:pt x="4149" y="1732547"/>
                    <a:pt x="139" y="2590800"/>
                  </a:cubicBezTo>
                  <a:cubicBezTo>
                    <a:pt x="-3872" y="3449053"/>
                    <a:pt x="78132" y="4354771"/>
                    <a:pt x="293320" y="5147617"/>
                  </a:cubicBezTo>
                </a:path>
              </a:pathLst>
            </a:custGeom>
            <a:noFill/>
            <a:ln cap="flat" cmpd="sng" w="1905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11700" y="860975"/>
            <a:ext cx="8520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Roadmap">
  <p:cSld name="TITLE_AND_BODY_4">
    <p:bg>
      <p:bgPr>
        <a:solidFill>
          <a:srgbClr val="F0F4FA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2"/>
          <p:cNvGrpSpPr/>
          <p:nvPr/>
        </p:nvGrpSpPr>
        <p:grpSpPr>
          <a:xfrm>
            <a:off x="-4" y="0"/>
            <a:ext cx="9149889" cy="4577904"/>
            <a:chOff x="-4" y="0"/>
            <a:chExt cx="9149889" cy="4577904"/>
          </a:xfrm>
        </p:grpSpPr>
        <p:grpSp>
          <p:nvGrpSpPr>
            <p:cNvPr id="76" name="Google Shape;76;p12"/>
            <p:cNvGrpSpPr/>
            <p:nvPr/>
          </p:nvGrpSpPr>
          <p:grpSpPr>
            <a:xfrm>
              <a:off x="0" y="0"/>
              <a:ext cx="9144000" cy="4447329"/>
              <a:chOff x="0" y="0"/>
              <a:chExt cx="9144000" cy="4447329"/>
            </a:xfrm>
          </p:grpSpPr>
          <p:sp>
            <p:nvSpPr>
              <p:cNvPr id="77" name="Google Shape;77;p12"/>
              <p:cNvSpPr/>
              <p:nvPr/>
            </p:nvSpPr>
            <p:spPr>
              <a:xfrm>
                <a:off x="0" y="0"/>
                <a:ext cx="9144000" cy="3701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1" y="3305339"/>
                <a:ext cx="9143998" cy="1141990"/>
              </a:xfrm>
              <a:custGeom>
                <a:rect b="b" l="l" r="r" t="t"/>
                <a:pathLst>
                  <a:path extrusionOk="0" h="1141990" w="9143998">
                    <a:moveTo>
                      <a:pt x="0" y="0"/>
                    </a:moveTo>
                    <a:lnTo>
                      <a:pt x="9143998" y="0"/>
                    </a:lnTo>
                    <a:lnTo>
                      <a:pt x="9143998" y="636046"/>
                    </a:lnTo>
                    <a:lnTo>
                      <a:pt x="9069564" y="660705"/>
                    </a:lnTo>
                    <a:cubicBezTo>
                      <a:pt x="8094855" y="951078"/>
                      <a:pt x="6444203" y="1141990"/>
                      <a:pt x="4572000" y="1141990"/>
                    </a:cubicBezTo>
                    <a:cubicBezTo>
                      <a:pt x="2699797" y="1141990"/>
                      <a:pt x="1049146" y="951078"/>
                      <a:pt x="74436" y="660705"/>
                    </a:cubicBezTo>
                    <a:lnTo>
                      <a:pt x="0" y="6360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" name="Google Shape;79;p12"/>
            <p:cNvSpPr/>
            <p:nvPr/>
          </p:nvSpPr>
          <p:spPr>
            <a:xfrm rot="-5400000">
              <a:off x="4314253" y="-257729"/>
              <a:ext cx="521376" cy="9149889"/>
            </a:xfrm>
            <a:custGeom>
              <a:rect b="b" l="l" r="r" t="t"/>
              <a:pathLst>
                <a:path extrusionOk="0" h="5147617" w="293320">
                  <a:moveTo>
                    <a:pt x="288897" y="0"/>
                  </a:moveTo>
                  <a:cubicBezTo>
                    <a:pt x="98397" y="685800"/>
                    <a:pt x="4149" y="1732547"/>
                    <a:pt x="139" y="2590800"/>
                  </a:cubicBezTo>
                  <a:cubicBezTo>
                    <a:pt x="-3872" y="3449053"/>
                    <a:pt x="78132" y="4354771"/>
                    <a:pt x="293320" y="5147617"/>
                  </a:cubicBezTo>
                </a:path>
              </a:pathLst>
            </a:custGeom>
            <a:noFill/>
            <a:ln cap="flat" cmpd="sng" w="1905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2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1700" y="860975"/>
            <a:ext cx="85206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12"/>
          <p:cNvGrpSpPr/>
          <p:nvPr/>
        </p:nvGrpSpPr>
        <p:grpSpPr>
          <a:xfrm>
            <a:off x="7217561" y="117022"/>
            <a:ext cx="1614730" cy="649706"/>
            <a:chOff x="7217561" y="117022"/>
            <a:chExt cx="1614730" cy="649706"/>
          </a:xfrm>
        </p:grpSpPr>
        <p:grpSp>
          <p:nvGrpSpPr>
            <p:cNvPr id="85" name="Google Shape;85;p12"/>
            <p:cNvGrpSpPr/>
            <p:nvPr/>
          </p:nvGrpSpPr>
          <p:grpSpPr>
            <a:xfrm>
              <a:off x="7217561" y="117022"/>
              <a:ext cx="1614730" cy="649706"/>
              <a:chOff x="670750" y="940619"/>
              <a:chExt cx="7584451" cy="3359391"/>
            </a:xfrm>
          </p:grpSpPr>
          <p:cxnSp>
            <p:nvCxnSpPr>
              <p:cNvPr id="86" name="Google Shape;86;p12"/>
              <p:cNvCxnSpPr>
                <a:stCxn id="87" idx="3"/>
                <a:endCxn id="88" idx="1"/>
              </p:cNvCxnSpPr>
              <p:nvPr/>
            </p:nvCxnSpPr>
            <p:spPr>
              <a:xfrm>
                <a:off x="3791574" y="1779300"/>
                <a:ext cx="215400" cy="27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2"/>
              <p:cNvCxnSpPr>
                <a:stCxn id="90" idx="3"/>
                <a:endCxn id="91" idx="1"/>
              </p:cNvCxnSpPr>
              <p:nvPr/>
            </p:nvCxnSpPr>
            <p:spPr>
              <a:xfrm>
                <a:off x="1467850" y="2946050"/>
                <a:ext cx="178500" cy="2700"/>
              </a:xfrm>
              <a:prstGeom prst="bentConnector3">
                <a:avLst>
                  <a:gd fmla="val 4998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" name="Google Shape;88;p12"/>
              <p:cNvSpPr txBox="1"/>
              <p:nvPr/>
            </p:nvSpPr>
            <p:spPr>
              <a:xfrm>
                <a:off x="4006975" y="1592100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92" name="Google Shape;92;p12"/>
              <p:cNvCxnSpPr>
                <a:stCxn id="93" idx="3"/>
                <a:endCxn id="94" idx="1"/>
              </p:cNvCxnSpPr>
              <p:nvPr/>
            </p:nvCxnSpPr>
            <p:spPr>
              <a:xfrm>
                <a:off x="4972225" y="2946050"/>
                <a:ext cx="201600" cy="27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" name="Google Shape;94;p12"/>
              <p:cNvSpPr txBox="1"/>
              <p:nvPr/>
            </p:nvSpPr>
            <p:spPr>
              <a:xfrm>
                <a:off x="5173739" y="2758850"/>
                <a:ext cx="892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0" name="Google Shape;90;p12"/>
              <p:cNvSpPr txBox="1"/>
              <p:nvPr/>
            </p:nvSpPr>
            <p:spPr>
              <a:xfrm>
                <a:off x="670750" y="2758850"/>
                <a:ext cx="797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7" name="Google Shape;87;p12"/>
              <p:cNvSpPr txBox="1"/>
              <p:nvPr/>
            </p:nvSpPr>
            <p:spPr>
              <a:xfrm>
                <a:off x="2802474" y="1592100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5" name="Google Shape;95;p12"/>
              <p:cNvSpPr txBox="1"/>
              <p:nvPr/>
            </p:nvSpPr>
            <p:spPr>
              <a:xfrm>
                <a:off x="1320175" y="1592406"/>
                <a:ext cx="12669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96" name="Google Shape;96;p12"/>
              <p:cNvCxnSpPr>
                <a:stCxn id="97" idx="3"/>
                <a:endCxn id="98" idx="1"/>
              </p:cNvCxnSpPr>
              <p:nvPr/>
            </p:nvCxnSpPr>
            <p:spPr>
              <a:xfrm>
                <a:off x="2587075" y="1127819"/>
                <a:ext cx="215400" cy="27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2"/>
              <p:cNvCxnSpPr>
                <a:stCxn id="98" idx="2"/>
                <a:endCxn id="87" idx="0"/>
              </p:cNvCxnSpPr>
              <p:nvPr/>
            </p:nvCxnSpPr>
            <p:spPr>
              <a:xfrm flipH="1" rot="-5400000">
                <a:off x="3159625" y="1452425"/>
                <a:ext cx="277200" cy="2400"/>
              </a:xfrm>
              <a:prstGeom prst="bentConnector3">
                <a:avLst>
                  <a:gd fmla="val 4997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12"/>
              <p:cNvCxnSpPr>
                <a:stCxn id="95" idx="3"/>
                <a:endCxn id="87" idx="1"/>
              </p:cNvCxnSpPr>
              <p:nvPr/>
            </p:nvCxnSpPr>
            <p:spPr>
              <a:xfrm>
                <a:off x="2587075" y="1779606"/>
                <a:ext cx="215400" cy="27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" name="Google Shape;98;p12"/>
              <p:cNvSpPr txBox="1"/>
              <p:nvPr/>
            </p:nvSpPr>
            <p:spPr>
              <a:xfrm>
                <a:off x="2802475" y="940625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7" name="Google Shape;97;p12"/>
              <p:cNvSpPr txBox="1"/>
              <p:nvPr/>
            </p:nvSpPr>
            <p:spPr>
              <a:xfrm>
                <a:off x="1320175" y="940619"/>
                <a:ext cx="12669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1" name="Google Shape;101;p12"/>
              <p:cNvSpPr txBox="1"/>
              <p:nvPr/>
            </p:nvSpPr>
            <p:spPr>
              <a:xfrm>
                <a:off x="4006975" y="2175475"/>
                <a:ext cx="940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102" name="Google Shape;102;p12"/>
              <p:cNvCxnSpPr>
                <a:stCxn id="88" idx="2"/>
                <a:endCxn id="101" idx="0"/>
              </p:cNvCxnSpPr>
              <p:nvPr/>
            </p:nvCxnSpPr>
            <p:spPr>
              <a:xfrm flipH="1" rot="-5400000">
                <a:off x="4374025" y="2069850"/>
                <a:ext cx="209100" cy="24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2"/>
              <p:cNvCxnSpPr>
                <a:stCxn id="101" idx="2"/>
                <a:endCxn id="93" idx="0"/>
              </p:cNvCxnSpPr>
              <p:nvPr/>
            </p:nvCxnSpPr>
            <p:spPr>
              <a:xfrm flipH="1" rot="-5400000">
                <a:off x="4374025" y="2653225"/>
                <a:ext cx="209100" cy="24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" name="Google Shape;104;p12"/>
              <p:cNvSpPr txBox="1"/>
              <p:nvPr/>
            </p:nvSpPr>
            <p:spPr>
              <a:xfrm>
                <a:off x="2922250" y="2758850"/>
                <a:ext cx="7971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105" name="Google Shape;105;p12"/>
              <p:cNvCxnSpPr>
                <a:stCxn id="106" idx="1"/>
                <a:endCxn id="107" idx="2"/>
              </p:cNvCxnSpPr>
              <p:nvPr/>
            </p:nvCxnSpPr>
            <p:spPr>
              <a:xfrm rot="10800000">
                <a:off x="2116600" y="3861109"/>
                <a:ext cx="733800" cy="251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8" name="Google Shape;108;p12"/>
              <p:cNvSpPr txBox="1"/>
              <p:nvPr/>
            </p:nvSpPr>
            <p:spPr>
              <a:xfrm>
                <a:off x="4079125" y="3366500"/>
                <a:ext cx="797100" cy="494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109" name="Google Shape;109;p12"/>
              <p:cNvCxnSpPr>
                <a:stCxn id="107" idx="0"/>
                <a:endCxn id="91" idx="2"/>
              </p:cNvCxnSpPr>
              <p:nvPr/>
            </p:nvCxnSpPr>
            <p:spPr>
              <a:xfrm rot="-5400000">
                <a:off x="2001350" y="3248750"/>
                <a:ext cx="233100" cy="24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12"/>
              <p:cNvSpPr txBox="1"/>
              <p:nvPr/>
            </p:nvSpPr>
            <p:spPr>
              <a:xfrm>
                <a:off x="1646308" y="2759138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06" name="Google Shape;106;p12"/>
              <p:cNvSpPr txBox="1"/>
              <p:nvPr/>
            </p:nvSpPr>
            <p:spPr>
              <a:xfrm>
                <a:off x="2850400" y="3925609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110" name="Google Shape;110;p12"/>
              <p:cNvCxnSpPr>
                <a:stCxn id="106" idx="3"/>
                <a:endCxn id="108" idx="2"/>
              </p:cNvCxnSpPr>
              <p:nvPr/>
            </p:nvCxnSpPr>
            <p:spPr>
              <a:xfrm flipH="1" rot="10800000">
                <a:off x="3791200" y="3861109"/>
                <a:ext cx="686400" cy="251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12"/>
              <p:cNvCxnSpPr>
                <a:stCxn id="91" idx="3"/>
                <a:endCxn id="104" idx="1"/>
              </p:cNvCxnSpPr>
              <p:nvPr/>
            </p:nvCxnSpPr>
            <p:spPr>
              <a:xfrm>
                <a:off x="2587108" y="2946338"/>
                <a:ext cx="335100" cy="2700"/>
              </a:xfrm>
              <a:prstGeom prst="bent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12"/>
              <p:cNvCxnSpPr>
                <a:stCxn id="104" idx="3"/>
                <a:endCxn id="93" idx="1"/>
              </p:cNvCxnSpPr>
              <p:nvPr/>
            </p:nvCxnSpPr>
            <p:spPr>
              <a:xfrm>
                <a:off x="3719350" y="2946050"/>
                <a:ext cx="263700" cy="2700"/>
              </a:xfrm>
              <a:prstGeom prst="bent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" name="Google Shape;93;p12"/>
              <p:cNvSpPr txBox="1"/>
              <p:nvPr/>
            </p:nvSpPr>
            <p:spPr>
              <a:xfrm>
                <a:off x="3983125" y="2758850"/>
                <a:ext cx="9891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113" name="Google Shape;113;p12"/>
              <p:cNvCxnSpPr>
                <a:stCxn id="108" idx="0"/>
                <a:endCxn id="93" idx="2"/>
              </p:cNvCxnSpPr>
              <p:nvPr/>
            </p:nvCxnSpPr>
            <p:spPr>
              <a:xfrm rot="-5400000">
                <a:off x="4362175" y="3248600"/>
                <a:ext cx="233400" cy="2400"/>
              </a:xfrm>
              <a:prstGeom prst="bentConnector3">
                <a:avLst>
                  <a:gd fmla="val 4996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" name="Google Shape;107;p12"/>
              <p:cNvSpPr txBox="1"/>
              <p:nvPr/>
            </p:nvSpPr>
            <p:spPr>
              <a:xfrm>
                <a:off x="1646300" y="3366500"/>
                <a:ext cx="940800" cy="494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4" name="Google Shape;114;p12"/>
              <p:cNvSpPr txBox="1"/>
              <p:nvPr/>
            </p:nvSpPr>
            <p:spPr>
              <a:xfrm>
                <a:off x="7362401" y="2754800"/>
                <a:ext cx="8928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115" name="Google Shape;115;p12"/>
              <p:cNvCxnSpPr>
                <a:stCxn id="94" idx="3"/>
                <a:endCxn id="116" idx="1"/>
              </p:cNvCxnSpPr>
              <p:nvPr/>
            </p:nvCxnSpPr>
            <p:spPr>
              <a:xfrm>
                <a:off x="6066539" y="2946050"/>
                <a:ext cx="201600" cy="2700"/>
              </a:xfrm>
              <a:prstGeom prst="bentConnector3">
                <a:avLst>
                  <a:gd fmla="val 49981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2"/>
              <p:cNvCxnSpPr>
                <a:stCxn id="116" idx="3"/>
                <a:endCxn id="114" idx="1"/>
              </p:cNvCxnSpPr>
              <p:nvPr/>
            </p:nvCxnSpPr>
            <p:spPr>
              <a:xfrm flipH="1" rot="10800000">
                <a:off x="7160864" y="2942150"/>
                <a:ext cx="201600" cy="4500"/>
              </a:xfrm>
              <a:prstGeom prst="bentConnector3">
                <a:avLst>
                  <a:gd fmla="val 49985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6" name="Google Shape;116;p12"/>
              <p:cNvSpPr txBox="1"/>
              <p:nvPr/>
            </p:nvSpPr>
            <p:spPr>
              <a:xfrm>
                <a:off x="6268064" y="2759450"/>
                <a:ext cx="892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2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118" name="Google Shape;118;p12"/>
            <p:cNvCxnSpPr>
              <a:stCxn id="98" idx="3"/>
              <a:endCxn id="88" idx="0"/>
            </p:cNvCxnSpPr>
            <p:nvPr/>
          </p:nvCxnSpPr>
          <p:spPr>
            <a:xfrm>
              <a:off x="7881985" y="153227"/>
              <a:ext cx="146100" cy="89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0" y="4749900"/>
            <a:ext cx="150368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b="0" sz="52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0" y="4749900"/>
            <a:ext cx="150368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311700" y="860975"/>
            <a:ext cx="3999900" cy="3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venir"/>
                <a:ea typeface="Avenir"/>
                <a:cs typeface="Avenir"/>
                <a:sym typeface="Avenir"/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body"/>
          </p:nvPr>
        </p:nvSpPr>
        <p:spPr>
          <a:xfrm>
            <a:off x="4832400" y="860975"/>
            <a:ext cx="3999900" cy="3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Avenir"/>
                <a:ea typeface="Avenir"/>
                <a:cs typeface="Avenir"/>
                <a:sym typeface="Avenir"/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288275"/>
            <a:ext cx="2808000" cy="6362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311700" y="924560"/>
            <a:ext cx="2808000" cy="364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7"/>
          <p:cNvGrpSpPr/>
          <p:nvPr/>
        </p:nvGrpSpPr>
        <p:grpSpPr>
          <a:xfrm flipH="1" rot="5400000">
            <a:off x="5321439" y="1320940"/>
            <a:ext cx="5143499" cy="2501622"/>
            <a:chOff x="0" y="0"/>
            <a:chExt cx="9144000" cy="4447329"/>
          </a:xfrm>
        </p:grpSpPr>
        <p:sp>
          <p:nvSpPr>
            <p:cNvPr id="139" name="Google Shape;139;p17"/>
            <p:cNvSpPr/>
            <p:nvPr/>
          </p:nvSpPr>
          <p:spPr>
            <a:xfrm>
              <a:off x="0" y="0"/>
              <a:ext cx="9144000" cy="3701633"/>
            </a:xfrm>
            <a:prstGeom prst="rect">
              <a:avLst/>
            </a:prstGeom>
            <a:solidFill>
              <a:srgbClr val="F0F4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" y="3305339"/>
              <a:ext cx="9143998" cy="1141990"/>
            </a:xfrm>
            <a:custGeom>
              <a:rect b="b" l="l" r="r" t="t"/>
              <a:pathLst>
                <a:path extrusionOk="0" h="1141990" w="9143998">
                  <a:moveTo>
                    <a:pt x="0" y="0"/>
                  </a:moveTo>
                  <a:lnTo>
                    <a:pt x="9143998" y="0"/>
                  </a:lnTo>
                  <a:lnTo>
                    <a:pt x="9143998" y="636046"/>
                  </a:lnTo>
                  <a:lnTo>
                    <a:pt x="9069564" y="660705"/>
                  </a:lnTo>
                  <a:cubicBezTo>
                    <a:pt x="8094855" y="951078"/>
                    <a:pt x="6444203" y="1141990"/>
                    <a:pt x="4572000" y="1141990"/>
                  </a:cubicBezTo>
                  <a:cubicBezTo>
                    <a:pt x="2699797" y="1141990"/>
                    <a:pt x="1049146" y="951078"/>
                    <a:pt x="74436" y="660705"/>
                  </a:cubicBezTo>
                  <a:lnTo>
                    <a:pt x="0" y="63604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8"/>
          <p:cNvGrpSpPr/>
          <p:nvPr/>
        </p:nvGrpSpPr>
        <p:grpSpPr>
          <a:xfrm>
            <a:off x="4489820" y="-1"/>
            <a:ext cx="4654179" cy="5163653"/>
            <a:chOff x="3991980" y="-1"/>
            <a:chExt cx="4654179" cy="5163653"/>
          </a:xfrm>
        </p:grpSpPr>
        <p:grpSp>
          <p:nvGrpSpPr>
            <p:cNvPr id="145" name="Google Shape;145;p18"/>
            <p:cNvGrpSpPr/>
            <p:nvPr/>
          </p:nvGrpSpPr>
          <p:grpSpPr>
            <a:xfrm flipH="1" rot="5400000">
              <a:off x="3802061" y="299403"/>
              <a:ext cx="5143498" cy="4544699"/>
              <a:chOff x="1" y="-3632137"/>
              <a:chExt cx="9143998" cy="8079467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1" y="-3632137"/>
                <a:ext cx="9143998" cy="733377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1" y="3305340"/>
                <a:ext cx="9143997" cy="1141990"/>
              </a:xfrm>
              <a:custGeom>
                <a:rect b="b" l="l" r="r" t="t"/>
                <a:pathLst>
                  <a:path extrusionOk="0" h="1141990" w="9143998">
                    <a:moveTo>
                      <a:pt x="0" y="0"/>
                    </a:moveTo>
                    <a:lnTo>
                      <a:pt x="9143998" y="0"/>
                    </a:lnTo>
                    <a:lnTo>
                      <a:pt x="9143998" y="636046"/>
                    </a:lnTo>
                    <a:lnTo>
                      <a:pt x="9069564" y="660705"/>
                    </a:lnTo>
                    <a:cubicBezTo>
                      <a:pt x="8094855" y="951078"/>
                      <a:pt x="6444203" y="1141990"/>
                      <a:pt x="4572000" y="1141990"/>
                    </a:cubicBezTo>
                    <a:cubicBezTo>
                      <a:pt x="2699797" y="1141990"/>
                      <a:pt x="1049146" y="951078"/>
                      <a:pt x="74436" y="660705"/>
                    </a:cubicBezTo>
                    <a:lnTo>
                      <a:pt x="0" y="63604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18"/>
            <p:cNvSpPr/>
            <p:nvPr/>
          </p:nvSpPr>
          <p:spPr>
            <a:xfrm>
              <a:off x="3991980" y="-1"/>
              <a:ext cx="294234" cy="5163653"/>
            </a:xfrm>
            <a:custGeom>
              <a:rect b="b" l="l" r="r" t="t"/>
              <a:pathLst>
                <a:path extrusionOk="0" h="5147617" w="293320">
                  <a:moveTo>
                    <a:pt x="288897" y="0"/>
                  </a:moveTo>
                  <a:cubicBezTo>
                    <a:pt x="98397" y="685800"/>
                    <a:pt x="4149" y="1732547"/>
                    <a:pt x="139" y="2590800"/>
                  </a:cubicBezTo>
                  <a:cubicBezTo>
                    <a:pt x="-3872" y="3449053"/>
                    <a:pt x="78132" y="4354771"/>
                    <a:pt x="293320" y="5147617"/>
                  </a:cubicBezTo>
                </a:path>
              </a:pathLst>
            </a:custGeom>
            <a:noFill/>
            <a:ln cap="flat" cmpd="sng" w="1905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TITLE_AND_BODY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9;p1" id="154" name="Google Shape;15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020" y="4787122"/>
            <a:ext cx="938560" cy="2818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9"/>
          <p:cNvGrpSpPr/>
          <p:nvPr/>
        </p:nvGrpSpPr>
        <p:grpSpPr>
          <a:xfrm>
            <a:off x="-8" y="-1"/>
            <a:ext cx="9144009" cy="4577906"/>
            <a:chOff x="-10" y="-2"/>
            <a:chExt cx="24384024" cy="12207749"/>
          </a:xfrm>
        </p:grpSpPr>
        <p:grpSp>
          <p:nvGrpSpPr>
            <p:cNvPr id="156" name="Google Shape;156;p19"/>
            <p:cNvGrpSpPr/>
            <p:nvPr/>
          </p:nvGrpSpPr>
          <p:grpSpPr>
            <a:xfrm>
              <a:off x="-2" y="-2"/>
              <a:ext cx="24384000" cy="11859568"/>
              <a:chOff x="-1" y="-1"/>
              <a:chExt cx="24384000" cy="11859568"/>
            </a:xfrm>
          </p:grpSpPr>
          <p:sp>
            <p:nvSpPr>
              <p:cNvPr id="157" name="Google Shape;157;p19"/>
              <p:cNvSpPr/>
              <p:nvPr/>
            </p:nvSpPr>
            <p:spPr>
              <a:xfrm>
                <a:off x="-1" y="-1"/>
                <a:ext cx="24384000" cy="9870900"/>
              </a:xfrm>
              <a:prstGeom prst="rect">
                <a:avLst/>
              </a:prstGeom>
              <a:solidFill>
                <a:srgbClr val="F0F4FA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1" y="8814237"/>
                <a:ext cx="24383970" cy="304533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2030"/>
                    </a:lnTo>
                    <a:lnTo>
                      <a:pt x="21424" y="12497"/>
                    </a:lnTo>
                    <a:cubicBezTo>
                      <a:pt x="19122" y="17989"/>
                      <a:pt x="15223" y="21600"/>
                      <a:pt x="10800" y="21600"/>
                    </a:cubicBezTo>
                    <a:cubicBezTo>
                      <a:pt x="6377" y="21600"/>
                      <a:pt x="2478" y="17989"/>
                      <a:pt x="176" y="12497"/>
                    </a:cubicBezTo>
                    <a:lnTo>
                      <a:pt x="0" y="12030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" name="Google Shape;159;p19"/>
            <p:cNvSpPr/>
            <p:nvPr/>
          </p:nvSpPr>
          <p:spPr>
            <a:xfrm rot="-5400000">
              <a:off x="11497269" y="-678998"/>
              <a:ext cx="1389466" cy="24384024"/>
            </a:xfrm>
            <a:custGeom>
              <a:rect b="b" l="l" r="r" t="t"/>
              <a:pathLst>
                <a:path extrusionOk="0" h="21600" w="21319">
                  <a:moveTo>
                    <a:pt x="20998" y="0"/>
                  </a:moveTo>
                  <a:cubicBezTo>
                    <a:pt x="7152" y="2878"/>
                    <a:pt x="302" y="7270"/>
                    <a:pt x="11" y="10871"/>
                  </a:cubicBezTo>
                  <a:cubicBezTo>
                    <a:pt x="-281" y="14473"/>
                    <a:pt x="5679" y="18273"/>
                    <a:pt x="21319" y="21600"/>
                  </a:cubicBezTo>
                </a:path>
              </a:pathLst>
            </a:custGeom>
            <a:noFill/>
            <a:ln cap="flat" cmpd="sng" w="5080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oogle Shape;16;p2" id="160" name="Google Shape;16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4375" y="144425"/>
            <a:ext cx="2509676" cy="75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0" y="4749900"/>
            <a:ext cx="15036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4419600" y="4590113"/>
            <a:ext cx="2133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venir"/>
              <a:buNone/>
              <a:defRPr sz="10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with Left Blue Curv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 rot="-5400000">
            <a:off x="-1320937" y="1320940"/>
            <a:ext cx="5143499" cy="2501622"/>
            <a:chOff x="0" y="0"/>
            <a:chExt cx="9144000" cy="4447329"/>
          </a:xfrm>
        </p:grpSpPr>
        <p:sp>
          <p:nvSpPr>
            <p:cNvPr id="25" name="Google Shape;25;p4"/>
            <p:cNvSpPr/>
            <p:nvPr/>
          </p:nvSpPr>
          <p:spPr>
            <a:xfrm>
              <a:off x="0" y="0"/>
              <a:ext cx="9144000" cy="3701633"/>
            </a:xfrm>
            <a:prstGeom prst="rect">
              <a:avLst/>
            </a:prstGeom>
            <a:solidFill>
              <a:srgbClr val="F0F4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1" y="3305339"/>
              <a:ext cx="9143998" cy="1141990"/>
            </a:xfrm>
            <a:custGeom>
              <a:rect b="b" l="l" r="r" t="t"/>
              <a:pathLst>
                <a:path extrusionOk="0" h="1141990" w="9143998">
                  <a:moveTo>
                    <a:pt x="0" y="0"/>
                  </a:moveTo>
                  <a:lnTo>
                    <a:pt x="9143998" y="0"/>
                  </a:lnTo>
                  <a:lnTo>
                    <a:pt x="9143998" y="636046"/>
                  </a:lnTo>
                  <a:lnTo>
                    <a:pt x="9069564" y="660705"/>
                  </a:lnTo>
                  <a:cubicBezTo>
                    <a:pt x="8094855" y="951078"/>
                    <a:pt x="6444203" y="1141990"/>
                    <a:pt x="4572000" y="1141990"/>
                  </a:cubicBezTo>
                  <a:cubicBezTo>
                    <a:pt x="2699797" y="1141990"/>
                    <a:pt x="1049146" y="951078"/>
                    <a:pt x="74436" y="660705"/>
                  </a:cubicBezTo>
                  <a:lnTo>
                    <a:pt x="0" y="63604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with Big Blue Curve">
    <p:bg>
      <p:bgPr>
        <a:solidFill>
          <a:srgbClr val="F0F4FA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3991980" y="-1"/>
            <a:ext cx="5517781" cy="5163653"/>
            <a:chOff x="3991980" y="-1"/>
            <a:chExt cx="5517781" cy="5163653"/>
          </a:xfrm>
        </p:grpSpPr>
        <p:grpSp>
          <p:nvGrpSpPr>
            <p:cNvPr id="31" name="Google Shape;31;p5"/>
            <p:cNvGrpSpPr/>
            <p:nvPr/>
          </p:nvGrpSpPr>
          <p:grpSpPr>
            <a:xfrm flipH="1" rot="5400000">
              <a:off x="4233862" y="-132398"/>
              <a:ext cx="5143498" cy="5408301"/>
              <a:chOff x="1" y="-5167430"/>
              <a:chExt cx="9143998" cy="9614760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1" y="-5167430"/>
                <a:ext cx="9143998" cy="886906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1" y="3305340"/>
                <a:ext cx="9143997" cy="1141990"/>
              </a:xfrm>
              <a:custGeom>
                <a:rect b="b" l="l" r="r" t="t"/>
                <a:pathLst>
                  <a:path extrusionOk="0" h="1141990" w="9143998">
                    <a:moveTo>
                      <a:pt x="0" y="0"/>
                    </a:moveTo>
                    <a:lnTo>
                      <a:pt x="9143998" y="0"/>
                    </a:lnTo>
                    <a:lnTo>
                      <a:pt x="9143998" y="636046"/>
                    </a:lnTo>
                    <a:lnTo>
                      <a:pt x="9069564" y="660705"/>
                    </a:lnTo>
                    <a:cubicBezTo>
                      <a:pt x="8094855" y="951078"/>
                      <a:pt x="6444203" y="1141990"/>
                      <a:pt x="4572000" y="1141990"/>
                    </a:cubicBezTo>
                    <a:cubicBezTo>
                      <a:pt x="2699797" y="1141990"/>
                      <a:pt x="1049146" y="951078"/>
                      <a:pt x="74436" y="660705"/>
                    </a:cubicBezTo>
                    <a:lnTo>
                      <a:pt x="0" y="6360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" name="Google Shape;34;p5"/>
            <p:cNvSpPr/>
            <p:nvPr/>
          </p:nvSpPr>
          <p:spPr>
            <a:xfrm>
              <a:off x="3991980" y="-1"/>
              <a:ext cx="294234" cy="5163653"/>
            </a:xfrm>
            <a:custGeom>
              <a:rect b="b" l="l" r="r" t="t"/>
              <a:pathLst>
                <a:path extrusionOk="0" h="5147617" w="293320">
                  <a:moveTo>
                    <a:pt x="288897" y="0"/>
                  </a:moveTo>
                  <a:cubicBezTo>
                    <a:pt x="98397" y="685800"/>
                    <a:pt x="4149" y="1732547"/>
                    <a:pt x="139" y="2590800"/>
                  </a:cubicBezTo>
                  <a:cubicBezTo>
                    <a:pt x="-3872" y="3449053"/>
                    <a:pt x="78132" y="4354771"/>
                    <a:pt x="293320" y="5147617"/>
                  </a:cubicBezTo>
                </a:path>
              </a:pathLst>
            </a:custGeom>
            <a:noFill/>
            <a:ln cap="flat" cmpd="sng" w="1905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bg>
      <p:bgPr>
        <a:solidFill>
          <a:srgbClr val="F0F4FA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4" y="0"/>
            <a:ext cx="9144004" cy="4577904"/>
            <a:chOff x="-4" y="0"/>
            <a:chExt cx="9144004" cy="4577904"/>
          </a:xfrm>
        </p:grpSpPr>
        <p:grpSp>
          <p:nvGrpSpPr>
            <p:cNvPr id="39" name="Google Shape;39;p6"/>
            <p:cNvGrpSpPr/>
            <p:nvPr/>
          </p:nvGrpSpPr>
          <p:grpSpPr>
            <a:xfrm>
              <a:off x="0" y="0"/>
              <a:ext cx="9144000" cy="4447329"/>
              <a:chOff x="0" y="0"/>
              <a:chExt cx="9144000" cy="4447329"/>
            </a:xfrm>
          </p:grpSpPr>
          <p:sp>
            <p:nvSpPr>
              <p:cNvPr id="40" name="Google Shape;40;p6"/>
              <p:cNvSpPr/>
              <p:nvPr/>
            </p:nvSpPr>
            <p:spPr>
              <a:xfrm>
                <a:off x="0" y="0"/>
                <a:ext cx="9144000" cy="370163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6"/>
              <p:cNvSpPr/>
              <p:nvPr/>
            </p:nvSpPr>
            <p:spPr>
              <a:xfrm>
                <a:off x="1" y="3305339"/>
                <a:ext cx="9143998" cy="1141990"/>
              </a:xfrm>
              <a:custGeom>
                <a:rect b="b" l="l" r="r" t="t"/>
                <a:pathLst>
                  <a:path extrusionOk="0" h="1141990" w="9143998">
                    <a:moveTo>
                      <a:pt x="0" y="0"/>
                    </a:moveTo>
                    <a:lnTo>
                      <a:pt x="9143998" y="0"/>
                    </a:lnTo>
                    <a:lnTo>
                      <a:pt x="9143998" y="636046"/>
                    </a:lnTo>
                    <a:lnTo>
                      <a:pt x="9069564" y="660705"/>
                    </a:lnTo>
                    <a:cubicBezTo>
                      <a:pt x="8094855" y="951078"/>
                      <a:pt x="6444203" y="1141990"/>
                      <a:pt x="4572000" y="1141990"/>
                    </a:cubicBezTo>
                    <a:cubicBezTo>
                      <a:pt x="2699797" y="1141990"/>
                      <a:pt x="1049146" y="951078"/>
                      <a:pt x="74436" y="660705"/>
                    </a:cubicBezTo>
                    <a:lnTo>
                      <a:pt x="0" y="6360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" name="Google Shape;42;p6"/>
            <p:cNvSpPr/>
            <p:nvPr/>
          </p:nvSpPr>
          <p:spPr>
            <a:xfrm rot="-5400000">
              <a:off x="4311477" y="-254618"/>
              <a:ext cx="521041" cy="9144002"/>
            </a:xfrm>
            <a:custGeom>
              <a:rect b="b" l="l" r="r" t="t"/>
              <a:pathLst>
                <a:path extrusionOk="0" h="5147617" w="293320">
                  <a:moveTo>
                    <a:pt x="288897" y="0"/>
                  </a:moveTo>
                  <a:cubicBezTo>
                    <a:pt x="98397" y="685800"/>
                    <a:pt x="4149" y="1732547"/>
                    <a:pt x="139" y="2590800"/>
                  </a:cubicBezTo>
                  <a:cubicBezTo>
                    <a:pt x="-3872" y="3449053"/>
                    <a:pt x="78132" y="4354771"/>
                    <a:pt x="293320" y="5147617"/>
                  </a:cubicBezTo>
                </a:path>
              </a:pathLst>
            </a:custGeom>
            <a:noFill/>
            <a:ln cap="flat" cmpd="sng" w="1905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 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 rot="10800000">
            <a:off x="-3" y="2225549"/>
            <a:ext cx="9144004" cy="2958591"/>
            <a:chOff x="-4" y="-1147741"/>
            <a:chExt cx="9144004" cy="5725645"/>
          </a:xfrm>
        </p:grpSpPr>
        <p:grpSp>
          <p:nvGrpSpPr>
            <p:cNvPr id="47" name="Google Shape;47;p7"/>
            <p:cNvGrpSpPr/>
            <p:nvPr/>
          </p:nvGrpSpPr>
          <p:grpSpPr>
            <a:xfrm>
              <a:off x="0" y="-1147741"/>
              <a:ext cx="9144000" cy="5595070"/>
              <a:chOff x="0" y="-1147741"/>
              <a:chExt cx="9144000" cy="5595070"/>
            </a:xfrm>
          </p:grpSpPr>
          <p:sp>
            <p:nvSpPr>
              <p:cNvPr id="48" name="Google Shape;48;p7"/>
              <p:cNvSpPr/>
              <p:nvPr/>
            </p:nvSpPr>
            <p:spPr>
              <a:xfrm>
                <a:off x="0" y="-1147741"/>
                <a:ext cx="9144000" cy="4849376"/>
              </a:xfrm>
              <a:prstGeom prst="rect">
                <a:avLst/>
              </a:prstGeom>
              <a:solidFill>
                <a:srgbClr val="F0F4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>
                <a:off x="1" y="3305339"/>
                <a:ext cx="9143998" cy="1141990"/>
              </a:xfrm>
              <a:custGeom>
                <a:rect b="b" l="l" r="r" t="t"/>
                <a:pathLst>
                  <a:path extrusionOk="0" h="1141990" w="9143998">
                    <a:moveTo>
                      <a:pt x="0" y="0"/>
                    </a:moveTo>
                    <a:lnTo>
                      <a:pt x="9143998" y="0"/>
                    </a:lnTo>
                    <a:lnTo>
                      <a:pt x="9143998" y="636046"/>
                    </a:lnTo>
                    <a:lnTo>
                      <a:pt x="9069564" y="660705"/>
                    </a:lnTo>
                    <a:cubicBezTo>
                      <a:pt x="8094855" y="951078"/>
                      <a:pt x="6444203" y="1141990"/>
                      <a:pt x="4572000" y="1141990"/>
                    </a:cubicBezTo>
                    <a:cubicBezTo>
                      <a:pt x="2699797" y="1141990"/>
                      <a:pt x="1049146" y="951078"/>
                      <a:pt x="74436" y="660705"/>
                    </a:cubicBezTo>
                    <a:lnTo>
                      <a:pt x="0" y="636046"/>
                    </a:lnTo>
                    <a:close/>
                  </a:path>
                </a:pathLst>
              </a:custGeom>
              <a:solidFill>
                <a:srgbClr val="F0F4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" name="Google Shape;50;p7"/>
            <p:cNvSpPr/>
            <p:nvPr/>
          </p:nvSpPr>
          <p:spPr>
            <a:xfrm rot="-5400000">
              <a:off x="4311477" y="-254618"/>
              <a:ext cx="521041" cy="9144002"/>
            </a:xfrm>
            <a:custGeom>
              <a:rect b="b" l="l" r="r" t="t"/>
              <a:pathLst>
                <a:path extrusionOk="0" h="5147617" w="293320">
                  <a:moveTo>
                    <a:pt x="288897" y="0"/>
                  </a:moveTo>
                  <a:cubicBezTo>
                    <a:pt x="98397" y="685800"/>
                    <a:pt x="4149" y="1732547"/>
                    <a:pt x="139" y="2590800"/>
                  </a:cubicBezTo>
                  <a:cubicBezTo>
                    <a:pt x="-3872" y="3449053"/>
                    <a:pt x="78132" y="4354771"/>
                    <a:pt x="293320" y="5147617"/>
                  </a:cubicBezTo>
                </a:path>
              </a:pathLst>
            </a:custGeom>
            <a:noFill/>
            <a:ln cap="flat" cmpd="sng" w="19050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char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/>
          <p:nvPr>
            <p:ph idx="2" type="chart"/>
          </p:nvPr>
        </p:nvSpPr>
        <p:spPr>
          <a:xfrm>
            <a:off x="311150" y="860975"/>
            <a:ext cx="8521700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0"/>
          <p:cNvSpPr/>
          <p:nvPr>
            <p:ph idx="2" type="chart"/>
          </p:nvPr>
        </p:nvSpPr>
        <p:spPr>
          <a:xfrm>
            <a:off x="311150" y="860975"/>
            <a:ext cx="3999900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3" type="chart"/>
          </p:nvPr>
        </p:nvSpPr>
        <p:spPr>
          <a:xfrm>
            <a:off x="4571725" y="860975"/>
            <a:ext cx="4260850" cy="3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64160" y="288275"/>
            <a:ext cx="8666480" cy="619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64160" y="907718"/>
            <a:ext cx="8666480" cy="3724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12550" y="4713765"/>
            <a:ext cx="1236776" cy="2925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pache/tvm/blob/6c8ed60ec/include/tvm/runtime/device_api.h#L139" TargetMode="External"/><Relationship Id="rId4" Type="http://schemas.openxmlformats.org/officeDocument/2006/relationships/hyperlink" Target="https://github.com/apache/tvm/blob/6c8ed60ec/include/tvm/runtime/device_api.h#L139" TargetMode="External"/><Relationship Id="rId5" Type="http://schemas.openxmlformats.org/officeDocument/2006/relationships/hyperlink" Target="https://github.com/apache/tvm/blob/6c8ed60ec/include/tvm/runtime/device_api.h#L154" TargetMode="External"/><Relationship Id="rId6" Type="http://schemas.openxmlformats.org/officeDocument/2006/relationships/hyperlink" Target="https://github.com/apache/tvm/blob/6c8ed60ec/include/tvm/runtime/device_api.h#L173" TargetMode="External"/><Relationship Id="rId7" Type="http://schemas.openxmlformats.org/officeDocument/2006/relationships/hyperlink" Target="https://github.com/apache/tvm/blob/6c8ed60ec/include/tvm/runtime/device_api.h#L147" TargetMode="External"/><Relationship Id="rId8" Type="http://schemas.openxmlformats.org/officeDocument/2006/relationships/hyperlink" Target="https://github.com/apache/tvm/blob/6c8ed60ec/include/tvm/runtime/device_api.h#L147" TargetMode="Externa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pache/tvm/blob/6c8ed60ec/src/runtime/vulkan/vulkan_device_api.cc#L259" TargetMode="External"/><Relationship Id="rId10" Type="http://schemas.openxmlformats.org/officeDocument/2006/relationships/hyperlink" Target="https://github.com/apache/tvm/blob/6c8ed60ec/include/tvm/runtime/device_api.h#L197" TargetMode="External"/><Relationship Id="rId13" Type="http://schemas.openxmlformats.org/officeDocument/2006/relationships/hyperlink" Target="https://github.com/apache/tvm/blob/6c8ed60ec/src/runtime/cuda/cuda_device_api.cc#L111" TargetMode="External"/><Relationship Id="rId12" Type="http://schemas.openxmlformats.org/officeDocument/2006/relationships/hyperlink" Target="https://github.com/apache/tvm/blob/6c8ed60ec/src/runtime/vulkan/vulkan_buffer.h#L101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pache/tvm/blob/6c8ed60ec/include/tvm/runtime/device_api.h#L106" TargetMode="External"/><Relationship Id="rId4" Type="http://schemas.openxmlformats.org/officeDocument/2006/relationships/hyperlink" Target="https://github.com/apache/tvm/blob/6c8ed60ec/include/tvm/runtime/device_api.h#L124" TargetMode="External"/><Relationship Id="rId9" Type="http://schemas.openxmlformats.org/officeDocument/2006/relationships/hyperlink" Target="https://github.com/apache/tvm/blob/6c8ed60ec/include/tvm/runtime/device_api.h#L190" TargetMode="External"/><Relationship Id="rId15" Type="http://schemas.openxmlformats.org/officeDocument/2006/relationships/hyperlink" Target="https://github.com/apache/tvm/blob/6c8ed60ec/include/tvm/runtime/device_api.h#L190" TargetMode="External"/><Relationship Id="rId14" Type="http://schemas.openxmlformats.org/officeDocument/2006/relationships/hyperlink" Target="https://github.com/apache/tvm/blob/6c8ed60ec/include/tvm/runtime/device_api.h#L106" TargetMode="External"/><Relationship Id="rId5" Type="http://schemas.openxmlformats.org/officeDocument/2006/relationships/hyperlink" Target="https://github.com/apache/tvm/blob/6c8ed60ec/src/runtime/c_runtime_api.cc#L586" TargetMode="External"/><Relationship Id="rId6" Type="http://schemas.openxmlformats.org/officeDocument/2006/relationships/hyperlink" Target="https://github.com/apache/tvm/blob/6c8ed60ec/python/tvm/runtime/ndarray.py#L556" TargetMode="External"/><Relationship Id="rId7" Type="http://schemas.openxmlformats.org/officeDocument/2006/relationships/hyperlink" Target="https://github.com/apache/tvm/blob/6c8ed60ec/src/runtime/opencl/opencl_device_api.cc#L324" TargetMode="External"/><Relationship Id="rId8" Type="http://schemas.openxmlformats.org/officeDocument/2006/relationships/hyperlink" Target="https://github.com/apache/tvm/blob/6c8ed60ec/src/runtime/workspace_pool.cc#L34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pache/tvm/blob/6c8ed60ec/include/tvm/runtime/device_api.h#L133" TargetMode="External"/><Relationship Id="rId10" Type="http://schemas.openxmlformats.org/officeDocument/2006/relationships/hyperlink" Target="https://github.com/apache/tvm/blob/6c8ed60ec/include/tvm/runtime/device_api.h#L133" TargetMode="External"/><Relationship Id="rId13" Type="http://schemas.openxmlformats.org/officeDocument/2006/relationships/hyperlink" Target="https://github.com/apache/tvm/blob/6c8ed60ec/include/tvm/runtime/device_api.h#L133" TargetMode="External"/><Relationship Id="rId12" Type="http://schemas.openxmlformats.org/officeDocument/2006/relationships/hyperlink" Target="https://github.com/apache/tvm/blob/6c8ed60ec/include/tvm/runtime/device_api.h#L133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pache/tvm/blob/6c8ed60ec/include/tvm/runtime/device_api.h#L133" TargetMode="External"/><Relationship Id="rId4" Type="http://schemas.openxmlformats.org/officeDocument/2006/relationships/hyperlink" Target="https://github.com/apache/tvm/blob/6c8ed60ec/src/runtime/c_runtime_api.cc#L174" TargetMode="External"/><Relationship Id="rId9" Type="http://schemas.openxmlformats.org/officeDocument/2006/relationships/hyperlink" Target="https://github.com/apache/tvm/blob/6c8ed60ec/include/tvm/runtime/c_runtime_api.h#L172" TargetMode="External"/><Relationship Id="rId15" Type="http://schemas.openxmlformats.org/officeDocument/2006/relationships/hyperlink" Target="https://github.com/apache/tvm/blob/6c8ed60ec/include/tvm/runtime/device_api.h#L133" TargetMode="External"/><Relationship Id="rId14" Type="http://schemas.openxmlformats.org/officeDocument/2006/relationships/hyperlink" Target="https://github.com/apache/tvm/blob/6c8ed60ec/include/tvm/runtime/device_api.h#L133" TargetMode="External"/><Relationship Id="rId5" Type="http://schemas.openxmlformats.org/officeDocument/2006/relationships/hyperlink" Target="https://github.com/dmlc/dlpack/blob/ddeb2648/include/dlpack/dlpack.h#L126" TargetMode="External"/><Relationship Id="rId6" Type="http://schemas.openxmlformats.org/officeDocument/2006/relationships/hyperlink" Target="https://github.com/apache/tvm/blob/6c8ed60ec/include/tvm/runtime/device_api.h#L230" TargetMode="External"/><Relationship Id="rId7" Type="http://schemas.openxmlformats.org/officeDocument/2006/relationships/hyperlink" Target="https://github.com/dmlc/dlpack/blob/ddeb2648/include/dlpack/dlpack.h#L68" TargetMode="External"/><Relationship Id="rId8" Type="http://schemas.openxmlformats.org/officeDocument/2006/relationships/hyperlink" Target="https://github.com/dmlc/dlpack/blob/ddeb2648/include/dlpack/dlpack.h#L70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pache/tvm/blob/6c8ed60ec/include/tvm/runtime/module.h#L48" TargetMode="External"/><Relationship Id="rId10" Type="http://schemas.openxmlformats.org/officeDocument/2006/relationships/hyperlink" Target="https://github.com/apache/tvm/blob/6c8ed60ec/src/runtime/vulkan/vulkan_stream.cc#L81" TargetMode="External"/><Relationship Id="rId13" Type="http://schemas.openxmlformats.org/officeDocument/2006/relationships/hyperlink" Target="https://github.com/apache/tvm/blob/6c8ed60ec/include/tvm/runtime/packed_func.h#L68" TargetMode="External"/><Relationship Id="rId12" Type="http://schemas.openxmlformats.org/officeDocument/2006/relationships/hyperlink" Target="https://github.com/apache/tvm/blob/6c8ed60ec/include/tvm/runtime/packed_func.h#L68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pache/tvm/blob/6c8ed60ec/include/tvm/runtime/packed_func.h#L68" TargetMode="External"/><Relationship Id="rId4" Type="http://schemas.openxmlformats.org/officeDocument/2006/relationships/hyperlink" Target="https://github.com/apache/tvm/blob/6c8ed60ec/include/tvm/runtime/module.h#L137" TargetMode="External"/><Relationship Id="rId9" Type="http://schemas.openxmlformats.org/officeDocument/2006/relationships/hyperlink" Target="https://github.com/apache/tvm/blob/6c8ed60ec/include/tvm/runtime/device_api.h#L154" TargetMode="External"/><Relationship Id="rId14" Type="http://schemas.openxmlformats.org/officeDocument/2006/relationships/hyperlink" Target="https://github.com/apache/tvm/blob/6c8ed60ec/include/tvm/runtime/packed_func.h#L68" TargetMode="External"/><Relationship Id="rId5" Type="http://schemas.openxmlformats.org/officeDocument/2006/relationships/hyperlink" Target="https://github.com/apache/tvm/blob/6c8ed60ec/include/tvm/runtime/device_api.h#L79" TargetMode="External"/><Relationship Id="rId6" Type="http://schemas.openxmlformats.org/officeDocument/2006/relationships/hyperlink" Target="https://github.com/apache/tvm/blob/6c8ed60ec/include/tvm/runtime/device_api.h#L160" TargetMode="External"/><Relationship Id="rId7" Type="http://schemas.openxmlformats.org/officeDocument/2006/relationships/hyperlink" Target="https://github.com/apache/tvm/blob/6c8ed60ec/src/tir/transforms/make_packed_api.cc#L303" TargetMode="External"/><Relationship Id="rId8" Type="http://schemas.openxmlformats.org/officeDocument/2006/relationships/hyperlink" Target="https://github.com/apache/tvm/blob/6c8ed60ec/include/tvm/runtime/device_api.h#L13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pache/tvm/blob/6c8ed60ec/include/tvm/runtime/packed_func.h#L68" TargetMode="External"/><Relationship Id="rId10" Type="http://schemas.openxmlformats.org/officeDocument/2006/relationships/hyperlink" Target="https://github.com/apache/tvm/blob/6c8ed60ec/include/tvm/runtime/device_api.h#L190" TargetMode="External"/><Relationship Id="rId13" Type="http://schemas.openxmlformats.org/officeDocument/2006/relationships/hyperlink" Target="https://github.com/apache/tvm/blob/6c8ed60ec/include/tvm/runtime/packed_func.h#L68" TargetMode="External"/><Relationship Id="rId12" Type="http://schemas.openxmlformats.org/officeDocument/2006/relationships/hyperlink" Target="https://github.com/apache/tvm/blob/6c8ed60ec/include/tvm/runtime/packed_func.h#L68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pache/tvm/blob/6c8ed60ec/include/tvm/ir/module.h#L358" TargetMode="External"/><Relationship Id="rId4" Type="http://schemas.openxmlformats.org/officeDocument/2006/relationships/hyperlink" Target="https://github.com/apache/tvm/blob/6c8ed60ec/include/tvm/target/target.h#L141" TargetMode="External"/><Relationship Id="rId9" Type="http://schemas.openxmlformats.org/officeDocument/2006/relationships/hyperlink" Target="https://github.com/apache/tvm/blob/6c8ed60ec/include/tvm/runtime/device_api.h#L106" TargetMode="External"/><Relationship Id="rId14" Type="http://schemas.openxmlformats.org/officeDocument/2006/relationships/hyperlink" Target="https://github.com/apache/tvm/blob/6c8ed60ec/include/tvm/runtime/device_api.h#L133" TargetMode="External"/><Relationship Id="rId5" Type="http://schemas.openxmlformats.org/officeDocument/2006/relationships/hyperlink" Target="https://github.com/apache/tvm/blob/6c8ed60ec/include/tvm/runtime/device_api.h#L87" TargetMode="External"/><Relationship Id="rId6" Type="http://schemas.openxmlformats.org/officeDocument/2006/relationships/hyperlink" Target="https://github.com/apache/tvm/blob/6c8ed60ec/include/tvm/runtime/device_api.h#L95" TargetMode="External"/><Relationship Id="rId7" Type="http://schemas.openxmlformats.org/officeDocument/2006/relationships/hyperlink" Target="https://github.com/apache/tvm/blob/6c8ed60ec/include/tvm/runtime/module.h#L48" TargetMode="External"/><Relationship Id="rId8" Type="http://schemas.openxmlformats.org/officeDocument/2006/relationships/hyperlink" Target="https://github.com/apache/tvm/blob/6c8ed60ec/include/tvm/runtime/device_api.h#L13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apache/tvm/blob/6c8ed60ec/include/tvm/runtime/packed_func.h#L68" TargetMode="External"/><Relationship Id="rId11" Type="http://schemas.openxmlformats.org/officeDocument/2006/relationships/hyperlink" Target="https://github.com/apache/tvm/blob/6c8ed60ec/include/tvm/runtime/device_api.h#L243" TargetMode="External"/><Relationship Id="rId10" Type="http://schemas.openxmlformats.org/officeDocument/2006/relationships/hyperlink" Target="https://github.com/dmlc/dlpack" TargetMode="External"/><Relationship Id="rId21" Type="http://schemas.openxmlformats.org/officeDocument/2006/relationships/hyperlink" Target="https://github.com/apache/tvm/blob/6c8ed60ec/include/tvm/runtime/packed_func.h#L68" TargetMode="External"/><Relationship Id="rId13" Type="http://schemas.openxmlformats.org/officeDocument/2006/relationships/hyperlink" Target="https://github.com/apache/tvm/blob/6c8ed60ec/python/tvm/_ffi/runtime_ctypes.py#L215" TargetMode="External"/><Relationship Id="rId12" Type="http://schemas.openxmlformats.org/officeDocument/2006/relationships/hyperlink" Target="https://github.com/apache/tvm/blob/6c8ed60ec/python/tvm/_ffi/runtime_ctypes.py#L201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pache/tvm/blob/6c8ed60ec/src/runtime/vulkan/vulkan_device_api.cc#L34" TargetMode="External"/><Relationship Id="rId4" Type="http://schemas.openxmlformats.org/officeDocument/2006/relationships/hyperlink" Target="https://github.com/apache/tvm/blob/6c8ed60ec/src/runtime/cuda/cuda_device_api.cc#L221" TargetMode="External"/><Relationship Id="rId9" Type="http://schemas.openxmlformats.org/officeDocument/2006/relationships/hyperlink" Target="https://github.com/apache/tvm/blob/6c8ed60ec/src/runtime/c_runtime_api.cc#L93" TargetMode="External"/><Relationship Id="rId15" Type="http://schemas.openxmlformats.org/officeDocument/2006/relationships/hyperlink" Target="https://github.com/apache/tvm/blob/6c8ed60ec/include/tvm/runtime/device_api.h#L95" TargetMode="External"/><Relationship Id="rId14" Type="http://schemas.openxmlformats.org/officeDocument/2006/relationships/hyperlink" Target="https://github.com/apache/tvm/blob/6c8ed60ec/include/tvm/runtime/device_api.h#L87" TargetMode="External"/><Relationship Id="rId17" Type="http://schemas.openxmlformats.org/officeDocument/2006/relationships/hyperlink" Target="https://github.com/apache/tvm/blob/6c8ed60ec/include/tvm/runtime/device_api.h#L190" TargetMode="External"/><Relationship Id="rId16" Type="http://schemas.openxmlformats.org/officeDocument/2006/relationships/hyperlink" Target="https://github.com/apache/tvm/blob/6c8ed60ec/include/tvm/runtime/device_api.h#L106" TargetMode="External"/><Relationship Id="rId5" Type="http://schemas.openxmlformats.org/officeDocument/2006/relationships/hyperlink" Target="https://github.com/apache/tvm/blob/6c8ed60ec/src/runtime/cuda/cuda_device_api.cc#L245" TargetMode="External"/><Relationship Id="rId19" Type="http://schemas.openxmlformats.org/officeDocument/2006/relationships/hyperlink" Target="https://github.com/apache/tvm/blob/6c8ed60ec/include/tvm/runtime/packed_func.h#L68" TargetMode="External"/><Relationship Id="rId6" Type="http://schemas.openxmlformats.org/officeDocument/2006/relationships/hyperlink" Target="https://github.com/apache/tvm/blob/6c8ed60ec/src/runtime/c_runtime_api.cc#L127" TargetMode="External"/><Relationship Id="rId18" Type="http://schemas.openxmlformats.org/officeDocument/2006/relationships/hyperlink" Target="https://github.com/apache/tvm/blob/6c8ed60ec/include/tvm/runtime/device_api.h#L133" TargetMode="External"/><Relationship Id="rId7" Type="http://schemas.openxmlformats.org/officeDocument/2006/relationships/hyperlink" Target="https://github.com/apache/tvm/blob/6c8ed60ec/include/tvm/runtime/c_runtime_api.h#L84" TargetMode="External"/><Relationship Id="rId8" Type="http://schemas.openxmlformats.org/officeDocument/2006/relationships/hyperlink" Target="https://github.com/dmlc/dlpack/blob/3ec0443/include/dlpack/dlpack.h#L6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pache/tvm/blob/6c8ed60ec/include/tvm/target/target_kind.h#L404" TargetMode="External"/><Relationship Id="rId4" Type="http://schemas.openxmlformats.org/officeDocument/2006/relationships/hyperlink" Target="https://github.com/apache/tvm/blob/6c8ed60ec/src/target/target_kind.cc#L284" TargetMode="External"/><Relationship Id="rId5" Type="http://schemas.openxmlformats.org/officeDocument/2006/relationships/hyperlink" Target="https://github.com/apache/tvm/blob/6c8ed60ec/src/target/target_kind.cc#L289" TargetMode="External"/><Relationship Id="rId6" Type="http://schemas.openxmlformats.org/officeDocument/2006/relationships/hyperlink" Target="https://github.com/apache/tvm/blob/6c8ed60ec/include/tvm/target/target.h#L14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pache/tvm/blob/6c8ed60ec/include/tvm/runtime/device_api.h#L87" TargetMode="External"/><Relationship Id="rId4" Type="http://schemas.openxmlformats.org/officeDocument/2006/relationships/hyperlink" Target="https://github.com/apache/tvm/blob/6c8ed60ec/include/tvm/runtime/device_api.h#L38" TargetMode="External"/><Relationship Id="rId5" Type="http://schemas.openxmlformats.org/officeDocument/2006/relationships/hyperlink" Target="https://github.com/apache/tvm/blob/6c8ed60ec/include/tvm/runtime/device_api.h#L95" TargetMode="External"/><Relationship Id="rId6" Type="http://schemas.openxmlformats.org/officeDocument/2006/relationships/hyperlink" Target="https://github.com/apache/tvm/blob/6c8ed60ec/include/tvm/target/target.h#L141" TargetMode="External"/><Relationship Id="rId7" Type="http://schemas.openxmlformats.org/officeDocument/2006/relationships/hyperlink" Target="https://github.com/apache/tvm/blob/6c8ed60ec/include/tvm/runtime/device_api.h#L87" TargetMode="External"/><Relationship Id="rId8" Type="http://schemas.openxmlformats.org/officeDocument/2006/relationships/hyperlink" Target="https://github.com/apache/tvm/blob/6c8ed60ec/include/tvm/runtime/device_api.h#L95" TargetMode="Externa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apache/tvm/blob/6c8ed60ec/include/tvm/ir/module.h#L358" TargetMode="External"/><Relationship Id="rId11" Type="http://schemas.openxmlformats.org/officeDocument/2006/relationships/hyperlink" Target="https://github.com/apache/tvm/blob/6c8ed60ec/include/tvm/tir/stmt.h#L229" TargetMode="External"/><Relationship Id="rId10" Type="http://schemas.openxmlformats.org/officeDocument/2006/relationships/hyperlink" Target="https://github.com/apache/tvm/blob/6c8ed60ec/include/tvm/tir/stmt.h#L512" TargetMode="External"/><Relationship Id="rId21" Type="http://schemas.openxmlformats.org/officeDocument/2006/relationships/hyperlink" Target="https://github.com/apache/tvm-rfcs/pull/0039" TargetMode="External"/><Relationship Id="rId13" Type="http://schemas.openxmlformats.org/officeDocument/2006/relationships/hyperlink" Target="https://github.com/apache/tvm/blob/6c8ed60ec/include/tvm/relay/function.h#L104" TargetMode="External"/><Relationship Id="rId12" Type="http://schemas.openxmlformats.org/officeDocument/2006/relationships/hyperlink" Target="https://github.com/apache/tvm/blob/6c8ed60ec/include/tvm/tir/expr.h#L710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pache/tvm/blob/6c8ed60ec/include/tvm/tir/function.h#L135" TargetMode="External"/><Relationship Id="rId4" Type="http://schemas.openxmlformats.org/officeDocument/2006/relationships/hyperlink" Target="https://github.com/apache/tvm/blob/6c8ed60ec/include/tvm/tir/stmt.h#L809" TargetMode="External"/><Relationship Id="rId9" Type="http://schemas.openxmlformats.org/officeDocument/2006/relationships/hyperlink" Target="https://github.com/apache/tvm/blob/6c8ed60ec/include/tvm/tir/expr.h#L171" TargetMode="External"/><Relationship Id="rId15" Type="http://schemas.openxmlformats.org/officeDocument/2006/relationships/hyperlink" Target="https://github.com/apache/tvm/blob/6c8ed60ec/include/tvm/tir/stmt.h#L438" TargetMode="External"/><Relationship Id="rId14" Type="http://schemas.openxmlformats.org/officeDocument/2006/relationships/hyperlink" Target="https://github.com/apache/tvm/blob/6c8ed60ec/include/tvm/tir/expr.h#L688" TargetMode="External"/><Relationship Id="rId17" Type="http://schemas.openxmlformats.org/officeDocument/2006/relationships/hyperlink" Target="https://github.com/apache/tvm/blob/6c8ed60ec/include/tvm/tir/stmt.h#L1282" TargetMode="External"/><Relationship Id="rId16" Type="http://schemas.openxmlformats.org/officeDocument/2006/relationships/hyperlink" Target="https://github.com/apache/tvm/blob/6c8ed60ec/include/tvm/tir/stmt.h#L122" TargetMode="External"/><Relationship Id="rId5" Type="http://schemas.openxmlformats.org/officeDocument/2006/relationships/hyperlink" Target="https://github.com/apache/tvm/blob/6c8ed60ec/include/tvm/tir/stmt.h#L689" TargetMode="External"/><Relationship Id="rId19" Type="http://schemas.openxmlformats.org/officeDocument/2006/relationships/hyperlink" Target="https://github.com/apache/tvm/blob/6c8ed60ec/src/tir/op/builtin.cc#L178" TargetMode="External"/><Relationship Id="rId6" Type="http://schemas.openxmlformats.org/officeDocument/2006/relationships/hyperlink" Target="https://github.com/apache/tvm/blob/6c8ed60ec/include/tvm/tir/expr.h#L848" TargetMode="External"/><Relationship Id="rId18" Type="http://schemas.openxmlformats.org/officeDocument/2006/relationships/hyperlink" Target="https://github.com/apache/tvm/blob/6c8ed60ec/include/tvm/tir/expr.h#L902" TargetMode="External"/><Relationship Id="rId7" Type="http://schemas.openxmlformats.org/officeDocument/2006/relationships/hyperlink" Target="https://github.com/apache/tvm/blob/6c8ed60ec/include/tvm/tir/var.h#L47" TargetMode="External"/><Relationship Id="rId8" Type="http://schemas.openxmlformats.org/officeDocument/2006/relationships/hyperlink" Target="https://github.com/apache/tvm/blob/6c8ed60ec/include/tvm/tir/expr.h#L15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pache/tvm/blob/6c8ed60ec/include/tvm/runtime/module.h#L137" TargetMode="External"/><Relationship Id="rId4" Type="http://schemas.openxmlformats.org/officeDocument/2006/relationships/hyperlink" Target="https://github.com/apache/tvm/blob/6c8ed60ec/include/tvm/runtime/packed_func.h#L68" TargetMode="External"/><Relationship Id="rId5" Type="http://schemas.openxmlformats.org/officeDocument/2006/relationships/hyperlink" Target="https://github.com/apache/tvm/blob/6c8ed60ec/include/tvm/runtime/module.h#L144" TargetMode="External"/><Relationship Id="rId6" Type="http://schemas.openxmlformats.org/officeDocument/2006/relationships/hyperlink" Target="https://github.com/apache/tvm/blob/6c8ed60ec/src/runtime/library_module.cc#L225" TargetMode="External"/><Relationship Id="rId7" Type="http://schemas.openxmlformats.org/officeDocument/2006/relationships/hyperlink" Target="https://github.com/apache/tvm/blob/6c8ed60ec/src/runtime/module.cc#L79" TargetMode="External"/><Relationship Id="rId8" Type="http://schemas.openxmlformats.org/officeDocument/2006/relationships/hyperlink" Target="https://github.com/apache/tvm/blob/6c8ed60ec/include/tvm/runtime/module.h#L48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apache/tvm/blob/6c8ed60ec/include/tvm/tir/expr_functor.h#L87" TargetMode="External"/><Relationship Id="rId10" Type="http://schemas.openxmlformats.org/officeDocument/2006/relationships/hyperlink" Target="https://github.com/apache/tvm/blob/6c8ed60ec/include/tvm/tir/function.h#L51" TargetMode="External"/><Relationship Id="rId13" Type="http://schemas.openxmlformats.org/officeDocument/2006/relationships/hyperlink" Target="https://github.com/apache/tvm/blob/6c8ed60ec/include/tvm/tir/expr_functor.h#L117" TargetMode="External"/><Relationship Id="rId12" Type="http://schemas.openxmlformats.org/officeDocument/2006/relationships/hyperlink" Target="https://github.com/apache/tvm/blob/6c8ed60ec/include/tvm/tir/stmt_functor.h#L56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pache/tvm/blob/6c8ed60ec/include/tvm/runtime/module.h#L48" TargetMode="External"/><Relationship Id="rId4" Type="http://schemas.openxmlformats.org/officeDocument/2006/relationships/hyperlink" Target="https://github.com/apache/tvm/blob/6c8ed60ec/src/target/llvm/codegen_nvptx.cc#L325" TargetMode="External"/><Relationship Id="rId9" Type="http://schemas.openxmlformats.org/officeDocument/2006/relationships/hyperlink" Target="https://github.com/apache/tvm/blob/6c8ed60ec/include/tvm/tir/function.h#L53" TargetMode="External"/><Relationship Id="rId15" Type="http://schemas.openxmlformats.org/officeDocument/2006/relationships/hyperlink" Target="https://github.com/apache/tvm/blob/6c8ed60ec/src/target/opt/build_cuda_on.cc#L152" TargetMode="External"/><Relationship Id="rId14" Type="http://schemas.openxmlformats.org/officeDocument/2006/relationships/hyperlink" Target="https://github.com/apache/tvm/blob/6c8ed60ec/include/tvm/tir/stmt_functor.h#L84" TargetMode="External"/><Relationship Id="rId17" Type="http://schemas.openxmlformats.org/officeDocument/2006/relationships/hyperlink" Target="https://github.com/apache/tvm/blob/6c8ed60ec/include/tvm/ir/module.h#L358" TargetMode="External"/><Relationship Id="rId16" Type="http://schemas.openxmlformats.org/officeDocument/2006/relationships/hyperlink" Target="https://github.com/apache/tvm/blob/6c8ed60ec/include/tvm/runtime/module.h#L111" TargetMode="External"/><Relationship Id="rId5" Type="http://schemas.openxmlformats.org/officeDocument/2006/relationships/hyperlink" Target="https://github.com/apache/tvm/blob/6c8ed60ec/include/tvm/target/target_kind.h#L404" TargetMode="External"/><Relationship Id="rId19" Type="http://schemas.openxmlformats.org/officeDocument/2006/relationships/hyperlink" Target="https://github.com/apache/tvm/blob/6c8ed60ec/include/tvm/runtime/module.h#L48" TargetMode="External"/><Relationship Id="rId6" Type="http://schemas.openxmlformats.org/officeDocument/2006/relationships/hyperlink" Target="https://github.com/apache/tvm/blob/6c8ed60ec/src/target/codegen.cc#L43" TargetMode="External"/><Relationship Id="rId18" Type="http://schemas.openxmlformats.org/officeDocument/2006/relationships/hyperlink" Target="https://github.com/apache/tvm/blob/6c8ed60ec/include/tvm/target/target.h#L141" TargetMode="External"/><Relationship Id="rId7" Type="http://schemas.openxmlformats.org/officeDocument/2006/relationships/hyperlink" Target="https://github.com/apache/tvm/blob/6c8ed60ec/include/tvm/ir/module.h#L57" TargetMode="External"/><Relationship Id="rId8" Type="http://schemas.openxmlformats.org/officeDocument/2006/relationships/hyperlink" Target="https://github.com/apache/tvm/blob/6c8ed60ec/include/tvm/tir/function.h#L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1084500" y="1587450"/>
            <a:ext cx="69750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venir"/>
              <a:buNone/>
            </a:pPr>
            <a:r>
              <a:rPr lang="en" sz="3000">
                <a:latin typeface="Avenir"/>
                <a:ea typeface="Avenir"/>
                <a:cs typeface="Avenir"/>
                <a:sym typeface="Avenir"/>
              </a:rPr>
              <a:t>TVM Bootcamp - Backends</a:t>
            </a:r>
            <a:endParaRPr sz="3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146701" y="3143817"/>
            <a:ext cx="6850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Avenir"/>
              <a:buNone/>
            </a:pPr>
            <a:r>
              <a:rPr lang="en" sz="1800">
                <a:solidFill>
                  <a:srgbClr val="5E5E5E"/>
                </a:solidFill>
                <a:latin typeface="Avenir"/>
                <a:ea typeface="Avenir"/>
                <a:cs typeface="Avenir"/>
                <a:sym typeface="Avenir"/>
              </a:rPr>
              <a:t>Eric Lunderberg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29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Streams, Synchronization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311700" y="860975"/>
            <a:ext cx="68643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Streams represent separate queues of work, which execute independently.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TVM, streams can contain either data transfers or computations.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Operations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DeviceAPI::</a:t>
            </a:r>
            <a:r>
              <a:rPr lang="en" u="sng">
                <a:solidFill>
                  <a:schemeClr val="hlink"/>
                </a:solidFill>
                <a:hlinkClick r:id="rId4"/>
              </a:rPr>
              <a:t>CreateStream</a:t>
            </a:r>
            <a:r>
              <a:rPr lang="en">
                <a:solidFill>
                  <a:schemeClr val="dk1"/>
                </a:solidFill>
              </a:rPr>
              <a:t> - Allocate a new stream of execution.  TVM treats the return value as an opaque pointer, and passes it unmodified into other stream-related functions.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DeviceAPI::StreamSync</a:t>
            </a:r>
            <a:r>
              <a:rPr lang="en"/>
              <a:t> - Synchronize between host and device.  Host should wait until all operations queued to that device/stream execution have completed.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DeviceAPI::SyncStreamFromTo</a:t>
            </a:r>
            <a:r>
              <a:rPr lang="en"/>
              <a:t> - Add a synchronization point between two streams.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DeviceAPI::</a:t>
            </a:r>
            <a:r>
              <a:rPr lang="en" u="sng">
                <a:solidFill>
                  <a:schemeClr val="hlink"/>
                </a:solidFill>
                <a:hlinkClick r:id="rId8"/>
              </a:rPr>
              <a:t>FreeStream</a:t>
            </a:r>
            <a:r>
              <a:rPr lang="en">
                <a:solidFill>
                  <a:schemeClr val="dk1"/>
                </a:solidFill>
              </a:rPr>
              <a:t> - Deallocate the stream.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For runtimes that are synchronous (e.g. CPU), CreateStream should return nullptr, and stream manipulation functions should be no-ops.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For runtimes that support only a single stream of execution (e.g. TVM’s Vulkan runtime, as of end-of-year 2021), CreateStream should return nullptr, </a:t>
            </a:r>
            <a:r>
              <a:rPr lang="en">
                <a:solidFill>
                  <a:schemeClr val="dk1"/>
                </a:solidFill>
              </a:rPr>
              <a:t>StreamSync should synchronize that single stream with the host, and all other stream manipulation functions should be no-ops.</a:t>
            </a:r>
            <a:endParaRPr/>
          </a:p>
        </p:txBody>
      </p:sp>
      <p:sp>
        <p:nvSpPr>
          <p:cNvPr id="381" name="Google Shape;381;p2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7401975" y="452525"/>
            <a:ext cx="242100" cy="10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7904675" y="452525"/>
            <a:ext cx="252600" cy="10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8391575" y="452525"/>
            <a:ext cx="232500" cy="10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 txBox="1"/>
          <p:nvPr/>
        </p:nvSpPr>
        <p:spPr>
          <a:xfrm>
            <a:off x="6999608" y="985438"/>
            <a:ext cx="940800" cy="37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Device-specific memcpy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8063800" y="985450"/>
            <a:ext cx="989100" cy="37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Device-specific Runtime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0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Allocation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311700" y="860975"/>
            <a:ext cx="5232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Data space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Large, infrequently allocated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Allocated with </a:t>
            </a:r>
            <a:r>
              <a:rPr lang="en" sz="1600" u="sng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DeviceAPI::AllocDataSpace</a:t>
            </a:r>
            <a:r>
              <a:rPr lang="en"/>
              <a:t>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Free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DeviceAPI::FreeDataSpace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 be triggered by an end user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 API, </a:t>
            </a:r>
            <a:r>
              <a:rPr lang="en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TVMDeviceAllocDataSpace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Python, </a:t>
            </a:r>
            <a:r>
              <a:rPr lang="en" u="sng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tvm.nd.array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May be allocations internal to a Relay graph.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Work space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Like data space, but with usage patterns typical of a stack.  Devices may implement special handling for improved performance (e.g. </a:t>
            </a:r>
            <a:r>
              <a:rPr lang="en" u="sng">
                <a:solidFill>
                  <a:schemeClr val="hlink"/>
                </a:solidFill>
                <a:hlinkClick r:id="rId7"/>
              </a:rPr>
              <a:t>OpenCL’s AllocWorkspace</a:t>
            </a:r>
            <a:r>
              <a:rPr lang="en"/>
              <a:t>, which uses </a:t>
            </a:r>
            <a:r>
              <a:rPr lang="en" u="sng">
                <a:solidFill>
                  <a:schemeClr val="hlink"/>
                </a:solidFill>
                <a:hlinkClick r:id="rId8"/>
              </a:rPr>
              <a:t>runtime::WorkspacePool</a:t>
            </a:r>
            <a:r>
              <a:rPr lang="en"/>
              <a:t>), but it isn’t required.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not implemented by a subclass, will fall back to using data space.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llocate with </a:t>
            </a:r>
            <a:r>
              <a:rPr lang="en" u="sng">
                <a:solidFill>
                  <a:schemeClr val="accent2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DeviceAPI::AllocWorkspace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Free with </a:t>
            </a:r>
            <a:r>
              <a:rPr lang="en" u="sng">
                <a:solidFill>
                  <a:schemeClr val="hlink"/>
                </a:solidFill>
                <a:hlinkClick r:id="rId10"/>
              </a:rPr>
              <a:t>DeviceAPI::FreeWorkspace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Char char="●"/>
            </a:pPr>
            <a:r>
              <a:rPr lang="en">
                <a:solidFill>
                  <a:schemeClr val="dk1"/>
                </a:solidFill>
              </a:rPr>
              <a:t>The return value is a void*, but is treated as an opaque pointer by everything outside of the device-specific code.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e.g. TVM’s Vulkan runtime must track use of both VkBuffer and VkDeviceMemory, so </a:t>
            </a:r>
            <a:r>
              <a:rPr lang="en" u="sng">
                <a:solidFill>
                  <a:schemeClr val="accent2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VulkanDeviceAPI::AllocDataSpace</a:t>
            </a:r>
            <a:r>
              <a:rPr lang="en">
                <a:solidFill>
                  <a:schemeClr val="dk1"/>
                </a:solidFill>
              </a:rPr>
              <a:t> returns a structure </a:t>
            </a:r>
            <a:r>
              <a:rPr lang="en" u="sng">
                <a:solidFill>
                  <a:schemeClr val="accent2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that contains both handles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e.g. </a:t>
            </a:r>
            <a:r>
              <a:rPr lang="en" u="sng">
                <a:solidFill>
                  <a:schemeClr val="hlink"/>
                </a:solidFill>
                <a:hlinkClick r:id="rId13"/>
              </a:rPr>
              <a:t>CUDADeviceAPI::AllocDataSpace</a:t>
            </a:r>
            <a:r>
              <a:rPr lang="en">
                <a:solidFill>
                  <a:schemeClr val="dk1"/>
                </a:solidFill>
              </a:rPr>
              <a:t> does not require any additional bookkeeping, and returns the result of cudaMalloc.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7394700" y="560975"/>
            <a:ext cx="750000" cy="218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0"/>
          <p:cNvGrpSpPr/>
          <p:nvPr/>
        </p:nvGrpSpPr>
        <p:grpSpPr>
          <a:xfrm>
            <a:off x="5791225" y="1392150"/>
            <a:ext cx="3229925" cy="933510"/>
            <a:chOff x="1646300" y="3366500"/>
            <a:chExt cx="3229925" cy="933510"/>
          </a:xfrm>
        </p:grpSpPr>
        <p:cxnSp>
          <p:nvCxnSpPr>
            <p:cNvPr id="397" name="Google Shape;397;p30"/>
            <p:cNvCxnSpPr>
              <a:stCxn id="398" idx="1"/>
              <a:endCxn id="399" idx="2"/>
            </p:cNvCxnSpPr>
            <p:nvPr/>
          </p:nvCxnSpPr>
          <p:spPr>
            <a:xfrm rot="10800000">
              <a:off x="2116600" y="3861109"/>
              <a:ext cx="733800" cy="25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0" name="Google Shape;400;p30"/>
            <p:cNvSpPr txBox="1"/>
            <p:nvPr/>
          </p:nvSpPr>
          <p:spPr>
            <a:xfrm>
              <a:off x="4079125" y="3366500"/>
              <a:ext cx="7971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Empty Device Memory for Output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30"/>
            <p:cNvSpPr txBox="1"/>
            <p:nvPr/>
          </p:nvSpPr>
          <p:spPr>
            <a:xfrm>
              <a:off x="2850400" y="3925609"/>
              <a:ext cx="940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Memory Allocation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01" name="Google Shape;401;p30"/>
            <p:cNvCxnSpPr>
              <a:stCxn id="398" idx="3"/>
              <a:endCxn id="400" idx="2"/>
            </p:cNvCxnSpPr>
            <p:nvPr/>
          </p:nvCxnSpPr>
          <p:spPr>
            <a:xfrm flipH="1" rot="10800000">
              <a:off x="3791200" y="3861109"/>
              <a:ext cx="686400" cy="25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9" name="Google Shape;399;p30"/>
            <p:cNvSpPr txBox="1"/>
            <p:nvPr/>
          </p:nvSpPr>
          <p:spPr>
            <a:xfrm>
              <a:off x="1646300" y="3366500"/>
              <a:ext cx="9408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Empty Device Memory for Input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02" name="Google Shape;402;p30"/>
          <p:cNvGrpSpPr/>
          <p:nvPr/>
        </p:nvGrpSpPr>
        <p:grpSpPr>
          <a:xfrm>
            <a:off x="5791225" y="2696250"/>
            <a:ext cx="3229925" cy="933500"/>
            <a:chOff x="1646300" y="3366500"/>
            <a:chExt cx="3229925" cy="933500"/>
          </a:xfrm>
        </p:grpSpPr>
        <p:cxnSp>
          <p:nvCxnSpPr>
            <p:cNvPr id="403" name="Google Shape;403;p30"/>
            <p:cNvCxnSpPr>
              <a:stCxn id="404" idx="1"/>
              <a:endCxn id="405" idx="2"/>
            </p:cNvCxnSpPr>
            <p:nvPr/>
          </p:nvCxnSpPr>
          <p:spPr>
            <a:xfrm rot="10800000">
              <a:off x="2116600" y="3861100"/>
              <a:ext cx="564900" cy="242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6" name="Google Shape;406;p30"/>
            <p:cNvSpPr txBox="1"/>
            <p:nvPr/>
          </p:nvSpPr>
          <p:spPr>
            <a:xfrm>
              <a:off x="4079125" y="3366500"/>
              <a:ext cx="7971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30"/>
            <p:cNvSpPr txBox="1"/>
            <p:nvPr/>
          </p:nvSpPr>
          <p:spPr>
            <a:xfrm>
              <a:off x="2681500" y="3906400"/>
              <a:ext cx="1318200" cy="393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DeviceAPI::AllocDataSpace</a:t>
              </a:r>
              <a:endParaRPr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DeviceAPI::AllocWorkspace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07" name="Google Shape;407;p30"/>
            <p:cNvCxnSpPr>
              <a:stCxn id="404" idx="3"/>
              <a:endCxn id="406" idx="2"/>
            </p:cNvCxnSpPr>
            <p:nvPr/>
          </p:nvCxnSpPr>
          <p:spPr>
            <a:xfrm flipH="1" rot="10800000">
              <a:off x="3999700" y="3861100"/>
              <a:ext cx="477900" cy="242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5" name="Google Shape;405;p30"/>
            <p:cNvSpPr txBox="1"/>
            <p:nvPr/>
          </p:nvSpPr>
          <p:spPr>
            <a:xfrm>
              <a:off x="1646300" y="3366500"/>
              <a:ext cx="9408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31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Transfer</a:t>
            </a:r>
            <a:endParaRPr/>
          </a:p>
        </p:txBody>
      </p:sp>
      <p:sp>
        <p:nvSpPr>
          <p:cNvPr id="414" name="Google Shape;414;p31"/>
          <p:cNvSpPr txBox="1"/>
          <p:nvPr>
            <p:ph idx="1" type="body"/>
          </p:nvPr>
        </p:nvSpPr>
        <p:spPr>
          <a:xfrm>
            <a:off x="311700" y="840900"/>
            <a:ext cx="52980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DeviceAPI::CopyDataFromTo </a:t>
            </a:r>
            <a:r>
              <a:rPr lang="en"/>
              <a:t>copies data in either direction </a:t>
            </a:r>
            <a:r>
              <a:rPr lang="en"/>
              <a:t>between the host and the device, or between multiple devices.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 DeviceAPI::CopyDataFromTo</a:t>
            </a:r>
            <a:r>
              <a:rPr lang="en">
                <a:solidFill>
                  <a:schemeClr val="dk1"/>
                </a:solidFill>
              </a:rPr>
              <a:t>, whose </a:t>
            </a:r>
            <a:r>
              <a:rPr lang="en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</a:t>
            </a:r>
            <a:r>
              <a:rPr lang="en">
                <a:solidFill>
                  <a:schemeClr val="dk1"/>
                </a:solidFill>
              </a:rPr>
              <a:t> is a wrapper around the device-specific overload and takes </a:t>
            </a:r>
            <a:r>
              <a:rPr lang="en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DLTensor</a:t>
            </a:r>
            <a:r>
              <a:rPr lang="en">
                <a:solidFill>
                  <a:schemeClr val="dk1"/>
                </a:solidFill>
              </a:rPr>
              <a:t> objects as arguments.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protected DeviceAPI::CopyDataFromTo</a:t>
            </a:r>
            <a:r>
              <a:rPr lang="en"/>
              <a:t>, to be implemented by subclasses, takes arguments as described below.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Arguments “dev_from” and “dev_to” are </a:t>
            </a:r>
            <a:r>
              <a:rPr lang="en" u="sng">
                <a:solidFill>
                  <a:schemeClr val="hlink"/>
                </a:solidFill>
                <a:hlinkClick r:id="rId7"/>
              </a:rPr>
              <a:t>DLDevice</a:t>
            </a:r>
            <a:r>
              <a:rPr lang="en"/>
              <a:t> objects, and indicate which the device holds the source and destination locations.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Arguments “from” and “to” give the source and destination memory locations.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These will be C-style memory pointers if the </a:t>
            </a:r>
            <a:r>
              <a:rPr lang="en" u="sng">
                <a:solidFill>
                  <a:schemeClr val="hlink"/>
                </a:solidFill>
                <a:hlinkClick r:id="rId8"/>
              </a:rPr>
              <a:t>Device::device_type</a:t>
            </a:r>
            <a:r>
              <a:rPr lang="en"/>
              <a:t> for the corresponding device argument is kDLCPU.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Otherwise, these will be pointers generated by AllocDataSpace or AllocWorkspace.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I</a:t>
            </a:r>
            <a:r>
              <a:rPr lang="en"/>
              <a:t>f the </a:t>
            </a:r>
            <a:r>
              <a:rPr lang="en" u="sng">
                <a:solidFill>
                  <a:schemeClr val="hlink"/>
                </a:solidFill>
                <a:hlinkClick r:id="rId9"/>
              </a:rPr>
              <a:t>TVMStreamHandle</a:t>
            </a:r>
            <a:r>
              <a:rPr lang="en"/>
              <a:t> passed in is non-null, the copy should be queued onto that execution stream and performed asynchronously.  Otherwise, the copy should be performed synchronously.</a:t>
            </a:r>
            <a:endParaRPr/>
          </a:p>
        </p:txBody>
      </p:sp>
      <p:sp>
        <p:nvSpPr>
          <p:cNvPr id="415" name="Google Shape;415;p3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7199800" y="446225"/>
            <a:ext cx="693900" cy="24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8159075" y="431050"/>
            <a:ext cx="693900" cy="13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6022450" y="911963"/>
            <a:ext cx="3048600" cy="1102350"/>
            <a:chOff x="670750" y="2758850"/>
            <a:chExt cx="3048600" cy="1102350"/>
          </a:xfrm>
        </p:grpSpPr>
        <p:cxnSp>
          <p:nvCxnSpPr>
            <p:cNvPr id="419" name="Google Shape;419;p31"/>
            <p:cNvCxnSpPr>
              <a:stCxn id="420" idx="3"/>
              <a:endCxn id="421" idx="1"/>
            </p:cNvCxnSpPr>
            <p:nvPr/>
          </p:nvCxnSpPr>
          <p:spPr>
            <a:xfrm>
              <a:off x="1467850" y="2946050"/>
              <a:ext cx="178500" cy="600"/>
            </a:xfrm>
            <a:prstGeom prst="bentConnector3">
              <a:avLst>
                <a:gd fmla="val 4998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0" name="Google Shape;420;p31"/>
            <p:cNvSpPr txBox="1"/>
            <p:nvPr/>
          </p:nvSpPr>
          <p:spPr>
            <a:xfrm>
              <a:off x="670750" y="2758850"/>
              <a:ext cx="7971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Input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Host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31"/>
            <p:cNvSpPr txBox="1"/>
            <p:nvPr/>
          </p:nvSpPr>
          <p:spPr>
            <a:xfrm>
              <a:off x="2922250" y="2758850"/>
              <a:ext cx="7971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Input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Device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23" name="Google Shape;423;p31"/>
            <p:cNvCxnSpPr>
              <a:stCxn id="424" idx="0"/>
              <a:endCxn id="421" idx="2"/>
            </p:cNvCxnSpPr>
            <p:nvPr/>
          </p:nvCxnSpPr>
          <p:spPr>
            <a:xfrm rot="-5400000">
              <a:off x="2000450" y="3249650"/>
              <a:ext cx="233100" cy="600"/>
            </a:xfrm>
            <a:prstGeom prst="bentConnector3">
              <a:avLst>
                <a:gd fmla="val 499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1" name="Google Shape;421;p31"/>
            <p:cNvSpPr txBox="1"/>
            <p:nvPr/>
          </p:nvSpPr>
          <p:spPr>
            <a:xfrm>
              <a:off x="1646308" y="2759138"/>
              <a:ext cx="940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memcpy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25" name="Google Shape;425;p31"/>
            <p:cNvCxnSpPr>
              <a:stCxn id="421" idx="3"/>
              <a:endCxn id="422" idx="1"/>
            </p:cNvCxnSpPr>
            <p:nvPr/>
          </p:nvCxnSpPr>
          <p:spPr>
            <a:xfrm>
              <a:off x="2587108" y="2946338"/>
              <a:ext cx="335100" cy="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4" name="Google Shape;424;p31"/>
            <p:cNvSpPr txBox="1"/>
            <p:nvPr/>
          </p:nvSpPr>
          <p:spPr>
            <a:xfrm>
              <a:off x="1646300" y="3366500"/>
              <a:ext cx="9408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Empty Device Memory for Input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26" name="Google Shape;426;p31"/>
          <p:cNvGrpSpPr/>
          <p:nvPr/>
        </p:nvGrpSpPr>
        <p:grpSpPr>
          <a:xfrm>
            <a:off x="5939689" y="2205400"/>
            <a:ext cx="3081463" cy="379050"/>
            <a:chOff x="5173739" y="2754800"/>
            <a:chExt cx="3081463" cy="379050"/>
          </a:xfrm>
        </p:grpSpPr>
        <p:sp>
          <p:nvSpPr>
            <p:cNvPr id="427" name="Google Shape;427;p31"/>
            <p:cNvSpPr txBox="1"/>
            <p:nvPr/>
          </p:nvSpPr>
          <p:spPr>
            <a:xfrm>
              <a:off x="5173739" y="2758850"/>
              <a:ext cx="892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Output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Device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31"/>
            <p:cNvSpPr txBox="1"/>
            <p:nvPr/>
          </p:nvSpPr>
          <p:spPr>
            <a:xfrm>
              <a:off x="7362401" y="2754800"/>
              <a:ext cx="8928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Output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Host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29" name="Google Shape;429;p31"/>
            <p:cNvCxnSpPr>
              <a:stCxn id="427" idx="3"/>
              <a:endCxn id="430" idx="1"/>
            </p:cNvCxnSpPr>
            <p:nvPr/>
          </p:nvCxnSpPr>
          <p:spPr>
            <a:xfrm>
              <a:off x="6066539" y="2946050"/>
              <a:ext cx="201600" cy="600"/>
            </a:xfrm>
            <a:prstGeom prst="bentConnector3">
              <a:avLst>
                <a:gd fmla="val 4998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31"/>
            <p:cNvCxnSpPr>
              <a:stCxn id="430" idx="3"/>
              <a:endCxn id="428" idx="1"/>
            </p:cNvCxnSpPr>
            <p:nvPr/>
          </p:nvCxnSpPr>
          <p:spPr>
            <a:xfrm flipH="1" rot="10800000">
              <a:off x="7160864" y="2941850"/>
              <a:ext cx="201600" cy="4800"/>
            </a:xfrm>
            <a:prstGeom prst="bentConnector3">
              <a:avLst>
                <a:gd fmla="val 4998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31"/>
            <p:cNvSpPr txBox="1"/>
            <p:nvPr/>
          </p:nvSpPr>
          <p:spPr>
            <a:xfrm>
              <a:off x="6268064" y="2759450"/>
              <a:ext cx="892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memcpy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32" name="Google Shape;432;p31"/>
          <p:cNvGrpSpPr/>
          <p:nvPr/>
        </p:nvGrpSpPr>
        <p:grpSpPr>
          <a:xfrm>
            <a:off x="5939689" y="4179863"/>
            <a:ext cx="3081463" cy="379050"/>
            <a:chOff x="5173739" y="2754800"/>
            <a:chExt cx="3081463" cy="379050"/>
          </a:xfrm>
        </p:grpSpPr>
        <p:sp>
          <p:nvSpPr>
            <p:cNvPr id="433" name="Google Shape;433;p31"/>
            <p:cNvSpPr txBox="1"/>
            <p:nvPr/>
          </p:nvSpPr>
          <p:spPr>
            <a:xfrm>
              <a:off x="5173739" y="2758850"/>
              <a:ext cx="892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31"/>
            <p:cNvSpPr txBox="1"/>
            <p:nvPr/>
          </p:nvSpPr>
          <p:spPr>
            <a:xfrm>
              <a:off x="7362401" y="2754800"/>
              <a:ext cx="8928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92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DLTensor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35" name="Google Shape;435;p31"/>
            <p:cNvCxnSpPr>
              <a:stCxn id="433" idx="3"/>
              <a:endCxn id="436" idx="1"/>
            </p:cNvCxnSpPr>
            <p:nvPr/>
          </p:nvCxnSpPr>
          <p:spPr>
            <a:xfrm>
              <a:off x="6066539" y="2946050"/>
              <a:ext cx="201600" cy="600"/>
            </a:xfrm>
            <a:prstGeom prst="bentConnector3">
              <a:avLst>
                <a:gd fmla="val 4998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31"/>
            <p:cNvCxnSpPr>
              <a:stCxn id="436" idx="3"/>
              <a:endCxn id="434" idx="1"/>
            </p:cNvCxnSpPr>
            <p:nvPr/>
          </p:nvCxnSpPr>
          <p:spPr>
            <a:xfrm flipH="1" rot="10800000">
              <a:off x="7160864" y="2941850"/>
              <a:ext cx="201600" cy="4800"/>
            </a:xfrm>
            <a:prstGeom prst="bentConnector3">
              <a:avLst>
                <a:gd fmla="val 4998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6" name="Google Shape;436;p31"/>
            <p:cNvSpPr txBox="1"/>
            <p:nvPr/>
          </p:nvSpPr>
          <p:spPr>
            <a:xfrm>
              <a:off x="6268064" y="2759450"/>
              <a:ext cx="892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DeviceAPI::</a:t>
              </a:r>
              <a:br>
                <a:rPr lang="en" sz="1100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1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</a:br>
              <a:r>
                <a:rPr lang="en" sz="1100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CopyDataFromTo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6022450" y="3074300"/>
            <a:ext cx="3048600" cy="1001250"/>
            <a:chOff x="670750" y="2758850"/>
            <a:chExt cx="3048600" cy="1001250"/>
          </a:xfrm>
        </p:grpSpPr>
        <p:cxnSp>
          <p:nvCxnSpPr>
            <p:cNvPr id="439" name="Google Shape;439;p31"/>
            <p:cNvCxnSpPr>
              <a:stCxn id="440" idx="3"/>
              <a:endCxn id="441" idx="1"/>
            </p:cNvCxnSpPr>
            <p:nvPr/>
          </p:nvCxnSpPr>
          <p:spPr>
            <a:xfrm>
              <a:off x="1467850" y="2946050"/>
              <a:ext cx="178500" cy="600"/>
            </a:xfrm>
            <a:prstGeom prst="bentConnector3">
              <a:avLst>
                <a:gd fmla="val 4998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0" name="Google Shape;440;p31"/>
            <p:cNvSpPr txBox="1"/>
            <p:nvPr/>
          </p:nvSpPr>
          <p:spPr>
            <a:xfrm>
              <a:off x="670750" y="2758850"/>
              <a:ext cx="7971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775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DLTensor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" name="Google Shape;442;p31"/>
            <p:cNvSpPr txBox="1"/>
            <p:nvPr/>
          </p:nvSpPr>
          <p:spPr>
            <a:xfrm>
              <a:off x="2922250" y="2758850"/>
              <a:ext cx="7971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43" name="Google Shape;443;p31"/>
            <p:cNvCxnSpPr>
              <a:stCxn id="444" idx="0"/>
              <a:endCxn id="441" idx="2"/>
            </p:cNvCxnSpPr>
            <p:nvPr/>
          </p:nvCxnSpPr>
          <p:spPr>
            <a:xfrm rot="-5400000">
              <a:off x="2000450" y="3249650"/>
              <a:ext cx="233100" cy="600"/>
            </a:xfrm>
            <a:prstGeom prst="bentConnector3">
              <a:avLst>
                <a:gd fmla="val 499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1" name="Google Shape;441;p31"/>
            <p:cNvSpPr txBox="1"/>
            <p:nvPr/>
          </p:nvSpPr>
          <p:spPr>
            <a:xfrm>
              <a:off x="1646308" y="2759138"/>
              <a:ext cx="940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DeviceAPI::</a:t>
              </a:r>
              <a:br>
                <a:rPr lang="en" sz="1100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</a:br>
              <a:r>
                <a:rPr lang="en" sz="1100" u="sng">
                  <a:solidFill>
                    <a:schemeClr val="accent2"/>
                  </a:solidFill>
                  <a:latin typeface="Avenir"/>
                  <a:ea typeface="Avenir"/>
                  <a:cs typeface="Avenir"/>
                  <a:sym typeface="Avenir"/>
                  <a:hlinkClick r:id="rId1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CopyDataFromTo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45" name="Google Shape;445;p31"/>
            <p:cNvCxnSpPr>
              <a:stCxn id="441" idx="3"/>
              <a:endCxn id="442" idx="1"/>
            </p:cNvCxnSpPr>
            <p:nvPr/>
          </p:nvCxnSpPr>
          <p:spPr>
            <a:xfrm>
              <a:off x="2587108" y="2946338"/>
              <a:ext cx="335100" cy="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4" name="Google Shape;444;p31"/>
            <p:cNvSpPr txBox="1"/>
            <p:nvPr/>
          </p:nvSpPr>
          <p:spPr>
            <a:xfrm>
              <a:off x="1646300" y="3366500"/>
              <a:ext cx="940800" cy="3936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32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Kernel Execution</a:t>
            </a:r>
            <a:endParaRPr/>
          </a:p>
        </p:txBody>
      </p:sp>
      <p:sp>
        <p:nvSpPr>
          <p:cNvPr id="452" name="Google Shape;452;p32"/>
          <p:cNvSpPr txBox="1"/>
          <p:nvPr>
            <p:ph idx="1" type="body"/>
          </p:nvPr>
        </p:nvSpPr>
        <p:spPr>
          <a:xfrm>
            <a:off x="311700" y="860975"/>
            <a:ext cx="5341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Uses </a:t>
            </a:r>
            <a:r>
              <a:rPr lang="en" u="sng">
                <a:solidFill>
                  <a:schemeClr val="hlink"/>
                </a:solidFill>
                <a:hlinkClick r:id="rId3"/>
              </a:rPr>
              <a:t>runtime::PackedFunc</a:t>
            </a:r>
            <a:r>
              <a:rPr lang="en"/>
              <a:t>, a wrapper around std::function and TVM’s primary FFI structure.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Char char="●"/>
            </a:pPr>
            <a:r>
              <a:rPr lang="en">
                <a:solidFill>
                  <a:schemeClr val="dk1"/>
                </a:solidFill>
              </a:rPr>
              <a:t>A PackedFunc generated from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runtime::ModuleNode::GetFunction</a:t>
            </a:r>
            <a:r>
              <a:rPr lang="en">
                <a:solidFill>
                  <a:schemeClr val="dk1"/>
                </a:solidFill>
              </a:rPr>
              <a:t> is called.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Function arguments give the array inputs and any scalar parameters.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DeviceAPI::SetDevice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DeviceAPI::SetStream</a:t>
            </a:r>
            <a:r>
              <a:rPr lang="en">
                <a:solidFill>
                  <a:schemeClr val="dk1"/>
                </a:solidFill>
              </a:rPr>
              <a:t> determine the execution stream for the computation.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Char char="●"/>
            </a:pPr>
            <a:r>
              <a:rPr lang="en">
                <a:solidFill>
                  <a:schemeClr val="dk1"/>
                </a:solidFill>
              </a:rPr>
              <a:t>Things the device-specific code should do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Load the stored data if necessary.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e.g. cuModuleLoadData for CUDA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e.g. vkCreateShaderModule for Vulkan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Launch the shader using the buffers given.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e.g. execute a function pointer for LLVM modules, cuLaunchKernel for CUDA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e.g. vkQueueSubmit for Vulkan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Char char="●"/>
            </a:pPr>
            <a:r>
              <a:rPr lang="en">
                <a:solidFill>
                  <a:schemeClr val="dk1"/>
                </a:solidFill>
              </a:rPr>
              <a:t>Things the device-specific code doesn’t need to do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Argument/array type checks.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Already inserted as part of </a:t>
            </a:r>
            <a:r>
              <a:rPr lang="en" u="sng">
                <a:solidFill>
                  <a:schemeClr val="hlink"/>
                </a:solidFill>
                <a:hlinkClick r:id="rId7"/>
              </a:rPr>
              <a:t>tir::transform::MakePackedAPI</a:t>
            </a:r>
            <a:r>
              <a:rPr lang="en">
                <a:solidFill>
                  <a:schemeClr val="dk1"/>
                </a:solidFill>
              </a:rPr>
              <a:t>, part of the compiled code.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Transfer data to/from the host.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Already handled by </a:t>
            </a:r>
            <a:r>
              <a:rPr lang="en" u="sng">
                <a:solidFill>
                  <a:schemeClr val="hlink"/>
                </a:solidFill>
                <a:hlinkClick r:id="rId8"/>
              </a:rPr>
              <a:t>DeviceAPI::CopyDataFromTo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Wait for execution to complete, unless strictly necessary.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Synchronization handled by </a:t>
            </a:r>
            <a:r>
              <a:rPr lang="en" u="sng">
                <a:solidFill>
                  <a:schemeClr val="hlink"/>
                </a:solidFill>
                <a:hlinkClick r:id="rId9"/>
              </a:rPr>
              <a:t>DeviceAPI::StreamSync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Rare exception: Device-specific resource conflict, such as a </a:t>
            </a:r>
            <a:r>
              <a:rPr lang="en" u="sng">
                <a:solidFill>
                  <a:schemeClr val="hlink"/>
                </a:solidFill>
                <a:hlinkClick r:id="rId10"/>
              </a:rPr>
              <a:t>Vulkan descriptor set already being in use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453" name="Google Shape;453;p3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4" name="Google Shape;454;p32"/>
          <p:cNvGrpSpPr/>
          <p:nvPr/>
        </p:nvGrpSpPr>
        <p:grpSpPr>
          <a:xfrm>
            <a:off x="5876850" y="860975"/>
            <a:ext cx="3144289" cy="1685725"/>
            <a:chOff x="2922250" y="2175475"/>
            <a:chExt cx="3144289" cy="1685725"/>
          </a:xfrm>
        </p:grpSpPr>
        <p:cxnSp>
          <p:nvCxnSpPr>
            <p:cNvPr id="455" name="Google Shape;455;p32"/>
            <p:cNvCxnSpPr>
              <a:stCxn id="456" idx="3"/>
              <a:endCxn id="457" idx="1"/>
            </p:cNvCxnSpPr>
            <p:nvPr/>
          </p:nvCxnSpPr>
          <p:spPr>
            <a:xfrm>
              <a:off x="4972225" y="2946050"/>
              <a:ext cx="201600" cy="600"/>
            </a:xfrm>
            <a:prstGeom prst="bentConnector3">
              <a:avLst>
                <a:gd fmla="val 4997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7" name="Google Shape;457;p32"/>
            <p:cNvSpPr txBox="1"/>
            <p:nvPr/>
          </p:nvSpPr>
          <p:spPr>
            <a:xfrm>
              <a:off x="5173739" y="2758850"/>
              <a:ext cx="892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Output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Device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" name="Google Shape;458;p32"/>
            <p:cNvSpPr txBox="1"/>
            <p:nvPr/>
          </p:nvSpPr>
          <p:spPr>
            <a:xfrm>
              <a:off x="4006975" y="2175475"/>
              <a:ext cx="940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Compiled Artifact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59" name="Google Shape;459;p32"/>
            <p:cNvCxnSpPr>
              <a:stCxn id="458" idx="2"/>
              <a:endCxn id="456" idx="0"/>
            </p:cNvCxnSpPr>
            <p:nvPr/>
          </p:nvCxnSpPr>
          <p:spPr>
            <a:xfrm flipH="1" rot="-5400000">
              <a:off x="4373125" y="2654125"/>
              <a:ext cx="209100" cy="600"/>
            </a:xfrm>
            <a:prstGeom prst="bentConnector3">
              <a:avLst>
                <a:gd fmla="val 499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0" name="Google Shape;460;p32"/>
            <p:cNvSpPr txBox="1"/>
            <p:nvPr/>
          </p:nvSpPr>
          <p:spPr>
            <a:xfrm>
              <a:off x="2922250" y="2758850"/>
              <a:ext cx="7971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Input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Device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" name="Google Shape;461;p32"/>
            <p:cNvSpPr txBox="1"/>
            <p:nvPr/>
          </p:nvSpPr>
          <p:spPr>
            <a:xfrm>
              <a:off x="4079125" y="3366500"/>
              <a:ext cx="7971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Empty Device Memory for Output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62" name="Google Shape;462;p32"/>
            <p:cNvCxnSpPr>
              <a:stCxn id="460" idx="3"/>
              <a:endCxn id="456" idx="1"/>
            </p:cNvCxnSpPr>
            <p:nvPr/>
          </p:nvCxnSpPr>
          <p:spPr>
            <a:xfrm>
              <a:off x="3719350" y="2946050"/>
              <a:ext cx="263700" cy="6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6" name="Google Shape;456;p32"/>
            <p:cNvSpPr txBox="1"/>
            <p:nvPr/>
          </p:nvSpPr>
          <p:spPr>
            <a:xfrm>
              <a:off x="3983125" y="2758850"/>
              <a:ext cx="9891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Runtime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63" name="Google Shape;463;p32"/>
            <p:cNvCxnSpPr>
              <a:stCxn id="461" idx="0"/>
              <a:endCxn id="456" idx="2"/>
            </p:cNvCxnSpPr>
            <p:nvPr/>
          </p:nvCxnSpPr>
          <p:spPr>
            <a:xfrm rot="-5400000">
              <a:off x="4361425" y="3249650"/>
              <a:ext cx="233100" cy="600"/>
            </a:xfrm>
            <a:prstGeom prst="bentConnector3">
              <a:avLst>
                <a:gd fmla="val 5003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64" name="Google Shape;464;p32"/>
          <p:cNvGrpSpPr/>
          <p:nvPr/>
        </p:nvGrpSpPr>
        <p:grpSpPr>
          <a:xfrm>
            <a:off x="5876850" y="2762100"/>
            <a:ext cx="3144289" cy="1685725"/>
            <a:chOff x="2922250" y="2175475"/>
            <a:chExt cx="3144289" cy="1685725"/>
          </a:xfrm>
        </p:grpSpPr>
        <p:cxnSp>
          <p:nvCxnSpPr>
            <p:cNvPr id="465" name="Google Shape;465;p32"/>
            <p:cNvCxnSpPr>
              <a:stCxn id="466" idx="3"/>
              <a:endCxn id="467" idx="1"/>
            </p:cNvCxnSpPr>
            <p:nvPr/>
          </p:nvCxnSpPr>
          <p:spPr>
            <a:xfrm>
              <a:off x="4972225" y="2946050"/>
              <a:ext cx="201600" cy="600"/>
            </a:xfrm>
            <a:prstGeom prst="bentConnector3">
              <a:avLst>
                <a:gd fmla="val 4997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7" name="Google Shape;467;p32"/>
            <p:cNvSpPr txBox="1"/>
            <p:nvPr/>
          </p:nvSpPr>
          <p:spPr>
            <a:xfrm>
              <a:off x="5173739" y="2758850"/>
              <a:ext cx="892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" name="Google Shape;468;p32"/>
            <p:cNvSpPr txBox="1"/>
            <p:nvPr/>
          </p:nvSpPr>
          <p:spPr>
            <a:xfrm>
              <a:off x="4006975" y="2175475"/>
              <a:ext cx="940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11"/>
                </a:rPr>
                <a:t>runtime::Module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69" name="Google Shape;469;p32"/>
            <p:cNvCxnSpPr>
              <a:stCxn id="468" idx="2"/>
              <a:endCxn id="466" idx="0"/>
            </p:cNvCxnSpPr>
            <p:nvPr/>
          </p:nvCxnSpPr>
          <p:spPr>
            <a:xfrm flipH="1" rot="-5400000">
              <a:off x="4373125" y="2654125"/>
              <a:ext cx="209100" cy="600"/>
            </a:xfrm>
            <a:prstGeom prst="bentConnector3">
              <a:avLst>
                <a:gd fmla="val 499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0" name="Google Shape;470;p32"/>
            <p:cNvSpPr txBox="1"/>
            <p:nvPr/>
          </p:nvSpPr>
          <p:spPr>
            <a:xfrm>
              <a:off x="2922250" y="2758850"/>
              <a:ext cx="7971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" name="Google Shape;471;p32"/>
            <p:cNvSpPr txBox="1"/>
            <p:nvPr/>
          </p:nvSpPr>
          <p:spPr>
            <a:xfrm>
              <a:off x="4079125" y="3366500"/>
              <a:ext cx="7971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void*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72" name="Google Shape;472;p32"/>
            <p:cNvCxnSpPr>
              <a:stCxn id="470" idx="3"/>
              <a:endCxn id="466" idx="1"/>
            </p:cNvCxnSpPr>
            <p:nvPr/>
          </p:nvCxnSpPr>
          <p:spPr>
            <a:xfrm>
              <a:off x="3719350" y="2946050"/>
              <a:ext cx="263700" cy="6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6" name="Google Shape;466;p32"/>
            <p:cNvSpPr txBox="1"/>
            <p:nvPr/>
          </p:nvSpPr>
          <p:spPr>
            <a:xfrm>
              <a:off x="3983125" y="2758850"/>
              <a:ext cx="9891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12"/>
                </a:rPr>
                <a:t>runtime::</a:t>
              </a:r>
              <a:br>
                <a:rPr lang="e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13"/>
                </a:rPr>
              </a:br>
              <a:r>
                <a:rPr lang="e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14"/>
                </a:rPr>
                <a:t>PackedFunc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473" name="Google Shape;473;p32"/>
            <p:cNvCxnSpPr>
              <a:stCxn id="471" idx="0"/>
              <a:endCxn id="466" idx="2"/>
            </p:cNvCxnSpPr>
            <p:nvPr/>
          </p:nvCxnSpPr>
          <p:spPr>
            <a:xfrm rot="-5400000">
              <a:off x="4361425" y="3249650"/>
              <a:ext cx="233100" cy="600"/>
            </a:xfrm>
            <a:prstGeom prst="bentConnector3">
              <a:avLst>
                <a:gd fmla="val 5003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74" name="Google Shape;474;p32"/>
          <p:cNvSpPr/>
          <p:nvPr/>
        </p:nvSpPr>
        <p:spPr>
          <a:xfrm>
            <a:off x="7660600" y="342400"/>
            <a:ext cx="730200" cy="34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type="title"/>
          </p:nvPr>
        </p:nvSpPr>
        <p:spPr>
          <a:xfrm>
            <a:off x="311700" y="1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TVM Compilation/Runtime Flow</a:t>
            </a:r>
            <a:endParaRPr/>
          </a:p>
        </p:txBody>
      </p:sp>
      <p:sp>
        <p:nvSpPr>
          <p:cNvPr id="480" name="Google Shape;480;p33"/>
          <p:cNvSpPr txBox="1"/>
          <p:nvPr>
            <p:ph idx="12" type="sldNum"/>
          </p:nvPr>
        </p:nvSpPr>
        <p:spPr>
          <a:xfrm>
            <a:off x="8476488" y="4663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1" name="Google Shape;481;p33"/>
          <p:cNvGrpSpPr/>
          <p:nvPr/>
        </p:nvGrpSpPr>
        <p:grpSpPr>
          <a:xfrm>
            <a:off x="6630400" y="335350"/>
            <a:ext cx="1624800" cy="1639200"/>
            <a:chOff x="7256275" y="87425"/>
            <a:chExt cx="1624800" cy="1639200"/>
          </a:xfrm>
        </p:grpSpPr>
        <p:sp>
          <p:nvSpPr>
            <p:cNvPr id="482" name="Google Shape;482;p33"/>
            <p:cNvSpPr txBox="1"/>
            <p:nvPr/>
          </p:nvSpPr>
          <p:spPr>
            <a:xfrm>
              <a:off x="7435950" y="387419"/>
              <a:ext cx="12669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625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code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3" name="Google Shape;483;p33"/>
            <p:cNvSpPr txBox="1"/>
            <p:nvPr/>
          </p:nvSpPr>
          <p:spPr>
            <a:xfrm>
              <a:off x="7795050" y="139625"/>
              <a:ext cx="548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nir"/>
                  <a:ea typeface="Avenir"/>
                  <a:cs typeface="Avenir"/>
                  <a:sym typeface="Avenir"/>
                </a:rPr>
                <a:t>Key</a:t>
              </a:r>
              <a:endParaRPr b="1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4" name="Google Shape;484;p33"/>
            <p:cNvSpPr txBox="1"/>
            <p:nvPr/>
          </p:nvSpPr>
          <p:spPr>
            <a:xfrm>
              <a:off x="7435950" y="816669"/>
              <a:ext cx="12669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Data Structure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(Input/Output to other TVM)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5" name="Google Shape;485;p33"/>
            <p:cNvSpPr txBox="1"/>
            <p:nvPr/>
          </p:nvSpPr>
          <p:spPr>
            <a:xfrm>
              <a:off x="7435950" y="1245919"/>
              <a:ext cx="12669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Data Structure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(Opaque to all other TVM)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7256275" y="87425"/>
              <a:ext cx="1624800" cy="1639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3"/>
          <p:cNvGrpSpPr/>
          <p:nvPr/>
        </p:nvGrpSpPr>
        <p:grpSpPr>
          <a:xfrm>
            <a:off x="670750" y="940619"/>
            <a:ext cx="7584451" cy="3359391"/>
            <a:chOff x="670750" y="940619"/>
            <a:chExt cx="7584451" cy="3359391"/>
          </a:xfrm>
        </p:grpSpPr>
        <p:grpSp>
          <p:nvGrpSpPr>
            <p:cNvPr id="488" name="Google Shape;488;p33"/>
            <p:cNvGrpSpPr/>
            <p:nvPr/>
          </p:nvGrpSpPr>
          <p:grpSpPr>
            <a:xfrm>
              <a:off x="670750" y="940619"/>
              <a:ext cx="7584451" cy="3359391"/>
              <a:chOff x="670750" y="940619"/>
              <a:chExt cx="7584451" cy="3359391"/>
            </a:xfrm>
          </p:grpSpPr>
          <p:cxnSp>
            <p:nvCxnSpPr>
              <p:cNvPr id="489" name="Google Shape;489;p33"/>
              <p:cNvCxnSpPr>
                <a:stCxn id="490" idx="3"/>
                <a:endCxn id="491" idx="1"/>
              </p:cNvCxnSpPr>
              <p:nvPr/>
            </p:nvCxnSpPr>
            <p:spPr>
              <a:xfrm>
                <a:off x="3791574" y="1779300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92" name="Google Shape;492;p33"/>
              <p:cNvCxnSpPr>
                <a:stCxn id="493" idx="3"/>
                <a:endCxn id="494" idx="1"/>
              </p:cNvCxnSpPr>
              <p:nvPr/>
            </p:nvCxnSpPr>
            <p:spPr>
              <a:xfrm>
                <a:off x="1467850" y="2946050"/>
                <a:ext cx="178500" cy="600"/>
              </a:xfrm>
              <a:prstGeom prst="bentConnector3">
                <a:avLst>
                  <a:gd fmla="val 4998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91" name="Google Shape;491;p33"/>
              <p:cNvSpPr txBox="1"/>
              <p:nvPr/>
            </p:nvSpPr>
            <p:spPr>
              <a:xfrm>
                <a:off x="4006975" y="1592100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Codegen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95" name="Google Shape;495;p33"/>
              <p:cNvCxnSpPr>
                <a:stCxn id="496" idx="3"/>
                <a:endCxn id="497" idx="1"/>
              </p:cNvCxnSpPr>
              <p:nvPr/>
            </p:nvCxnSpPr>
            <p:spPr>
              <a:xfrm>
                <a:off x="4972225" y="2946050"/>
                <a:ext cx="2016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97" name="Google Shape;497;p33"/>
              <p:cNvSpPr txBox="1"/>
              <p:nvPr/>
            </p:nvSpPr>
            <p:spPr>
              <a:xfrm>
                <a:off x="5173739" y="2758850"/>
                <a:ext cx="892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Output Data</a:t>
                </a:r>
                <a:br>
                  <a:rPr lang="en"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on Device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3" name="Google Shape;493;p33"/>
              <p:cNvSpPr txBox="1"/>
              <p:nvPr/>
            </p:nvSpPr>
            <p:spPr>
              <a:xfrm>
                <a:off x="670750" y="2758850"/>
                <a:ext cx="797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Input Data</a:t>
                </a:r>
                <a:br>
                  <a:rPr lang="en"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on Host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0" name="Google Shape;490;p33"/>
              <p:cNvSpPr txBox="1"/>
              <p:nvPr/>
            </p:nvSpPr>
            <p:spPr>
              <a:xfrm>
                <a:off x="2802474" y="1592100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4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Low-Level</a:t>
                </a: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 Description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of Computation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8" name="Google Shape;498;p33"/>
              <p:cNvSpPr txBox="1"/>
              <p:nvPr/>
            </p:nvSpPr>
            <p:spPr>
              <a:xfrm>
                <a:off x="1320175" y="1592406"/>
                <a:ext cx="12669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High-Level</a:t>
                </a: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 Description of Computation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499" name="Google Shape;499;p33"/>
              <p:cNvCxnSpPr>
                <a:stCxn id="500" idx="3"/>
                <a:endCxn id="501" idx="1"/>
              </p:cNvCxnSpPr>
              <p:nvPr/>
            </p:nvCxnSpPr>
            <p:spPr>
              <a:xfrm>
                <a:off x="2587075" y="1127819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2" name="Google Shape;502;p33"/>
              <p:cNvCxnSpPr>
                <a:stCxn id="501" idx="2"/>
                <a:endCxn id="490" idx="0"/>
              </p:cNvCxnSpPr>
              <p:nvPr/>
            </p:nvCxnSpPr>
            <p:spPr>
              <a:xfrm flipH="1" rot="-5400000">
                <a:off x="3158725" y="1453325"/>
                <a:ext cx="277200" cy="600"/>
              </a:xfrm>
              <a:prstGeom prst="bentConnector3">
                <a:avLst>
                  <a:gd fmla="val 4997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3" name="Google Shape;503;p33"/>
              <p:cNvCxnSpPr>
                <a:stCxn id="498" idx="3"/>
                <a:endCxn id="490" idx="1"/>
              </p:cNvCxnSpPr>
              <p:nvPr/>
            </p:nvCxnSpPr>
            <p:spPr>
              <a:xfrm>
                <a:off x="2587075" y="1779606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01" name="Google Shape;501;p33"/>
              <p:cNvSpPr txBox="1"/>
              <p:nvPr/>
            </p:nvSpPr>
            <p:spPr>
              <a:xfrm>
                <a:off x="2802475" y="940625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Description of Device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00" name="Google Shape;500;p33"/>
              <p:cNvSpPr txBox="1"/>
              <p:nvPr/>
            </p:nvSpPr>
            <p:spPr>
              <a:xfrm>
                <a:off x="1320175" y="940619"/>
                <a:ext cx="12669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Capability Query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04" name="Google Shape;504;p33"/>
              <p:cNvSpPr txBox="1"/>
              <p:nvPr/>
            </p:nvSpPr>
            <p:spPr>
              <a:xfrm>
                <a:off x="4006975" y="2175475"/>
                <a:ext cx="940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Compiled Artifact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05" name="Google Shape;505;p33"/>
              <p:cNvCxnSpPr>
                <a:stCxn id="491" idx="2"/>
                <a:endCxn id="504" idx="0"/>
              </p:cNvCxnSpPr>
              <p:nvPr/>
            </p:nvCxnSpPr>
            <p:spPr>
              <a:xfrm flipH="1" rot="-5400000">
                <a:off x="4373125" y="2070750"/>
                <a:ext cx="209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06" name="Google Shape;506;p33"/>
              <p:cNvCxnSpPr>
                <a:stCxn id="504" idx="2"/>
                <a:endCxn id="496" idx="0"/>
              </p:cNvCxnSpPr>
              <p:nvPr/>
            </p:nvCxnSpPr>
            <p:spPr>
              <a:xfrm flipH="1" rot="-5400000">
                <a:off x="4373125" y="2654125"/>
                <a:ext cx="209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07" name="Google Shape;507;p33"/>
              <p:cNvSpPr txBox="1"/>
              <p:nvPr/>
            </p:nvSpPr>
            <p:spPr>
              <a:xfrm>
                <a:off x="2922250" y="2758850"/>
                <a:ext cx="7971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Input Data</a:t>
                </a:r>
                <a:br>
                  <a:rPr lang="en"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on Device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08" name="Google Shape;508;p33"/>
              <p:cNvCxnSpPr>
                <a:stCxn id="509" idx="1"/>
                <a:endCxn id="510" idx="2"/>
              </p:cNvCxnSpPr>
              <p:nvPr/>
            </p:nvCxnSpPr>
            <p:spPr>
              <a:xfrm rot="10800000">
                <a:off x="2116600" y="3861109"/>
                <a:ext cx="733800" cy="251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11" name="Google Shape;511;p33"/>
              <p:cNvSpPr txBox="1"/>
              <p:nvPr/>
            </p:nvSpPr>
            <p:spPr>
              <a:xfrm>
                <a:off x="4079125" y="3366500"/>
                <a:ext cx="797100" cy="494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Empty Device Memory for Output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12" name="Google Shape;512;p33"/>
              <p:cNvCxnSpPr>
                <a:stCxn id="510" idx="0"/>
                <a:endCxn id="494" idx="2"/>
              </p:cNvCxnSpPr>
              <p:nvPr/>
            </p:nvCxnSpPr>
            <p:spPr>
              <a:xfrm rot="-5400000">
                <a:off x="2000450" y="3249650"/>
                <a:ext cx="233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94" name="Google Shape;494;p33"/>
              <p:cNvSpPr txBox="1"/>
              <p:nvPr/>
            </p:nvSpPr>
            <p:spPr>
              <a:xfrm>
                <a:off x="1646308" y="2759138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memcpy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09" name="Google Shape;509;p33"/>
              <p:cNvSpPr txBox="1"/>
              <p:nvPr/>
            </p:nvSpPr>
            <p:spPr>
              <a:xfrm>
                <a:off x="2850400" y="3925609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47500" lnSpcReduction="1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Memory Allocation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13" name="Google Shape;513;p33"/>
              <p:cNvCxnSpPr>
                <a:stCxn id="509" idx="3"/>
                <a:endCxn id="511" idx="2"/>
              </p:cNvCxnSpPr>
              <p:nvPr/>
            </p:nvCxnSpPr>
            <p:spPr>
              <a:xfrm flipH="1" rot="10800000">
                <a:off x="3791200" y="3861109"/>
                <a:ext cx="686400" cy="251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14" name="Google Shape;514;p33"/>
              <p:cNvCxnSpPr>
                <a:stCxn id="494" idx="3"/>
                <a:endCxn id="507" idx="1"/>
              </p:cNvCxnSpPr>
              <p:nvPr/>
            </p:nvCxnSpPr>
            <p:spPr>
              <a:xfrm>
                <a:off x="2587108" y="2946338"/>
                <a:ext cx="335100" cy="600"/>
              </a:xfrm>
              <a:prstGeom prst="bent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15" name="Google Shape;515;p33"/>
              <p:cNvCxnSpPr>
                <a:stCxn id="507" idx="3"/>
                <a:endCxn id="496" idx="1"/>
              </p:cNvCxnSpPr>
              <p:nvPr/>
            </p:nvCxnSpPr>
            <p:spPr>
              <a:xfrm>
                <a:off x="3719350" y="2946050"/>
                <a:ext cx="263700" cy="600"/>
              </a:xfrm>
              <a:prstGeom prst="bent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96" name="Google Shape;496;p33"/>
              <p:cNvSpPr txBox="1"/>
              <p:nvPr/>
            </p:nvSpPr>
            <p:spPr>
              <a:xfrm>
                <a:off x="3983125" y="2758850"/>
                <a:ext cx="9891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Runtime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16" name="Google Shape;516;p33"/>
              <p:cNvCxnSpPr>
                <a:stCxn id="511" idx="0"/>
                <a:endCxn id="496" idx="2"/>
              </p:cNvCxnSpPr>
              <p:nvPr/>
            </p:nvCxnSpPr>
            <p:spPr>
              <a:xfrm rot="-5400000">
                <a:off x="4361425" y="3249650"/>
                <a:ext cx="233100" cy="600"/>
              </a:xfrm>
              <a:prstGeom prst="bentConnector3">
                <a:avLst>
                  <a:gd fmla="val 5003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10" name="Google Shape;510;p33"/>
              <p:cNvSpPr txBox="1"/>
              <p:nvPr/>
            </p:nvSpPr>
            <p:spPr>
              <a:xfrm>
                <a:off x="1646300" y="3366500"/>
                <a:ext cx="940800" cy="494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Empty Device Memory for Input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17" name="Google Shape;517;p33"/>
              <p:cNvSpPr txBox="1"/>
              <p:nvPr/>
            </p:nvSpPr>
            <p:spPr>
              <a:xfrm>
                <a:off x="7362401" y="2754800"/>
                <a:ext cx="8928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Output Data</a:t>
                </a:r>
                <a:br>
                  <a:rPr lang="en"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on Host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18" name="Google Shape;518;p33"/>
              <p:cNvCxnSpPr>
                <a:stCxn id="497" idx="3"/>
                <a:endCxn id="519" idx="1"/>
              </p:cNvCxnSpPr>
              <p:nvPr/>
            </p:nvCxnSpPr>
            <p:spPr>
              <a:xfrm>
                <a:off x="6066539" y="2946050"/>
                <a:ext cx="201600" cy="600"/>
              </a:xfrm>
              <a:prstGeom prst="bentConnector3">
                <a:avLst>
                  <a:gd fmla="val 49981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20" name="Google Shape;520;p33"/>
              <p:cNvCxnSpPr>
                <a:stCxn id="519" idx="3"/>
                <a:endCxn id="517" idx="1"/>
              </p:cNvCxnSpPr>
              <p:nvPr/>
            </p:nvCxnSpPr>
            <p:spPr>
              <a:xfrm flipH="1" rot="10800000">
                <a:off x="7160864" y="2941850"/>
                <a:ext cx="201600" cy="4800"/>
              </a:xfrm>
              <a:prstGeom prst="bentConnector3">
                <a:avLst>
                  <a:gd fmla="val 49985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19" name="Google Shape;519;p33"/>
              <p:cNvSpPr txBox="1"/>
              <p:nvPr/>
            </p:nvSpPr>
            <p:spPr>
              <a:xfrm>
                <a:off x="6268064" y="2759450"/>
                <a:ext cx="892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memcpy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521" name="Google Shape;521;p33"/>
            <p:cNvCxnSpPr>
              <a:stCxn id="501" idx="3"/>
              <a:endCxn id="491" idx="0"/>
            </p:cNvCxnSpPr>
            <p:nvPr/>
          </p:nvCxnSpPr>
          <p:spPr>
            <a:xfrm>
              <a:off x="3791575" y="1127825"/>
              <a:ext cx="685800" cy="464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8" name="Google Shape;528;p34"/>
          <p:cNvGrpSpPr/>
          <p:nvPr/>
        </p:nvGrpSpPr>
        <p:grpSpPr>
          <a:xfrm>
            <a:off x="670750" y="940619"/>
            <a:ext cx="7584451" cy="3359391"/>
            <a:chOff x="670750" y="940619"/>
            <a:chExt cx="7584451" cy="3359391"/>
          </a:xfrm>
        </p:grpSpPr>
        <p:grpSp>
          <p:nvGrpSpPr>
            <p:cNvPr id="529" name="Google Shape;529;p34"/>
            <p:cNvGrpSpPr/>
            <p:nvPr/>
          </p:nvGrpSpPr>
          <p:grpSpPr>
            <a:xfrm>
              <a:off x="670750" y="940619"/>
              <a:ext cx="7584451" cy="3359391"/>
              <a:chOff x="670750" y="940619"/>
              <a:chExt cx="7584451" cy="3359391"/>
            </a:xfrm>
          </p:grpSpPr>
          <p:cxnSp>
            <p:nvCxnSpPr>
              <p:cNvPr id="530" name="Google Shape;530;p34"/>
              <p:cNvCxnSpPr>
                <a:stCxn id="531" idx="3"/>
                <a:endCxn id="532" idx="1"/>
              </p:cNvCxnSpPr>
              <p:nvPr/>
            </p:nvCxnSpPr>
            <p:spPr>
              <a:xfrm>
                <a:off x="3791574" y="1779300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33" name="Google Shape;533;p34"/>
              <p:cNvCxnSpPr>
                <a:stCxn id="534" idx="3"/>
                <a:endCxn id="535" idx="1"/>
              </p:cNvCxnSpPr>
              <p:nvPr/>
            </p:nvCxnSpPr>
            <p:spPr>
              <a:xfrm>
                <a:off x="1467850" y="2946050"/>
                <a:ext cx="178500" cy="600"/>
              </a:xfrm>
              <a:prstGeom prst="bentConnector3">
                <a:avLst>
                  <a:gd fmla="val 4998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32" name="Google Shape;532;p34"/>
              <p:cNvSpPr txBox="1"/>
              <p:nvPr/>
            </p:nvSpPr>
            <p:spPr>
              <a:xfrm>
                <a:off x="4006975" y="1592100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t</a:t>
                </a: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arget.build.</a:t>
                </a:r>
                <a:br>
                  <a:rPr lang="en"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$TARGET_NAME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36" name="Google Shape;536;p34"/>
              <p:cNvCxnSpPr>
                <a:stCxn id="537" idx="3"/>
                <a:endCxn id="538" idx="1"/>
              </p:cNvCxnSpPr>
              <p:nvPr/>
            </p:nvCxnSpPr>
            <p:spPr>
              <a:xfrm>
                <a:off x="4972225" y="2946050"/>
                <a:ext cx="201600" cy="600"/>
              </a:xfrm>
              <a:prstGeom prst="bentConnector3">
                <a:avLst>
                  <a:gd fmla="val 49979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38" name="Google Shape;538;p34"/>
              <p:cNvSpPr txBox="1"/>
              <p:nvPr/>
            </p:nvSpPr>
            <p:spPr>
              <a:xfrm>
                <a:off x="5173739" y="2758850"/>
                <a:ext cx="892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void*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4" name="Google Shape;534;p34"/>
              <p:cNvSpPr txBox="1"/>
              <p:nvPr/>
            </p:nvSpPr>
            <p:spPr>
              <a:xfrm>
                <a:off x="670750" y="2758850"/>
                <a:ext cx="797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775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DLTensor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1" name="Google Shape;531;p34"/>
              <p:cNvSpPr txBox="1"/>
              <p:nvPr/>
            </p:nvSpPr>
            <p:spPr>
              <a:xfrm>
                <a:off x="2802474" y="1592100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47500" lnSpcReduction="1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3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IRModule</a:t>
                </a:r>
                <a:r>
                  <a:rPr lang="en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containing only Low-Level TIR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9" name="Google Shape;539;p34"/>
              <p:cNvSpPr txBox="1"/>
              <p:nvPr/>
            </p:nvSpPr>
            <p:spPr>
              <a:xfrm>
                <a:off x="1320175" y="1592406"/>
                <a:ext cx="12669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High-Level Description of Computation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40" name="Google Shape;540;p34"/>
              <p:cNvCxnSpPr>
                <a:stCxn id="541" idx="3"/>
                <a:endCxn id="542" idx="1"/>
              </p:cNvCxnSpPr>
              <p:nvPr/>
            </p:nvCxnSpPr>
            <p:spPr>
              <a:xfrm>
                <a:off x="2587075" y="1127819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3" name="Google Shape;543;p34"/>
              <p:cNvCxnSpPr>
                <a:stCxn id="542" idx="2"/>
                <a:endCxn id="531" idx="0"/>
              </p:cNvCxnSpPr>
              <p:nvPr/>
            </p:nvCxnSpPr>
            <p:spPr>
              <a:xfrm flipH="1" rot="-5400000">
                <a:off x="3158725" y="1453325"/>
                <a:ext cx="277200" cy="600"/>
              </a:xfrm>
              <a:prstGeom prst="bentConnector3">
                <a:avLst>
                  <a:gd fmla="val 4997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4" name="Google Shape;544;p34"/>
              <p:cNvCxnSpPr>
                <a:stCxn id="539" idx="3"/>
                <a:endCxn id="531" idx="1"/>
              </p:cNvCxnSpPr>
              <p:nvPr/>
            </p:nvCxnSpPr>
            <p:spPr>
              <a:xfrm>
                <a:off x="2587075" y="1779606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42" name="Google Shape;542;p34"/>
              <p:cNvSpPr txBox="1"/>
              <p:nvPr/>
            </p:nvSpPr>
            <p:spPr>
              <a:xfrm>
                <a:off x="2802475" y="940625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85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4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tvm::Target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1" name="Google Shape;541;p34"/>
              <p:cNvSpPr txBox="1"/>
              <p:nvPr/>
            </p:nvSpPr>
            <p:spPr>
              <a:xfrm>
                <a:off x="1320175" y="940619"/>
                <a:ext cx="12669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4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5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DeviceAPI::GetAttr</a:t>
                </a:r>
                <a:br>
                  <a:rPr lang="en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6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DeviceAPI::GetTargetProperty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5" name="Google Shape;545;p34"/>
              <p:cNvSpPr txBox="1"/>
              <p:nvPr/>
            </p:nvSpPr>
            <p:spPr>
              <a:xfrm>
                <a:off x="4006975" y="2175475"/>
                <a:ext cx="940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hlink"/>
                    </a:solidFill>
                    <a:latin typeface="Avenir"/>
                    <a:ea typeface="Avenir"/>
                    <a:cs typeface="Avenir"/>
                    <a:sym typeface="Avenir"/>
                    <a:hlinkClick r:id="rId7"/>
                  </a:rPr>
                  <a:t>runtime::Module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46" name="Google Shape;546;p34"/>
              <p:cNvCxnSpPr>
                <a:stCxn id="532" idx="2"/>
                <a:endCxn id="545" idx="0"/>
              </p:cNvCxnSpPr>
              <p:nvPr/>
            </p:nvCxnSpPr>
            <p:spPr>
              <a:xfrm flipH="1" rot="-5400000">
                <a:off x="4373125" y="2070750"/>
                <a:ext cx="209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47" name="Google Shape;547;p34"/>
              <p:cNvCxnSpPr>
                <a:stCxn id="545" idx="2"/>
                <a:endCxn id="537" idx="0"/>
              </p:cNvCxnSpPr>
              <p:nvPr/>
            </p:nvCxnSpPr>
            <p:spPr>
              <a:xfrm flipH="1" rot="-5400000">
                <a:off x="4373125" y="2654125"/>
                <a:ext cx="209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48" name="Google Shape;548;p34"/>
              <p:cNvSpPr txBox="1"/>
              <p:nvPr/>
            </p:nvSpPr>
            <p:spPr>
              <a:xfrm>
                <a:off x="2922250" y="2758850"/>
                <a:ext cx="7971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void*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49" name="Google Shape;549;p34"/>
              <p:cNvCxnSpPr>
                <a:stCxn id="550" idx="1"/>
                <a:endCxn id="551" idx="2"/>
              </p:cNvCxnSpPr>
              <p:nvPr/>
            </p:nvCxnSpPr>
            <p:spPr>
              <a:xfrm rot="10800000">
                <a:off x="2116600" y="3861109"/>
                <a:ext cx="733800" cy="251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52" name="Google Shape;552;p34"/>
              <p:cNvSpPr txBox="1"/>
              <p:nvPr/>
            </p:nvSpPr>
            <p:spPr>
              <a:xfrm>
                <a:off x="4079125" y="3366500"/>
                <a:ext cx="797100" cy="494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void*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53" name="Google Shape;553;p34"/>
              <p:cNvCxnSpPr>
                <a:stCxn id="551" idx="0"/>
                <a:endCxn id="535" idx="2"/>
              </p:cNvCxnSpPr>
              <p:nvPr/>
            </p:nvCxnSpPr>
            <p:spPr>
              <a:xfrm rot="-5400000">
                <a:off x="2000450" y="3249650"/>
                <a:ext cx="233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35" name="Google Shape;535;p34"/>
              <p:cNvSpPr txBox="1"/>
              <p:nvPr/>
            </p:nvSpPr>
            <p:spPr>
              <a:xfrm>
                <a:off x="1646308" y="2759138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70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8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DeviceAPI::CopyDataFromTo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0" name="Google Shape;550;p34"/>
              <p:cNvSpPr txBox="1"/>
              <p:nvPr/>
            </p:nvSpPr>
            <p:spPr>
              <a:xfrm>
                <a:off x="2850400" y="3925609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325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78571"/>
                  <a:buFont typeface="Arial"/>
                  <a:buNone/>
                </a:pP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9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DeviceAPI::AllocDataSpace</a:t>
                </a:r>
                <a:endParaRPr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10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DeviceAPI::AllocWorkspace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54" name="Google Shape;554;p34"/>
              <p:cNvCxnSpPr>
                <a:stCxn id="550" idx="3"/>
                <a:endCxn id="552" idx="2"/>
              </p:cNvCxnSpPr>
              <p:nvPr/>
            </p:nvCxnSpPr>
            <p:spPr>
              <a:xfrm flipH="1" rot="10800000">
                <a:off x="3791200" y="3861109"/>
                <a:ext cx="686400" cy="2517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55" name="Google Shape;555;p34"/>
              <p:cNvCxnSpPr>
                <a:stCxn id="535" idx="3"/>
                <a:endCxn id="548" idx="1"/>
              </p:cNvCxnSpPr>
              <p:nvPr/>
            </p:nvCxnSpPr>
            <p:spPr>
              <a:xfrm>
                <a:off x="2587108" y="2946338"/>
                <a:ext cx="335100" cy="600"/>
              </a:xfrm>
              <a:prstGeom prst="bentConnector3">
                <a:avLst>
                  <a:gd fmla="val 50006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56" name="Google Shape;556;p34"/>
              <p:cNvCxnSpPr>
                <a:stCxn id="548" idx="3"/>
                <a:endCxn id="537" idx="1"/>
              </p:cNvCxnSpPr>
              <p:nvPr/>
            </p:nvCxnSpPr>
            <p:spPr>
              <a:xfrm>
                <a:off x="3719350" y="2946050"/>
                <a:ext cx="263700" cy="600"/>
              </a:xfrm>
              <a:prstGeom prst="bentConnector3">
                <a:avLst>
                  <a:gd fmla="val 5001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37" name="Google Shape;537;p34"/>
              <p:cNvSpPr txBox="1"/>
              <p:nvPr/>
            </p:nvSpPr>
            <p:spPr>
              <a:xfrm>
                <a:off x="3983125" y="2758850"/>
                <a:ext cx="9891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hlink"/>
                    </a:solidFill>
                    <a:latin typeface="Avenir"/>
                    <a:ea typeface="Avenir"/>
                    <a:cs typeface="Avenir"/>
                    <a:sym typeface="Avenir"/>
                    <a:hlinkClick r:id="rId11"/>
                  </a:rPr>
                  <a:t>runtime::</a:t>
                </a:r>
                <a:br>
                  <a:rPr lang="en" u="sng">
                    <a:solidFill>
                      <a:schemeClr val="hlink"/>
                    </a:solidFill>
                    <a:latin typeface="Avenir"/>
                    <a:ea typeface="Avenir"/>
                    <a:cs typeface="Avenir"/>
                    <a:sym typeface="Avenir"/>
                    <a:hlinkClick r:id="rId12"/>
                  </a:rPr>
                </a:br>
                <a:r>
                  <a:rPr lang="en" u="sng">
                    <a:solidFill>
                      <a:schemeClr val="hlink"/>
                    </a:solidFill>
                    <a:latin typeface="Avenir"/>
                    <a:ea typeface="Avenir"/>
                    <a:cs typeface="Avenir"/>
                    <a:sym typeface="Avenir"/>
                    <a:hlinkClick r:id="rId13"/>
                  </a:rPr>
                  <a:t>PackedFunc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57" name="Google Shape;557;p34"/>
              <p:cNvCxnSpPr>
                <a:stCxn id="552" idx="0"/>
                <a:endCxn id="537" idx="2"/>
              </p:cNvCxnSpPr>
              <p:nvPr/>
            </p:nvCxnSpPr>
            <p:spPr>
              <a:xfrm rot="-5400000">
                <a:off x="4361425" y="3249650"/>
                <a:ext cx="233100" cy="600"/>
              </a:xfrm>
              <a:prstGeom prst="bentConnector3">
                <a:avLst>
                  <a:gd fmla="val 50032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51" name="Google Shape;551;p34"/>
              <p:cNvSpPr txBox="1"/>
              <p:nvPr/>
            </p:nvSpPr>
            <p:spPr>
              <a:xfrm>
                <a:off x="1646300" y="3366500"/>
                <a:ext cx="940800" cy="4947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void*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58" name="Google Shape;558;p34"/>
              <p:cNvSpPr txBox="1"/>
              <p:nvPr/>
            </p:nvSpPr>
            <p:spPr>
              <a:xfrm>
                <a:off x="7362401" y="2754800"/>
                <a:ext cx="8928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92500" lnSpcReduction="1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DLTensor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559" name="Google Shape;559;p34"/>
              <p:cNvCxnSpPr>
                <a:stCxn id="538" idx="3"/>
                <a:endCxn id="560" idx="1"/>
              </p:cNvCxnSpPr>
              <p:nvPr/>
            </p:nvCxnSpPr>
            <p:spPr>
              <a:xfrm>
                <a:off x="6066539" y="2946050"/>
                <a:ext cx="201600" cy="600"/>
              </a:xfrm>
              <a:prstGeom prst="bentConnector3">
                <a:avLst>
                  <a:gd fmla="val 49981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1" name="Google Shape;561;p34"/>
              <p:cNvCxnSpPr>
                <a:stCxn id="560" idx="3"/>
                <a:endCxn id="558" idx="1"/>
              </p:cNvCxnSpPr>
              <p:nvPr/>
            </p:nvCxnSpPr>
            <p:spPr>
              <a:xfrm flipH="1" rot="10800000">
                <a:off x="7160864" y="2941850"/>
                <a:ext cx="201600" cy="4800"/>
              </a:xfrm>
              <a:prstGeom prst="bentConnector3">
                <a:avLst>
                  <a:gd fmla="val 49985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60" name="Google Shape;560;p34"/>
              <p:cNvSpPr txBox="1"/>
              <p:nvPr/>
            </p:nvSpPr>
            <p:spPr>
              <a:xfrm>
                <a:off x="6268064" y="2759450"/>
                <a:ext cx="892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625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14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DeviceAPI::CopyDataFromTo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562" name="Google Shape;562;p34"/>
            <p:cNvCxnSpPr>
              <a:stCxn id="542" idx="3"/>
              <a:endCxn id="532" idx="0"/>
            </p:cNvCxnSpPr>
            <p:nvPr/>
          </p:nvCxnSpPr>
          <p:spPr>
            <a:xfrm>
              <a:off x="3791575" y="1127825"/>
              <a:ext cx="685800" cy="464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63" name="Google Shape;563;p34"/>
          <p:cNvSpPr txBox="1"/>
          <p:nvPr>
            <p:ph type="title"/>
          </p:nvPr>
        </p:nvSpPr>
        <p:spPr>
          <a:xfrm>
            <a:off x="311700" y="1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TVM Compilation/Runtime Flow</a:t>
            </a:r>
            <a:endParaRPr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6630400" y="335350"/>
            <a:ext cx="1624800" cy="1639200"/>
            <a:chOff x="7256275" y="87425"/>
            <a:chExt cx="1624800" cy="1639200"/>
          </a:xfrm>
        </p:grpSpPr>
        <p:sp>
          <p:nvSpPr>
            <p:cNvPr id="565" name="Google Shape;565;p34"/>
            <p:cNvSpPr txBox="1"/>
            <p:nvPr/>
          </p:nvSpPr>
          <p:spPr>
            <a:xfrm>
              <a:off x="7435950" y="387419"/>
              <a:ext cx="12669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625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code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" name="Google Shape;566;p34"/>
            <p:cNvSpPr txBox="1"/>
            <p:nvPr/>
          </p:nvSpPr>
          <p:spPr>
            <a:xfrm>
              <a:off x="7795050" y="139625"/>
              <a:ext cx="548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nir"/>
                  <a:ea typeface="Avenir"/>
                  <a:cs typeface="Avenir"/>
                  <a:sym typeface="Avenir"/>
                </a:rPr>
                <a:t>Key</a:t>
              </a:r>
              <a:endParaRPr b="1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" name="Google Shape;567;p34"/>
            <p:cNvSpPr txBox="1"/>
            <p:nvPr/>
          </p:nvSpPr>
          <p:spPr>
            <a:xfrm>
              <a:off x="7435950" y="816669"/>
              <a:ext cx="12669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Data Structure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(Input/Output to other TVM)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" name="Google Shape;568;p34"/>
            <p:cNvSpPr txBox="1"/>
            <p:nvPr/>
          </p:nvSpPr>
          <p:spPr>
            <a:xfrm>
              <a:off x="7435950" y="1245919"/>
              <a:ext cx="12669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Data Structure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(Opaque to all other TVM)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256275" y="87425"/>
              <a:ext cx="1624800" cy="1639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35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Improvements</a:t>
            </a:r>
            <a:endParaRPr/>
          </a:p>
        </p:txBody>
      </p:sp>
      <p:sp>
        <p:nvSpPr>
          <p:cNvPr id="576" name="Google Shape;576;p35"/>
          <p:cNvSpPr txBox="1"/>
          <p:nvPr>
            <p:ph idx="1" type="body"/>
          </p:nvPr>
        </p:nvSpPr>
        <p:spPr>
          <a:xfrm>
            <a:off x="311700" y="86097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Low-level runtime-specific test suite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Quantify support of features across backends.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debugging after a test failure.  High-level end-to-end tests of models can have backend-specific failures, which require a non-trivial amount of effort to track down to a root cause.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roadmap for additional runtimes to be implemented, by defining which low-level features are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Low-level TIR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be an explicit check on the TIR being low-level, rather than relying on error checks within the code generation.</a:t>
            </a:r>
            <a:endParaRPr/>
          </a:p>
        </p:txBody>
      </p:sp>
      <p:sp>
        <p:nvSpPr>
          <p:cNvPr id="577" name="Google Shape;577;p3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4" name="Google Shape;174;p2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86097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TVM supports several backend frameworks (e.g. CUDA, Vulkan, ROCm)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backend must </a:t>
            </a:r>
            <a:r>
              <a:rPr lang="en"/>
              <a:t>conform</a:t>
            </a:r>
            <a:r>
              <a:rPr lang="en"/>
              <a:t> to a standard interface when interacting with the TVM remainder of the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walkthrough is aimed at developers who want to implement/extend support for additional devices, and aren’t necessarily going to be adding compiler features/optimizations.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outside of the device-specific code will be treated as opaque.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descriptions and links refer to commit 6c8ed60ec, the most recent commit on main as of 2021-12-03.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4006975" y="2175475"/>
            <a:ext cx="9408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Description of Computation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922250" y="2758850"/>
            <a:ext cx="7971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Input Data</a:t>
            </a:r>
            <a:br>
              <a:rPr lang="en">
                <a:latin typeface="Avenir"/>
                <a:ea typeface="Avenir"/>
                <a:cs typeface="Avenir"/>
                <a:sym typeface="Avenir"/>
              </a:rPr>
            </a:br>
            <a:r>
              <a:rPr lang="en">
                <a:latin typeface="Avenir"/>
                <a:ea typeface="Avenir"/>
                <a:cs typeface="Avenir"/>
                <a:sym typeface="Avenir"/>
              </a:rPr>
              <a:t>on Host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178475" y="2759450"/>
            <a:ext cx="8928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Output Data</a:t>
            </a:r>
            <a:br>
              <a:rPr lang="en">
                <a:latin typeface="Avenir"/>
                <a:ea typeface="Avenir"/>
                <a:cs typeface="Avenir"/>
                <a:sym typeface="Avenir"/>
              </a:rPr>
            </a:br>
            <a:r>
              <a:rPr lang="en">
                <a:latin typeface="Avenir"/>
                <a:ea typeface="Avenir"/>
                <a:cs typeface="Avenir"/>
                <a:sym typeface="Avenir"/>
              </a:rPr>
              <a:t>on Host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14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TVM Compilation/Runtime Flow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76488" y="466344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6" name="Google Shape;186;p22"/>
          <p:cNvCxnSpPr>
            <a:stCxn id="187" idx="3"/>
            <a:endCxn id="188" idx="1"/>
          </p:cNvCxnSpPr>
          <p:nvPr/>
        </p:nvCxnSpPr>
        <p:spPr>
          <a:xfrm>
            <a:off x="4972225" y="2946050"/>
            <a:ext cx="201600" cy="600"/>
          </a:xfrm>
          <a:prstGeom prst="bent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9" name="Google Shape;189;p22"/>
          <p:cNvGrpSpPr/>
          <p:nvPr/>
        </p:nvGrpSpPr>
        <p:grpSpPr>
          <a:xfrm>
            <a:off x="2802474" y="1592100"/>
            <a:ext cx="2145301" cy="957775"/>
            <a:chOff x="2802474" y="1592100"/>
            <a:chExt cx="2145301" cy="957775"/>
          </a:xfrm>
        </p:grpSpPr>
        <p:sp>
          <p:nvSpPr>
            <p:cNvPr id="190" name="Google Shape;190;p22"/>
            <p:cNvSpPr txBox="1"/>
            <p:nvPr/>
          </p:nvSpPr>
          <p:spPr>
            <a:xfrm>
              <a:off x="2802474" y="1592100"/>
              <a:ext cx="9891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Description of Computation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91" name="Google Shape;191;p22"/>
            <p:cNvCxnSpPr>
              <a:stCxn id="192" idx="3"/>
              <a:endCxn id="193" idx="1"/>
            </p:cNvCxnSpPr>
            <p:nvPr/>
          </p:nvCxnSpPr>
          <p:spPr>
            <a:xfrm>
              <a:off x="3791574" y="1779300"/>
              <a:ext cx="215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" name="Google Shape;193;p22"/>
            <p:cNvSpPr txBox="1"/>
            <p:nvPr/>
          </p:nvSpPr>
          <p:spPr>
            <a:xfrm>
              <a:off x="4006975" y="1592100"/>
              <a:ext cx="940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Codegen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4006975" y="2175475"/>
              <a:ext cx="940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Compiled Artifact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95" name="Google Shape;195;p22"/>
            <p:cNvCxnSpPr>
              <a:stCxn id="193" idx="2"/>
              <a:endCxn id="194" idx="0"/>
            </p:cNvCxnSpPr>
            <p:nvPr/>
          </p:nvCxnSpPr>
          <p:spPr>
            <a:xfrm flipH="1" rot="-5400000">
              <a:off x="4373125" y="2070750"/>
              <a:ext cx="209100" cy="600"/>
            </a:xfrm>
            <a:prstGeom prst="bentConnector3">
              <a:avLst>
                <a:gd fmla="val 499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96" name="Google Shape;196;p22"/>
          <p:cNvCxnSpPr>
            <a:stCxn id="194" idx="2"/>
            <a:endCxn id="187" idx="0"/>
          </p:cNvCxnSpPr>
          <p:nvPr/>
        </p:nvCxnSpPr>
        <p:spPr>
          <a:xfrm flipH="1" rot="-5400000">
            <a:off x="4373125" y="2654125"/>
            <a:ext cx="209100" cy="600"/>
          </a:xfrm>
          <a:prstGeom prst="bentConnector3">
            <a:avLst>
              <a:gd fmla="val 499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>
            <a:stCxn id="198" idx="3"/>
            <a:endCxn id="187" idx="1"/>
          </p:cNvCxnSpPr>
          <p:nvPr/>
        </p:nvCxnSpPr>
        <p:spPr>
          <a:xfrm>
            <a:off x="3719350" y="2946050"/>
            <a:ext cx="2637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2"/>
          <p:cNvSpPr txBox="1"/>
          <p:nvPr/>
        </p:nvSpPr>
        <p:spPr>
          <a:xfrm>
            <a:off x="3983125" y="2758850"/>
            <a:ext cx="989100" cy="37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Device-specific Runtime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646300" y="3133400"/>
            <a:ext cx="3229925" cy="1166610"/>
            <a:chOff x="1646300" y="3133400"/>
            <a:chExt cx="3229925" cy="1166610"/>
          </a:xfrm>
        </p:grpSpPr>
        <p:cxnSp>
          <p:nvCxnSpPr>
            <p:cNvPr id="200" name="Google Shape;200;p22"/>
            <p:cNvCxnSpPr>
              <a:stCxn id="201" idx="1"/>
              <a:endCxn id="202" idx="2"/>
            </p:cNvCxnSpPr>
            <p:nvPr/>
          </p:nvCxnSpPr>
          <p:spPr>
            <a:xfrm rot="10800000">
              <a:off x="2116600" y="3861109"/>
              <a:ext cx="733800" cy="25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" name="Google Shape;203;p22"/>
            <p:cNvSpPr txBox="1"/>
            <p:nvPr/>
          </p:nvSpPr>
          <p:spPr>
            <a:xfrm>
              <a:off x="4079125" y="3366500"/>
              <a:ext cx="7971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Empty Device Memory for Output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4" name="Google Shape;204;p22"/>
            <p:cNvCxnSpPr>
              <a:stCxn id="202" idx="0"/>
              <a:endCxn id="205" idx="2"/>
            </p:cNvCxnSpPr>
            <p:nvPr/>
          </p:nvCxnSpPr>
          <p:spPr>
            <a:xfrm rot="-5400000">
              <a:off x="2000450" y="3249650"/>
              <a:ext cx="233100" cy="600"/>
            </a:xfrm>
            <a:prstGeom prst="bentConnector3">
              <a:avLst>
                <a:gd fmla="val 4997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1" name="Google Shape;201;p22"/>
            <p:cNvSpPr txBox="1"/>
            <p:nvPr/>
          </p:nvSpPr>
          <p:spPr>
            <a:xfrm>
              <a:off x="2850400" y="3925609"/>
              <a:ext cx="940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Memory Allocation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06" name="Google Shape;206;p22"/>
            <p:cNvCxnSpPr>
              <a:stCxn id="201" idx="3"/>
              <a:endCxn id="203" idx="2"/>
            </p:cNvCxnSpPr>
            <p:nvPr/>
          </p:nvCxnSpPr>
          <p:spPr>
            <a:xfrm flipH="1" rot="10800000">
              <a:off x="3791200" y="3861109"/>
              <a:ext cx="686400" cy="251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22"/>
            <p:cNvCxnSpPr>
              <a:stCxn id="203" idx="0"/>
              <a:endCxn id="187" idx="2"/>
            </p:cNvCxnSpPr>
            <p:nvPr/>
          </p:nvCxnSpPr>
          <p:spPr>
            <a:xfrm rot="-5400000">
              <a:off x="4361425" y="3249650"/>
              <a:ext cx="233100" cy="600"/>
            </a:xfrm>
            <a:prstGeom prst="bentConnector3">
              <a:avLst>
                <a:gd fmla="val 5003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" name="Google Shape;202;p22"/>
            <p:cNvSpPr txBox="1"/>
            <p:nvPr/>
          </p:nvSpPr>
          <p:spPr>
            <a:xfrm>
              <a:off x="1646300" y="3366500"/>
              <a:ext cx="940800" cy="4947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Empty Device Memory for Input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670750" y="2754800"/>
            <a:ext cx="7584451" cy="379050"/>
            <a:chOff x="670750" y="2754800"/>
            <a:chExt cx="7584451" cy="379050"/>
          </a:xfrm>
        </p:grpSpPr>
        <p:cxnSp>
          <p:nvCxnSpPr>
            <p:cNvPr id="209" name="Google Shape;209;p22"/>
            <p:cNvCxnSpPr>
              <a:stCxn id="210" idx="3"/>
              <a:endCxn id="205" idx="1"/>
            </p:cNvCxnSpPr>
            <p:nvPr/>
          </p:nvCxnSpPr>
          <p:spPr>
            <a:xfrm>
              <a:off x="1467850" y="2946050"/>
              <a:ext cx="178500" cy="600"/>
            </a:xfrm>
            <a:prstGeom prst="bentConnector3">
              <a:avLst>
                <a:gd fmla="val 4998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" name="Google Shape;188;p22"/>
            <p:cNvSpPr txBox="1"/>
            <p:nvPr/>
          </p:nvSpPr>
          <p:spPr>
            <a:xfrm>
              <a:off x="5173739" y="2758850"/>
              <a:ext cx="8928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Output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Device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670750" y="2758850"/>
              <a:ext cx="7971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Input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Host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2922250" y="2758850"/>
              <a:ext cx="7971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Input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Device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1646308" y="2759138"/>
              <a:ext cx="940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memcpy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11" name="Google Shape;211;p22"/>
            <p:cNvCxnSpPr>
              <a:stCxn id="205" idx="3"/>
              <a:endCxn id="198" idx="1"/>
            </p:cNvCxnSpPr>
            <p:nvPr/>
          </p:nvCxnSpPr>
          <p:spPr>
            <a:xfrm>
              <a:off x="2587108" y="2946338"/>
              <a:ext cx="335100" cy="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2" name="Google Shape;212;p22"/>
            <p:cNvSpPr txBox="1"/>
            <p:nvPr/>
          </p:nvSpPr>
          <p:spPr>
            <a:xfrm>
              <a:off x="7362401" y="2754800"/>
              <a:ext cx="8928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Output Data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on Host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13" name="Google Shape;213;p22"/>
            <p:cNvCxnSpPr>
              <a:stCxn id="188" idx="3"/>
              <a:endCxn id="214" idx="1"/>
            </p:cNvCxnSpPr>
            <p:nvPr/>
          </p:nvCxnSpPr>
          <p:spPr>
            <a:xfrm>
              <a:off x="6066539" y="2946050"/>
              <a:ext cx="201600" cy="600"/>
            </a:xfrm>
            <a:prstGeom prst="bentConnector3">
              <a:avLst>
                <a:gd fmla="val 49981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2"/>
            <p:cNvCxnSpPr>
              <a:stCxn id="214" idx="3"/>
              <a:endCxn id="212" idx="1"/>
            </p:cNvCxnSpPr>
            <p:nvPr/>
          </p:nvCxnSpPr>
          <p:spPr>
            <a:xfrm flipH="1" rot="10800000">
              <a:off x="7160864" y="2941850"/>
              <a:ext cx="201600" cy="4800"/>
            </a:xfrm>
            <a:prstGeom prst="bentConnector3">
              <a:avLst>
                <a:gd fmla="val 4998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" name="Google Shape;214;p22"/>
            <p:cNvSpPr txBox="1"/>
            <p:nvPr/>
          </p:nvSpPr>
          <p:spPr>
            <a:xfrm>
              <a:off x="6268064" y="2759450"/>
              <a:ext cx="8928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memcpy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6630400" y="335350"/>
            <a:ext cx="1624800" cy="1639200"/>
            <a:chOff x="7256275" y="87425"/>
            <a:chExt cx="1624800" cy="1639200"/>
          </a:xfrm>
        </p:grpSpPr>
        <p:sp>
          <p:nvSpPr>
            <p:cNvPr id="217" name="Google Shape;217;p22"/>
            <p:cNvSpPr txBox="1"/>
            <p:nvPr/>
          </p:nvSpPr>
          <p:spPr>
            <a:xfrm>
              <a:off x="7435950" y="387419"/>
              <a:ext cx="12669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625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code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7795050" y="139625"/>
              <a:ext cx="548700" cy="2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Avenir"/>
                  <a:ea typeface="Avenir"/>
                  <a:cs typeface="Avenir"/>
                  <a:sym typeface="Avenir"/>
                </a:rPr>
                <a:t>Key</a:t>
              </a:r>
              <a:endParaRPr b="1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7435950" y="816669"/>
              <a:ext cx="12669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Data Structure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(Input/Output to other TVM)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7435950" y="1245919"/>
              <a:ext cx="1266900" cy="374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7500" lnSpcReduction="1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Data Structure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(Opaque to all other TVM)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7256275" y="87425"/>
              <a:ext cx="1624800" cy="1639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2"/>
          <p:cNvSpPr txBox="1"/>
          <p:nvPr/>
        </p:nvSpPr>
        <p:spPr>
          <a:xfrm>
            <a:off x="3854450" y="1473225"/>
            <a:ext cx="20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Should have separate compilation and execution steps.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3" name="Google Shape;223;p22"/>
          <p:cNvGrpSpPr/>
          <p:nvPr/>
        </p:nvGrpSpPr>
        <p:grpSpPr>
          <a:xfrm>
            <a:off x="625975" y="2636525"/>
            <a:ext cx="7569525" cy="615600"/>
            <a:chOff x="625975" y="2636525"/>
            <a:chExt cx="7569525" cy="615600"/>
          </a:xfrm>
        </p:grpSpPr>
        <p:sp>
          <p:nvSpPr>
            <p:cNvPr id="224" name="Google Shape;224;p22"/>
            <p:cNvSpPr txBox="1"/>
            <p:nvPr/>
          </p:nvSpPr>
          <p:spPr>
            <a:xfrm>
              <a:off x="6163000" y="2636525"/>
              <a:ext cx="2032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77500" lnSpcReduction="2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Should avoid copying data back to the host if it will be used again on the device.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22"/>
            <p:cNvSpPr txBox="1"/>
            <p:nvPr/>
          </p:nvSpPr>
          <p:spPr>
            <a:xfrm>
              <a:off x="625975" y="2636525"/>
              <a:ext cx="2032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85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Should re-use data on the device if it is already there.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26" name="Google Shape;226;p22"/>
          <p:cNvSpPr txBox="1"/>
          <p:nvPr/>
        </p:nvSpPr>
        <p:spPr>
          <a:xfrm>
            <a:off x="2344850" y="3546625"/>
            <a:ext cx="20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Should re-use memory allocations where possible.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2121100" y="889850"/>
            <a:ext cx="239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Optimization and code generation may depend on the device’s capabilities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8" name="Google Shape;228;p22"/>
          <p:cNvGrpSpPr/>
          <p:nvPr/>
        </p:nvGrpSpPr>
        <p:grpSpPr>
          <a:xfrm>
            <a:off x="1320175" y="940619"/>
            <a:ext cx="3157200" cy="1026188"/>
            <a:chOff x="1320175" y="940619"/>
            <a:chExt cx="3157200" cy="1026188"/>
          </a:xfrm>
        </p:grpSpPr>
        <p:grpSp>
          <p:nvGrpSpPr>
            <p:cNvPr id="229" name="Google Shape;229;p22"/>
            <p:cNvGrpSpPr/>
            <p:nvPr/>
          </p:nvGrpSpPr>
          <p:grpSpPr>
            <a:xfrm>
              <a:off x="1320175" y="940619"/>
              <a:ext cx="2471400" cy="1026188"/>
              <a:chOff x="1320175" y="940619"/>
              <a:chExt cx="2471400" cy="1026188"/>
            </a:xfrm>
          </p:grpSpPr>
          <p:sp>
            <p:nvSpPr>
              <p:cNvPr id="230" name="Google Shape;230;p22"/>
              <p:cNvSpPr txBox="1"/>
              <p:nvPr/>
            </p:nvSpPr>
            <p:spPr>
              <a:xfrm>
                <a:off x="1320175" y="1592406"/>
                <a:ext cx="12669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High-Level</a:t>
                </a: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 Description of Computation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31" name="Google Shape;231;p22"/>
              <p:cNvCxnSpPr>
                <a:stCxn id="232" idx="3"/>
                <a:endCxn id="233" idx="1"/>
              </p:cNvCxnSpPr>
              <p:nvPr/>
            </p:nvCxnSpPr>
            <p:spPr>
              <a:xfrm>
                <a:off x="2587075" y="1127819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4" name="Google Shape;234;p22"/>
              <p:cNvCxnSpPr>
                <a:stCxn id="233" idx="2"/>
                <a:endCxn id="192" idx="0"/>
              </p:cNvCxnSpPr>
              <p:nvPr/>
            </p:nvCxnSpPr>
            <p:spPr>
              <a:xfrm flipH="1" rot="-5400000">
                <a:off x="3158725" y="1453325"/>
                <a:ext cx="277200" cy="600"/>
              </a:xfrm>
              <a:prstGeom prst="bentConnector3">
                <a:avLst>
                  <a:gd fmla="val 4997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5" name="Google Shape;235;p22"/>
              <p:cNvCxnSpPr>
                <a:stCxn id="230" idx="3"/>
                <a:endCxn id="192" idx="1"/>
              </p:cNvCxnSpPr>
              <p:nvPr/>
            </p:nvCxnSpPr>
            <p:spPr>
              <a:xfrm>
                <a:off x="2587075" y="1779606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33" name="Google Shape;233;p22"/>
              <p:cNvSpPr txBox="1"/>
              <p:nvPr/>
            </p:nvSpPr>
            <p:spPr>
              <a:xfrm>
                <a:off x="2802475" y="940625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Description of Device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32" name="Google Shape;232;p22"/>
              <p:cNvSpPr txBox="1"/>
              <p:nvPr/>
            </p:nvSpPr>
            <p:spPr>
              <a:xfrm>
                <a:off x="1320175" y="940619"/>
                <a:ext cx="12669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Capability Query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2" name="Google Shape;192;p22"/>
              <p:cNvSpPr txBox="1"/>
              <p:nvPr/>
            </p:nvSpPr>
            <p:spPr>
              <a:xfrm>
                <a:off x="2802474" y="1592100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4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Low-Level</a:t>
                </a: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 Description</a:t>
                </a:r>
                <a:br>
                  <a:rPr lang="en"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of Computation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236" name="Google Shape;236;p22"/>
            <p:cNvCxnSpPr>
              <a:stCxn id="233" idx="3"/>
              <a:endCxn id="193" idx="0"/>
            </p:cNvCxnSpPr>
            <p:nvPr/>
          </p:nvCxnSpPr>
          <p:spPr>
            <a:xfrm>
              <a:off x="3791575" y="1127825"/>
              <a:ext cx="685800" cy="464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3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DeviceAPI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311700" y="860975"/>
            <a:ext cx="45915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Main interaction point with the physical device.  (Additional details are on later slides.)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Each DeviceAPI subclass must have a function to return the global object Implemented as a singleton for each device type.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e.g. </a:t>
            </a:r>
            <a:r>
              <a:rPr lang="en" u="sng">
                <a:solidFill>
                  <a:schemeClr val="hlink"/>
                </a:solidFill>
                <a:hlinkClick r:id="rId3"/>
              </a:rPr>
              <a:t>VulkanDeviceAPI::Global()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CUDADeviceAPI::Global()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Register the global function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"device_api.$NAME"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/>
              <a:t>e</a:t>
            </a:r>
            <a:r>
              <a:rPr lang="en"/>
              <a:t>.g. </a:t>
            </a:r>
            <a:r>
              <a:rPr lang="en" sz="1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TVM_REGISTER_GLOBAL("device_api.cuda")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Global function is called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DeviceAPIManager::GetAPI</a:t>
            </a:r>
            <a:r>
              <a:rPr lang="en"/>
              <a:t> to interact with a device.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Add an entry to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TVMDeviceExtType</a:t>
            </a:r>
            <a:r>
              <a:rPr lang="en"/>
              <a:t> enum representing the new DeviceAPI.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value should be an unused value greater than </a:t>
            </a:r>
            <a:r>
              <a:rPr lang="en" u="sng">
                <a:solidFill>
                  <a:schemeClr val="hlink"/>
                </a:solidFill>
                <a:hlinkClick r:id="rId8"/>
              </a:rPr>
              <a:t>DLDeviceType::kDLExtDev</a:t>
            </a:r>
            <a:r>
              <a:rPr lang="en"/>
              <a:t>, but less than </a:t>
            </a:r>
            <a:r>
              <a:rPr lang="en" u="sng">
                <a:solidFill>
                  <a:schemeClr val="hlink"/>
                </a:solidFill>
                <a:hlinkClick r:id="rId9"/>
              </a:rPr>
              <a:t>DeviceAPIManager::kMaxDeviceAPI</a:t>
            </a:r>
            <a:r>
              <a:rPr lang="en"/>
              <a:t>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value is used to represent the device type both internally to TVM and when interacting with types defined in </a:t>
            </a:r>
            <a:r>
              <a:rPr lang="en" u="sng">
                <a:solidFill>
                  <a:schemeClr val="hlink"/>
                </a:solidFill>
                <a:hlinkClick r:id="rId10"/>
              </a:rPr>
              <a:t>dlpack</a:t>
            </a:r>
            <a:r>
              <a:rPr lang="en"/>
              <a:t>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Add the conversion from enum value to string in </a:t>
            </a:r>
            <a:r>
              <a:rPr lang="en" u="sng">
                <a:solidFill>
                  <a:schemeClr val="hlink"/>
                </a:solidFill>
                <a:hlinkClick r:id="rId11"/>
              </a:rPr>
              <a:t>tvm::runtime::DeviceName</a:t>
            </a:r>
            <a:r>
              <a:rPr lang="en"/>
              <a:t>. This string representation should match the name used earlier in TVM_REGISTER_GLOBAL.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Add the conversion from enum value to string in </a:t>
            </a:r>
            <a:r>
              <a:rPr lang="en" u="sng">
                <a:solidFill>
                  <a:schemeClr val="hlink"/>
                </a:solidFill>
                <a:hlinkClick r:id="rId12"/>
              </a:rPr>
              <a:t>tvm.runtime.Device.MASK2STR</a:t>
            </a:r>
            <a:r>
              <a:rPr lang="en"/>
              <a:t>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Add the conversion from string to enum value in </a:t>
            </a:r>
            <a:r>
              <a:rPr lang="en" u="sng">
                <a:solidFill>
                  <a:schemeClr val="hlink"/>
                </a:solidFill>
                <a:hlinkClick r:id="rId13"/>
              </a:rPr>
              <a:t>tvm.runtime.Device.STR2MASK</a:t>
            </a:r>
            <a:r>
              <a:rPr lang="en"/>
              <a:t>.</a:t>
            </a:r>
            <a:endParaRPr/>
          </a:p>
        </p:txBody>
      </p:sp>
      <p:sp>
        <p:nvSpPr>
          <p:cNvPr id="244" name="Google Shape;244;p2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338225" y="99100"/>
            <a:ext cx="315000" cy="11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7404100" y="450025"/>
            <a:ext cx="249300" cy="11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7653600" y="669050"/>
            <a:ext cx="249300" cy="12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893075" y="449900"/>
            <a:ext cx="263700" cy="11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8389500" y="449900"/>
            <a:ext cx="231000" cy="11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5037046" y="1237575"/>
            <a:ext cx="13905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Device-specific Capability Query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5037058" y="2647332"/>
            <a:ext cx="13905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Device-specific memcpy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5037046" y="1942449"/>
            <a:ext cx="13905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Device-specific Memory Allocation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5037046" y="3413012"/>
            <a:ext cx="13905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Device-specific Runtime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6855575" y="1237575"/>
            <a:ext cx="20457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DeviceAPI::GetAttr</a:t>
            </a:r>
            <a:br>
              <a:rPr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" u="sng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DeviceAPI::GetTargetProperty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6855513" y="1942450"/>
            <a:ext cx="20457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16"/>
              </a:rPr>
              <a:t>DeviceAPI::AllocDataSpace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17"/>
              </a:rPr>
              <a:t>DeviceAPI::AllocWorkspace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6855496" y="2647368"/>
            <a:ext cx="20457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18"/>
              </a:rPr>
              <a:t>DeviceAPI::CopyDataFromTo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6855496" y="3412774"/>
            <a:ext cx="2045700" cy="55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runtime::</a:t>
            </a:r>
            <a:br>
              <a:rPr lang="en" u="sng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 u="sng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PackedFunc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tvm::Target Object</a:t>
            </a:r>
            <a:endParaRPr/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11700" y="860975"/>
            <a:ext cx="6565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Contains properties about the device (e.g. warp size), and the code generator to be used (e.g. llvm/nvptx/cuda).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be serialized/deserialized for remote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New targets should be registered with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TVM_REGISTER_TARGET_KIND</a:t>
            </a:r>
            <a:r>
              <a:rPr lang="en">
                <a:solidFill>
                  <a:schemeClr val="dk1"/>
                </a:solidFill>
              </a:rPr>
              <a:t> macro.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Defines the mapping from compile-time code generator to runtime device. (e.g. </a:t>
            </a:r>
            <a:r>
              <a:rPr lang="en" u="sng">
                <a:solidFill>
                  <a:schemeClr val="hlink"/>
                </a:solidFill>
                <a:hlinkClick r:id="rId4"/>
              </a:rPr>
              <a:t>TVM_REGISTER_TARGET_KIND("cuda", kDLCUDA)</a:t>
            </a:r>
            <a:r>
              <a:rPr lang="en">
                <a:solidFill>
                  <a:schemeClr val="dk1"/>
                </a:solidFill>
              </a:rPr>
              <a:t> defines the “cuda” code generator, which should run on a device of type kDLCUDA.)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Defines attributes for the target.  (e.g. </a:t>
            </a:r>
            <a:r>
              <a:rPr lang="en" u="sng">
                <a:solidFill>
                  <a:schemeClr val="hlink"/>
                </a:solidFill>
                <a:hlinkClick r:id="rId5"/>
              </a:rPr>
              <a:t>.add_attr_option&lt;Integer&gt;("thread_warp_size", Integer(32))</a:t>
            </a:r>
            <a:r>
              <a:rPr lang="en">
                <a:solidFill>
                  <a:schemeClr val="dk1"/>
                </a:solidFill>
              </a:rPr>
              <a:t> defines the “thread_warp_size” option, with default value of 32.)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code generators may be associated with the same runtime device.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e.g. The “llvm” and “c” code generators both run on the CPU.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2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7434625" y="1603025"/>
            <a:ext cx="9891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tvm::Target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7434625" y="974375"/>
            <a:ext cx="989100" cy="37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Description of Device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7649700" y="91000"/>
            <a:ext cx="269700" cy="12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5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Capability Query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311700" y="860975"/>
            <a:ext cx="59247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Typically stored into a tvm::Target object.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DeviceAPI::GetAttr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Earlier API, looks up a device attribute listed in the enum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DeviceAttrKind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cases that require device information should look up the cached values in the tvm::Target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DeviceAPI::GetTargetProperty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recent API, looks up a device attribute by string.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during construction of a Target object, if the </a:t>
            </a:r>
            <a:r>
              <a:rPr lang="en" sz="1075">
                <a:latin typeface="Courier New"/>
                <a:ea typeface="Courier New"/>
                <a:cs typeface="Courier New"/>
                <a:sym typeface="Courier New"/>
              </a:rPr>
              <a:t>"-from_device=$DEVICE_NUM"</a:t>
            </a:r>
            <a:r>
              <a:rPr lang="en"/>
              <a:t> property is given.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</a:t>
            </a:r>
            <a:r>
              <a:rPr lang="en" sz="116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 = tvm.target.Target("vulkan -from_device=0")</a:t>
            </a:r>
            <a:endParaRPr/>
          </a:p>
        </p:txBody>
      </p:sp>
      <p:sp>
        <p:nvSpPr>
          <p:cNvPr id="276" name="Google Shape;276;p2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7" name="Google Shape;277;p25"/>
          <p:cNvGrpSpPr/>
          <p:nvPr/>
        </p:nvGrpSpPr>
        <p:grpSpPr>
          <a:xfrm>
            <a:off x="6549750" y="937944"/>
            <a:ext cx="2471400" cy="374406"/>
            <a:chOff x="1320175" y="940619"/>
            <a:chExt cx="2471400" cy="374406"/>
          </a:xfrm>
        </p:grpSpPr>
        <p:cxnSp>
          <p:nvCxnSpPr>
            <p:cNvPr id="278" name="Google Shape;278;p25"/>
            <p:cNvCxnSpPr>
              <a:stCxn id="279" idx="3"/>
              <a:endCxn id="280" idx="1"/>
            </p:cNvCxnSpPr>
            <p:nvPr/>
          </p:nvCxnSpPr>
          <p:spPr>
            <a:xfrm>
              <a:off x="2587075" y="1127819"/>
              <a:ext cx="215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0" name="Google Shape;280;p25"/>
            <p:cNvSpPr txBox="1"/>
            <p:nvPr/>
          </p:nvSpPr>
          <p:spPr>
            <a:xfrm>
              <a:off x="2802475" y="940625"/>
              <a:ext cx="9891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Description of Device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1320175" y="940619"/>
              <a:ext cx="12669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55000" lnSpcReduction="2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nir"/>
                  <a:ea typeface="Avenir"/>
                  <a:cs typeface="Avenir"/>
                  <a:sym typeface="Avenir"/>
                </a:rPr>
                <a:t>Device-specific Capability Query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81" name="Google Shape;281;p25"/>
          <p:cNvGrpSpPr/>
          <p:nvPr/>
        </p:nvGrpSpPr>
        <p:grpSpPr>
          <a:xfrm>
            <a:off x="6549750" y="1566594"/>
            <a:ext cx="2471400" cy="374406"/>
            <a:chOff x="1320175" y="940619"/>
            <a:chExt cx="2471400" cy="374406"/>
          </a:xfrm>
        </p:grpSpPr>
        <p:cxnSp>
          <p:nvCxnSpPr>
            <p:cNvPr id="282" name="Google Shape;282;p25"/>
            <p:cNvCxnSpPr>
              <a:stCxn id="283" idx="3"/>
              <a:endCxn id="284" idx="1"/>
            </p:cNvCxnSpPr>
            <p:nvPr/>
          </p:nvCxnSpPr>
          <p:spPr>
            <a:xfrm>
              <a:off x="2587075" y="1127819"/>
              <a:ext cx="215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4" name="Google Shape;284;p25"/>
            <p:cNvSpPr txBox="1"/>
            <p:nvPr/>
          </p:nvSpPr>
          <p:spPr>
            <a:xfrm>
              <a:off x="2802475" y="940625"/>
              <a:ext cx="989100" cy="374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85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6"/>
                </a:rPr>
                <a:t>tvm::Target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1320175" y="940619"/>
              <a:ext cx="1266900" cy="374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rmAutofit fontScale="40000"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7"/>
                </a:rPr>
                <a:t>DeviceAPI::GetAttr</a:t>
              </a:r>
              <a:br>
                <a:rPr lang="en"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" u="sng">
                  <a:solidFill>
                    <a:schemeClr val="hlink"/>
                  </a:solidFill>
                  <a:latin typeface="Avenir"/>
                  <a:ea typeface="Avenir"/>
                  <a:cs typeface="Avenir"/>
                  <a:sym typeface="Avenir"/>
                  <a:hlinkClick r:id="rId8"/>
                </a:rPr>
                <a:t>DeviceAPI::GetTargetProperty</a:t>
              </a:r>
              <a:endParaRPr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85" name="Google Shape;285;p25"/>
          <p:cNvSpPr/>
          <p:nvPr/>
        </p:nvSpPr>
        <p:spPr>
          <a:xfrm>
            <a:off x="7333050" y="87400"/>
            <a:ext cx="597300" cy="12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Low-Level TIR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311700" y="860975"/>
            <a:ext cx="66822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Some construct’s in TVM’s IR are high-level structures that are removed during the lowering process.  Device-specific codegen only needs to handle the low-level structures that remain after the lowering has completed.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00"/>
              <a:buChar char="●"/>
            </a:pPr>
            <a:r>
              <a:rPr lang="en">
                <a:solidFill>
                  <a:schemeClr val="dk1"/>
                </a:solidFill>
              </a:rPr>
              <a:t>Allowed in low-level TIR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tir::PrimFunc</a:t>
            </a:r>
            <a:r>
              <a:rPr lang="en">
                <a:solidFill>
                  <a:schemeClr val="dk1"/>
                </a:solidFill>
              </a:rPr>
              <a:t> function definitions.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Control flow (e.g. </a:t>
            </a:r>
            <a:r>
              <a:rPr lang="en" u="sng">
                <a:solidFill>
                  <a:schemeClr val="hlink"/>
                </a:solidFill>
                <a:hlinkClick r:id="rId4"/>
              </a:rPr>
              <a:t>ForNode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IfThenElseNode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Variable definition and access (e.g. </a:t>
            </a:r>
            <a:r>
              <a:rPr lang="en" u="sng">
                <a:solidFill>
                  <a:schemeClr val="hlink"/>
                </a:solidFill>
                <a:hlinkClick r:id="rId6"/>
              </a:rPr>
              <a:t>LetNode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VarNode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Computations (e.g. </a:t>
            </a:r>
            <a:r>
              <a:rPr lang="en" u="sng">
                <a:solidFill>
                  <a:schemeClr val="hlink"/>
                </a:solidFill>
                <a:hlinkClick r:id="rId8"/>
              </a:rPr>
              <a:t>AddNode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SubNode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Memory allocation and access (e.g. </a:t>
            </a:r>
            <a:r>
              <a:rPr lang="en" u="sng">
                <a:solidFill>
                  <a:schemeClr val="hlink"/>
                </a:solidFill>
                <a:hlinkClick r:id="rId10"/>
              </a:rPr>
              <a:t>AllocateNode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11"/>
              </a:rPr>
              <a:t>StoreNode</a:t>
            </a:r>
            <a:r>
              <a:rPr baseline="30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12"/>
              </a:rPr>
              <a:t>LoadNode</a:t>
            </a:r>
            <a:r>
              <a:rPr baseline="30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Not allowed in low-level TIR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3"/>
              </a:rPr>
              <a:t>relay::Function</a:t>
            </a:r>
            <a:r>
              <a:rPr lang="en"/>
              <a:t> function definitions.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TE-specific nodes such as </a:t>
            </a:r>
            <a:r>
              <a:rPr lang="en" u="sng">
                <a:solidFill>
                  <a:schemeClr val="hlink"/>
                </a:solidFill>
                <a:hlinkClick r:id="rId14"/>
              </a:rPr>
              <a:t>ProducerLoad</a:t>
            </a:r>
            <a:r>
              <a:rPr lang="en"/>
              <a:t>/</a:t>
            </a:r>
            <a:r>
              <a:rPr lang="en" u="sng">
                <a:solidFill>
                  <a:schemeClr val="hlink"/>
                </a:solidFill>
                <a:hlinkClick r:id="rId15"/>
              </a:rPr>
              <a:t>ProducerStore</a:t>
            </a:r>
            <a:r>
              <a:rPr lang="en"/>
              <a:t>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Attributes that indicate transformations to be performed.  (e.g. </a:t>
            </a:r>
            <a:r>
              <a:rPr lang="en" u="sng">
                <a:solidFill>
                  <a:schemeClr val="hlink"/>
                </a:solidFill>
                <a:hlinkClick r:id="rId16"/>
              </a:rPr>
              <a:t>AttrStmtNode::attr_key</a:t>
            </a:r>
            <a:r>
              <a:rPr lang="en"/>
              <a:t> set to </a:t>
            </a:r>
            <a:r>
              <a:rPr lang="en" u="sng">
                <a:solidFill>
                  <a:schemeClr val="hlink"/>
                </a:solidFill>
                <a:hlinkClick r:id="rId17"/>
              </a:rPr>
              <a:t>attr::double_buffer_scope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Calls to TVM-specific built-in functions.  (e.g. </a:t>
            </a:r>
            <a:r>
              <a:rPr lang="en" u="sng">
                <a:solidFill>
                  <a:schemeClr val="hlink"/>
                </a:solidFill>
                <a:hlinkClick r:id="rId18"/>
              </a:rPr>
              <a:t>CallNode::op</a:t>
            </a:r>
            <a:r>
              <a:rPr lang="en"/>
              <a:t> set to </a:t>
            </a:r>
            <a:r>
              <a:rPr lang="en" u="sng">
                <a:solidFill>
                  <a:schemeClr val="hlink"/>
                </a:solidFill>
                <a:hlinkClick r:id="rId19"/>
              </a:rPr>
              <a:t>builtin::tvm_call_packed</a:t>
            </a:r>
            <a:r>
              <a:rPr lang="en"/>
              <a:t>)</a:t>
            </a:r>
            <a:endParaRPr/>
          </a:p>
        </p:txBody>
      </p:sp>
      <p:sp>
        <p:nvSpPr>
          <p:cNvPr id="293" name="Google Shape;293;p2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7217561" y="117022"/>
            <a:ext cx="1614730" cy="649706"/>
            <a:chOff x="7217561" y="117022"/>
            <a:chExt cx="1614730" cy="649706"/>
          </a:xfrm>
        </p:grpSpPr>
        <p:grpSp>
          <p:nvGrpSpPr>
            <p:cNvPr id="295" name="Google Shape;295;p26"/>
            <p:cNvGrpSpPr/>
            <p:nvPr/>
          </p:nvGrpSpPr>
          <p:grpSpPr>
            <a:xfrm>
              <a:off x="7217561" y="117022"/>
              <a:ext cx="1614730" cy="649706"/>
              <a:chOff x="7217561" y="117022"/>
              <a:chExt cx="1614730" cy="649706"/>
            </a:xfrm>
          </p:grpSpPr>
          <p:grpSp>
            <p:nvGrpSpPr>
              <p:cNvPr id="296" name="Google Shape;296;p26"/>
              <p:cNvGrpSpPr/>
              <p:nvPr/>
            </p:nvGrpSpPr>
            <p:grpSpPr>
              <a:xfrm>
                <a:off x="7217561" y="117022"/>
                <a:ext cx="1614730" cy="649706"/>
                <a:chOff x="670750" y="940619"/>
                <a:chExt cx="7584451" cy="3359391"/>
              </a:xfrm>
            </p:grpSpPr>
            <p:cxnSp>
              <p:nvCxnSpPr>
                <p:cNvPr id="297" name="Google Shape;297;p26"/>
                <p:cNvCxnSpPr>
                  <a:stCxn id="298" idx="3"/>
                  <a:endCxn id="299" idx="1"/>
                </p:cNvCxnSpPr>
                <p:nvPr/>
              </p:nvCxnSpPr>
              <p:spPr>
                <a:xfrm>
                  <a:off x="3791574" y="1779300"/>
                  <a:ext cx="215400" cy="27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0" name="Google Shape;300;p26"/>
                <p:cNvCxnSpPr>
                  <a:stCxn id="301" idx="3"/>
                  <a:endCxn id="302" idx="1"/>
                </p:cNvCxnSpPr>
                <p:nvPr/>
              </p:nvCxnSpPr>
              <p:spPr>
                <a:xfrm>
                  <a:off x="1467850" y="2946050"/>
                  <a:ext cx="178500" cy="2700"/>
                </a:xfrm>
                <a:prstGeom prst="bentConnector3">
                  <a:avLst>
                    <a:gd fmla="val 49988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99" name="Google Shape;299;p26"/>
                <p:cNvSpPr txBox="1"/>
                <p:nvPr/>
              </p:nvSpPr>
              <p:spPr>
                <a:xfrm>
                  <a:off x="4006975" y="1592100"/>
                  <a:ext cx="940800" cy="3744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03" name="Google Shape;303;p26"/>
                <p:cNvCxnSpPr>
                  <a:stCxn id="304" idx="3"/>
                  <a:endCxn id="305" idx="1"/>
                </p:cNvCxnSpPr>
                <p:nvPr/>
              </p:nvCxnSpPr>
              <p:spPr>
                <a:xfrm>
                  <a:off x="4972225" y="2946050"/>
                  <a:ext cx="201600" cy="2700"/>
                </a:xfrm>
                <a:prstGeom prst="bentConnector3">
                  <a:avLst>
                    <a:gd fmla="val 49979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5" name="Google Shape;305;p26"/>
                <p:cNvSpPr txBox="1"/>
                <p:nvPr/>
              </p:nvSpPr>
              <p:spPr>
                <a:xfrm>
                  <a:off x="5173739" y="2758850"/>
                  <a:ext cx="892800" cy="374400"/>
                </a:xfrm>
                <a:prstGeom prst="rect">
                  <a:avLst/>
                </a:prstGeom>
                <a:solidFill>
                  <a:srgbClr val="9FC5E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1" name="Google Shape;301;p26"/>
                <p:cNvSpPr txBox="1"/>
                <p:nvPr/>
              </p:nvSpPr>
              <p:spPr>
                <a:xfrm>
                  <a:off x="670750" y="2758850"/>
                  <a:ext cx="797100" cy="3744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98" name="Google Shape;298;p26"/>
                <p:cNvSpPr txBox="1"/>
                <p:nvPr/>
              </p:nvSpPr>
              <p:spPr>
                <a:xfrm>
                  <a:off x="2802474" y="1592100"/>
                  <a:ext cx="989100" cy="3744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6" name="Google Shape;306;p26"/>
                <p:cNvSpPr txBox="1"/>
                <p:nvPr/>
              </p:nvSpPr>
              <p:spPr>
                <a:xfrm>
                  <a:off x="1320175" y="1592406"/>
                  <a:ext cx="1266900" cy="3744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07" name="Google Shape;307;p26"/>
                <p:cNvCxnSpPr>
                  <a:stCxn id="308" idx="3"/>
                  <a:endCxn id="309" idx="1"/>
                </p:cNvCxnSpPr>
                <p:nvPr/>
              </p:nvCxnSpPr>
              <p:spPr>
                <a:xfrm>
                  <a:off x="2587075" y="1127819"/>
                  <a:ext cx="215400" cy="27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26"/>
                <p:cNvCxnSpPr>
                  <a:stCxn id="309" idx="2"/>
                  <a:endCxn id="298" idx="0"/>
                </p:cNvCxnSpPr>
                <p:nvPr/>
              </p:nvCxnSpPr>
              <p:spPr>
                <a:xfrm flipH="1" rot="-5400000">
                  <a:off x="3159625" y="1452425"/>
                  <a:ext cx="277200" cy="2400"/>
                </a:xfrm>
                <a:prstGeom prst="bentConnector3">
                  <a:avLst>
                    <a:gd fmla="val 49977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1" name="Google Shape;311;p26"/>
                <p:cNvCxnSpPr>
                  <a:stCxn id="306" idx="3"/>
                  <a:endCxn id="298" idx="1"/>
                </p:cNvCxnSpPr>
                <p:nvPr/>
              </p:nvCxnSpPr>
              <p:spPr>
                <a:xfrm>
                  <a:off x="2587075" y="1779606"/>
                  <a:ext cx="215400" cy="270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9" name="Google Shape;309;p26"/>
                <p:cNvSpPr txBox="1"/>
                <p:nvPr/>
              </p:nvSpPr>
              <p:spPr>
                <a:xfrm>
                  <a:off x="2802475" y="940625"/>
                  <a:ext cx="989100" cy="3744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8" name="Google Shape;308;p26"/>
                <p:cNvSpPr txBox="1"/>
                <p:nvPr/>
              </p:nvSpPr>
              <p:spPr>
                <a:xfrm>
                  <a:off x="1320175" y="940619"/>
                  <a:ext cx="1266900" cy="3744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2" name="Google Shape;312;p26"/>
                <p:cNvSpPr txBox="1"/>
                <p:nvPr/>
              </p:nvSpPr>
              <p:spPr>
                <a:xfrm>
                  <a:off x="4006975" y="2175475"/>
                  <a:ext cx="940800" cy="374400"/>
                </a:xfrm>
                <a:prstGeom prst="rect">
                  <a:avLst/>
                </a:prstGeom>
                <a:solidFill>
                  <a:srgbClr val="9FC5E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13" name="Google Shape;313;p26"/>
                <p:cNvCxnSpPr>
                  <a:stCxn id="299" idx="2"/>
                  <a:endCxn id="312" idx="0"/>
                </p:cNvCxnSpPr>
                <p:nvPr/>
              </p:nvCxnSpPr>
              <p:spPr>
                <a:xfrm flipH="1" rot="-5400000">
                  <a:off x="4374025" y="2069850"/>
                  <a:ext cx="209100" cy="2400"/>
                </a:xfrm>
                <a:prstGeom prst="bentConnector3">
                  <a:avLst>
                    <a:gd fmla="val 49970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26"/>
                <p:cNvCxnSpPr>
                  <a:stCxn id="312" idx="2"/>
                  <a:endCxn id="304" idx="0"/>
                </p:cNvCxnSpPr>
                <p:nvPr/>
              </p:nvCxnSpPr>
              <p:spPr>
                <a:xfrm flipH="1" rot="-5400000">
                  <a:off x="4374025" y="2653225"/>
                  <a:ext cx="209100" cy="2400"/>
                </a:xfrm>
                <a:prstGeom prst="bentConnector3">
                  <a:avLst>
                    <a:gd fmla="val 49970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5" name="Google Shape;315;p26"/>
                <p:cNvSpPr txBox="1"/>
                <p:nvPr/>
              </p:nvSpPr>
              <p:spPr>
                <a:xfrm>
                  <a:off x="2922250" y="2758850"/>
                  <a:ext cx="797100" cy="374400"/>
                </a:xfrm>
                <a:prstGeom prst="rect">
                  <a:avLst/>
                </a:prstGeom>
                <a:solidFill>
                  <a:srgbClr val="9FC5E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16" name="Google Shape;316;p26"/>
                <p:cNvCxnSpPr>
                  <a:stCxn id="317" idx="1"/>
                  <a:endCxn id="318" idx="2"/>
                </p:cNvCxnSpPr>
                <p:nvPr/>
              </p:nvCxnSpPr>
              <p:spPr>
                <a:xfrm rot="10800000">
                  <a:off x="2116600" y="3861109"/>
                  <a:ext cx="733800" cy="251700"/>
                </a:xfrm>
                <a:prstGeom prst="bentConnector2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9" name="Google Shape;319;p26"/>
                <p:cNvSpPr txBox="1"/>
                <p:nvPr/>
              </p:nvSpPr>
              <p:spPr>
                <a:xfrm>
                  <a:off x="4079125" y="3366500"/>
                  <a:ext cx="797100" cy="494700"/>
                </a:xfrm>
                <a:prstGeom prst="rect">
                  <a:avLst/>
                </a:prstGeom>
                <a:solidFill>
                  <a:srgbClr val="9FC5E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20" name="Google Shape;320;p26"/>
                <p:cNvCxnSpPr>
                  <a:stCxn id="318" idx="0"/>
                  <a:endCxn id="302" idx="2"/>
                </p:cNvCxnSpPr>
                <p:nvPr/>
              </p:nvCxnSpPr>
              <p:spPr>
                <a:xfrm rot="-5400000">
                  <a:off x="2001350" y="3248750"/>
                  <a:ext cx="233100" cy="2400"/>
                </a:xfrm>
                <a:prstGeom prst="bentConnector3">
                  <a:avLst>
                    <a:gd fmla="val 49970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2" name="Google Shape;302;p26"/>
                <p:cNvSpPr txBox="1"/>
                <p:nvPr/>
              </p:nvSpPr>
              <p:spPr>
                <a:xfrm>
                  <a:off x="1646308" y="2759138"/>
                  <a:ext cx="940800" cy="3744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7" name="Google Shape;317;p26"/>
                <p:cNvSpPr txBox="1"/>
                <p:nvPr/>
              </p:nvSpPr>
              <p:spPr>
                <a:xfrm>
                  <a:off x="2850400" y="3925609"/>
                  <a:ext cx="940800" cy="3744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21" name="Google Shape;321;p26"/>
                <p:cNvCxnSpPr>
                  <a:stCxn id="317" idx="3"/>
                  <a:endCxn id="319" idx="2"/>
                </p:cNvCxnSpPr>
                <p:nvPr/>
              </p:nvCxnSpPr>
              <p:spPr>
                <a:xfrm flipH="1" rot="10800000">
                  <a:off x="3791200" y="3861109"/>
                  <a:ext cx="686400" cy="251700"/>
                </a:xfrm>
                <a:prstGeom prst="bentConnector2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2" name="Google Shape;322;p26"/>
                <p:cNvCxnSpPr>
                  <a:stCxn id="302" idx="3"/>
                  <a:endCxn id="315" idx="1"/>
                </p:cNvCxnSpPr>
                <p:nvPr/>
              </p:nvCxnSpPr>
              <p:spPr>
                <a:xfrm>
                  <a:off x="2587108" y="2946338"/>
                  <a:ext cx="335100" cy="2700"/>
                </a:xfrm>
                <a:prstGeom prst="bentConnector3">
                  <a:avLst>
                    <a:gd fmla="val 50006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3" name="Google Shape;323;p26"/>
                <p:cNvCxnSpPr>
                  <a:stCxn id="315" idx="3"/>
                  <a:endCxn id="304" idx="1"/>
                </p:cNvCxnSpPr>
                <p:nvPr/>
              </p:nvCxnSpPr>
              <p:spPr>
                <a:xfrm>
                  <a:off x="3719350" y="2946050"/>
                  <a:ext cx="263700" cy="2700"/>
                </a:xfrm>
                <a:prstGeom prst="bentConnector3">
                  <a:avLst>
                    <a:gd fmla="val 50014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4" name="Google Shape;304;p26"/>
                <p:cNvSpPr txBox="1"/>
                <p:nvPr/>
              </p:nvSpPr>
              <p:spPr>
                <a:xfrm>
                  <a:off x="3983125" y="2758850"/>
                  <a:ext cx="989100" cy="3744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24" name="Google Shape;324;p26"/>
                <p:cNvCxnSpPr>
                  <a:stCxn id="319" idx="0"/>
                  <a:endCxn id="304" idx="2"/>
                </p:cNvCxnSpPr>
                <p:nvPr/>
              </p:nvCxnSpPr>
              <p:spPr>
                <a:xfrm rot="-5400000">
                  <a:off x="4362175" y="3248600"/>
                  <a:ext cx="233400" cy="2400"/>
                </a:xfrm>
                <a:prstGeom prst="bentConnector3">
                  <a:avLst>
                    <a:gd fmla="val 49968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8" name="Google Shape;318;p26"/>
                <p:cNvSpPr txBox="1"/>
                <p:nvPr/>
              </p:nvSpPr>
              <p:spPr>
                <a:xfrm>
                  <a:off x="1646300" y="3366500"/>
                  <a:ext cx="940800" cy="494700"/>
                </a:xfrm>
                <a:prstGeom prst="rect">
                  <a:avLst/>
                </a:prstGeom>
                <a:solidFill>
                  <a:srgbClr val="9FC5E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5" name="Google Shape;325;p26"/>
                <p:cNvSpPr txBox="1"/>
                <p:nvPr/>
              </p:nvSpPr>
              <p:spPr>
                <a:xfrm>
                  <a:off x="7362401" y="2754800"/>
                  <a:ext cx="892800" cy="374400"/>
                </a:xfrm>
                <a:prstGeom prst="rect">
                  <a:avLst/>
                </a:prstGeom>
                <a:solidFill>
                  <a:srgbClr val="FFE599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26" name="Google Shape;326;p26"/>
                <p:cNvCxnSpPr>
                  <a:stCxn id="305" idx="3"/>
                  <a:endCxn id="327" idx="1"/>
                </p:cNvCxnSpPr>
                <p:nvPr/>
              </p:nvCxnSpPr>
              <p:spPr>
                <a:xfrm>
                  <a:off x="6066539" y="2946050"/>
                  <a:ext cx="201600" cy="2700"/>
                </a:xfrm>
                <a:prstGeom prst="bentConnector3">
                  <a:avLst>
                    <a:gd fmla="val 49981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8" name="Google Shape;328;p26"/>
                <p:cNvCxnSpPr>
                  <a:stCxn id="327" idx="3"/>
                  <a:endCxn id="325" idx="1"/>
                </p:cNvCxnSpPr>
                <p:nvPr/>
              </p:nvCxnSpPr>
              <p:spPr>
                <a:xfrm flipH="1" rot="10800000">
                  <a:off x="7160864" y="2942150"/>
                  <a:ext cx="201600" cy="4500"/>
                </a:xfrm>
                <a:prstGeom prst="bentConnector3">
                  <a:avLst>
                    <a:gd fmla="val 49985" name="adj1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27" name="Google Shape;327;p26"/>
                <p:cNvSpPr txBox="1"/>
                <p:nvPr/>
              </p:nvSpPr>
              <p:spPr>
                <a:xfrm>
                  <a:off x="6268064" y="2759450"/>
                  <a:ext cx="892800" cy="374400"/>
                </a:xfrm>
                <a:prstGeom prst="rect">
                  <a:avLst/>
                </a:prstGeom>
                <a:solidFill>
                  <a:srgbClr val="B6D7A8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rmAutofit fontScale="25000" lnSpcReduction="20000"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sp>
            <p:nvSpPr>
              <p:cNvPr id="329" name="Google Shape;329;p26"/>
              <p:cNvSpPr/>
              <p:nvPr/>
            </p:nvSpPr>
            <p:spPr>
              <a:xfrm>
                <a:off x="7641850" y="217588"/>
                <a:ext cx="269700" cy="123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30" name="Google Shape;330;p26"/>
            <p:cNvCxnSpPr>
              <a:stCxn id="309" idx="3"/>
              <a:endCxn id="299" idx="0"/>
            </p:cNvCxnSpPr>
            <p:nvPr/>
          </p:nvCxnSpPr>
          <p:spPr>
            <a:xfrm>
              <a:off x="7881985" y="153227"/>
              <a:ext cx="146100" cy="89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6"/>
          <p:cNvSpPr txBox="1"/>
          <p:nvPr/>
        </p:nvSpPr>
        <p:spPr>
          <a:xfrm>
            <a:off x="7371325" y="1103975"/>
            <a:ext cx="1614900" cy="477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Low-Level Description of Computation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7371325" y="1861050"/>
            <a:ext cx="1614900" cy="477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20"/>
              </a:rPr>
              <a:t>IRModule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containing only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Low-Level TIR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2892750" y="4663225"/>
            <a:ext cx="335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803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nir"/>
              <a:buAutoNum type="arabicPeriod"/>
            </a:pPr>
            <a:r>
              <a:rPr lang="en" sz="1207">
                <a:latin typeface="Avenir"/>
                <a:ea typeface="Avenir"/>
                <a:cs typeface="Avenir"/>
                <a:sym typeface="Avenir"/>
              </a:rPr>
              <a:t>LoadNode and StoreNode may be deprecated in the near future, see </a:t>
            </a:r>
            <a:r>
              <a:rPr lang="en" sz="1207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21"/>
              </a:rPr>
              <a:t>RFC#0039</a:t>
            </a:r>
            <a:r>
              <a:rPr lang="en" sz="1207">
                <a:latin typeface="Avenir"/>
                <a:ea typeface="Avenir"/>
                <a:cs typeface="Avenir"/>
                <a:sym typeface="Avenir"/>
              </a:rPr>
              <a:t> for details.</a:t>
            </a:r>
            <a:endParaRPr sz="1207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27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runtime::Module</a:t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311700" y="860975"/>
            <a:ext cx="6922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container with a 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GetFunction</a:t>
            </a:r>
            <a:r>
              <a:rPr lang="en"/>
              <a:t> method, mapping from function name to </a:t>
            </a:r>
            <a:r>
              <a:rPr lang="en" sz="1600" u="sng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runtime::PackedFunc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Exact contents vary for each type of device, depending on what will be most useful during runtime.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 LLVM codegen contain the compiled llvm::Module.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 Vulkan generates a binary SPIR-V shader.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cross-compiling or distribution of models, should be able to read/write to disk.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Override </a:t>
            </a:r>
            <a:r>
              <a:rPr lang="en"/>
              <a:t>virtual function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ModuleNode::SaveToFile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a function named “runtime.module.loadfile_$EXTENSION” (e.g. </a:t>
            </a:r>
            <a:r>
              <a:rPr lang="en" u="sng">
                <a:solidFill>
                  <a:schemeClr val="hlink"/>
                </a:solidFill>
                <a:hlinkClick r:id="rId6"/>
              </a:rPr>
              <a:t>runtime.module.loadfile_so</a:t>
            </a:r>
            <a:r>
              <a:rPr lang="en"/>
              <a:t>).  This is called from </a:t>
            </a:r>
            <a:r>
              <a:rPr lang="en" u="sng">
                <a:solidFill>
                  <a:schemeClr val="hlink"/>
                </a:solidFill>
                <a:hlinkClick r:id="rId7"/>
              </a:rPr>
              <a:t>runtime::Module::LoadFromFile</a:t>
            </a:r>
            <a:r>
              <a:rPr lang="en"/>
              <a:t>, after using the file extension to determine which loader to run.</a:t>
            </a:r>
            <a:endParaRPr/>
          </a:p>
        </p:txBody>
      </p:sp>
      <p:sp>
        <p:nvSpPr>
          <p:cNvPr id="341" name="Google Shape;341;p2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7"/>
          <p:cNvSpPr txBox="1"/>
          <p:nvPr/>
        </p:nvSpPr>
        <p:spPr>
          <a:xfrm>
            <a:off x="7554525" y="1039425"/>
            <a:ext cx="940800" cy="374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Compiled Artifact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7554525" y="1686525"/>
            <a:ext cx="940800" cy="374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8"/>
              </a:rPr>
              <a:t>runtime::Module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7899225" y="332675"/>
            <a:ext cx="253200" cy="11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28"/>
          <p:cNvSpPr txBox="1"/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sp>
        <p:nvSpPr>
          <p:cNvPr id="351" name="Google Shape;351;p28"/>
          <p:cNvSpPr txBox="1"/>
          <p:nvPr>
            <p:ph idx="1" type="body"/>
          </p:nvPr>
        </p:nvSpPr>
        <p:spPr>
          <a:xfrm>
            <a:off x="311700" y="860975"/>
            <a:ext cx="63327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From low-level TIR, build a </a:t>
            </a:r>
            <a:r>
              <a:rPr lang="en" sz="14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runtime::Module</a:t>
            </a:r>
            <a:r>
              <a:rPr lang="en"/>
              <a:t> that will be used at runtime.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"/>
              <a:t>Function signature</a:t>
            </a:r>
            <a:br>
              <a:rPr lang="en"/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runtime::Module Build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CUDA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(IRModule mod, Target target)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Must be registered as "target.build.$TARGET_NAME"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</a:t>
            </a:r>
            <a:r>
              <a:rPr lang="en"/>
              <a:t>.g. </a:t>
            </a:r>
            <a:r>
              <a:rPr lang="en" u="sng">
                <a:solidFill>
                  <a:schemeClr val="hlink"/>
                </a:solidFill>
                <a:hlinkClick r:id="rId4"/>
              </a:rPr>
              <a:t>TVM_REGISTER_GLOBAL("target.build.nvptx").set_body_typed(BuildNVPTX);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Note: $TARGET_NAME must be the name of the target code generator, previously used in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TVM_REGISTER_TARGET_KIND</a:t>
            </a:r>
            <a:r>
              <a:rPr lang="en"/>
              <a:t> macro, not the name of the device.  In some cases these are identical (e.g. “cuda” target uses “target.build.cuda” </a:t>
            </a:r>
            <a:r>
              <a:rPr lang="en">
                <a:solidFill>
                  <a:schemeClr val="dk1"/>
                </a:solidFill>
              </a:rPr>
              <a:t>codegen</a:t>
            </a:r>
            <a:r>
              <a:rPr lang="en"/>
              <a:t>, then runs on “cuda” device), but it is not always the case (e.g. “llvm” target uses “target.build.llvm” codegen, then runs on “cpu” device).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Called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codegen::Build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Typical flow for a code generator.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Loop over all functions in </a:t>
            </a:r>
            <a:r>
              <a:rPr lang="en" u="sng">
                <a:solidFill>
                  <a:schemeClr val="hlink"/>
                </a:solidFill>
                <a:hlinkClick r:id="rId7"/>
              </a:rPr>
              <a:t>IRModuleNode::functions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Generate a function signature from </a:t>
            </a:r>
            <a:r>
              <a:rPr lang="en" u="sng">
                <a:solidFill>
                  <a:schemeClr val="hlink"/>
                </a:solidFill>
                <a:hlinkClick r:id="rId8"/>
              </a:rPr>
              <a:t>PrimFuncNode::params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9"/>
              </a:rPr>
              <a:t>PrimFuncNode::ret_type</a:t>
            </a:r>
            <a:r>
              <a:rPr lang="en"/>
              <a:t>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Generate a function body from </a:t>
            </a:r>
            <a:r>
              <a:rPr lang="en" u="sng">
                <a:solidFill>
                  <a:schemeClr val="hlink"/>
                </a:solidFill>
                <a:hlinkClick r:id="rId10"/>
              </a:rPr>
              <a:t>PrimFuncNode::body</a:t>
            </a:r>
            <a:r>
              <a:rPr lang="en"/>
              <a:t>.  Iteration over the function body can be done by writing a class that inherits from both </a:t>
            </a:r>
            <a:r>
              <a:rPr lang="en" u="sng">
                <a:solidFill>
                  <a:schemeClr val="hlink"/>
                </a:solidFill>
                <a:hlinkClick r:id="rId11"/>
              </a:rPr>
              <a:t>ExprFunctor&lt;void(const PrimExpr&amp;)&gt;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12"/>
              </a:rPr>
              <a:t>StmtFunctor&lt;void(const Stmt&amp;)&gt;</a:t>
            </a:r>
            <a:r>
              <a:rPr lang="en"/>
              <a:t>, then implementing handlers for the overloaded </a:t>
            </a:r>
            <a:r>
              <a:rPr lang="en" u="sng">
                <a:solidFill>
                  <a:schemeClr val="hlink"/>
                </a:solidFill>
                <a:hlinkClick r:id="rId13"/>
              </a:rPr>
              <a:t>ExprFunctor::VisitExpr_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14"/>
              </a:rPr>
              <a:t>StmtFunctor::VisitStmt_</a:t>
            </a:r>
            <a:r>
              <a:rPr lang="en"/>
              <a:t> methods.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If the output code generated requires it, perform any additional compilation steps.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e.g. target.build.cuda produces CUDA source code, which </a:t>
            </a:r>
            <a:r>
              <a:rPr lang="en" u="sng">
                <a:solidFill>
                  <a:schemeClr val="accent2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 then compiled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e.g. target.build.vulkan produces binary SPIR-V bytecode, which does not require additional compilation.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Wrap the build artifacts in a subclass of </a:t>
            </a:r>
            <a:r>
              <a:rPr lang="en" u="sng">
                <a:solidFill>
                  <a:schemeClr val="hlink"/>
                </a:solidFill>
                <a:hlinkClick r:id="rId16"/>
              </a:rPr>
              <a:t>runtime::ModuleNode</a:t>
            </a:r>
            <a:endParaRPr/>
          </a:p>
        </p:txBody>
      </p:sp>
      <p:sp>
        <p:nvSpPr>
          <p:cNvPr id="352" name="Google Shape;352;p2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875849" y="1013975"/>
            <a:ext cx="2145301" cy="1609250"/>
            <a:chOff x="2802474" y="940625"/>
            <a:chExt cx="2145301" cy="1609250"/>
          </a:xfrm>
        </p:grpSpPr>
        <p:grpSp>
          <p:nvGrpSpPr>
            <p:cNvPr id="354" name="Google Shape;354;p28"/>
            <p:cNvGrpSpPr/>
            <p:nvPr/>
          </p:nvGrpSpPr>
          <p:grpSpPr>
            <a:xfrm>
              <a:off x="2802474" y="940625"/>
              <a:ext cx="2145301" cy="1609250"/>
              <a:chOff x="2802474" y="940625"/>
              <a:chExt cx="2145301" cy="1609250"/>
            </a:xfrm>
          </p:grpSpPr>
          <p:cxnSp>
            <p:nvCxnSpPr>
              <p:cNvPr id="355" name="Google Shape;355;p28"/>
              <p:cNvCxnSpPr>
                <a:stCxn id="356" idx="3"/>
                <a:endCxn id="357" idx="1"/>
              </p:cNvCxnSpPr>
              <p:nvPr/>
            </p:nvCxnSpPr>
            <p:spPr>
              <a:xfrm>
                <a:off x="3791574" y="1779300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57" name="Google Shape;357;p28"/>
              <p:cNvSpPr txBox="1"/>
              <p:nvPr/>
            </p:nvSpPr>
            <p:spPr>
              <a:xfrm>
                <a:off x="4006975" y="1592100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Device-specific Codegen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6" name="Google Shape;356;p28"/>
              <p:cNvSpPr txBox="1"/>
              <p:nvPr/>
            </p:nvSpPr>
            <p:spPr>
              <a:xfrm>
                <a:off x="2802474" y="1592100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4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Low-Level Description of Computation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58" name="Google Shape;358;p28"/>
              <p:cNvCxnSpPr>
                <a:stCxn id="359" idx="2"/>
                <a:endCxn id="356" idx="0"/>
              </p:cNvCxnSpPr>
              <p:nvPr/>
            </p:nvCxnSpPr>
            <p:spPr>
              <a:xfrm flipH="1" rot="-5400000">
                <a:off x="3158725" y="1453325"/>
                <a:ext cx="277200" cy="600"/>
              </a:xfrm>
              <a:prstGeom prst="bentConnector3">
                <a:avLst>
                  <a:gd fmla="val 4997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59" name="Google Shape;359;p28"/>
              <p:cNvSpPr txBox="1"/>
              <p:nvPr/>
            </p:nvSpPr>
            <p:spPr>
              <a:xfrm>
                <a:off x="2802475" y="940625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Description of Device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0" name="Google Shape;360;p28"/>
              <p:cNvSpPr txBox="1"/>
              <p:nvPr/>
            </p:nvSpPr>
            <p:spPr>
              <a:xfrm>
                <a:off x="4006975" y="2175475"/>
                <a:ext cx="940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Compiled Artifact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61" name="Google Shape;361;p28"/>
              <p:cNvCxnSpPr>
                <a:stCxn id="357" idx="2"/>
                <a:endCxn id="360" idx="0"/>
              </p:cNvCxnSpPr>
              <p:nvPr/>
            </p:nvCxnSpPr>
            <p:spPr>
              <a:xfrm flipH="1" rot="-5400000">
                <a:off x="4373125" y="2070750"/>
                <a:ext cx="209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62" name="Google Shape;362;p28"/>
            <p:cNvCxnSpPr>
              <a:stCxn id="359" idx="3"/>
              <a:endCxn id="357" idx="0"/>
            </p:cNvCxnSpPr>
            <p:nvPr/>
          </p:nvCxnSpPr>
          <p:spPr>
            <a:xfrm>
              <a:off x="3791575" y="1127825"/>
              <a:ext cx="685800" cy="464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3" name="Google Shape;363;p28"/>
          <p:cNvGrpSpPr/>
          <p:nvPr/>
        </p:nvGrpSpPr>
        <p:grpSpPr>
          <a:xfrm>
            <a:off x="6875849" y="2732850"/>
            <a:ext cx="2145301" cy="1609250"/>
            <a:chOff x="3662149" y="2514275"/>
            <a:chExt cx="2145301" cy="1609250"/>
          </a:xfrm>
        </p:grpSpPr>
        <p:grpSp>
          <p:nvGrpSpPr>
            <p:cNvPr id="364" name="Google Shape;364;p28"/>
            <p:cNvGrpSpPr/>
            <p:nvPr/>
          </p:nvGrpSpPr>
          <p:grpSpPr>
            <a:xfrm>
              <a:off x="3662149" y="2514275"/>
              <a:ext cx="2145301" cy="1609250"/>
              <a:chOff x="2802474" y="940625"/>
              <a:chExt cx="2145301" cy="1609250"/>
            </a:xfrm>
          </p:grpSpPr>
          <p:cxnSp>
            <p:nvCxnSpPr>
              <p:cNvPr id="365" name="Google Shape;365;p28"/>
              <p:cNvCxnSpPr>
                <a:stCxn id="366" idx="3"/>
                <a:endCxn id="367" idx="1"/>
              </p:cNvCxnSpPr>
              <p:nvPr/>
            </p:nvCxnSpPr>
            <p:spPr>
              <a:xfrm>
                <a:off x="3791574" y="1779300"/>
                <a:ext cx="215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7" name="Google Shape;367;p28"/>
              <p:cNvSpPr txBox="1"/>
              <p:nvPr/>
            </p:nvSpPr>
            <p:spPr>
              <a:xfrm>
                <a:off x="4006975" y="1592100"/>
                <a:ext cx="940800" cy="374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 lnSpcReduction="2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target.build.</a:t>
                </a:r>
                <a:br>
                  <a:rPr lang="en">
                    <a:latin typeface="Avenir"/>
                    <a:ea typeface="Avenir"/>
                    <a:cs typeface="Avenir"/>
                    <a:sym typeface="Avenir"/>
                  </a:rPr>
                </a:br>
                <a:r>
                  <a:rPr lang="en">
                    <a:latin typeface="Avenir"/>
                    <a:ea typeface="Avenir"/>
                    <a:cs typeface="Avenir"/>
                    <a:sym typeface="Avenir"/>
                  </a:rPr>
                  <a:t>$TARGET_NAME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6" name="Google Shape;366;p28"/>
              <p:cNvSpPr txBox="1"/>
              <p:nvPr/>
            </p:nvSpPr>
            <p:spPr>
              <a:xfrm>
                <a:off x="2802474" y="1592100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47500" lnSpcReduction="10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17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IRModule</a:t>
                </a:r>
                <a:r>
                  <a:rPr lang="en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containing only Low-Level TIR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68" name="Google Shape;368;p28"/>
              <p:cNvCxnSpPr>
                <a:stCxn id="369" idx="2"/>
                <a:endCxn id="366" idx="0"/>
              </p:cNvCxnSpPr>
              <p:nvPr/>
            </p:nvCxnSpPr>
            <p:spPr>
              <a:xfrm flipH="1" rot="-5400000">
                <a:off x="3158725" y="1453325"/>
                <a:ext cx="277200" cy="600"/>
              </a:xfrm>
              <a:prstGeom prst="bentConnector3">
                <a:avLst>
                  <a:gd fmla="val 49977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9" name="Google Shape;369;p28"/>
              <p:cNvSpPr txBox="1"/>
              <p:nvPr/>
            </p:nvSpPr>
            <p:spPr>
              <a:xfrm>
                <a:off x="2802475" y="940625"/>
                <a:ext cx="989100" cy="374400"/>
              </a:xfrm>
              <a:prstGeom prst="rect">
                <a:avLst/>
              </a:prstGeom>
              <a:solidFill>
                <a:srgbClr val="FFE599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85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accent2"/>
                    </a:solidFill>
                    <a:latin typeface="Avenir"/>
                    <a:ea typeface="Avenir"/>
                    <a:cs typeface="Avenir"/>
                    <a:sym typeface="Avenir"/>
                    <a:hlinkClick r:id="rId18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tvm::Target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70" name="Google Shape;370;p28"/>
              <p:cNvSpPr txBox="1"/>
              <p:nvPr/>
            </p:nvSpPr>
            <p:spPr>
              <a:xfrm>
                <a:off x="4006975" y="2175475"/>
                <a:ext cx="940800" cy="374400"/>
              </a:xfrm>
              <a:prstGeom prst="rect">
                <a:avLst/>
              </a:prstGeom>
              <a:solidFill>
                <a:srgbClr val="9FC5E8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rmAutofit fontScale="55000"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u="sng">
                    <a:solidFill>
                      <a:schemeClr val="hlink"/>
                    </a:solidFill>
                    <a:latin typeface="Avenir"/>
                    <a:ea typeface="Avenir"/>
                    <a:cs typeface="Avenir"/>
                    <a:sym typeface="Avenir"/>
                    <a:hlinkClick r:id="rId19"/>
                  </a:rPr>
                  <a:t>runtime::Module</a:t>
                </a:r>
                <a:endParaRPr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71" name="Google Shape;371;p28"/>
              <p:cNvCxnSpPr>
                <a:stCxn id="367" idx="2"/>
                <a:endCxn id="370" idx="0"/>
              </p:cNvCxnSpPr>
              <p:nvPr/>
            </p:nvCxnSpPr>
            <p:spPr>
              <a:xfrm flipH="1" rot="-5400000">
                <a:off x="4373125" y="2070750"/>
                <a:ext cx="209100" cy="600"/>
              </a:xfrm>
              <a:prstGeom prst="bentConnector3">
                <a:avLst>
                  <a:gd fmla="val 49970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72" name="Google Shape;372;p28"/>
            <p:cNvCxnSpPr>
              <a:stCxn id="369" idx="3"/>
              <a:endCxn id="367" idx="0"/>
            </p:cNvCxnSpPr>
            <p:nvPr/>
          </p:nvCxnSpPr>
          <p:spPr>
            <a:xfrm>
              <a:off x="4651250" y="2701475"/>
              <a:ext cx="685800" cy="464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73" name="Google Shape;373;p28"/>
          <p:cNvSpPr/>
          <p:nvPr/>
        </p:nvSpPr>
        <p:spPr>
          <a:xfrm>
            <a:off x="7655825" y="91570"/>
            <a:ext cx="510600" cy="34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11">
      <a:dk1>
        <a:srgbClr val="000000"/>
      </a:dk1>
      <a:lt1>
        <a:srgbClr val="FFFFFF"/>
      </a:lt1>
      <a:dk2>
        <a:srgbClr val="595959"/>
      </a:dk2>
      <a:lt2>
        <a:srgbClr val="F0F4FA"/>
      </a:lt2>
      <a:accent1>
        <a:srgbClr val="FFAB40"/>
      </a:accent1>
      <a:accent2>
        <a:srgbClr val="1494D9"/>
      </a:accent2>
      <a:accent3>
        <a:srgbClr val="777777"/>
      </a:accent3>
      <a:accent4>
        <a:srgbClr val="0E6FA2"/>
      </a:accent4>
      <a:accent5>
        <a:srgbClr val="2C2C2C"/>
      </a:accent5>
      <a:accent6>
        <a:srgbClr val="F0F4FA"/>
      </a:accent6>
      <a:hlink>
        <a:srgbClr val="1494D9"/>
      </a:hlink>
      <a:folHlink>
        <a:srgbClr val="FFAB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