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7"/>
  </p:notesMasterIdLst>
  <p:handoutMasterIdLst>
    <p:handoutMasterId r:id="rId48"/>
  </p:handoutMasterIdLst>
  <p:sldIdLst>
    <p:sldId id="530" r:id="rId2"/>
    <p:sldId id="485" r:id="rId3"/>
    <p:sldId id="535" r:id="rId4"/>
    <p:sldId id="455" r:id="rId5"/>
    <p:sldId id="521" r:id="rId6"/>
    <p:sldId id="457" r:id="rId7"/>
    <p:sldId id="458" r:id="rId8"/>
    <p:sldId id="522" r:id="rId9"/>
    <p:sldId id="520" r:id="rId10"/>
    <p:sldId id="459" r:id="rId11"/>
    <p:sldId id="528" r:id="rId12"/>
    <p:sldId id="529" r:id="rId13"/>
    <p:sldId id="461" r:id="rId14"/>
    <p:sldId id="463" r:id="rId15"/>
    <p:sldId id="523" r:id="rId16"/>
    <p:sldId id="524" r:id="rId17"/>
    <p:sldId id="496" r:id="rId18"/>
    <p:sldId id="509" r:id="rId19"/>
    <p:sldId id="511" r:id="rId20"/>
    <p:sldId id="513" r:id="rId21"/>
    <p:sldId id="541" r:id="rId22"/>
    <p:sldId id="507" r:id="rId23"/>
    <p:sldId id="536" r:id="rId24"/>
    <p:sldId id="538" r:id="rId25"/>
    <p:sldId id="531" r:id="rId26"/>
    <p:sldId id="534" r:id="rId27"/>
    <p:sldId id="540" r:id="rId28"/>
    <p:sldId id="565" r:id="rId29"/>
    <p:sldId id="566" r:id="rId30"/>
    <p:sldId id="567" r:id="rId31"/>
    <p:sldId id="568" r:id="rId32"/>
    <p:sldId id="575" r:id="rId33"/>
    <p:sldId id="559" r:id="rId34"/>
    <p:sldId id="581" r:id="rId35"/>
    <p:sldId id="532" r:id="rId36"/>
    <p:sldId id="533" r:id="rId37"/>
    <p:sldId id="576" r:id="rId38"/>
    <p:sldId id="577" r:id="rId39"/>
    <p:sldId id="580" r:id="rId40"/>
    <p:sldId id="578" r:id="rId41"/>
    <p:sldId id="579" r:id="rId42"/>
    <p:sldId id="515" r:id="rId43"/>
    <p:sldId id="516" r:id="rId44"/>
    <p:sldId id="517" r:id="rId45"/>
    <p:sldId id="526" r:id="rId4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1" autoAdjust="0"/>
    <p:restoredTop sz="94698" autoAdjust="0"/>
  </p:normalViewPr>
  <p:slideViewPr>
    <p:cSldViewPr>
      <p:cViewPr varScale="1">
        <p:scale>
          <a:sx n="111" d="100"/>
          <a:sy n="111" d="100"/>
        </p:scale>
        <p:origin x="74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1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3576907-B12F-0C42-AEB4-6508DBDB53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52CF68D-6A7D-144F-A5E9-C88E91A5A8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7C53697-FA03-1249-935C-9890CFCCE5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171D978-7065-F743-B509-0FC1BA24C6A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A143CD9D-C535-964E-A09C-C204869A5F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EC1A46F-D6BD-A24B-9BCA-2F41CF59AD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10E8A6F-959D-544E-A0CD-1634C8F0EF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89E70931-E126-644A-B432-AA451E018569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86F1E65-3649-644D-A543-C4A738727EB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66462A1-38C8-8B46-9BAA-DF5FBC165F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B6F29DB-998A-734D-8EE9-390F53297D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FEF4F4A7-2318-D740-9CF0-9EA12502B5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B07054B-B81E-A845-AF28-6CF896076378}" type="slidenum">
              <a:rPr lang="zh-CN" altLang="en-US">
                <a:latin typeface="Times New Roman" charset="0"/>
              </a:rPr>
              <a:pPr eaLnBrk="1" hangingPunct="1"/>
              <a:t>28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487393E-18CF-3D4E-B4B6-E6C4A7529DCB}" type="slidenum">
              <a:rPr lang="zh-CN" altLang="en-US">
                <a:latin typeface="Times New Roman" charset="0"/>
              </a:rPr>
              <a:pPr eaLnBrk="1" hangingPunct="1"/>
              <a:t>29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2BC6459-ED59-5545-9A70-A8019CEEEE81}" type="slidenum">
              <a:rPr lang="zh-CN" altLang="en-US">
                <a:latin typeface="Times New Roman" charset="0"/>
              </a:rPr>
              <a:pPr eaLnBrk="1" hangingPunct="1"/>
              <a:t>30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2C23CF3-CFA9-0641-842F-824A4511698B}" type="slidenum">
              <a:rPr lang="zh-CN" altLang="en-US">
                <a:latin typeface="Times New Roman" charset="0"/>
              </a:rPr>
              <a:pPr eaLnBrk="1" hangingPunct="1"/>
              <a:t>31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DB88B75-6BCC-2649-8120-CE02AD2E180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F8322DA-6235-4945-96BA-E22C9152C4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2298EA9-BCDA-BE40-8123-B66D9850C4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10C2E886-763B-8B4C-AFE8-4552DB103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AC2A2D6-DFB5-7349-AD5D-8FD2D92AE5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AEC329E6-4EB6-3446-844C-2A5AF5B436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999BD38F-C044-F040-8E2E-5EDFDF467BC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6B7552B6-D79E-1743-8129-6DE996A202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B5338C14-C9BC-B84A-8FA6-93DE8517A46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30DFBD59-C00C-664B-84BE-C5F0F151BF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C222E67E-BFDE-7B42-A90F-A615D412303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21D942E7-3D18-B84A-A841-2E39B7EBE61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F5686937-67DF-B94B-83CC-50C3D6CC7A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036CEFE5-F774-1940-BB8A-9F9E389C70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0F8DF6A-6A03-CE4B-8503-D74DD1774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1FAE3D0D-EB09-6F4F-9018-B53765377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8B22FFA-C1EE-6741-869B-0D8FDC99C3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FC345-66E0-054E-AD83-C567B09A8C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41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168443-CE3B-0B46-B6CA-8A984B0D38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DBD42B-F301-964B-9CCD-443FF985E6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0B9BB-204D-8C4C-83CB-5E4D1441DC5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E4516D6-3E72-5442-8BB3-6657E90F4B4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75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991DC9-52D4-CA4F-8C2B-325E17B5C8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CF09B0-7248-EC4B-9767-D47164BF51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F6BA7-77E5-3946-8E57-8C216DD7854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73BBBCC-A398-0D44-93B6-89F5F422F51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55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A317D4-E24F-E64F-888D-1EBCF2A184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967684-9357-4649-BB4B-E43CDB18C8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5A018-2961-4F4F-B014-4B7B46B093A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C89BB7D-6F0C-544E-AABD-ABE21CE4B2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53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305C9E-EC2F-0945-8762-FE8D147F1A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CE3BF66-C61B-9548-B7FC-BE10B2B6E1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17714-3641-2548-BDCB-2EE5D1FAD43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0810A0E-79CF-E848-8E1B-003D8A5CF75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82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F159B7-04DD-7E44-9B9A-201AD3299B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D6B366-78E6-D946-8482-E7910B452F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A7BEE-B211-914C-83C1-6ED88F0F726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6956B12-1F5C-E441-AC06-D928BE2712A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43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4CB622-9D0A-C848-8E6F-505B1D9411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43047BA-D78D-5845-975C-A4483195B4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94B67-6821-864B-A418-E7B1ADB957E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92AE0082-0C8F-7840-8076-CF086AB56FB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92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DACA3-152A-3A4C-8221-789D9AF292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2DAB2-781C-4042-9E68-4311214FAE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167CEB-595F-BD44-BCF5-B1823BBE297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C19A293-3D3C-7548-9D69-6BE54BF444E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33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66AD2B-8529-624B-BF17-382F5D4B48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CF87EB5-9346-CF4B-916F-C18E8FF2DF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7A986A-2F15-AE46-AB08-9C64CFC8EEB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7B74AA7-3A43-674B-AF50-BDB32625138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38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E2428F-9B76-1F4A-A104-942080845D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170AA8-BFD2-664C-8E10-6E78F8CAFA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BE8A8-9499-D642-ABEF-DED966ACCA9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5CD6750-0036-E64F-B3C3-B3361671F22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92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59635C-7F9A-6D4F-8769-B939263B73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5AE96D-AD98-E144-A89D-FF4ADC3B15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9897D7-74F6-7F45-A3C0-E188A0B2A34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EA329DA-B74F-084D-AF3C-84255543271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78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DDC30BEE-2402-AB46-85E2-89824B4431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B1CD3C0E-8392-524C-AABD-826621FE97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604020202020204" pitchFamily="34" charset="0"/>
              </a:defRPr>
            </a:lvl1pPr>
          </a:lstStyle>
          <a:p>
            <a:fld id="{05704545-7A1D-AA45-9FFB-F968A734175B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3076" name="Group 4">
            <a:extLst>
              <a:ext uri="{FF2B5EF4-FFF2-40B4-BE49-F238E27FC236}">
                <a16:creationId xmlns:a16="http://schemas.microsoft.com/office/drawing/2014/main" id="{253EE41E-B4BB-AE48-97A0-8D497C26F8C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48165" name="Rectangle 5">
              <a:extLst>
                <a:ext uri="{FF2B5EF4-FFF2-40B4-BE49-F238E27FC236}">
                  <a16:creationId xmlns:a16="http://schemas.microsoft.com/office/drawing/2014/main" id="{D3182EE2-3A14-454E-AB74-7EB17150C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48166" name="Rectangle 6">
              <a:extLst>
                <a:ext uri="{FF2B5EF4-FFF2-40B4-BE49-F238E27FC236}">
                  <a16:creationId xmlns:a16="http://schemas.microsoft.com/office/drawing/2014/main" id="{66AB7F94-0D30-A744-BAF1-AAD1D0EF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48167" name="Rectangle 7">
              <a:extLst>
                <a:ext uri="{FF2B5EF4-FFF2-40B4-BE49-F238E27FC236}">
                  <a16:creationId xmlns:a16="http://schemas.microsoft.com/office/drawing/2014/main" id="{F487A30C-23CB-DD4B-A68E-41BA6825C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48168" name="Rectangle 8">
              <a:extLst>
                <a:ext uri="{FF2B5EF4-FFF2-40B4-BE49-F238E27FC236}">
                  <a16:creationId xmlns:a16="http://schemas.microsoft.com/office/drawing/2014/main" id="{C39AACCA-C874-F145-BC55-68FFE5480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48169" name="Rectangle 9">
              <a:extLst>
                <a:ext uri="{FF2B5EF4-FFF2-40B4-BE49-F238E27FC236}">
                  <a16:creationId xmlns:a16="http://schemas.microsoft.com/office/drawing/2014/main" id="{2A0A512D-61BE-4C48-AE99-E60679003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48170" name="Rectangle 10">
              <a:extLst>
                <a:ext uri="{FF2B5EF4-FFF2-40B4-BE49-F238E27FC236}">
                  <a16:creationId xmlns:a16="http://schemas.microsoft.com/office/drawing/2014/main" id="{2AE93475-5EE8-EB47-B2D6-B62D55EE8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48171" name="Rectangle 11">
              <a:extLst>
                <a:ext uri="{FF2B5EF4-FFF2-40B4-BE49-F238E27FC236}">
                  <a16:creationId xmlns:a16="http://schemas.microsoft.com/office/drawing/2014/main" id="{C97310CD-2203-7244-8D2B-30112F004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48172" name="Rectangle 12">
              <a:extLst>
                <a:ext uri="{FF2B5EF4-FFF2-40B4-BE49-F238E27FC236}">
                  <a16:creationId xmlns:a16="http://schemas.microsoft.com/office/drawing/2014/main" id="{524E2780-6C69-984D-993D-16A1818D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48173" name="Rectangle 13">
              <a:extLst>
                <a:ext uri="{FF2B5EF4-FFF2-40B4-BE49-F238E27FC236}">
                  <a16:creationId xmlns:a16="http://schemas.microsoft.com/office/drawing/2014/main" id="{D528D67E-26F8-5C42-B8D9-4A78E15F8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3077" name="Rectangle 14">
            <a:extLst>
              <a:ext uri="{FF2B5EF4-FFF2-40B4-BE49-F238E27FC236}">
                <a16:creationId xmlns:a16="http://schemas.microsoft.com/office/drawing/2014/main" id="{D68BCBD7-0A88-0047-A2C0-1AABC230B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15">
            <a:extLst>
              <a:ext uri="{FF2B5EF4-FFF2-40B4-BE49-F238E27FC236}">
                <a16:creationId xmlns:a16="http://schemas.microsoft.com/office/drawing/2014/main" id="{F1EAF3C2-8858-614F-BA64-22A245FEB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>
            <a:extLst>
              <a:ext uri="{FF2B5EF4-FFF2-40B4-BE49-F238E27FC236}">
                <a16:creationId xmlns:a16="http://schemas.microsoft.com/office/drawing/2014/main" id="{3372CB11-8053-6E45-A799-19158BA135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734C4-DA5E-F146-AE22-1CBD33F1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专题四 文件高级应用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13974-CF91-7543-9363-0FDFECFA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文件操作基础</a:t>
            </a:r>
            <a:endParaRPr kumimoji="1" lang="en-US" altLang="zh-CN" dirty="0"/>
          </a:p>
          <a:p>
            <a:r>
              <a:rPr kumimoji="1" lang="zh-CN" altLang="en-US" dirty="0"/>
              <a:t>基本的二进制文件读写</a:t>
            </a:r>
            <a:endParaRPr kumimoji="1" lang="en-US" altLang="zh-CN" dirty="0"/>
          </a:p>
          <a:p>
            <a:r>
              <a:rPr kumimoji="1" lang="zh-CN" altLang="en-US" dirty="0"/>
              <a:t>二进制文件的高级应用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位运算及数据加密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矢量图形的二进制输入输出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图片、音乐等文件的访问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二进制的信息数据文件的处理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041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1585192-287E-274F-AA4F-ED28D3671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741" y="457200"/>
            <a:ext cx="8218488" cy="884238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文件类型指针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6704E4D-6D6C-7349-9B64-81251CEC0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392" y="1268414"/>
            <a:ext cx="8424863" cy="1152525"/>
          </a:xfrm>
        </p:spPr>
        <p:txBody>
          <a:bodyPr/>
          <a:lstStyle/>
          <a:p>
            <a:pPr marL="88900" indent="-88900" eaLnBrk="1" hangingPunct="1">
              <a:lnSpc>
                <a:spcPct val="90000"/>
              </a:lnSpc>
              <a:buNone/>
            </a:pPr>
            <a:r>
              <a:rPr lang="en-US" altLang="zh-CN">
                <a:solidFill>
                  <a:srgbClr val="CC0066"/>
                </a:solidFill>
              </a:rPr>
              <a:t>FILE * </a:t>
            </a:r>
            <a:r>
              <a:rPr lang="en-US" altLang="zh-CN">
                <a:solidFill>
                  <a:schemeClr val="bg2"/>
                </a:solidFill>
              </a:rPr>
              <a:t>fp</a:t>
            </a:r>
          </a:p>
          <a:p>
            <a:pPr marL="387350" lvl="1" indent="-107950" eaLnBrk="1" hangingPunct="1">
              <a:lnSpc>
                <a:spcPct val="120000"/>
              </a:lnSpc>
              <a:buNone/>
            </a:pPr>
            <a:r>
              <a:rPr lang="zh-CN" altLang="en-US"/>
              <a:t>指向文件缓冲区，通过移动指针实现对文件的操作</a:t>
            </a:r>
          </a:p>
        </p:txBody>
      </p:sp>
      <p:grpSp>
        <p:nvGrpSpPr>
          <p:cNvPr id="18436" name="Group 22">
            <a:extLst>
              <a:ext uri="{FF2B5EF4-FFF2-40B4-BE49-F238E27FC236}">
                <a16:creationId xmlns:a16="http://schemas.microsoft.com/office/drawing/2014/main" id="{66FAB7B6-8F67-A34C-83CD-E8EF2F5794DF}"/>
              </a:ext>
            </a:extLst>
          </p:cNvPr>
          <p:cNvGrpSpPr>
            <a:grpSpLocks/>
          </p:cNvGrpSpPr>
          <p:nvPr/>
        </p:nvGrpSpPr>
        <p:grpSpPr bwMode="auto">
          <a:xfrm>
            <a:off x="896440" y="2501901"/>
            <a:ext cx="10024095" cy="1897063"/>
            <a:chOff x="960" y="1440"/>
            <a:chExt cx="4320" cy="1195"/>
          </a:xfrm>
        </p:grpSpPr>
        <p:sp>
          <p:nvSpPr>
            <p:cNvPr id="18440" name="AutoShape 23">
              <a:extLst>
                <a:ext uri="{FF2B5EF4-FFF2-40B4-BE49-F238E27FC236}">
                  <a16:creationId xmlns:a16="http://schemas.microsoft.com/office/drawing/2014/main" id="{CD60983C-8729-404C-894C-F78D94B76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28"/>
              <a:ext cx="768" cy="866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1" name="AutoShape 24">
              <a:extLst>
                <a:ext uri="{FF2B5EF4-FFF2-40B4-BE49-F238E27FC236}">
                  <a16:creationId xmlns:a16="http://schemas.microsoft.com/office/drawing/2014/main" id="{AFEB710C-776E-6A44-B1E6-ADD43BDD7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1008" cy="192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2" name="AutoShape 25">
              <a:extLst>
                <a:ext uri="{FF2B5EF4-FFF2-40B4-BE49-F238E27FC236}">
                  <a16:creationId xmlns:a16="http://schemas.microsoft.com/office/drawing/2014/main" id="{D31984A1-7B9B-1B49-B55D-98A289380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3" name="Text Box 26">
              <a:extLst>
                <a:ext uri="{FF2B5EF4-FFF2-40B4-BE49-F238E27FC236}">
                  <a16:creationId xmlns:a16="http://schemas.microsoft.com/office/drawing/2014/main" id="{C2FF77FD-796E-8647-95DA-129F3B901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39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4" name="Text Box 27">
              <a:extLst>
                <a:ext uri="{FF2B5EF4-FFF2-40B4-BE49-F238E27FC236}">
                  <a16:creationId xmlns:a16="http://schemas.microsoft.com/office/drawing/2014/main" id="{952EAF06-1F7B-0A4E-ADF4-B6DD81ABD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4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45" name="Text Box 28">
              <a:extLst>
                <a:ext uri="{FF2B5EF4-FFF2-40B4-BE49-F238E27FC236}">
                  <a16:creationId xmlns:a16="http://schemas.microsoft.com/office/drawing/2014/main" id="{947500AB-969C-324F-B7D0-D0A8B2B60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42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8446" name="Text Box 29">
              <a:extLst>
                <a:ext uri="{FF2B5EF4-FFF2-40B4-BE49-F238E27FC236}">
                  <a16:creationId xmlns:a16="http://schemas.microsoft.com/office/drawing/2014/main" id="{01148B5D-C2F0-0346-9739-3B23E7545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76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缓冲器</a:t>
              </a:r>
            </a:p>
          </p:txBody>
        </p:sp>
        <p:sp>
          <p:nvSpPr>
            <p:cNvPr id="18447" name="Text Box 30">
              <a:extLst>
                <a:ext uri="{FF2B5EF4-FFF2-40B4-BE49-F238E27FC236}">
                  <a16:creationId xmlns:a16="http://schemas.microsoft.com/office/drawing/2014/main" id="{C494ECE9-9762-4A4C-9CAF-2B5F79472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52"/>
              <a:ext cx="768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512</a:t>
              </a:r>
              <a:r>
                <a:rPr kumimoji="1" lang="zh-CN" altLang="en-US" sz="22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字节</a:t>
              </a:r>
            </a:p>
          </p:txBody>
        </p:sp>
        <p:sp>
          <p:nvSpPr>
            <p:cNvPr id="18448" name="Text Box 31">
              <a:extLst>
                <a:ext uri="{FF2B5EF4-FFF2-40B4-BE49-F238E27FC236}">
                  <a16:creationId xmlns:a16="http://schemas.microsoft.com/office/drawing/2014/main" id="{010656D7-1371-2744-9CA0-5BE6EB818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53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8449" name="Text Box 32">
              <a:extLst>
                <a:ext uri="{FF2B5EF4-FFF2-40B4-BE49-F238E27FC236}">
                  <a16:creationId xmlns:a16="http://schemas.microsoft.com/office/drawing/2014/main" id="{D9D3E195-A442-8F40-8FA4-B020C8056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18450" name="Text Box 33">
              <a:extLst>
                <a:ext uri="{FF2B5EF4-FFF2-40B4-BE49-F238E27FC236}">
                  <a16:creationId xmlns:a16="http://schemas.microsoft.com/office/drawing/2014/main" id="{2B710AFD-90EE-C04D-ACAA-6B03D23B7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440"/>
              <a:ext cx="81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 b="1">
                  <a:latin typeface="Times New Roman" panose="02020603050405020304" pitchFamily="18" charset="0"/>
                </a:rPr>
                <a:t>由操作系统自动完成</a:t>
              </a:r>
            </a:p>
          </p:txBody>
        </p:sp>
        <p:sp>
          <p:nvSpPr>
            <p:cNvPr id="18451" name="Text Box 34">
              <a:extLst>
                <a:ext uri="{FF2B5EF4-FFF2-40B4-BE49-F238E27FC236}">
                  <a16:creationId xmlns:a16="http://schemas.microsoft.com/office/drawing/2014/main" id="{A6734B13-2245-2F44-A3E5-0E6BF7BF5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程序控制</a:t>
              </a:r>
            </a:p>
          </p:txBody>
        </p:sp>
      </p:grpSp>
      <p:sp>
        <p:nvSpPr>
          <p:cNvPr id="18437" name="Text Box 35">
            <a:extLst>
              <a:ext uri="{FF2B5EF4-FFF2-40B4-BE49-F238E27FC236}">
                <a16:creationId xmlns:a16="http://schemas.microsoft.com/office/drawing/2014/main" id="{06DD64F1-4C10-844A-8A2F-04BFACF24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841" y="25019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fp</a:t>
            </a:r>
          </a:p>
        </p:txBody>
      </p:sp>
      <p:sp>
        <p:nvSpPr>
          <p:cNvPr id="392228" name="Rectangle 36">
            <a:extLst>
              <a:ext uri="{FF2B5EF4-FFF2-40B4-BE49-F238E27FC236}">
                <a16:creationId xmlns:a16="http://schemas.microsoft.com/office/drawing/2014/main" id="{A6BC87B0-52D1-8F47-B521-67EA063C0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74" y="5185150"/>
            <a:ext cx="842486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幼圆" pitchFamily="49" charset="-122"/>
              <a:buNone/>
            </a:pPr>
            <a:r>
              <a:rPr kumimoji="1" lang="zh-CN" altLang="en-US" sz="2800" b="1" dirty="0">
                <a:sym typeface="Webdings" pitchFamily="2" charset="2"/>
              </a:rPr>
              <a:t>同时使用多个文件时，每个文件都有缓冲区，用不同的文件指针分别指示。</a:t>
            </a:r>
          </a:p>
        </p:txBody>
      </p:sp>
      <p:sp>
        <p:nvSpPr>
          <p:cNvPr id="392229" name="Text Box 37">
            <a:extLst>
              <a:ext uri="{FF2B5EF4-FFF2-40B4-BE49-F238E27FC236}">
                <a16:creationId xmlns:a16="http://schemas.microsoft.com/office/drawing/2014/main" id="{168945E9-1180-FB43-8542-DAF7E126E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841" y="1196976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如何使</a:t>
            </a:r>
            <a:r>
              <a:rPr kumimoji="1" lang="en-US" altLang="zh-CN" sz="2800" b="1">
                <a:solidFill>
                  <a:schemeClr val="bg2"/>
                </a:solidFill>
                <a:ea typeface="仿宋_GB2312" pitchFamily="49" charset="-122"/>
              </a:rPr>
              <a:t>fp</a:t>
            </a:r>
            <a:r>
              <a:rPr kumimoji="1" lang="zh-CN" altLang="en-US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与具体</a:t>
            </a:r>
            <a:r>
              <a:rPr kumimoji="1" lang="zh-CN" altLang="en-US" sz="2800" b="1">
                <a:solidFill>
                  <a:schemeClr val="bg2"/>
                </a:solidFill>
                <a:ea typeface="仿宋_GB2312" pitchFamily="49" charset="-122"/>
              </a:rPr>
              <a:t>文件</a:t>
            </a:r>
            <a:r>
              <a:rPr kumimoji="1" lang="zh-CN" altLang="en-US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挂钩</a:t>
            </a:r>
            <a:r>
              <a:rPr kumimoji="1" lang="en-US" altLang="zh-CN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?</a:t>
            </a:r>
            <a:endParaRPr kumimoji="1" lang="en-US" altLang="zh-CN" sz="2400" b="1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28" grpId="0" autoUpdateAnimBg="0"/>
      <p:bldP spid="3922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EA35BC22-B292-4241-89E9-4F9CF5D7E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457200"/>
            <a:ext cx="10972800" cy="1371600"/>
          </a:xfrm>
        </p:spPr>
        <p:txBody>
          <a:bodyPr/>
          <a:lstStyle/>
          <a:p>
            <a:pPr eaLnBrk="1" hangingPunct="1"/>
            <a:r>
              <a:rPr lang="zh-CN" altLang="en-US" dirty="0"/>
              <a:t>文件控制块</a:t>
            </a:r>
            <a:r>
              <a:rPr lang="en-US" altLang="zh-CN" dirty="0"/>
              <a:t>FCB 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0B664FD-7022-4B48-89E6-400C26665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9735" y="1828800"/>
            <a:ext cx="4707645" cy="4687888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文件控制块</a:t>
            </a:r>
            <a:r>
              <a:rPr lang="en-US" altLang="zh-CN" sz="2400" dirty="0"/>
              <a:t>FCB</a:t>
            </a:r>
            <a:r>
              <a:rPr lang="zh-CN" altLang="en-US" sz="2400" dirty="0"/>
              <a:t>（</a:t>
            </a:r>
            <a:r>
              <a:rPr lang="en-US" altLang="zh-CN" sz="2400" dirty="0"/>
              <a:t>File Control Block</a:t>
            </a:r>
            <a:r>
              <a:rPr lang="zh-CN" altLang="en-US" sz="2400" dirty="0"/>
              <a:t>） </a:t>
            </a:r>
          </a:p>
          <a:p>
            <a:pPr eaLnBrk="1" hangingPunct="1"/>
            <a:r>
              <a:rPr lang="zh-CN" altLang="en-US" sz="2400" dirty="0"/>
              <a:t>操作系统中对文件的操作控制通过</a:t>
            </a:r>
            <a:r>
              <a:rPr lang="en-US" altLang="zh-CN" sz="2400" dirty="0"/>
              <a:t>FCB</a:t>
            </a:r>
            <a:r>
              <a:rPr lang="zh-CN" altLang="en-US" sz="2400" dirty="0"/>
              <a:t>，处理的是</a:t>
            </a:r>
            <a:r>
              <a:rPr lang="en-US" altLang="zh-CN" sz="2400" dirty="0"/>
              <a:t>FCB</a:t>
            </a:r>
            <a:r>
              <a:rPr lang="zh-CN" altLang="en-US" sz="2400" dirty="0"/>
              <a:t>列表</a:t>
            </a:r>
          </a:p>
          <a:p>
            <a:pPr eaLnBrk="1" hangingPunct="1"/>
            <a:r>
              <a:rPr lang="zh-CN" altLang="en-US" sz="2400" dirty="0"/>
              <a:t>一个文件对应一个</a:t>
            </a:r>
            <a:r>
              <a:rPr lang="en-US" altLang="zh-CN" sz="2400" dirty="0"/>
              <a:t>FCB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文件缓冲区由程序的</a:t>
            </a:r>
            <a:r>
              <a:rPr lang="en-US" altLang="zh-CN" sz="2400" dirty="0" err="1"/>
              <a:t>fopen</a:t>
            </a:r>
            <a:r>
              <a:rPr lang="zh-CN" altLang="en-US" sz="2400" dirty="0"/>
              <a:t>语句动态创建</a:t>
            </a:r>
          </a:p>
          <a:p>
            <a:pPr eaLnBrk="1" hangingPunct="1"/>
            <a:r>
              <a:rPr lang="zh-CN" altLang="en-US" sz="2400" dirty="0"/>
              <a:t>打开文件时，</a:t>
            </a:r>
            <a:r>
              <a:rPr lang="en-US" altLang="zh-CN" sz="2400" dirty="0"/>
              <a:t> FCB</a:t>
            </a:r>
            <a:r>
              <a:rPr lang="zh-CN" altLang="en-US" sz="2400" dirty="0"/>
              <a:t>的内容信息被复制到文件缓冲区保存</a:t>
            </a:r>
          </a:p>
          <a:p>
            <a:pPr eaLnBrk="1" hangingPunct="1"/>
            <a:r>
              <a:rPr lang="zh-CN" altLang="en-US" sz="2400" dirty="0"/>
              <a:t>用文件指针指向文件缓冲区实现对文件数据的访问</a:t>
            </a:r>
          </a:p>
          <a:p>
            <a:pPr eaLnBrk="1" hangingPunct="1"/>
            <a:endParaRPr lang="zh-CN" altLang="en-US" sz="2400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9A78FB-E086-4449-9E9A-876617618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744" y="1191376"/>
            <a:ext cx="18601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38A98E34-2258-EF4B-B9CB-C0F0616DF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380519"/>
              </p:ext>
            </p:extLst>
          </p:nvPr>
        </p:nvGraphicFramePr>
        <p:xfrm>
          <a:off x="5107932" y="1234976"/>
          <a:ext cx="6970612" cy="529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Visio" r:id="rId3" imgW="5588000" imgH="5283200" progId="Visio.Drawing.11">
                  <p:embed/>
                </p:oleObj>
              </mc:Choice>
              <mc:Fallback>
                <p:oleObj name="Visio" r:id="rId3" imgW="5588000" imgH="52832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7932" y="1234976"/>
                        <a:ext cx="6970612" cy="5296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E5024E28-7EA0-A640-9A8D-513F1BA9A268}"/>
              </a:ext>
            </a:extLst>
          </p:cNvPr>
          <p:cNvSpPr/>
          <p:nvPr/>
        </p:nvSpPr>
        <p:spPr bwMode="auto">
          <a:xfrm>
            <a:off x="314908" y="2918674"/>
            <a:ext cx="2459621" cy="1371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C352C80-5F5F-DD4C-817A-F72C25074EE8}"/>
              </a:ext>
            </a:extLst>
          </p:cNvPr>
          <p:cNvSpPr/>
          <p:nvPr/>
        </p:nvSpPr>
        <p:spPr bwMode="auto">
          <a:xfrm>
            <a:off x="5015880" y="1849922"/>
            <a:ext cx="2538626" cy="137159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8EAAB-F4A9-C843-BDAB-6168C3881C97}"/>
              </a:ext>
            </a:extLst>
          </p:cNvPr>
          <p:cNvSpPr/>
          <p:nvPr/>
        </p:nvSpPr>
        <p:spPr bwMode="auto">
          <a:xfrm>
            <a:off x="6456040" y="4165974"/>
            <a:ext cx="2538626" cy="12792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B22A21D-26EB-DB44-9305-5D10C7F4CE02}"/>
              </a:ext>
            </a:extLst>
          </p:cNvPr>
          <p:cNvSpPr/>
          <p:nvPr/>
        </p:nvSpPr>
        <p:spPr bwMode="auto">
          <a:xfrm>
            <a:off x="1923496" y="5293681"/>
            <a:ext cx="2538626" cy="12792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83A1574-0B90-304A-81AE-D9D09A8AA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3867167" cy="1371600"/>
          </a:xfrm>
        </p:spPr>
        <p:txBody>
          <a:bodyPr/>
          <a:lstStyle/>
          <a:p>
            <a:pPr eaLnBrk="1" hangingPunct="1"/>
            <a:r>
              <a:rPr lang="zh-CN" altLang="en-US" dirty="0"/>
              <a:t>文件处理步骤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0649DD5-BF37-F14A-A498-F5AFA3912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4875"/>
            <a:ext cx="2329397" cy="857851"/>
          </a:xfrm>
        </p:spPr>
        <p:txBody>
          <a:bodyPr/>
          <a:lstStyle/>
          <a:p>
            <a:pPr eaLnBrk="1" hangingPunct="1"/>
            <a:r>
              <a:rPr lang="zh-CN" altLang="en-US" b="0" dirty="0"/>
              <a:t>四个步骤：</a:t>
            </a:r>
          </a:p>
          <a:p>
            <a:pPr lvl="1" eaLnBrk="1" hangingPunct="1"/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2816C5-DAD1-EC4D-A837-AE9A8202A693}"/>
              </a:ext>
            </a:extLst>
          </p:cNvPr>
          <p:cNvSpPr/>
          <p:nvPr/>
        </p:nvSpPr>
        <p:spPr>
          <a:xfrm>
            <a:off x="5272156" y="2074057"/>
            <a:ext cx="2160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 打开文件：文件指针指向磁盘文件缓冲区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C88422-BADD-7545-AB95-94C13BE95EFD}"/>
              </a:ext>
            </a:extLst>
          </p:cNvPr>
          <p:cNvSpPr/>
          <p:nvPr/>
        </p:nvSpPr>
        <p:spPr>
          <a:xfrm>
            <a:off x="612413" y="3419808"/>
            <a:ext cx="2050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 定义文件指针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288F80-59D7-9640-80B9-F049A3667B42}"/>
              </a:ext>
            </a:extLst>
          </p:cNvPr>
          <p:cNvSpPr/>
          <p:nvPr/>
        </p:nvSpPr>
        <p:spPr>
          <a:xfrm>
            <a:off x="6977754" y="4382870"/>
            <a:ext cx="17825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③ 文件处理：文件读写操作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820279-6F17-774B-A71C-82E51B6CAEDA}"/>
              </a:ext>
            </a:extLst>
          </p:cNvPr>
          <p:cNvSpPr/>
          <p:nvPr/>
        </p:nvSpPr>
        <p:spPr>
          <a:xfrm>
            <a:off x="2464732" y="5748639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④ 关闭文件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6D6D2CC3-5FB2-AB4D-BB40-0BCDC100123B}"/>
              </a:ext>
            </a:extLst>
          </p:cNvPr>
          <p:cNvSpPr/>
          <p:nvPr/>
        </p:nvSpPr>
        <p:spPr bwMode="auto">
          <a:xfrm rot="20716616">
            <a:off x="2818159" y="2846449"/>
            <a:ext cx="1989621" cy="2241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2CDE84FE-2F96-E744-9BB1-793A04E7B216}"/>
              </a:ext>
            </a:extLst>
          </p:cNvPr>
          <p:cNvSpPr/>
          <p:nvPr/>
        </p:nvSpPr>
        <p:spPr bwMode="auto">
          <a:xfrm rot="2975558">
            <a:off x="6314726" y="3534833"/>
            <a:ext cx="1262298" cy="2032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74F88932-427E-F747-93BE-C0612C82BA3D}"/>
              </a:ext>
            </a:extLst>
          </p:cNvPr>
          <p:cNvSpPr/>
          <p:nvPr/>
        </p:nvSpPr>
        <p:spPr bwMode="auto">
          <a:xfrm rot="9734115">
            <a:off x="4460915" y="5188345"/>
            <a:ext cx="2012963" cy="2106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05F23D-A5B8-7F48-B31E-A32F8EC2F30F}"/>
              </a:ext>
            </a:extLst>
          </p:cNvPr>
          <p:cNvSpPr txBox="1"/>
          <p:nvPr/>
        </p:nvSpPr>
        <p:spPr>
          <a:xfrm>
            <a:off x="7547320" y="166058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/>
              <a:t>fopen</a:t>
            </a:r>
            <a:endParaRPr kumimoji="1"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BF989C-EDC0-4748-9784-22D9DB8AB8DC}"/>
              </a:ext>
            </a:extLst>
          </p:cNvPr>
          <p:cNvSpPr txBox="1"/>
          <p:nvPr/>
        </p:nvSpPr>
        <p:spPr>
          <a:xfrm>
            <a:off x="4622182" y="6105747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/>
              <a:t>fclose</a:t>
            </a:r>
            <a:endParaRPr kumimoji="1" lang="zh-CN" alt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B8B51BF-E59E-6C44-9134-D9532DEB3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-48279"/>
            <a:ext cx="6192838" cy="503238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打开文件和关闭文件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B06850EF-6466-5B48-B486-A403262B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384" y="476250"/>
            <a:ext cx="8675688" cy="6121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600" dirty="0"/>
              <a:t>if((</a:t>
            </a:r>
            <a:r>
              <a:rPr lang="en-US" altLang="zh-CN" sz="2600" dirty="0" err="1">
                <a:solidFill>
                  <a:srgbClr val="CC0066"/>
                </a:solidFill>
              </a:rPr>
              <a:t>fp</a:t>
            </a:r>
            <a:r>
              <a:rPr lang="en-US" altLang="zh-CN" sz="2600" dirty="0">
                <a:solidFill>
                  <a:srgbClr val="CC0066"/>
                </a:solidFill>
              </a:rPr>
              <a:t>=</a:t>
            </a:r>
            <a:r>
              <a:rPr lang="en-US" altLang="zh-CN" sz="2600" dirty="0" err="1">
                <a:solidFill>
                  <a:srgbClr val="CC0066"/>
                </a:solidFill>
              </a:rPr>
              <a:t>fopen</a:t>
            </a:r>
            <a:r>
              <a:rPr lang="en-US" altLang="zh-CN" sz="2600" dirty="0">
                <a:solidFill>
                  <a:srgbClr val="CC0066"/>
                </a:solidFill>
              </a:rPr>
              <a:t>("f12-2.txt","w")</a:t>
            </a:r>
            <a:r>
              <a:rPr lang="en-US" altLang="zh-CN" sz="2600" dirty="0"/>
              <a:t>) == NULL){	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dirty="0"/>
              <a:t>   	    </a:t>
            </a:r>
            <a:r>
              <a:rPr lang="en-US" altLang="zh-CN" sz="2600" dirty="0" err="1"/>
              <a:t>printf</a:t>
            </a:r>
            <a:r>
              <a:rPr lang="en-US" altLang="zh-CN" sz="2600" dirty="0"/>
              <a:t>("File open error!\n"); exit(0);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dirty="0"/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err="1">
                <a:solidFill>
                  <a:schemeClr val="bg2"/>
                </a:solidFill>
              </a:rPr>
              <a:t>fopen</a:t>
            </a:r>
            <a:r>
              <a:rPr lang="en-US" altLang="zh-CN" sz="2800" dirty="0">
                <a:solidFill>
                  <a:schemeClr val="bg2"/>
                </a:solidFill>
              </a:rPr>
              <a:t>("</a:t>
            </a:r>
            <a:r>
              <a:rPr lang="zh-CN" altLang="en-US" sz="2800" dirty="0">
                <a:solidFill>
                  <a:schemeClr val="bg2"/>
                </a:solidFill>
              </a:rPr>
              <a:t>文件名</a:t>
            </a:r>
            <a:r>
              <a:rPr lang="en-US" altLang="zh-CN" sz="2800" dirty="0">
                <a:solidFill>
                  <a:schemeClr val="bg2"/>
                </a:solidFill>
              </a:rPr>
              <a:t>"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</a:rPr>
              <a:t>"</a:t>
            </a:r>
            <a:r>
              <a:rPr lang="zh-CN" altLang="en-US" sz="2800" dirty="0">
                <a:solidFill>
                  <a:schemeClr val="bg2"/>
                </a:solidFill>
              </a:rPr>
              <a:t>文件打开方式</a:t>
            </a:r>
            <a:r>
              <a:rPr lang="en-US" altLang="zh-CN" sz="2800" dirty="0">
                <a:solidFill>
                  <a:schemeClr val="bg2"/>
                </a:solidFill>
              </a:rPr>
              <a:t>")</a:t>
            </a:r>
          </a:p>
          <a:p>
            <a:pPr lvl="1" eaLnBrk="1" hangingPunct="1"/>
            <a:r>
              <a:rPr lang="zh-CN" altLang="en-US" sz="2400" dirty="0"/>
              <a:t>使文件指针与相应文件实体对应起来</a:t>
            </a:r>
          </a:p>
          <a:p>
            <a:pPr lvl="1" eaLnBrk="1" hangingPunct="1"/>
            <a:r>
              <a:rPr kumimoji="1" lang="zh-CN" altLang="en-US" sz="2400" dirty="0">
                <a:solidFill>
                  <a:schemeClr val="bg2"/>
                </a:solidFill>
              </a:rPr>
              <a:t>程序对文件指针进行操作，即</a:t>
            </a:r>
            <a:r>
              <a:rPr kumimoji="1" lang="en-US" altLang="zh-CN" sz="2400" dirty="0" err="1">
                <a:solidFill>
                  <a:schemeClr val="bg2"/>
                </a:solidFill>
              </a:rPr>
              <a:t>fp</a:t>
            </a:r>
            <a:r>
              <a:rPr kumimoji="1" lang="zh-CN" altLang="en-US" sz="2400" dirty="0">
                <a:solidFill>
                  <a:schemeClr val="bg2"/>
                </a:solidFill>
              </a:rPr>
              <a:t>代表磁盘文件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sz="2800" dirty="0"/>
              <a:t>函数</a:t>
            </a:r>
            <a:r>
              <a:rPr lang="en-US" altLang="zh-CN" sz="2800" dirty="0" err="1">
                <a:solidFill>
                  <a:schemeClr val="bg2"/>
                </a:solidFill>
              </a:rPr>
              <a:t>fopen</a:t>
            </a:r>
            <a:r>
              <a:rPr lang="en-US" altLang="zh-CN" sz="2800" dirty="0">
                <a:solidFill>
                  <a:schemeClr val="bg2"/>
                </a:solidFill>
              </a:rPr>
              <a:t>()</a:t>
            </a:r>
            <a:r>
              <a:rPr lang="zh-CN" altLang="en-US" sz="2800" dirty="0"/>
              <a:t> 的返回值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执行成功，则返回包含文件缓冲区等信息的</a:t>
            </a:r>
            <a:r>
              <a:rPr lang="en-US" altLang="zh-CN" sz="2400" dirty="0"/>
              <a:t>FILE</a:t>
            </a:r>
            <a:r>
              <a:rPr lang="zh-CN" altLang="en-US" sz="2400" dirty="0"/>
              <a:t>型</a:t>
            </a:r>
            <a:r>
              <a:rPr lang="zh-CN" altLang="en-US" sz="2400" dirty="0">
                <a:solidFill>
                  <a:schemeClr val="bg2"/>
                </a:solidFill>
              </a:rPr>
              <a:t>地址</a:t>
            </a:r>
            <a:r>
              <a:rPr lang="zh-CN" altLang="en-US" sz="2400" dirty="0"/>
              <a:t>，赋给文件指针</a:t>
            </a:r>
            <a:r>
              <a:rPr lang="en-US" altLang="zh-CN" sz="2400" dirty="0" err="1"/>
              <a:t>fp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不成功，则返回一个</a:t>
            </a:r>
            <a:r>
              <a:rPr lang="en-US" altLang="zh-CN" sz="2400" dirty="0">
                <a:solidFill>
                  <a:schemeClr val="bg2"/>
                </a:solidFill>
              </a:rPr>
              <a:t>NULL</a:t>
            </a:r>
            <a:r>
              <a:rPr lang="zh-CN" altLang="en-US" sz="2400" dirty="0"/>
              <a:t>（空值）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/>
              <a:t>exit(0)</a:t>
            </a:r>
            <a:r>
              <a:rPr lang="zh-CN" altLang="en-US" sz="2000" dirty="0"/>
              <a:t>：</a:t>
            </a:r>
            <a:r>
              <a:rPr lang="zh-CN" altLang="en-US" dirty="0"/>
              <a:t>关闭所有打开的文件，并终止程序的执行</a:t>
            </a:r>
          </a:p>
          <a:p>
            <a:pPr lvl="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参数</a:t>
            </a:r>
            <a:r>
              <a:rPr lang="en-US" altLang="zh-CN" dirty="0"/>
              <a:t>0</a:t>
            </a:r>
            <a:r>
              <a:rPr lang="zh-CN" altLang="en-US" dirty="0"/>
              <a:t>表示程序正常结束；非</a:t>
            </a:r>
            <a:r>
              <a:rPr lang="en-US" altLang="zh-CN" dirty="0"/>
              <a:t>0</a:t>
            </a:r>
            <a:r>
              <a:rPr lang="zh-CN" altLang="en-US" dirty="0"/>
              <a:t>参数通常表示不正常的程序结束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5C03915F-D162-4943-9C0A-5DF998BB5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96200" y="322263"/>
            <a:ext cx="3467100" cy="73977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文件打开方式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4F409471-9E38-5645-81C9-32F260105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392" y="692151"/>
            <a:ext cx="5040312" cy="1152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000">
                <a:solidFill>
                  <a:srgbClr val="CC0066"/>
                </a:solidFill>
              </a:rPr>
              <a:t>fp=fopen("f12-2.txt","w")</a:t>
            </a:r>
            <a:endParaRPr lang="zh-CN" altLang="en-US">
              <a:solidFill>
                <a:srgbClr val="CC0066"/>
              </a:solidFill>
            </a:endParaRPr>
          </a:p>
          <a:p>
            <a:pPr eaLnBrk="1" hangingPunct="1"/>
            <a:r>
              <a:rPr lang="zh-CN" altLang="en-US"/>
              <a:t>文件打开方式参数表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D3F52CDF-B416-E14A-8724-A9E0278B6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12463"/>
              </p:ext>
            </p:extLst>
          </p:nvPr>
        </p:nvGraphicFramePr>
        <p:xfrm>
          <a:off x="839292" y="2205038"/>
          <a:ext cx="792480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文档" r:id="rId3" imgW="5537200" imgH="2209800" progId="Word.Document.8">
                  <p:embed/>
                </p:oleObj>
              </mc:Choice>
              <mc:Fallback>
                <p:oleObj name="文档" r:id="rId3" imgW="5537200" imgH="2209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292" y="2205038"/>
                        <a:ext cx="7924800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D9215A3-D201-C649-8C43-2CCC4C619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76754" y="335522"/>
            <a:ext cx="2963862" cy="1296987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文件读写与打开方式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FE23F94-027E-154F-95FB-A65B66DA9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384" y="692151"/>
            <a:ext cx="9107487" cy="5903913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if </a:t>
            </a:r>
            <a:r>
              <a:rPr lang="zh-CN" altLang="en-US" sz="2000" dirty="0">
                <a:solidFill>
                  <a:schemeClr val="bg2"/>
                </a:solidFill>
              </a:rPr>
              <a:t>读文件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 dirty="0"/>
              <a:t>    指定的文件必须存在，否则出错；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if </a:t>
            </a:r>
            <a:r>
              <a:rPr lang="zh-CN" altLang="en-US" sz="2000" dirty="0">
                <a:solidFill>
                  <a:schemeClr val="bg2"/>
                </a:solidFill>
              </a:rPr>
              <a:t>写文件</a:t>
            </a:r>
            <a:r>
              <a:rPr lang="en-US" altLang="zh-CN" sz="2000" dirty="0"/>
              <a:t>(</a:t>
            </a:r>
            <a:r>
              <a:rPr lang="zh-CN" altLang="en-US" sz="2000" dirty="0"/>
              <a:t>指定的文件可以存在，也可以不存在</a:t>
            </a:r>
            <a:r>
              <a:rPr lang="en-US" altLang="zh-CN" sz="2000" dirty="0"/>
              <a:t>)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    if  </a:t>
            </a:r>
            <a:r>
              <a:rPr lang="zh-CN" altLang="en-US" sz="2000" dirty="0"/>
              <a:t>以 </a:t>
            </a:r>
            <a:r>
              <a:rPr lang="en-US" altLang="zh-CN" sz="2000" dirty="0">
                <a:solidFill>
                  <a:srgbClr val="CC0066"/>
                </a:solidFill>
              </a:rPr>
              <a:t>"</a:t>
            </a:r>
            <a:r>
              <a:rPr lang="en-US" altLang="zh-CN" sz="2000" dirty="0" err="1">
                <a:solidFill>
                  <a:srgbClr val="CC0066"/>
                </a:solidFill>
              </a:rPr>
              <a:t>wb</a:t>
            </a:r>
            <a:r>
              <a:rPr lang="en-US" altLang="zh-CN" sz="2000" dirty="0">
                <a:solidFill>
                  <a:srgbClr val="CC0066"/>
                </a:solidFill>
              </a:rPr>
              <a:t>" </a:t>
            </a:r>
            <a:r>
              <a:rPr lang="zh-CN" altLang="en-US" sz="2000" dirty="0"/>
              <a:t>方式写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        if </a:t>
            </a:r>
            <a:r>
              <a:rPr lang="zh-CN" altLang="en-US" sz="2000" dirty="0"/>
              <a:t>该文件已经存在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 dirty="0"/>
              <a:t>            原文件将被删去重新建立；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else 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 dirty="0"/>
              <a:t>            按指定的名字新建一个文件；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else if  </a:t>
            </a:r>
            <a:r>
              <a:rPr lang="zh-CN" altLang="en-US" sz="2000" dirty="0"/>
              <a:t>以 </a:t>
            </a:r>
            <a:r>
              <a:rPr lang="en-US" altLang="zh-CN" sz="2000" dirty="0">
                <a:solidFill>
                  <a:srgbClr val="CC0066"/>
                </a:solidFill>
              </a:rPr>
              <a:t>"ab" </a:t>
            </a:r>
            <a:r>
              <a:rPr lang="zh-CN" altLang="en-US" sz="2000" dirty="0"/>
              <a:t>方式写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        if </a:t>
            </a:r>
            <a:r>
              <a:rPr lang="zh-CN" altLang="en-US" sz="2000" dirty="0"/>
              <a:t>该文件已经存在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 dirty="0"/>
              <a:t>           写入的数据将被添加到指定文件原有数据的后面，不会删去原来的内容；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        else 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            </a:t>
            </a:r>
            <a:r>
              <a:rPr lang="zh-CN" altLang="en-US" sz="2000" dirty="0"/>
              <a:t>按指定的名字新建一个文件（与“</a:t>
            </a:r>
            <a:r>
              <a:rPr lang="en-US" altLang="zh-CN" sz="2000" dirty="0"/>
              <a:t>w”</a:t>
            </a:r>
            <a:r>
              <a:rPr lang="zh-CN" altLang="en-US" sz="2000" dirty="0"/>
              <a:t>相同）；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if  </a:t>
            </a:r>
            <a:r>
              <a:rPr lang="zh-CN" altLang="en-US" sz="2000" dirty="0">
                <a:solidFill>
                  <a:schemeClr val="bg2"/>
                </a:solidFill>
              </a:rPr>
              <a:t>文件同时读和写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 dirty="0"/>
              <a:t>        使用 </a:t>
            </a:r>
            <a:r>
              <a:rPr lang="en-US" altLang="zh-CN" sz="2000" dirty="0">
                <a:solidFill>
                  <a:srgbClr val="CC0066"/>
                </a:solidFill>
              </a:rPr>
              <a:t>“</a:t>
            </a:r>
            <a:r>
              <a:rPr lang="en-US" altLang="zh-CN" sz="2000" dirty="0" err="1">
                <a:solidFill>
                  <a:srgbClr val="CC0066"/>
                </a:solidFill>
              </a:rPr>
              <a:t>rb</a:t>
            </a:r>
            <a:r>
              <a:rPr lang="en-US" altLang="zh-CN" sz="2000" dirty="0">
                <a:solidFill>
                  <a:srgbClr val="CC0066"/>
                </a:solidFill>
              </a:rPr>
              <a:t>+”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C0066"/>
                </a:solidFill>
              </a:rPr>
              <a:t>“</a:t>
            </a:r>
            <a:r>
              <a:rPr lang="en-US" altLang="zh-CN" sz="2000" dirty="0" err="1">
                <a:solidFill>
                  <a:srgbClr val="CC0066"/>
                </a:solidFill>
              </a:rPr>
              <a:t>wb</a:t>
            </a:r>
            <a:r>
              <a:rPr lang="en-US" altLang="zh-CN" sz="2000" dirty="0">
                <a:solidFill>
                  <a:srgbClr val="CC0066"/>
                </a:solidFill>
              </a:rPr>
              <a:t>+" </a:t>
            </a:r>
            <a:r>
              <a:rPr lang="zh-CN" altLang="en-US" sz="2000" dirty="0"/>
              <a:t>或 </a:t>
            </a:r>
            <a:r>
              <a:rPr lang="en-US" altLang="zh-CN" sz="2000" dirty="0">
                <a:solidFill>
                  <a:srgbClr val="CC0066"/>
                </a:solidFill>
              </a:rPr>
              <a:t>"ab+" </a:t>
            </a:r>
            <a:r>
              <a:rPr lang="zh-CN" altLang="en-US" sz="2000" dirty="0"/>
              <a:t>打开文件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8B914D9-D4FB-8342-AB1C-EEAAD3914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28248" y="259442"/>
            <a:ext cx="3673475" cy="792162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关闭文件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AB748481-3802-2141-BBA0-85BD30A0E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765176"/>
            <a:ext cx="10043145" cy="58324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if( </a:t>
            </a:r>
            <a:r>
              <a:rPr lang="en-US" altLang="zh-CN" sz="2400" dirty="0" err="1">
                <a:solidFill>
                  <a:srgbClr val="CC0066"/>
                </a:solidFill>
              </a:rPr>
              <a:t>fclose</a:t>
            </a:r>
            <a:r>
              <a:rPr lang="en-US" altLang="zh-CN" sz="2400" dirty="0">
                <a:solidFill>
                  <a:srgbClr val="CC0066"/>
                </a:solidFill>
              </a:rPr>
              <a:t>(</a:t>
            </a:r>
            <a:r>
              <a:rPr lang="en-US" altLang="zh-CN" sz="2400" dirty="0" err="1">
                <a:solidFill>
                  <a:srgbClr val="CC0066"/>
                </a:solidFill>
              </a:rPr>
              <a:t>fp</a:t>
            </a:r>
            <a:r>
              <a:rPr lang="en-US" altLang="zh-CN" sz="2400" dirty="0">
                <a:solidFill>
                  <a:srgbClr val="CC0066"/>
                </a:solidFill>
              </a:rPr>
              <a:t>)</a:t>
            </a:r>
            <a:r>
              <a:rPr lang="en-US" altLang="zh-CN" sz="2400" dirty="0"/>
              <a:t> ){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 "Can not close the file!\n" 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exit(0);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err="1">
                <a:solidFill>
                  <a:schemeClr val="bg2"/>
                </a:solidFill>
              </a:rPr>
              <a:t>fclose</a:t>
            </a:r>
            <a:r>
              <a:rPr lang="en-US" altLang="zh-CN" sz="2800" dirty="0">
                <a:solidFill>
                  <a:schemeClr val="bg2"/>
                </a:solidFill>
              </a:rPr>
              <a:t>(</a:t>
            </a:r>
            <a:r>
              <a:rPr lang="zh-CN" altLang="en-US" sz="2800" dirty="0">
                <a:solidFill>
                  <a:schemeClr val="bg2"/>
                </a:solidFill>
              </a:rPr>
              <a:t>文件指针</a:t>
            </a:r>
            <a:r>
              <a:rPr lang="en-US" altLang="zh-CN" sz="2800" dirty="0">
                <a:solidFill>
                  <a:schemeClr val="bg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把缓冲区中的数据写入磁盘扇区，确保写文件的正常完成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释放文件缓冲区单元和</a:t>
            </a:r>
            <a:r>
              <a:rPr lang="en-US" altLang="zh-CN" sz="2400" dirty="0"/>
              <a:t>FILE</a:t>
            </a:r>
            <a:r>
              <a:rPr lang="zh-CN" altLang="en-US" sz="2400" dirty="0"/>
              <a:t>结构体，使文件指针与具体文件脱钩。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函数</a:t>
            </a:r>
            <a:r>
              <a:rPr lang="en-US" altLang="zh-CN" sz="2800" dirty="0" err="1">
                <a:solidFill>
                  <a:schemeClr val="bg2"/>
                </a:solidFill>
              </a:rPr>
              <a:t>fclose</a:t>
            </a:r>
            <a:r>
              <a:rPr lang="en-US" altLang="zh-CN" sz="2800" dirty="0"/>
              <a:t>()</a:t>
            </a:r>
            <a:r>
              <a:rPr lang="zh-CN" altLang="en-US" sz="2800" dirty="0"/>
              <a:t> 的返回值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dirty="0"/>
              <a:t>返回</a:t>
            </a:r>
            <a:r>
              <a:rPr lang="en-US" altLang="zh-CN" sz="2400" dirty="0"/>
              <a:t>0</a:t>
            </a:r>
            <a:r>
              <a:rPr lang="zh-CN" altLang="en-US" sz="2400" dirty="0"/>
              <a:t>：正常关闭文件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dirty="0"/>
              <a:t>返回非</a:t>
            </a:r>
            <a:r>
              <a:rPr lang="en-US" altLang="zh-CN" sz="2400" dirty="0"/>
              <a:t>0</a:t>
            </a:r>
            <a:r>
              <a:rPr lang="zh-CN" altLang="en-US" sz="2400" dirty="0"/>
              <a:t>：无法正常关闭文件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DA2EB23-4B6D-7848-A9F9-1BF155DF4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1" y="333375"/>
            <a:ext cx="9361414" cy="8636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文件读写函数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4ECD6DC4-6C4F-254F-87E9-4AABA3B0B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484313"/>
            <a:ext cx="9864329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字符读写函数</a:t>
            </a:r>
            <a:r>
              <a:rPr lang="en-US" altLang="zh-CN" dirty="0"/>
              <a:t>: </a:t>
            </a:r>
            <a:r>
              <a:rPr lang="en-US" altLang="zh-CN" dirty="0" err="1"/>
              <a:t>fgetc</a:t>
            </a:r>
            <a:r>
              <a:rPr lang="en-US" altLang="zh-CN" dirty="0"/>
              <a:t>() / </a:t>
            </a:r>
            <a:r>
              <a:rPr lang="en-US" altLang="zh-CN" dirty="0" err="1"/>
              <a:t>fputc</a:t>
            </a:r>
            <a:r>
              <a:rPr lang="en-US" altLang="zh-CN" dirty="0"/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字符串读写函数：</a:t>
            </a:r>
            <a:r>
              <a:rPr lang="en-US" altLang="zh-CN" dirty="0" err="1"/>
              <a:t>fputs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en-US" altLang="zh-CN" dirty="0" err="1"/>
              <a:t>fgets</a:t>
            </a:r>
            <a:r>
              <a:rPr lang="en-US" altLang="zh-CN" dirty="0"/>
              <a:t>()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格式化读写函数：</a:t>
            </a:r>
            <a:r>
              <a:rPr lang="en-US" altLang="zh-CN" dirty="0" err="1"/>
              <a:t>fscanf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en-US" altLang="zh-CN" dirty="0" err="1"/>
              <a:t>fprintf</a:t>
            </a:r>
            <a:r>
              <a:rPr lang="en-US" altLang="zh-CN" dirty="0"/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二进制读写函数：</a:t>
            </a:r>
            <a:r>
              <a:rPr lang="en-US" altLang="zh-CN" dirty="0" err="1"/>
              <a:t>fread</a:t>
            </a:r>
            <a:r>
              <a:rPr lang="en-US" altLang="zh-CN" dirty="0"/>
              <a:t> ()/ </a:t>
            </a: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其他相关函数：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检测文件结尾函数</a:t>
            </a:r>
            <a:r>
              <a:rPr lang="en-US" altLang="zh-CN" dirty="0" err="1"/>
              <a:t>feof</a:t>
            </a:r>
            <a:r>
              <a:rPr lang="en-US" altLang="zh-CN" dirty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检测文件读写出错函数</a:t>
            </a:r>
            <a:r>
              <a:rPr lang="en-US" altLang="zh-CN" dirty="0" err="1"/>
              <a:t>ferror</a:t>
            </a:r>
            <a:r>
              <a:rPr lang="en-US" altLang="zh-CN" dirty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清除末尾标志和出错标志函数</a:t>
            </a:r>
            <a:r>
              <a:rPr lang="en-US" altLang="zh-CN" dirty="0" err="1"/>
              <a:t>clearerr</a:t>
            </a:r>
            <a:r>
              <a:rPr lang="en-US" altLang="zh-CN" dirty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文件定位的函数</a:t>
            </a:r>
            <a:r>
              <a:rPr lang="en-US" altLang="zh-CN" dirty="0" err="1"/>
              <a:t>fseek</a:t>
            </a:r>
            <a:r>
              <a:rPr lang="en-US" altLang="zh-CN" dirty="0"/>
              <a:t>() </a:t>
            </a:r>
            <a:r>
              <a:rPr lang="zh-CN" altLang="en-US" dirty="0"/>
              <a:t>、</a:t>
            </a:r>
            <a:r>
              <a:rPr lang="en-US" altLang="zh-CN" dirty="0"/>
              <a:t>rewind() </a:t>
            </a:r>
            <a:r>
              <a:rPr lang="zh-CN" altLang="en-US" dirty="0"/>
              <a:t>、</a:t>
            </a:r>
            <a:r>
              <a:rPr lang="en-US" altLang="zh-CN" dirty="0" err="1"/>
              <a:t>ftell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D4448FF-CBD6-B949-88E3-51977C669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183" y="476150"/>
            <a:ext cx="6202362" cy="884238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其他相关函数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91FA42F-56A0-7045-9161-D2748AD51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384" y="1412776"/>
            <a:ext cx="4105275" cy="50403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函数</a:t>
            </a:r>
            <a:r>
              <a:rPr lang="en-US" altLang="zh-CN"/>
              <a:t>feof()</a:t>
            </a:r>
            <a:endParaRPr lang="zh-CN" altLang="en-US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CC0066"/>
                </a:solidFill>
              </a:rPr>
              <a:t>feof(fp) ;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/>
              <a:t>判断</a:t>
            </a:r>
            <a:r>
              <a:rPr lang="en-US" altLang="zh-CN"/>
              <a:t>fp</a:t>
            </a:r>
            <a:r>
              <a:rPr lang="zh-CN" altLang="en-US"/>
              <a:t>指针是否已经到文件末尾，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/>
              <a:t>函数返回值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：到文件结束位置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/>
              <a:t>0</a:t>
            </a:r>
            <a:r>
              <a:rPr lang="zh-CN" altLang="en-US"/>
              <a:t>：文件未结束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C1EFE16F-15CA-4444-BAFA-66461DB5D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1338267"/>
            <a:ext cx="46799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 b="1" dirty="0"/>
              <a:t>函数</a:t>
            </a:r>
            <a:r>
              <a:rPr lang="en-US" altLang="zh-CN" sz="3200" b="1" dirty="0"/>
              <a:t>rewind( )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66"/>
                </a:solidFill>
              </a:rPr>
              <a:t>rewind(FILE *</a:t>
            </a:r>
            <a:r>
              <a:rPr lang="en-US" altLang="zh-CN" sz="2800" b="1" dirty="0" err="1">
                <a:solidFill>
                  <a:srgbClr val="CC0066"/>
                </a:solidFill>
              </a:rPr>
              <a:t>fp</a:t>
            </a:r>
            <a:r>
              <a:rPr lang="en-US" altLang="zh-CN" sz="2800" b="1" dirty="0">
                <a:solidFill>
                  <a:srgbClr val="CC0066"/>
                </a:solidFill>
              </a:rPr>
              <a:t>);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/>
              <a:t>定位文件指针，使文件指针指向读写文件的首地址，即打开文件时文件指针所指向的位置。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8421C45-42C2-E449-88B1-4DBACF417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00256" y="217400"/>
            <a:ext cx="3394075" cy="73977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其他相关函数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5C834D2-8B95-9549-B3F5-7F19F403F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981075"/>
            <a:ext cx="10260632" cy="5543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函数</a:t>
            </a:r>
            <a:r>
              <a:rPr lang="en-US" altLang="zh-CN" sz="2800" dirty="0" err="1"/>
              <a:t>fseek</a:t>
            </a:r>
            <a:r>
              <a:rPr lang="en-US" altLang="zh-CN" sz="2800" dirty="0"/>
              <a:t>( )——</a:t>
            </a:r>
            <a:r>
              <a:rPr lang="zh-CN" altLang="en-US" sz="2800" dirty="0"/>
              <a:t>用来控制指针移动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CC0066"/>
                </a:solidFill>
              </a:rPr>
              <a:t>fseek</a:t>
            </a:r>
            <a:r>
              <a:rPr lang="en-US" altLang="zh-CN" sz="2400" dirty="0">
                <a:solidFill>
                  <a:srgbClr val="CC0066"/>
                </a:solidFill>
              </a:rPr>
              <a:t>(</a:t>
            </a:r>
            <a:r>
              <a:rPr lang="en-US" altLang="zh-CN" sz="2400" dirty="0" err="1">
                <a:solidFill>
                  <a:srgbClr val="CC0066"/>
                </a:solidFill>
              </a:rPr>
              <a:t>fp</a:t>
            </a:r>
            <a:r>
              <a:rPr lang="en-US" altLang="zh-CN" sz="2400" dirty="0">
                <a:solidFill>
                  <a:srgbClr val="CC0066"/>
                </a:solidFill>
              </a:rPr>
              <a:t>, offset, from);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offset</a:t>
            </a:r>
            <a:r>
              <a:rPr lang="zh-CN" altLang="en-US" sz="2400" dirty="0"/>
              <a:t>：移动偏移量，</a:t>
            </a:r>
            <a:r>
              <a:rPr lang="en-US" altLang="zh-CN" sz="2400" dirty="0"/>
              <a:t>long</a:t>
            </a:r>
            <a:r>
              <a:rPr lang="zh-CN" altLang="en-US" sz="2400" dirty="0"/>
              <a:t>型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from</a:t>
            </a:r>
            <a:r>
              <a:rPr lang="zh-CN" altLang="en-US" sz="2400" dirty="0"/>
              <a:t>：起始位置，文件首部、当前位置和文件尾部分别对应</a:t>
            </a:r>
            <a:r>
              <a:rPr lang="en-US" altLang="zh-CN" sz="2400" dirty="0"/>
              <a:t>0,1,2</a:t>
            </a:r>
            <a:r>
              <a:rPr lang="zh-CN" altLang="en-US" sz="2400" dirty="0"/>
              <a:t>，或常量</a:t>
            </a:r>
            <a:r>
              <a:rPr lang="en-US" altLang="zh-CN" sz="2400" dirty="0"/>
              <a:t>SEEK_SET</a:t>
            </a:r>
            <a:r>
              <a:rPr lang="zh-CN" altLang="en-US" sz="2400" dirty="0"/>
              <a:t>、</a:t>
            </a:r>
            <a:r>
              <a:rPr lang="en-US" altLang="zh-CN" sz="2400" dirty="0"/>
              <a:t>SEEK_CUR</a:t>
            </a:r>
            <a:r>
              <a:rPr lang="zh-CN" altLang="en-US" sz="2400" dirty="0"/>
              <a:t>、</a:t>
            </a:r>
            <a:r>
              <a:rPr lang="en-US" altLang="zh-CN" sz="2400" dirty="0"/>
              <a:t>SEEK_END</a:t>
            </a:r>
            <a:r>
              <a:rPr lang="zh-CN" altLang="en-US" sz="2400" dirty="0"/>
              <a:t>。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例如：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err="1"/>
              <a:t>fseek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, 20L, 0)</a:t>
            </a:r>
            <a:r>
              <a:rPr lang="zh-CN" altLang="en-US" sz="2000" dirty="0"/>
              <a:t>：将文件位置指针移动到离文件首</a:t>
            </a:r>
            <a:r>
              <a:rPr lang="en-US" altLang="zh-CN" sz="2000" dirty="0"/>
              <a:t>20</a:t>
            </a:r>
            <a:r>
              <a:rPr lang="zh-CN" altLang="en-US" sz="2000" dirty="0"/>
              <a:t>字节处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err="1"/>
              <a:t>fseek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, -20L, SEEK_END)</a:t>
            </a:r>
            <a:r>
              <a:rPr lang="zh-CN" altLang="en-US" sz="2000" dirty="0"/>
              <a:t>：将文件位置指针移动到离文件尾部前</a:t>
            </a:r>
            <a:r>
              <a:rPr lang="en-US" altLang="zh-CN" sz="2000" dirty="0"/>
              <a:t>20</a:t>
            </a:r>
            <a:r>
              <a:rPr lang="zh-CN" altLang="en-US" sz="2000" dirty="0"/>
              <a:t>字节处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函数</a:t>
            </a:r>
            <a:r>
              <a:rPr lang="en-US" altLang="zh-CN" sz="2800" dirty="0" err="1"/>
              <a:t>ftell</a:t>
            </a:r>
            <a:r>
              <a:rPr lang="en-US" altLang="zh-CN" sz="2800" dirty="0"/>
              <a:t>( )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CC0066"/>
                </a:solidFill>
              </a:rPr>
              <a:t>ftell</a:t>
            </a:r>
            <a:r>
              <a:rPr lang="en-US" altLang="zh-CN" sz="2400" dirty="0">
                <a:solidFill>
                  <a:srgbClr val="CC0066"/>
                </a:solidFill>
              </a:rPr>
              <a:t>(</a:t>
            </a:r>
            <a:r>
              <a:rPr lang="zh-CN" altLang="en-US" sz="2400" dirty="0">
                <a:solidFill>
                  <a:srgbClr val="CC0066"/>
                </a:solidFill>
              </a:rPr>
              <a:t>文件指针</a:t>
            </a:r>
            <a:r>
              <a:rPr lang="en-US" altLang="zh-CN" sz="2400" dirty="0">
                <a:solidFill>
                  <a:srgbClr val="CC0066"/>
                </a:solidFill>
              </a:rPr>
              <a:t>)</a:t>
            </a:r>
            <a:r>
              <a:rPr lang="zh-CN" altLang="en-US" sz="2400" dirty="0">
                <a:solidFill>
                  <a:srgbClr val="CC0066"/>
                </a:solidFill>
              </a:rPr>
              <a:t>；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/>
              <a:t>获取当前文件指针的位置，即相对于文件开头的位移量（字节数）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函数出错时，返回</a:t>
            </a:r>
            <a:r>
              <a:rPr lang="en-US" altLang="zh-CN" sz="2400" dirty="0"/>
              <a:t>-1L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6A35B51-DC61-6E45-ABA0-B06BB7EB5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本章要点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9572342-04CC-134B-A491-32BA0A73F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1916113"/>
            <a:ext cx="9649071" cy="3886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文件、存储、文件缓冲系统及其工作原理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理解文本文件和二进制文件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基本文件的操作函数：打开、关闭、读写函数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有哪些高级应用：复杂信息数据处理、主流二进制数据读写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966B30F-2E10-6147-9664-A351979FD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408" y="431006"/>
            <a:ext cx="8229600" cy="668338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其他相关函数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BE1C34E7-0490-9C4A-AB9C-721B5BFEB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392" y="1412875"/>
            <a:ext cx="9669958" cy="46799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 err="1"/>
              <a:t>ferror</a:t>
            </a:r>
            <a:r>
              <a:rPr lang="en-US" altLang="zh-CN" sz="2400" dirty="0"/>
              <a:t>()</a:t>
            </a:r>
            <a:r>
              <a:rPr lang="zh-CN" altLang="en-US" sz="2400" dirty="0"/>
              <a:t>函数：函数用来检查文件在用各种输入输出函数进行读写是否出错，若返回值为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，表示未出错，否则表示有错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   调用形式为：</a:t>
            </a:r>
            <a:r>
              <a:rPr lang="en-US" altLang="zh-CN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ferror</a:t>
            </a:r>
            <a:r>
              <a:rPr lang="en-US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文件指针</a:t>
            </a:r>
            <a:r>
              <a:rPr lang="en-US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文件指针必须是已经定义过的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函数</a:t>
            </a:r>
            <a:r>
              <a:rPr lang="en-US" altLang="zh-CN" sz="2400" dirty="0" err="1"/>
              <a:t>clearerr</a:t>
            </a:r>
            <a:r>
              <a:rPr lang="en-US" altLang="zh-CN" sz="2400" dirty="0"/>
              <a:t>( )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CC0066"/>
                </a:solidFill>
              </a:rPr>
              <a:t>clearerr</a:t>
            </a:r>
            <a:r>
              <a:rPr lang="en-US" altLang="zh-CN" sz="2000" dirty="0">
                <a:solidFill>
                  <a:srgbClr val="CC0066"/>
                </a:solidFill>
              </a:rPr>
              <a:t>(</a:t>
            </a:r>
            <a:r>
              <a:rPr lang="zh-CN" altLang="en-US" sz="2000" dirty="0">
                <a:solidFill>
                  <a:srgbClr val="CC0066"/>
                </a:solidFill>
              </a:rPr>
              <a:t>文件指针</a:t>
            </a:r>
            <a:r>
              <a:rPr lang="en-US" altLang="zh-CN" sz="2000" dirty="0">
                <a:solidFill>
                  <a:srgbClr val="CC0066"/>
                </a:solidFill>
              </a:rPr>
              <a:t>)</a:t>
            </a:r>
            <a:r>
              <a:rPr lang="zh-CN" altLang="en-US" sz="2000" dirty="0">
                <a:solidFill>
                  <a:srgbClr val="CC0066"/>
                </a:solidFill>
              </a:rPr>
              <a:t>；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dirty="0"/>
              <a:t>用来清除出错标志和文件结束标志，使它们为</a:t>
            </a:r>
            <a:r>
              <a:rPr lang="en-US" altLang="zh-CN" sz="1800" dirty="0"/>
              <a:t>0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794DA-35B0-0A44-9AF7-C608D92A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二、基本的二进制文件读写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4612C-CD90-E74A-981E-7C5681F0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二进制读写函数</a:t>
            </a:r>
            <a:endParaRPr kumimoji="1" lang="en-US" altLang="zh-CN" dirty="0"/>
          </a:p>
          <a:p>
            <a:r>
              <a:rPr kumimoji="1" lang="en-US" altLang="zh-CN" dirty="0"/>
              <a:t>2.2</a:t>
            </a:r>
            <a:r>
              <a:rPr kumimoji="1" lang="zh-CN" altLang="en-US" dirty="0"/>
              <a:t> 举例：二进制文件的复制</a:t>
            </a:r>
          </a:p>
        </p:txBody>
      </p:sp>
    </p:spTree>
    <p:extLst>
      <p:ext uri="{BB962C8B-B14F-4D97-AF65-F5344CB8AC3E}">
        <p14:creationId xmlns:p14="http://schemas.microsoft.com/office/powerpoint/2010/main" val="3079842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A5D6AFF-C70B-3E46-8DEF-9267231FD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76" y="457201"/>
            <a:ext cx="9072612" cy="73977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2.1</a:t>
            </a:r>
            <a:r>
              <a:rPr lang="zh-CN" altLang="en-US" sz="3200" dirty="0"/>
              <a:t> 二进制的数据块读写</a:t>
            </a:r>
            <a:r>
              <a:rPr lang="en-US" altLang="zh-CN" sz="3200" dirty="0" err="1"/>
              <a:t>fread</a:t>
            </a:r>
            <a:r>
              <a:rPr lang="en-US" altLang="zh-CN" sz="3200" dirty="0"/>
              <a:t>()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fwrite</a:t>
            </a:r>
            <a:r>
              <a:rPr lang="en-US" altLang="zh-CN" sz="3200" dirty="0"/>
              <a:t>()</a:t>
            </a:r>
            <a:endParaRPr lang="zh-CN" altLang="en-US" sz="3200" dirty="0"/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6A738528-8D11-FC40-9621-DDC6AFD21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268414"/>
            <a:ext cx="10008790" cy="5589587"/>
          </a:xfrm>
        </p:spPr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CC0066"/>
                </a:solidFill>
              </a:rPr>
              <a:t>fread</a:t>
            </a:r>
            <a:r>
              <a:rPr lang="en-US" altLang="zh-CN" dirty="0">
                <a:solidFill>
                  <a:srgbClr val="CC0066"/>
                </a:solidFill>
              </a:rPr>
              <a:t>(buffer, size, count, </a:t>
            </a:r>
            <a:r>
              <a:rPr lang="en-US" altLang="zh-CN" dirty="0" err="1">
                <a:solidFill>
                  <a:srgbClr val="CC0066"/>
                </a:solidFill>
              </a:rPr>
              <a:t>fp</a:t>
            </a:r>
            <a:r>
              <a:rPr lang="en-US" altLang="zh-CN" dirty="0">
                <a:solidFill>
                  <a:srgbClr val="CC0066"/>
                </a:solidFill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/>
              <a:t>从二进制文件中读入一个数据块到变量</a:t>
            </a:r>
            <a:endParaRPr lang="en-US" altLang="zh-CN" dirty="0"/>
          </a:p>
          <a:p>
            <a:pPr lvl="1" eaLnBrk="1" hangingPunct="1">
              <a:buNone/>
            </a:pPr>
            <a:r>
              <a:rPr lang="en" altLang="zh-CN" b="0" dirty="0"/>
              <a:t>		</a:t>
            </a:r>
            <a:r>
              <a:rPr lang="en" altLang="zh-CN" b="0" dirty="0" err="1"/>
              <a:t>fread</a:t>
            </a:r>
            <a:r>
              <a:rPr lang="zh-CN" altLang="en-US" b="0" dirty="0"/>
              <a:t>的返回值为实际读入的</a:t>
            </a:r>
            <a:r>
              <a:rPr lang="zh-CN" altLang="en-US" dirty="0"/>
              <a:t>元素个数</a:t>
            </a:r>
          </a:p>
          <a:p>
            <a:pPr eaLnBrk="1" hangingPunct="1"/>
            <a:r>
              <a:rPr lang="en-US" altLang="zh-CN" dirty="0" err="1">
                <a:solidFill>
                  <a:srgbClr val="CC0066"/>
                </a:solidFill>
              </a:rPr>
              <a:t>fwrite</a:t>
            </a:r>
            <a:r>
              <a:rPr lang="en-US" altLang="zh-CN" dirty="0">
                <a:solidFill>
                  <a:srgbClr val="CC0066"/>
                </a:solidFill>
              </a:rPr>
              <a:t>(buffer, size, count, </a:t>
            </a:r>
            <a:r>
              <a:rPr lang="en-US" altLang="zh-CN" dirty="0" err="1">
                <a:solidFill>
                  <a:srgbClr val="CC0066"/>
                </a:solidFill>
              </a:rPr>
              <a:t>fp</a:t>
            </a:r>
            <a:r>
              <a:rPr lang="en-US" altLang="zh-CN" dirty="0">
                <a:solidFill>
                  <a:srgbClr val="CC0066"/>
                </a:solidFill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/>
              <a:t>向二进制文件中写入一个数据块			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0" dirty="0"/>
              <a:t>返回值为实际写入的</a:t>
            </a:r>
            <a:r>
              <a:rPr lang="zh-CN" altLang="en-US" dirty="0"/>
              <a:t>元素个数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/>
            <a:r>
              <a:rPr lang="en-US" altLang="zh-CN" dirty="0"/>
              <a:t>buffer</a:t>
            </a:r>
            <a:r>
              <a:rPr lang="zh-CN" altLang="en-US" dirty="0"/>
              <a:t>：指针，表示存放数据的首地址；</a:t>
            </a:r>
          </a:p>
          <a:p>
            <a:pPr lvl="1" eaLnBrk="1" hangingPunct="1"/>
            <a:r>
              <a:rPr lang="en-US" altLang="zh-CN" dirty="0"/>
              <a:t>size</a:t>
            </a:r>
            <a:r>
              <a:rPr lang="zh-CN" altLang="en-US" dirty="0"/>
              <a:t>：数据块的字节数</a:t>
            </a:r>
          </a:p>
          <a:p>
            <a:pPr lvl="1" eaLnBrk="1" hangingPunct="1"/>
            <a:r>
              <a:rPr lang="en-US" altLang="zh-CN" dirty="0"/>
              <a:t>count</a:t>
            </a:r>
            <a:r>
              <a:rPr lang="zh-CN" altLang="en-US" dirty="0"/>
              <a:t>：要读写的数据块块数</a:t>
            </a:r>
          </a:p>
          <a:p>
            <a:pPr lvl="1" eaLnBrk="1" hangingPunct="1"/>
            <a:r>
              <a:rPr lang="en-US" altLang="zh-CN" dirty="0" err="1"/>
              <a:t>fp</a:t>
            </a:r>
            <a:r>
              <a:rPr lang="zh-CN" altLang="en-US" dirty="0"/>
              <a:t>：文件指针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3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6A72F-4B06-1142-9EE2-0E5B51E3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命令行方式实现的二进制文件复制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F8788-E608-7F49-991E-489A9348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896544"/>
          </a:xfrm>
        </p:spPr>
        <p:txBody>
          <a:bodyPr/>
          <a:lstStyle/>
          <a:p>
            <a:r>
              <a:rPr kumimoji="1" lang="zh-CN" altLang="en-US" dirty="0"/>
              <a:t>命令行方式：</a:t>
            </a:r>
            <a:endParaRPr kumimoji="1" lang="en-US" altLang="zh-CN" dirty="0"/>
          </a:p>
          <a:p>
            <a:pPr lvl="1"/>
            <a:r>
              <a:rPr lang="en" altLang="zh-CN" dirty="0">
                <a:solidFill>
                  <a:srgbClr val="4F4F4F"/>
                </a:solidFill>
                <a:latin typeface="-apple-system"/>
              </a:rPr>
              <a:t>int main(int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argc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, char *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argv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[])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FILE *</a:t>
            </a:r>
            <a:r>
              <a:rPr kumimoji="1" lang="en-US" altLang="zh-CN" dirty="0" err="1"/>
              <a:t>infile</a:t>
            </a:r>
            <a:r>
              <a:rPr kumimoji="1" lang="en-US" altLang="zh-CN" dirty="0"/>
              <a:t>, *</a:t>
            </a:r>
            <a:r>
              <a:rPr kumimoji="1" lang="en-US" altLang="zh-CN" dirty="0" err="1"/>
              <a:t>outfile</a:t>
            </a:r>
            <a:r>
              <a:rPr kumimoji="1" lang="en-US" altLang="zh-CN" dirty="0"/>
              <a:t>;</a:t>
            </a:r>
          </a:p>
          <a:p>
            <a:r>
              <a:rPr kumimoji="1" lang="zh-CN" altLang="en-US" dirty="0"/>
              <a:t>二进制读 ：</a:t>
            </a:r>
            <a:r>
              <a:rPr kumimoji="1" lang="en-US" altLang="zh-CN" dirty="0"/>
              <a:t>"</a:t>
            </a:r>
            <a:r>
              <a:rPr kumimoji="1" lang="en-US" altLang="zh-CN" dirty="0" err="1"/>
              <a:t>rb</a:t>
            </a:r>
            <a:r>
              <a:rPr kumimoji="1" lang="en-US" altLang="zh-CN" dirty="0"/>
              <a:t>"</a:t>
            </a:r>
          </a:p>
          <a:p>
            <a:pPr lvl="1"/>
            <a:r>
              <a:rPr kumimoji="1" lang="en-US" altLang="zh-CN" dirty="0" err="1"/>
              <a:t>infile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fopen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argv</a:t>
            </a:r>
            <a:r>
              <a:rPr kumimoji="1" lang="en-US" altLang="zh-CN" dirty="0"/>
              <a:t>[1], “</a:t>
            </a:r>
            <a:r>
              <a:rPr kumimoji="1" lang="en-US" altLang="zh-CN" dirty="0" err="1"/>
              <a:t>rb</a:t>
            </a:r>
            <a:r>
              <a:rPr kumimoji="1" lang="en-US" altLang="zh-CN" dirty="0"/>
              <a:t>”); //</a:t>
            </a:r>
            <a:r>
              <a:rPr kumimoji="1" lang="zh-CN" altLang="en-US" dirty="0"/>
              <a:t>二进制打开读方式</a:t>
            </a:r>
            <a:endParaRPr kumimoji="1" lang="en-US" altLang="zh-CN" dirty="0"/>
          </a:p>
          <a:p>
            <a:r>
              <a:rPr kumimoji="1" lang="zh-CN" altLang="en-US" dirty="0"/>
              <a:t>二进制写：</a:t>
            </a:r>
            <a:r>
              <a:rPr kumimoji="1" lang="en-US" altLang="zh-CN" dirty="0"/>
              <a:t>"</a:t>
            </a:r>
            <a:r>
              <a:rPr kumimoji="1" lang="en-US" altLang="zh-CN" dirty="0" err="1"/>
              <a:t>wb</a:t>
            </a:r>
            <a:r>
              <a:rPr kumimoji="1" lang="en-US" altLang="zh-CN" dirty="0"/>
              <a:t>"</a:t>
            </a:r>
          </a:p>
          <a:p>
            <a:pPr lvl="1"/>
            <a:r>
              <a:rPr kumimoji="1" lang="en-US" altLang="zh-CN" dirty="0" err="1"/>
              <a:t>outfile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fopen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argv</a:t>
            </a:r>
            <a:r>
              <a:rPr kumimoji="1" lang="en-US" altLang="zh-CN" dirty="0"/>
              <a:t>[2], “</a:t>
            </a:r>
            <a:r>
              <a:rPr kumimoji="1" lang="en-US" altLang="zh-CN" dirty="0" err="1"/>
              <a:t>wb</a:t>
            </a:r>
            <a:r>
              <a:rPr kumimoji="1" lang="en-US" altLang="zh-CN" dirty="0"/>
              <a:t>”);//</a:t>
            </a:r>
            <a:r>
              <a:rPr kumimoji="1" lang="zh-CN" altLang="en-US" dirty="0"/>
              <a:t>二进制打开写方式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24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DAC8B9-2297-A445-A3F3-10CB3A9DD239}"/>
              </a:ext>
            </a:extLst>
          </p:cNvPr>
          <p:cNvSpPr/>
          <p:nvPr/>
        </p:nvSpPr>
        <p:spPr>
          <a:xfrm>
            <a:off x="321151" y="99095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#include &lt;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stdio.h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&gt;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#include &lt;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stdlib.h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&gt;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#define MAXLEN 1024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int main(int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argc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, char *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argv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[])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{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 if(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argc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 &lt; 3 )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 {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    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printf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("usage: %s %s\n",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argv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[0], "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infile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outfile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");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     exit(1);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 }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 FILE *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outfile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, *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infile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;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outfile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 =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fopen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(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argv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[2], "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wb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" );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infile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 =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fopen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(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argv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[1], "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rb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");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 unsigned char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buf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[MAXLEN];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 if(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outfile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 == NULL ||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infile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 == NULL )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 {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    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printf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("%s, %s",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argv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[1],"not exit\n");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     exit(1);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 }   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</a:t>
            </a:r>
            <a:endParaRPr lang="en" altLang="zh-CN" b="0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2D4613-E3AC-3E4E-81AB-6E72F1DCB7B3}"/>
              </a:ext>
            </a:extLst>
          </p:cNvPr>
          <p:cNvSpPr/>
          <p:nvPr/>
        </p:nvSpPr>
        <p:spPr>
          <a:xfrm>
            <a:off x="5608439" y="545727"/>
            <a:ext cx="64087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zh-CN" dirty="0">
              <a:solidFill>
                <a:srgbClr val="4F4F4F"/>
              </a:solidFill>
              <a:latin typeface="-apple-system"/>
            </a:endParaRP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 int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rc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;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 while( (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rc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 =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fread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(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buf,sizeof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(unsigned char),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MAXLEN,infile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)) != 0 )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 {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      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fwrite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(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buf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,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sizeof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( unsigned char ),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rc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,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outfile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 );</a:t>
            </a:r>
          </a:p>
          <a:p>
            <a:pPr indent="228600"/>
            <a:r>
              <a:rPr lang="en" altLang="zh-CN" dirty="0">
                <a:solidFill>
                  <a:srgbClr val="4F4F4F"/>
                </a:solidFill>
                <a:latin typeface="-apple-system"/>
              </a:rPr>
              <a:t>} </a:t>
            </a:r>
          </a:p>
          <a:p>
            <a:pPr indent="228600"/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fclose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(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infile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);</a:t>
            </a:r>
          </a:p>
          <a:p>
            <a:pPr indent="228600"/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fclose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(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outfile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);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system("PAUSE"); 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 return 0;</a:t>
            </a:r>
          </a:p>
          <a:p>
            <a:r>
              <a:rPr lang="en" altLang="zh-CN" dirty="0">
                <a:solidFill>
                  <a:srgbClr val="4F4F4F"/>
                </a:solidFill>
                <a:latin typeface="-apple-system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1604EE8-A5E3-674C-BD83-473017A0D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76320" y="-171400"/>
            <a:ext cx="3867167" cy="1371600"/>
          </a:xfrm>
        </p:spPr>
        <p:txBody>
          <a:bodyPr/>
          <a:lstStyle/>
          <a:p>
            <a:pPr eaLnBrk="1" hangingPunct="1"/>
            <a:r>
              <a:rPr lang="en-US" altLang="zh-CN" dirty="0"/>
              <a:t>copy</a:t>
            </a:r>
            <a:r>
              <a:rPr lang="zh-CN" altLang="en-US" dirty="0"/>
              <a:t>命令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5B335-8784-AD44-8838-CECD7E06A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911" y="4131972"/>
            <a:ext cx="6713239" cy="232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kern="0" dirty="0"/>
              <a:t>命令名：</a:t>
            </a:r>
            <a:r>
              <a:rPr lang="en-US" altLang="zh-CN" sz="4000" kern="0" dirty="0" err="1"/>
              <a:t>mcopy</a:t>
            </a:r>
            <a:endParaRPr lang="en-US" altLang="zh-CN" sz="4000" kern="0" dirty="0"/>
          </a:p>
          <a:p>
            <a:pPr eaLnBrk="1" hangingPunct="1"/>
            <a:r>
              <a:rPr lang="zh-CN" altLang="en-US" sz="4000" kern="0" dirty="0"/>
              <a:t>格式：</a:t>
            </a:r>
            <a:r>
              <a:rPr lang="en-US" altLang="zh-CN" sz="4000" kern="0" dirty="0" err="1"/>
              <a:t>mcopy</a:t>
            </a:r>
            <a:r>
              <a:rPr lang="en-US" altLang="zh-CN" sz="4000" kern="0" dirty="0"/>
              <a:t> file1</a:t>
            </a:r>
            <a:r>
              <a:rPr lang="zh-CN" altLang="en-US" sz="4000" kern="0" dirty="0"/>
              <a:t> </a:t>
            </a:r>
            <a:r>
              <a:rPr lang="en-US" altLang="zh-CN" sz="4000" kern="0" dirty="0"/>
              <a:t>file2</a:t>
            </a:r>
          </a:p>
          <a:p>
            <a:pPr eaLnBrk="1" hangingPunct="1"/>
            <a:r>
              <a:rPr lang="en-US" altLang="zh-CN" sz="4000" kern="0" dirty="0" err="1"/>
              <a:t>mcopy</a:t>
            </a:r>
            <a:r>
              <a:rPr lang="zh-CN" altLang="en-US" sz="4000" kern="0" dirty="0"/>
              <a:t> </a:t>
            </a:r>
            <a:r>
              <a:rPr lang="en-US" altLang="zh-CN" sz="4000" kern="0" dirty="0" err="1"/>
              <a:t>a.c</a:t>
            </a:r>
            <a:r>
              <a:rPr lang="en-US" altLang="zh-CN" sz="4000" kern="0" dirty="0"/>
              <a:t> </a:t>
            </a:r>
            <a:r>
              <a:rPr lang="en-US" altLang="zh-CN" sz="4000" kern="0" dirty="0" err="1"/>
              <a:t>b.c</a:t>
            </a:r>
            <a:endParaRPr lang="en-US" altLang="zh-CN" sz="4000" kern="0" dirty="0"/>
          </a:p>
          <a:p>
            <a:pPr eaLnBrk="1" hangingPunct="1"/>
            <a:r>
              <a:rPr lang="en-US" altLang="zh-CN" sz="4000" kern="0" dirty="0" err="1"/>
              <a:t>mcopy</a:t>
            </a:r>
            <a:r>
              <a:rPr lang="en-US" altLang="zh-CN" sz="4000" kern="0" dirty="0"/>
              <a:t> </a:t>
            </a:r>
            <a:r>
              <a:rPr lang="en-US" altLang="zh-CN" sz="4000" kern="0" dirty="0" err="1"/>
              <a:t>a.jpg</a:t>
            </a:r>
            <a:r>
              <a:rPr lang="en-US" altLang="zh-CN" sz="4000" kern="0" dirty="0"/>
              <a:t> </a:t>
            </a:r>
            <a:r>
              <a:rPr lang="en-US" altLang="zh-CN" sz="4000" kern="0" dirty="0" err="1"/>
              <a:t>b.jpg</a:t>
            </a:r>
            <a:endParaRPr lang="zh-CN" altLang="en-US" sz="4000" kern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1DEEED-93A9-3E45-AEAD-1FDBD102DC94}"/>
              </a:ext>
            </a:extLst>
          </p:cNvPr>
          <p:cNvSpPr txBox="1"/>
          <p:nvPr/>
        </p:nvSpPr>
        <p:spPr>
          <a:xfrm>
            <a:off x="335360" y="507849"/>
            <a:ext cx="273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代码</a:t>
            </a:r>
            <a:r>
              <a:rPr kumimoji="1" lang="en-US" altLang="zh-CN" dirty="0" err="1"/>
              <a:t>mcopy.c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80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D997C-94C4-4546-A0DD-5BD99BA2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07968-99CC-1A4B-9823-5ABD575A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dirty="0" err="1"/>
              <a:t>fread</a:t>
            </a:r>
            <a:r>
              <a:rPr lang="zh-CN" altLang="en-US" b="0" dirty="0"/>
              <a:t>和</a:t>
            </a:r>
            <a:r>
              <a:rPr lang="en" altLang="zh-CN" b="0" dirty="0" err="1"/>
              <a:t>fwrite</a:t>
            </a:r>
            <a:r>
              <a:rPr lang="zh-CN" altLang="en-US" b="0" dirty="0"/>
              <a:t>的参数完全一样。</a:t>
            </a:r>
            <a:endParaRPr lang="en-US" altLang="zh-CN" b="0" dirty="0"/>
          </a:p>
          <a:p>
            <a:r>
              <a:rPr lang="zh-CN" altLang="en-US" b="0" dirty="0"/>
              <a:t>在实际进行文件读写之前，应该先弄清文件数据的数据结构，这样就可以根据数据结构来设计与文件数据一致的结构体，一次性读入或写入数据。</a:t>
            </a:r>
            <a:endParaRPr lang="en-US" altLang="zh-CN" b="0" dirty="0"/>
          </a:p>
          <a:p>
            <a:r>
              <a:rPr lang="zh-CN" altLang="en-US" b="0" dirty="0"/>
              <a:t>而不需要每次从二进制文件中读写一小块儿数据，从而避免出错，同时也避免多次的循环读写，加快读写速度。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999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69FB9-928F-D34E-8846-5166352D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三、文件高级应用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DEEF7-7005-004F-B22A-E460C2FC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位运算及信息加密</a:t>
            </a:r>
            <a:endParaRPr kumimoji="1" lang="en-US" altLang="zh-CN" dirty="0"/>
          </a:p>
          <a:p>
            <a:r>
              <a:rPr kumimoji="1" lang="en-US" altLang="zh-CN" dirty="0"/>
              <a:t>3.2 </a:t>
            </a:r>
            <a:r>
              <a:rPr kumimoji="1" lang="zh-CN" altLang="en-US" dirty="0"/>
              <a:t>图形数据的二进制文件</a:t>
            </a:r>
            <a:endParaRPr kumimoji="1" lang="en-US" altLang="zh-CN" dirty="0"/>
          </a:p>
          <a:p>
            <a:r>
              <a:rPr kumimoji="1" lang="en-US" altLang="zh-CN" dirty="0"/>
              <a:t>3.3 </a:t>
            </a:r>
            <a:r>
              <a:rPr kumimoji="1" lang="zh-CN" altLang="en-US" dirty="0"/>
              <a:t>图片二进制文件</a:t>
            </a:r>
            <a:endParaRPr kumimoji="1" lang="en-US" altLang="zh-CN" dirty="0"/>
          </a:p>
          <a:p>
            <a:r>
              <a:rPr kumimoji="1" lang="en-US" altLang="zh-CN" dirty="0"/>
              <a:t>3.4 </a:t>
            </a:r>
            <a:r>
              <a:rPr kumimoji="1" lang="zh-CN" altLang="en-US" dirty="0"/>
              <a:t>音乐文件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130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86825-0D86-554C-B7E7-CD6B6C02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3.1 </a:t>
            </a:r>
            <a:r>
              <a:rPr kumimoji="1" lang="zh-CN" altLang="en-US" dirty="0"/>
              <a:t>位运算及信息加密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8CD05-00D0-7F4A-95A5-DE37B626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信息加密场景：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以二进制创建一个用户信息文件，包括用户</a:t>
            </a:r>
            <a:r>
              <a:rPr kumimoji="1" lang="en-US" altLang="zh-CN" dirty="0"/>
              <a:t>ID</a:t>
            </a:r>
            <a:r>
              <a:rPr kumimoji="1" lang="zh-CN" altLang="en-US" dirty="0"/>
              <a:t>和密码，密码以加密形式存储，加密算法：密码的字符串的</a:t>
            </a:r>
            <a:r>
              <a:rPr kumimoji="1" lang="en-US" altLang="zh-CN" dirty="0"/>
              <a:t>ASCII</a:t>
            </a:r>
            <a:r>
              <a:rPr kumimoji="1" lang="zh-CN" altLang="en-US" dirty="0"/>
              <a:t>码对应的二进制（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位）低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位按位取反，高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位与</a:t>
            </a:r>
            <a:r>
              <a:rPr kumimoji="1" lang="en-US" altLang="zh-CN" dirty="0"/>
              <a:t>1</a:t>
            </a:r>
            <a:r>
              <a:rPr kumimoji="1" lang="zh-CN" altLang="en-US" dirty="0"/>
              <a:t>异或。</a:t>
            </a:r>
            <a:endParaRPr kumimoji="1" lang="en-US" altLang="zh-CN" dirty="0"/>
          </a:p>
          <a:p>
            <a:r>
              <a:rPr kumimoji="1" lang="zh-CN" altLang="en-US" dirty="0"/>
              <a:t>位运算：运算的二进制位的形式</a:t>
            </a:r>
          </a:p>
        </p:txBody>
      </p:sp>
    </p:spTree>
    <p:extLst>
      <p:ext uri="{BB962C8B-B14F-4D97-AF65-F5344CB8AC3E}">
        <p14:creationId xmlns:p14="http://schemas.microsoft.com/office/powerpoint/2010/main" val="2959439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2434" y="304800"/>
            <a:ext cx="9127366" cy="11049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位运算的类型</a:t>
            </a:r>
            <a:endParaRPr lang="zh-CN" altLang="en-US" sz="5400" b="0" dirty="0">
              <a:latin typeface="宋体" charset="0"/>
              <a:ea typeface="宋体" charset="0"/>
            </a:endParaRP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484314"/>
            <a:ext cx="9648875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位逻辑运算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~</a:t>
            </a:r>
            <a:r>
              <a:rPr lang="zh-CN" altLang="en-US" dirty="0">
                <a:latin typeface="Arial" charset="0"/>
                <a:ea typeface="宋体" charset="0"/>
              </a:rPr>
              <a:t>   按位取反              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单目   右结合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&amp;</a:t>
            </a:r>
            <a:r>
              <a:rPr lang="zh-CN" altLang="en-US" dirty="0">
                <a:latin typeface="Arial" charset="0"/>
                <a:ea typeface="宋体" charset="0"/>
              </a:rPr>
              <a:t>   按位与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^</a:t>
            </a:r>
            <a:r>
              <a:rPr lang="zh-CN" altLang="en-US" dirty="0">
                <a:latin typeface="Arial" charset="0"/>
                <a:ea typeface="宋体" charset="0"/>
              </a:rPr>
              <a:t>   按位异或：相同取0，不同取1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| </a:t>
            </a:r>
            <a:r>
              <a:rPr lang="zh-CN" altLang="en-US" dirty="0">
                <a:latin typeface="Arial" charset="0"/>
                <a:ea typeface="宋体" charset="0"/>
              </a:rPr>
              <a:t>  按位或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Arial" charset="0"/>
                <a:ea typeface="宋体" charset="0"/>
              </a:rPr>
              <a:t>移位运算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&lt;&lt;</a:t>
            </a:r>
            <a:r>
              <a:rPr lang="zh-CN" altLang="en-US" dirty="0">
                <a:latin typeface="Arial" charset="0"/>
                <a:ea typeface="宋体" charset="0"/>
              </a:rPr>
              <a:t>    对操作数左移给出的位数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&gt;&gt;</a:t>
            </a:r>
            <a:r>
              <a:rPr lang="zh-CN" altLang="en-US" dirty="0">
                <a:latin typeface="Arial" charset="0"/>
                <a:ea typeface="宋体" charset="0"/>
              </a:rPr>
              <a:t>    对操作数右移给出的位数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Arial" charset="0"/>
                <a:ea typeface="宋体" charset="0"/>
              </a:rPr>
              <a:t>复合位赋值运算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49" y="404566"/>
            <a:ext cx="4859338" cy="93662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位逻辑运算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2996952"/>
            <a:ext cx="5616575" cy="34559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x=0     00000000  00000000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y=3     00000000  00000011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&amp; </a:t>
            </a:r>
            <a:r>
              <a:rPr lang="en-US" altLang="zh-CN">
                <a:latin typeface="Arial" charset="0"/>
                <a:ea typeface="宋体" charset="0"/>
              </a:rPr>
              <a:t>y   00000000  00000000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| </a:t>
            </a:r>
            <a:r>
              <a:rPr lang="en-US" altLang="zh-CN">
                <a:latin typeface="Arial" charset="0"/>
                <a:ea typeface="宋体" charset="0"/>
              </a:rPr>
              <a:t>y     00000000  00000011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^ </a:t>
            </a:r>
            <a:r>
              <a:rPr lang="en-US" altLang="zh-CN">
                <a:latin typeface="Arial" charset="0"/>
                <a:ea typeface="宋体" charset="0"/>
              </a:rPr>
              <a:t>y    00000000  00000011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1010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^</a:t>
            </a:r>
            <a:r>
              <a:rPr lang="en-US" altLang="zh-CN">
                <a:latin typeface="Arial" charset="0"/>
                <a:ea typeface="宋体" charset="0"/>
              </a:rPr>
              <a:t> 0101 =1111 </a:t>
            </a:r>
          </a:p>
        </p:txBody>
      </p:sp>
      <p:sp>
        <p:nvSpPr>
          <p:cNvPr id="444421" name="Rectangle 5"/>
          <p:cNvSpPr>
            <a:spLocks noChangeArrowheads="1"/>
          </p:cNvSpPr>
          <p:nvPr/>
        </p:nvSpPr>
        <p:spPr bwMode="auto">
          <a:xfrm>
            <a:off x="6384925" y="1628528"/>
            <a:ext cx="25193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b="1"/>
              <a:t>注意区分：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b="1">
                <a:solidFill>
                  <a:srgbClr val="CC0066"/>
                </a:solidFill>
              </a:rPr>
              <a:t>&amp; </a:t>
            </a:r>
            <a:r>
              <a:rPr lang="zh-CN" altLang="en-US" sz="2800" b="1"/>
              <a:t>和 </a:t>
            </a:r>
            <a:r>
              <a:rPr lang="zh-CN" altLang="en-US" sz="2800" b="1">
                <a:solidFill>
                  <a:srgbClr val="CC0066"/>
                </a:solidFill>
              </a:rPr>
              <a:t>|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b="1">
                <a:solidFill>
                  <a:schemeClr val="bg2"/>
                </a:solidFill>
              </a:rPr>
              <a:t>&amp;&amp; </a:t>
            </a:r>
            <a:r>
              <a:rPr lang="zh-CN" altLang="en-US" sz="2800" b="1"/>
              <a:t>和 </a:t>
            </a:r>
            <a:r>
              <a:rPr lang="zh-CN" altLang="en-US" sz="2800" b="1">
                <a:solidFill>
                  <a:schemeClr val="bg2"/>
                </a:solidFill>
              </a:rPr>
              <a:t>||</a:t>
            </a:r>
            <a:endParaRPr lang="zh-CN" altLang="en-US" sz="2800" b="1"/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768349" y="1341191"/>
            <a:ext cx="4895850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b="1" dirty="0">
                <a:solidFill>
                  <a:srgbClr val="CC0066"/>
                </a:solidFill>
              </a:rPr>
              <a:t>~</a:t>
            </a:r>
            <a:r>
              <a:rPr lang="zh-CN" altLang="en-US" sz="2400" b="1" dirty="0"/>
              <a:t>  按位取反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&amp;</a:t>
            </a:r>
            <a:r>
              <a:rPr lang="zh-CN" altLang="en-US" sz="2400" b="1" dirty="0"/>
              <a:t>   按位与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^</a:t>
            </a:r>
            <a:r>
              <a:rPr lang="zh-CN" altLang="en-US" sz="2400" b="1" dirty="0"/>
              <a:t>   按位异或：相同取0，不同取1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|</a:t>
            </a:r>
            <a:r>
              <a:rPr lang="zh-CN" altLang="en-US" sz="2400" b="1" dirty="0"/>
              <a:t>   按位或</a:t>
            </a:r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6816724" y="980828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44424" name="Rectangle 8"/>
          <p:cNvSpPr>
            <a:spLocks noChangeArrowheads="1"/>
          </p:cNvSpPr>
          <p:nvPr/>
        </p:nvSpPr>
        <p:spPr bwMode="auto">
          <a:xfrm>
            <a:off x="6456363" y="3860553"/>
            <a:ext cx="24479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800" b="1"/>
              <a:t>x &amp;&amp; y</a:t>
            </a:r>
            <a:r>
              <a:rPr lang="zh-CN" altLang="en-US" sz="2800" b="1"/>
              <a:t>得  0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800" b="1"/>
              <a:t>x || y</a:t>
            </a:r>
            <a:r>
              <a:rPr lang="zh-CN" altLang="en-US" sz="2800" b="1"/>
              <a:t>得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 bldLvl="2"/>
      <p:bldP spid="444421" grpId="0" autoUpdateAnimBg="0"/>
      <p:bldP spid="44442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4EAA7-7A36-654D-A14C-2E05E20F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一、文件的基础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D9E76-C63B-8348-A58F-EB2EA565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文件基本概念</a:t>
            </a:r>
            <a:endParaRPr kumimoji="1" lang="en-US" altLang="zh-CN" dirty="0"/>
          </a:p>
          <a:p>
            <a:r>
              <a:rPr kumimoji="1" lang="zh-CN" altLang="en-US" dirty="0"/>
              <a:t>文本文件与二进制文件的区别</a:t>
            </a:r>
            <a:endParaRPr kumimoji="1" lang="en-US" altLang="zh-CN" dirty="0"/>
          </a:p>
          <a:p>
            <a:r>
              <a:rPr kumimoji="1" lang="zh-CN" altLang="en-US" dirty="0"/>
              <a:t>缓冲文件系统与文件操作基本原理</a:t>
            </a:r>
            <a:endParaRPr kumimoji="1" lang="en-US" altLang="zh-CN" dirty="0"/>
          </a:p>
          <a:p>
            <a:r>
              <a:rPr kumimoji="1" lang="zh-CN" altLang="en-US" dirty="0"/>
              <a:t>文件类型的数据结构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337503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3758" y="404813"/>
            <a:ext cx="5128143" cy="1008062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位移位运算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8" y="1557338"/>
            <a:ext cx="9589120" cy="47244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&lt;&lt;    对操作数左移给出的位数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&gt;&gt;    对操作数右移给出的位数</a:t>
            </a:r>
          </a:p>
          <a:p>
            <a:pPr lvl="1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x&lt;&lt;3    </a:t>
            </a:r>
            <a:r>
              <a:rPr lang="zh-CN" altLang="en-US">
                <a:latin typeface="Arial" charset="0"/>
                <a:ea typeface="宋体" charset="0"/>
              </a:rPr>
              <a:t>将</a:t>
            </a:r>
            <a:r>
              <a:rPr lang="en-US" altLang="zh-CN">
                <a:latin typeface="Arial" charset="0"/>
                <a:ea typeface="宋体" charset="0"/>
              </a:rPr>
              <a:t>x</a:t>
            </a:r>
            <a:r>
              <a:rPr lang="zh-CN">
                <a:latin typeface="Arial" charset="0"/>
                <a:ea typeface="宋体" charset="0"/>
              </a:rPr>
              <a:t>向</a:t>
            </a:r>
            <a:r>
              <a:rPr lang="zh-CN" altLang="en-US">
                <a:latin typeface="Arial" charset="0"/>
                <a:ea typeface="宋体" charset="0"/>
              </a:rPr>
              <a:t>左移3位，空出的位用零填补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        00111010 &lt;&lt; 3       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        11010000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x&gt;&gt;3    </a:t>
            </a:r>
            <a:r>
              <a:rPr lang="zh-CN" altLang="en-US">
                <a:latin typeface="Arial" charset="0"/>
                <a:ea typeface="宋体" charset="0"/>
              </a:rPr>
              <a:t>将</a:t>
            </a:r>
            <a:r>
              <a:rPr lang="en-US" altLang="zh-CN">
                <a:latin typeface="Arial" charset="0"/>
                <a:ea typeface="宋体" charset="0"/>
              </a:rPr>
              <a:t>x</a:t>
            </a:r>
            <a:r>
              <a:rPr lang="zh-CN" altLang="en-US">
                <a:latin typeface="Arial" charset="0"/>
                <a:ea typeface="宋体" charset="0"/>
              </a:rPr>
              <a:t>向右移3位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        00111010 &gt;&gt; 3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        00000111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997" y="477415"/>
            <a:ext cx="6048375" cy="10795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复合位赋值运算符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628800"/>
            <a:ext cx="4751388" cy="41767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&amp;=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|=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^=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&gt;&gt;=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&lt;&lt;=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a &amp;= b   </a:t>
            </a:r>
            <a:r>
              <a:rPr lang="zh-CN" altLang="en-US" sz="2400" dirty="0">
                <a:latin typeface="Arial" charset="0"/>
                <a:ea typeface="宋体" charset="0"/>
              </a:rPr>
              <a:t>相当于  </a:t>
            </a:r>
            <a:r>
              <a:rPr lang="en-US" altLang="zh-CN" sz="2400" dirty="0">
                <a:latin typeface="Arial" charset="0"/>
                <a:ea typeface="宋体" charset="0"/>
              </a:rPr>
              <a:t>a = a &amp; b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a &lt;&lt;= 2  </a:t>
            </a:r>
            <a:r>
              <a:rPr lang="zh-CN" altLang="en-US" sz="2400" dirty="0">
                <a:latin typeface="Arial" charset="0"/>
                <a:ea typeface="宋体" charset="0"/>
              </a:rPr>
              <a:t>相当于  </a:t>
            </a:r>
            <a:r>
              <a:rPr lang="en-US" altLang="zh-CN" sz="2400" dirty="0">
                <a:latin typeface="Arial" charset="0"/>
                <a:ea typeface="宋体" charset="0"/>
              </a:rPr>
              <a:t>a = a &lt;&lt; 2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13346" y="418264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经典</a:t>
            </a:r>
            <a:r>
              <a:rPr kumimoji="1" lang="zh-CN" altLang="en-US" dirty="0"/>
              <a:t>位运算问题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72816"/>
            <a:ext cx="10670976" cy="4238600"/>
          </a:xfrm>
        </p:spPr>
        <p:txBody>
          <a:bodyPr/>
          <a:lstStyle/>
          <a:p>
            <a:r>
              <a:rPr kumimoji="1" lang="en-US" altLang="zh-CN" dirty="0"/>
              <a:t>~x=</a:t>
            </a:r>
            <a:r>
              <a:rPr kumimoji="1" lang="zh-CN" altLang="en-US" dirty="0"/>
              <a:t>？如</a:t>
            </a:r>
            <a:r>
              <a:rPr kumimoji="1" lang="en-US" altLang="en-US" dirty="0"/>
              <a:t>~16 = -17 </a:t>
            </a:r>
          </a:p>
          <a:p>
            <a:pPr lvl="1"/>
            <a:r>
              <a:rPr kumimoji="1" lang="zh-CN" altLang="en-US" dirty="0"/>
              <a:t>答案：</a:t>
            </a:r>
            <a:r>
              <a:rPr kumimoji="1" lang="en-US" altLang="zh-CN" dirty="0">
                <a:solidFill>
                  <a:srgbClr val="FF0000"/>
                </a:solidFill>
              </a:rPr>
              <a:t>-1-x</a:t>
            </a:r>
            <a:r>
              <a:rPr kumimoji="1" lang="zh-CN" altLang="en-US" dirty="0">
                <a:solidFill>
                  <a:srgbClr val="FF0000"/>
                </a:solidFill>
              </a:rPr>
              <a:t>， 因为：</a:t>
            </a:r>
            <a:r>
              <a:rPr kumimoji="1" lang="en-US" altLang="zh-CN" dirty="0">
                <a:solidFill>
                  <a:srgbClr val="FF0000"/>
                </a:solidFill>
              </a:rPr>
              <a:t>~</a:t>
            </a:r>
            <a:r>
              <a:rPr kumimoji="1" lang="en-US" altLang="zh-CN" dirty="0" err="1">
                <a:solidFill>
                  <a:srgbClr val="FF0000"/>
                </a:solidFill>
              </a:rPr>
              <a:t>x+x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全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，即</a:t>
            </a:r>
            <a:r>
              <a:rPr kumimoji="1" lang="en-US" altLang="zh-CN" dirty="0">
                <a:solidFill>
                  <a:srgbClr val="FF0000"/>
                </a:solidFill>
              </a:rPr>
              <a:t>-1.  </a:t>
            </a:r>
          </a:p>
          <a:p>
            <a:r>
              <a:rPr kumimoji="1" lang="en-US" altLang="zh-CN" dirty="0"/>
              <a:t>~</a:t>
            </a:r>
            <a:r>
              <a:rPr kumimoji="1" lang="en-US" altLang="zh-CN" dirty="0" err="1"/>
              <a:t>x^x</a:t>
            </a:r>
            <a:r>
              <a:rPr kumimoji="1" lang="en-US" altLang="zh-CN" dirty="0"/>
              <a:t>=?	   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答案：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</a:rPr>
              <a:t>， 因为：全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</a:rPr>
              <a:t>，</a:t>
            </a:r>
            <a:r>
              <a:rPr kumimoji="1" lang="en-US" altLang="zh-CN" dirty="0">
                <a:solidFill>
                  <a:srgbClr val="FF0000"/>
                </a:solidFill>
              </a:rPr>
              <a:t>~</a:t>
            </a:r>
            <a:r>
              <a:rPr kumimoji="1" lang="en-US" altLang="zh-CN" dirty="0" err="1">
                <a:solidFill>
                  <a:srgbClr val="FF0000"/>
                </a:solidFill>
              </a:rPr>
              <a:t>x+x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00</a:t>
            </a:r>
            <a:r>
              <a:rPr kumimoji="1" lang="is-IS" altLang="zh-CN" dirty="0">
                <a:solidFill>
                  <a:srgbClr val="FF0000"/>
                </a:solidFill>
              </a:rPr>
              <a:t>…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kumimoji="1" lang="en-US" altLang="zh-CN" dirty="0"/>
              <a:t>&gt;&gt;</a:t>
            </a:r>
            <a:r>
              <a:rPr kumimoji="1" lang="zh-CN" altLang="en-US" dirty="0"/>
              <a:t>右移</a:t>
            </a:r>
            <a:r>
              <a:rPr kumimoji="1" lang="en-US" altLang="zh-CN" dirty="0"/>
              <a:t>1</a:t>
            </a:r>
            <a:r>
              <a:rPr kumimoji="1" lang="zh-CN" altLang="en-US" dirty="0"/>
              <a:t>位，除以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，那么无穷多位 结果是？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答：左补符号位，</a:t>
            </a:r>
            <a:r>
              <a:rPr kumimoji="1" lang="en-US" altLang="en-US" dirty="0">
                <a:solidFill>
                  <a:srgbClr val="FF0000"/>
                </a:solidFill>
              </a:rPr>
              <a:t>负数：-1，正数：0 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sz="2800" dirty="0"/>
              <a:t>&lt;&lt;</a:t>
            </a:r>
            <a:r>
              <a:rPr kumimoji="1" lang="en-US" altLang="en-US" sz="2800" dirty="0"/>
              <a:t>左移1位，乘以2，那么</a:t>
            </a:r>
            <a:r>
              <a:rPr kumimoji="1" lang="zh-CN" altLang="en-US" sz="2800" dirty="0"/>
              <a:t>无穷多位，结果是？</a:t>
            </a:r>
            <a:endParaRPr kumimoji="1" lang="en-US" altLang="zh-CN" sz="2800" dirty="0"/>
          </a:p>
          <a:p>
            <a:pPr lvl="1"/>
            <a:r>
              <a:rPr kumimoji="1" lang="zh-CN" altLang="en-US" dirty="0"/>
              <a:t>答：（右补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</a:t>
            </a:r>
            <a:r>
              <a:rPr kumimoji="1" lang="zh-CN" altLang="en-US" dirty="0">
                <a:sym typeface="Wingdings"/>
              </a:rPr>
              <a:t>全</a:t>
            </a:r>
            <a:r>
              <a:rPr kumimoji="1" lang="en-US" altLang="zh-CN" dirty="0">
                <a:sym typeface="Wingdings"/>
              </a:rPr>
              <a:t>0</a:t>
            </a:r>
            <a:r>
              <a:rPr kumimoji="1" lang="zh-CN" altLang="en-US" dirty="0">
                <a:sym typeface="Wingdings"/>
              </a:rPr>
              <a:t>，得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53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288925"/>
            <a:ext cx="8424912" cy="9080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运算符的优先级和结合性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6825" y="1190625"/>
            <a:ext cx="57912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( 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!  -  +  ++  --   (类型名）</a:t>
            </a:r>
            <a:r>
              <a:rPr lang="en-US" altLang="zh-CN" sz="2800">
                <a:latin typeface="Arial" charset="0"/>
                <a:ea typeface="宋体" charset="0"/>
              </a:rPr>
              <a:t>sizeof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* 	/   %		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+	-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&lt;  &lt;=  &gt;  &gt;=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==  !=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&amp;&amp;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||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? :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=  +=  -=  *=  /=  %=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,</a:t>
            </a:r>
          </a:p>
        </p:txBody>
      </p:sp>
      <p:grpSp>
        <p:nvGrpSpPr>
          <p:cNvPr id="69636" name="Group 13"/>
          <p:cNvGrpSpPr>
            <a:grpSpLocks/>
          </p:cNvGrpSpPr>
          <p:nvPr/>
        </p:nvGrpSpPr>
        <p:grpSpPr bwMode="auto">
          <a:xfrm>
            <a:off x="1657350" y="1885950"/>
            <a:ext cx="685800" cy="3810000"/>
            <a:chOff x="1056" y="1056"/>
            <a:chExt cx="432" cy="2400"/>
          </a:xfrm>
        </p:grpSpPr>
        <p:sp>
          <p:nvSpPr>
            <p:cNvPr id="69637" name="Line 10"/>
            <p:cNvSpPr>
              <a:spLocks noChangeShapeType="1"/>
            </p:cNvSpPr>
            <p:nvPr/>
          </p:nvSpPr>
          <p:spPr bwMode="auto">
            <a:xfrm flipH="1">
              <a:off x="1104" y="1056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9638" name="Line 11"/>
            <p:cNvSpPr>
              <a:spLocks noChangeShapeType="1"/>
            </p:cNvSpPr>
            <p:nvPr/>
          </p:nvSpPr>
          <p:spPr bwMode="auto">
            <a:xfrm flipH="1">
              <a:off x="1056" y="3456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9639" name="Line 12"/>
            <p:cNvSpPr>
              <a:spLocks noChangeShapeType="1"/>
            </p:cNvSpPr>
            <p:nvPr/>
          </p:nvSpPr>
          <p:spPr bwMode="auto">
            <a:xfrm flipH="1">
              <a:off x="1056" y="3168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F9967-91A1-8D40-B93C-0A77014C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信息加密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F1A8F-3A79-174D-95F1-E57BCADE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将输入的密码字符串，某些位按照位运算的方法进行运算后得到新的字符，得到新的字符串。</a:t>
            </a:r>
            <a:endParaRPr kumimoji="1" lang="en-US" altLang="zh-CN" dirty="0"/>
          </a:p>
          <a:p>
            <a:r>
              <a:rPr kumimoji="1" lang="zh-CN" altLang="en-US" dirty="0"/>
              <a:t>例：以二进制创建一个用户信息文件，包括用户</a:t>
            </a:r>
            <a:r>
              <a:rPr kumimoji="1" lang="en-US" altLang="zh-CN" dirty="0"/>
              <a:t>ID</a:t>
            </a:r>
            <a:r>
              <a:rPr kumimoji="1" lang="zh-CN" altLang="en-US" dirty="0"/>
              <a:t>和密码，密码以加密形式存储，加密算法：密码的字符串的</a:t>
            </a:r>
            <a:r>
              <a:rPr kumimoji="1" lang="en-US" altLang="zh-CN" dirty="0"/>
              <a:t>ASCII</a:t>
            </a:r>
            <a:r>
              <a:rPr kumimoji="1" lang="zh-CN" altLang="en-US" dirty="0"/>
              <a:t>码对应的二进制（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位）低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位按位取反，高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位与</a:t>
            </a:r>
            <a:r>
              <a:rPr kumimoji="1" lang="en-US" altLang="zh-CN" dirty="0"/>
              <a:t>1</a:t>
            </a:r>
            <a:r>
              <a:rPr kumimoji="1" lang="zh-CN" altLang="en-US" dirty="0"/>
              <a:t>异或。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788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350AE-BBA9-5A4E-B614-85127BAB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</a:t>
            </a:r>
            <a:r>
              <a:rPr kumimoji="1" lang="zh-CN" altLang="en-US" dirty="0"/>
              <a:t> 图形数据的输出（二进制）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F624A-C436-B741-AF0D-05C33D94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问题：基于</a:t>
            </a:r>
            <a:r>
              <a:rPr kumimoji="1" lang="en-US" altLang="zh-CN" dirty="0" err="1"/>
              <a:t>libGraphics</a:t>
            </a:r>
            <a:r>
              <a:rPr kumimoji="1" lang="zh-CN" altLang="en-US" dirty="0"/>
              <a:t>实现矢量图的绘制、输出和输入</a:t>
            </a:r>
            <a:endParaRPr kumimoji="1" lang="en-US" altLang="zh-CN" dirty="0"/>
          </a:p>
          <a:p>
            <a:r>
              <a:rPr kumimoji="1" lang="zh-CN" altLang="en-US" dirty="0"/>
              <a:t>基本图像的表示：点、线、面、图层等数据结构</a:t>
            </a:r>
            <a:endParaRPr kumimoji="1" lang="en-US" altLang="zh-CN" dirty="0"/>
          </a:p>
          <a:p>
            <a:r>
              <a:rPr kumimoji="1" lang="zh-CN" altLang="en-US" dirty="0"/>
              <a:t>实现点、线、面等几何图形的存储、读入</a:t>
            </a:r>
            <a:endParaRPr kumimoji="1" lang="en-US" altLang="zh-CN" dirty="0"/>
          </a:p>
          <a:p>
            <a:r>
              <a:rPr kumimoji="1" lang="zh-CN" altLang="en-US" dirty="0"/>
              <a:t>输入点线面数据到二进制文件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710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8F016-51C4-5643-B15E-305A6365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3.3</a:t>
            </a:r>
            <a:r>
              <a:rPr kumimoji="1" lang="zh-CN" altLang="en-US" dirty="0"/>
              <a:t> 图片文件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E5CB2-9CE4-534D-B5F1-AA0EF548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图片文件：</a:t>
            </a:r>
            <a:r>
              <a:rPr kumimoji="1" lang="en-US" altLang="zh-CN" dirty="0"/>
              <a:t>bmp</a:t>
            </a:r>
          </a:p>
          <a:p>
            <a:r>
              <a:rPr kumimoji="1" lang="zh-CN" altLang="en-US" dirty="0"/>
              <a:t>图片文件：</a:t>
            </a:r>
            <a:r>
              <a:rPr kumimoji="1" lang="en-US" altLang="zh-CN" dirty="0" err="1"/>
              <a:t>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376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925EF-813B-504D-9614-BCE2727C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BMP</a:t>
            </a:r>
            <a:r>
              <a:rPr kumimoji="1" lang="zh-CN" altLang="en-US" dirty="0"/>
              <a:t>图像文件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08BC-8C9E-EE42-B677-6E1DFB3D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0" y="1628800"/>
            <a:ext cx="10417514" cy="4772000"/>
          </a:xfrm>
        </p:spPr>
        <p:txBody>
          <a:bodyPr/>
          <a:lstStyle/>
          <a:p>
            <a:r>
              <a:rPr lang="en" altLang="zh-CN" sz="2400" b="0" dirty="0"/>
              <a:t>BMP</a:t>
            </a:r>
            <a:r>
              <a:rPr lang="zh-CN" altLang="en-US" sz="2400" b="0" dirty="0"/>
              <a:t>格式分成头部和数数据部等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头部是描述这幅图片的具体参数的，如宽、高、通道等，占</a:t>
            </a:r>
            <a:r>
              <a:rPr lang="en-US" altLang="zh-CN" sz="2400" b="0" dirty="0"/>
              <a:t>54</a:t>
            </a:r>
            <a:r>
              <a:rPr lang="zh-CN" altLang="en-US" sz="2400" b="0" dirty="0"/>
              <a:t>个字节。</a:t>
            </a:r>
            <a:endParaRPr lang="en-US" altLang="zh-CN" sz="2400" b="0" dirty="0"/>
          </a:p>
          <a:p>
            <a:r>
              <a:rPr lang="zh-CN" altLang="en-US" sz="2400" b="0" dirty="0"/>
              <a:t>从第</a:t>
            </a:r>
            <a:r>
              <a:rPr lang="en-US" altLang="zh-CN" sz="2400" b="0" dirty="0"/>
              <a:t>55</a:t>
            </a:r>
            <a:r>
              <a:rPr lang="zh-CN" altLang="en-US" sz="2400" b="0" dirty="0"/>
              <a:t>个字节开始，才正式开始图像数据流。</a:t>
            </a:r>
            <a:r>
              <a:rPr lang="en-US" altLang="zh-CN" sz="2400" b="0" dirty="0"/>
              <a:t>55</a:t>
            </a:r>
            <a:r>
              <a:rPr lang="zh-CN" altLang="en-US" sz="2400" b="0" dirty="0"/>
              <a:t>就是所谓的</a:t>
            </a:r>
            <a:r>
              <a:rPr lang="en" altLang="zh-CN" sz="2400" b="0" dirty="0"/>
              <a:t>BMP</a:t>
            </a:r>
            <a:r>
              <a:rPr lang="zh-CN" altLang="en-US" sz="2400" b="0" dirty="0"/>
              <a:t>数据偏移量</a:t>
            </a:r>
            <a:r>
              <a:rPr lang="en-US" altLang="zh-CN" sz="2400" b="0" dirty="0"/>
              <a:t>(</a:t>
            </a:r>
            <a:r>
              <a:rPr lang="en" altLang="zh-CN" sz="2400" b="0" dirty="0"/>
              <a:t>date offset)</a:t>
            </a:r>
            <a:r>
              <a:rPr lang="zh-CN" altLang="en" sz="2400" b="0" dirty="0"/>
              <a:t>。</a:t>
            </a:r>
            <a:endParaRPr lang="en" altLang="zh-CN" sz="2400" b="0" dirty="0"/>
          </a:p>
          <a:p>
            <a:r>
              <a:rPr lang="en" altLang="zh-CN" sz="2400" b="0" dirty="0"/>
              <a:t>BMP</a:t>
            </a:r>
            <a:r>
              <a:rPr lang="zh-CN" altLang="en" sz="2400" b="0" dirty="0"/>
              <a:t>（</a:t>
            </a:r>
            <a:r>
              <a:rPr lang="zh-CN" altLang="en-US" sz="2400" b="0" dirty="0"/>
              <a:t>全称</a:t>
            </a:r>
            <a:r>
              <a:rPr lang="en" altLang="zh-CN" sz="2400" b="0" dirty="0"/>
              <a:t>Bitmap</a:t>
            </a:r>
            <a:r>
              <a:rPr lang="zh-CN" altLang="en" sz="2400" b="0" dirty="0"/>
              <a:t>）</a:t>
            </a:r>
            <a:r>
              <a:rPr lang="zh-CN" altLang="en-US" sz="2400" b="0" dirty="0"/>
              <a:t>是</a:t>
            </a:r>
            <a:r>
              <a:rPr lang="en" altLang="zh-CN" sz="2400" b="0" dirty="0"/>
              <a:t>Window</a:t>
            </a:r>
            <a:r>
              <a:rPr lang="zh-CN" altLang="en-US" sz="2400" b="0" dirty="0"/>
              <a:t>操作系统中的标准图像文件格式，可以分成两类：设备相关位图（</a:t>
            </a:r>
            <a:r>
              <a:rPr lang="en" altLang="zh-CN" sz="2400" b="0" dirty="0"/>
              <a:t>DDB</a:t>
            </a:r>
            <a:r>
              <a:rPr lang="zh-CN" altLang="en" sz="2400" b="0" dirty="0"/>
              <a:t>）</a:t>
            </a:r>
            <a:r>
              <a:rPr lang="zh-CN" altLang="en-US" sz="2400" b="0" dirty="0"/>
              <a:t>和设备无关位图（</a:t>
            </a:r>
            <a:r>
              <a:rPr lang="en" altLang="zh-CN" sz="2400" b="0" dirty="0"/>
              <a:t>DIB</a:t>
            </a:r>
            <a:r>
              <a:rPr lang="zh-CN" altLang="en" sz="2400" b="0" dirty="0"/>
              <a:t>），</a:t>
            </a:r>
            <a:r>
              <a:rPr lang="zh-CN" altLang="en-US" sz="2400" b="0" dirty="0"/>
              <a:t>使用非常广。它采用位映射存储格式，除了图像深度可选以外，不采用其他任何压缩，因</a:t>
            </a:r>
            <a:r>
              <a:rPr lang="en" altLang="zh-CN" sz="2400" b="0" dirty="0"/>
              <a:t>BMP</a:t>
            </a:r>
            <a:r>
              <a:rPr lang="zh-CN" altLang="en-US" sz="2400" b="0" dirty="0"/>
              <a:t>此，</a:t>
            </a:r>
            <a:r>
              <a:rPr lang="en" altLang="zh-CN" sz="2400" b="0" dirty="0"/>
              <a:t>BMP</a:t>
            </a:r>
            <a:r>
              <a:rPr lang="zh-CN" altLang="en-US" sz="2400" b="0" dirty="0"/>
              <a:t>文件所占用的空间很大。</a:t>
            </a:r>
            <a:endParaRPr lang="en-US" altLang="zh-CN" sz="2400" b="0" dirty="0"/>
          </a:p>
          <a:p>
            <a:r>
              <a:rPr lang="en" altLang="zh-CN" sz="2400" b="0" dirty="0"/>
              <a:t>BMP</a:t>
            </a:r>
            <a:r>
              <a:rPr lang="zh-CN" altLang="en-US" sz="2400" b="0" dirty="0"/>
              <a:t>文件的图像深度可选</a:t>
            </a:r>
            <a:r>
              <a:rPr lang="en-US" altLang="zh-CN" sz="2400" b="0" dirty="0"/>
              <a:t>1</a:t>
            </a:r>
            <a:r>
              <a:rPr lang="en" altLang="zh-CN" sz="2400" b="0" dirty="0"/>
              <a:t>bit</a:t>
            </a:r>
            <a:r>
              <a:rPr lang="zh-CN" altLang="en" sz="2400" b="0" dirty="0"/>
              <a:t>、</a:t>
            </a:r>
            <a:r>
              <a:rPr lang="en" altLang="zh-CN" sz="2400" b="0" dirty="0"/>
              <a:t>4bit</a:t>
            </a:r>
            <a:r>
              <a:rPr lang="zh-CN" altLang="en" sz="2400" b="0" dirty="0"/>
              <a:t>、</a:t>
            </a:r>
            <a:r>
              <a:rPr lang="en" altLang="zh-CN" sz="2400" b="0" dirty="0"/>
              <a:t>8bit</a:t>
            </a:r>
            <a:r>
              <a:rPr lang="zh-CN" altLang="en-US" sz="2400" b="0" dirty="0"/>
              <a:t>及</a:t>
            </a:r>
            <a:r>
              <a:rPr lang="en-US" altLang="zh-CN" sz="2400" b="0" dirty="0"/>
              <a:t>24</a:t>
            </a:r>
            <a:r>
              <a:rPr lang="en" altLang="zh-CN" sz="2400" b="0" dirty="0"/>
              <a:t>bit</a:t>
            </a:r>
            <a:r>
              <a:rPr lang="zh-CN" altLang="en" sz="2400" b="0" dirty="0"/>
              <a:t>。</a:t>
            </a:r>
            <a:endParaRPr lang="en-US" altLang="zh-CN" sz="2400" b="0" dirty="0"/>
          </a:p>
          <a:p>
            <a:r>
              <a:rPr lang="en" altLang="zh-CN" sz="2400" b="0" dirty="0"/>
              <a:t>BMP</a:t>
            </a:r>
            <a:r>
              <a:rPr lang="zh-CN" altLang="en-US" sz="2400" b="0" dirty="0"/>
              <a:t>文件存储数据时，图像的扫描方式是按从左到右、从下到上的顺序。</a:t>
            </a:r>
            <a:endParaRPr lang="en-US" altLang="zh-CN" sz="2400" b="0" dirty="0"/>
          </a:p>
          <a:p>
            <a:r>
              <a:rPr lang="zh-CN" altLang="en-US" sz="2400" b="0" dirty="0"/>
              <a:t>由于</a:t>
            </a:r>
            <a:r>
              <a:rPr lang="en" altLang="zh-CN" sz="2400" b="0" dirty="0"/>
              <a:t>BMP</a:t>
            </a:r>
            <a:r>
              <a:rPr lang="zh-CN" altLang="en-US" sz="2400" b="0" dirty="0"/>
              <a:t>文件格式是</a:t>
            </a:r>
            <a:r>
              <a:rPr lang="en" altLang="zh-CN" sz="2400" b="0" dirty="0"/>
              <a:t>Windows</a:t>
            </a:r>
            <a:r>
              <a:rPr lang="zh-CN" altLang="en-US" sz="2400" b="0" dirty="0"/>
              <a:t>环境中交换与图有关的数据的一种标准，因此在</a:t>
            </a:r>
            <a:r>
              <a:rPr lang="en" altLang="zh-CN" sz="2400" b="0" dirty="0"/>
              <a:t>Windows</a:t>
            </a:r>
            <a:r>
              <a:rPr lang="zh-CN" altLang="en-US" sz="2400" b="0" dirty="0"/>
              <a:t>环境中运行的图形图像软件都支持</a:t>
            </a:r>
            <a:r>
              <a:rPr lang="en" altLang="zh-CN" sz="2400" b="0" dirty="0"/>
              <a:t>BMP</a:t>
            </a:r>
            <a:r>
              <a:rPr lang="zh-CN" altLang="en-US" sz="2400" b="0" dirty="0"/>
              <a:t>图像格式。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0664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3D63C-BD19-F440-86C7-1680AE0A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62" y="401089"/>
            <a:ext cx="10972800" cy="1371600"/>
          </a:xfrm>
        </p:spPr>
        <p:txBody>
          <a:bodyPr/>
          <a:lstStyle/>
          <a:p>
            <a:r>
              <a:rPr lang="zh-CN" altLang="en-US" dirty="0"/>
              <a:t>生成</a:t>
            </a:r>
            <a:r>
              <a:rPr lang="en" altLang="zh-CN" dirty="0"/>
              <a:t>BMP</a:t>
            </a:r>
            <a:r>
              <a:rPr lang="zh-CN" altLang="en-US" dirty="0"/>
              <a:t>图片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88727C-0FBB-FD48-8497-C135382D2AB5}"/>
              </a:ext>
            </a:extLst>
          </p:cNvPr>
          <p:cNvSpPr/>
          <p:nvPr/>
        </p:nvSpPr>
        <p:spPr>
          <a:xfrm>
            <a:off x="5375920" y="3230701"/>
            <a:ext cx="70567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sz="2000" dirty="0"/>
              <a:t>void </a:t>
            </a:r>
            <a:r>
              <a:rPr kumimoji="1" lang="en" altLang="zh-CN" sz="2000" dirty="0" err="1"/>
              <a:t>WriteBMP</a:t>
            </a:r>
            <a:r>
              <a:rPr kumimoji="1" lang="en" altLang="zh-CN" sz="2000" dirty="0"/>
              <a:t>(char*</a:t>
            </a:r>
            <a:r>
              <a:rPr kumimoji="1" lang="en" altLang="zh-CN" sz="2000" dirty="0" err="1"/>
              <a:t>img,const</a:t>
            </a:r>
            <a:r>
              <a:rPr kumimoji="1" lang="en" altLang="zh-CN" sz="2000" dirty="0"/>
              <a:t> char* filename)</a:t>
            </a:r>
          </a:p>
          <a:p>
            <a:r>
              <a:rPr kumimoji="1" lang="en" altLang="zh-CN" sz="2000" dirty="0"/>
              <a:t>{</a:t>
            </a:r>
          </a:p>
          <a:p>
            <a:r>
              <a:rPr kumimoji="1" lang="en" altLang="zh-CN" sz="2000" dirty="0"/>
              <a:t>     int l=(w*3+3)/4*4;</a:t>
            </a:r>
          </a:p>
          <a:p>
            <a:r>
              <a:rPr kumimoji="1" lang="en" altLang="zh-CN" sz="2000" dirty="0"/>
              <a:t>     int </a:t>
            </a:r>
            <a:r>
              <a:rPr kumimoji="1" lang="en" altLang="zh-CN" sz="2000" dirty="0" err="1"/>
              <a:t>bmi</a:t>
            </a:r>
            <a:r>
              <a:rPr kumimoji="1" lang="en" altLang="zh-CN" sz="2000" dirty="0"/>
              <a:t>[]= {l*h+54,0,54,40,w,h,1|3*8&lt;&lt;16,0,l*h,0,0,100,0};</a:t>
            </a:r>
          </a:p>
          <a:p>
            <a:r>
              <a:rPr kumimoji="1" lang="en" altLang="zh-CN" sz="2000" dirty="0"/>
              <a:t>     </a:t>
            </a:r>
            <a:r>
              <a:rPr kumimoji="1" lang="en" altLang="zh-CN" sz="2000" b="1" dirty="0"/>
              <a:t>FILE *</a:t>
            </a:r>
            <a:r>
              <a:rPr kumimoji="1" lang="en" altLang="zh-CN" sz="2000" b="1" dirty="0" err="1"/>
              <a:t>fp</a:t>
            </a:r>
            <a:r>
              <a:rPr kumimoji="1" lang="en" altLang="zh-CN" sz="2000" b="1" dirty="0"/>
              <a:t> = </a:t>
            </a:r>
            <a:r>
              <a:rPr kumimoji="1" lang="en" altLang="zh-CN" sz="2000" b="1" dirty="0" err="1"/>
              <a:t>fopen</a:t>
            </a:r>
            <a:r>
              <a:rPr kumimoji="1" lang="en" altLang="zh-CN" sz="2000" b="1" dirty="0"/>
              <a:t>(filename,"</a:t>
            </a:r>
            <a:r>
              <a:rPr kumimoji="1" lang="en" altLang="zh-CN" sz="2000" b="1" dirty="0" err="1"/>
              <a:t>wb</a:t>
            </a:r>
            <a:r>
              <a:rPr kumimoji="1" lang="en" altLang="zh-CN" sz="2000" b="1" dirty="0"/>
              <a:t>");</a:t>
            </a:r>
          </a:p>
          <a:p>
            <a:r>
              <a:rPr kumimoji="1" lang="en" altLang="zh-CN" sz="2000" dirty="0"/>
              <a:t>     </a:t>
            </a:r>
            <a:r>
              <a:rPr kumimoji="1" lang="en" altLang="zh-CN" sz="2000" dirty="0" err="1"/>
              <a:t>fprintf</a:t>
            </a:r>
            <a:r>
              <a:rPr kumimoji="1" lang="en" altLang="zh-CN" sz="2000" dirty="0"/>
              <a:t>(</a:t>
            </a:r>
            <a:r>
              <a:rPr kumimoji="1" lang="en" altLang="zh-CN" sz="2000" dirty="0" err="1"/>
              <a:t>fp</a:t>
            </a:r>
            <a:r>
              <a:rPr kumimoji="1" lang="en" altLang="zh-CN" sz="2000" dirty="0"/>
              <a:t>,"BM");</a:t>
            </a:r>
          </a:p>
          <a:p>
            <a:r>
              <a:rPr kumimoji="1" lang="en" altLang="zh-CN" sz="2000" dirty="0"/>
              <a:t>     </a:t>
            </a:r>
            <a:r>
              <a:rPr kumimoji="1" lang="en" altLang="zh-CN" sz="2000" b="1" dirty="0" err="1"/>
              <a:t>fwrite</a:t>
            </a:r>
            <a:r>
              <a:rPr kumimoji="1" lang="en" altLang="zh-CN" sz="2000" b="1" dirty="0"/>
              <a:t>(&amp;bmi,52,1,fp);</a:t>
            </a:r>
          </a:p>
          <a:p>
            <a:r>
              <a:rPr kumimoji="1" lang="en" altLang="zh-CN" sz="2000" b="1" dirty="0"/>
              <a:t>     </a:t>
            </a:r>
            <a:r>
              <a:rPr kumimoji="1" lang="en" altLang="zh-CN" sz="2000" b="1" dirty="0" err="1"/>
              <a:t>fwrite</a:t>
            </a:r>
            <a:r>
              <a:rPr kumimoji="1" lang="en" altLang="zh-CN" sz="2000" b="1" dirty="0"/>
              <a:t>(img,1,l*</a:t>
            </a:r>
            <a:r>
              <a:rPr kumimoji="1" lang="en" altLang="zh-CN" sz="2000" b="1" dirty="0" err="1"/>
              <a:t>h,fp</a:t>
            </a:r>
            <a:r>
              <a:rPr kumimoji="1" lang="en" altLang="zh-CN" sz="2000" b="1" dirty="0"/>
              <a:t>);</a:t>
            </a:r>
          </a:p>
          <a:p>
            <a:r>
              <a:rPr kumimoji="1" lang="en" altLang="zh-CN" sz="2000" dirty="0"/>
              <a:t>     </a:t>
            </a:r>
            <a:r>
              <a:rPr kumimoji="1" lang="en" altLang="zh-CN" sz="2000" dirty="0" err="1"/>
              <a:t>fclose</a:t>
            </a:r>
            <a:r>
              <a:rPr kumimoji="1" lang="en" altLang="zh-CN" sz="2000" dirty="0"/>
              <a:t>(</a:t>
            </a:r>
            <a:r>
              <a:rPr kumimoji="1" lang="en" altLang="zh-CN" sz="2000" dirty="0" err="1"/>
              <a:t>fp</a:t>
            </a:r>
            <a:r>
              <a:rPr kumimoji="1" lang="en" altLang="zh-CN" sz="2000" dirty="0"/>
              <a:t>);</a:t>
            </a:r>
          </a:p>
          <a:p>
            <a:r>
              <a:rPr kumimoji="1" lang="en" altLang="zh-CN" sz="2000" dirty="0"/>
              <a:t> 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7B000A-6974-B84B-9817-5EAE5CBB8FB3}"/>
              </a:ext>
            </a:extLst>
          </p:cNvPr>
          <p:cNvSpPr/>
          <p:nvPr/>
        </p:nvSpPr>
        <p:spPr>
          <a:xfrm>
            <a:off x="263352" y="1556792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" altLang="zh-CN" sz="2000" dirty="0"/>
              <a:t>#include &lt;</a:t>
            </a:r>
            <a:r>
              <a:rPr kumimoji="1" lang="en" altLang="zh-CN" sz="2000" dirty="0" err="1"/>
              <a:t>stdio.h</a:t>
            </a:r>
            <a:r>
              <a:rPr kumimoji="1" lang="en" altLang="zh-CN" sz="2000" dirty="0"/>
              <a:t>&gt;</a:t>
            </a:r>
          </a:p>
          <a:p>
            <a:r>
              <a:rPr kumimoji="1" lang="en" altLang="zh-CN" sz="2000" dirty="0"/>
              <a:t>#include &lt;</a:t>
            </a:r>
            <a:r>
              <a:rPr kumimoji="1" lang="en" altLang="zh-CN" sz="2000" dirty="0" err="1"/>
              <a:t>stdlib.h</a:t>
            </a:r>
            <a:r>
              <a:rPr kumimoji="1" lang="en" altLang="zh-CN" sz="2000" dirty="0"/>
              <a:t>&gt;</a:t>
            </a:r>
          </a:p>
          <a:p>
            <a:r>
              <a:rPr kumimoji="1" lang="en" altLang="zh-CN" sz="2000" dirty="0"/>
              <a:t>#define w 200</a:t>
            </a:r>
          </a:p>
          <a:p>
            <a:r>
              <a:rPr kumimoji="1" lang="en" altLang="zh-CN" sz="2000" dirty="0"/>
              <a:t>#define h 200</a:t>
            </a:r>
          </a:p>
          <a:p>
            <a:r>
              <a:rPr kumimoji="1" lang="en" altLang="zh-CN" sz="2000" dirty="0"/>
              <a:t>void </a:t>
            </a:r>
            <a:r>
              <a:rPr kumimoji="1" lang="en" altLang="zh-CN" sz="2000" dirty="0" err="1"/>
              <a:t>WriteBMP</a:t>
            </a:r>
            <a:r>
              <a:rPr kumimoji="1" lang="en" altLang="zh-CN" sz="2000" dirty="0"/>
              <a:t>(char*</a:t>
            </a:r>
            <a:r>
              <a:rPr kumimoji="1" lang="en" altLang="zh-CN" sz="2000" dirty="0" err="1"/>
              <a:t>img,const</a:t>
            </a:r>
            <a:r>
              <a:rPr kumimoji="1" lang="en" altLang="zh-CN" sz="2000" dirty="0"/>
              <a:t> char* filename);</a:t>
            </a:r>
          </a:p>
          <a:p>
            <a:r>
              <a:rPr kumimoji="1" lang="en" altLang="zh-CN" sz="2000" dirty="0"/>
              <a:t>int main()</a:t>
            </a:r>
          </a:p>
          <a:p>
            <a:r>
              <a:rPr kumimoji="1" lang="en" altLang="zh-CN" sz="2000" dirty="0"/>
              <a:t>{</a:t>
            </a:r>
          </a:p>
          <a:p>
            <a:r>
              <a:rPr kumimoji="1" lang="en" altLang="zh-CN" sz="2000" dirty="0"/>
              <a:t>     char </a:t>
            </a:r>
            <a:r>
              <a:rPr kumimoji="1" lang="en" altLang="zh-CN" sz="2000" dirty="0" err="1"/>
              <a:t>img</a:t>
            </a:r>
            <a:r>
              <a:rPr kumimoji="1" lang="en" altLang="zh-CN" sz="2000" dirty="0"/>
              <a:t>[w*h*3];</a:t>
            </a:r>
          </a:p>
          <a:p>
            <a:r>
              <a:rPr kumimoji="1" lang="en" altLang="zh-CN" sz="2000" dirty="0"/>
              <a:t>     char *filename="</a:t>
            </a:r>
            <a:r>
              <a:rPr kumimoji="1" lang="en" altLang="zh-CN" sz="2000" dirty="0" err="1"/>
              <a:t>test.bmp</a:t>
            </a:r>
            <a:r>
              <a:rPr kumimoji="1" lang="en" altLang="zh-CN" sz="2000" dirty="0"/>
              <a:t>”;</a:t>
            </a:r>
          </a:p>
          <a:p>
            <a:r>
              <a:rPr kumimoji="1" lang="zh-CN" altLang="en-US" sz="2000" dirty="0"/>
              <a:t>     </a:t>
            </a:r>
            <a:r>
              <a:rPr kumimoji="1" lang="en" altLang="zh-CN" sz="2000" dirty="0"/>
              <a:t>int I;</a:t>
            </a:r>
          </a:p>
          <a:p>
            <a:r>
              <a:rPr kumimoji="1" lang="en" altLang="zh-CN" sz="2000" dirty="0"/>
              <a:t>     for(</a:t>
            </a:r>
            <a:r>
              <a:rPr kumimoji="1" lang="en" altLang="zh-CN" sz="2000" dirty="0" err="1"/>
              <a:t>i</a:t>
            </a:r>
            <a:r>
              <a:rPr kumimoji="1" lang="en" altLang="zh-CN" sz="2000" dirty="0"/>
              <a:t>=0; </a:t>
            </a:r>
            <a:r>
              <a:rPr kumimoji="1" lang="en" altLang="zh-CN" sz="2000" dirty="0" err="1"/>
              <a:t>i</a:t>
            </a:r>
            <a:r>
              <a:rPr kumimoji="1" lang="en" altLang="zh-CN" sz="2000" dirty="0"/>
              <a:t>&lt;w*h*3; </a:t>
            </a:r>
            <a:r>
              <a:rPr kumimoji="1" lang="en" altLang="zh-CN" sz="2000" dirty="0" err="1"/>
              <a:t>i</a:t>
            </a:r>
            <a:r>
              <a:rPr kumimoji="1" lang="en" altLang="zh-CN" sz="2000" dirty="0"/>
              <a:t>++) </a:t>
            </a:r>
            <a:r>
              <a:rPr kumimoji="1" lang="en" altLang="zh-CN" sz="2000" dirty="0" err="1"/>
              <a:t>img</a:t>
            </a:r>
            <a:r>
              <a:rPr kumimoji="1" lang="en" altLang="zh-CN" sz="2000" dirty="0"/>
              <a:t>[</a:t>
            </a:r>
            <a:r>
              <a:rPr kumimoji="1" lang="en" altLang="zh-CN" sz="2000" dirty="0" err="1"/>
              <a:t>i</a:t>
            </a:r>
            <a:r>
              <a:rPr kumimoji="1" lang="en" altLang="zh-CN" sz="2000" dirty="0"/>
              <a:t>]=rand()%256;</a:t>
            </a:r>
          </a:p>
          <a:p>
            <a:r>
              <a:rPr kumimoji="1" lang="en" altLang="zh-CN" sz="2000" dirty="0"/>
              <a:t>     </a:t>
            </a:r>
            <a:r>
              <a:rPr kumimoji="1" lang="en" altLang="zh-CN" sz="2000" dirty="0" err="1"/>
              <a:t>WriteBMP</a:t>
            </a:r>
            <a:r>
              <a:rPr kumimoji="1" lang="en" altLang="zh-CN" sz="2000" dirty="0"/>
              <a:t>(</a:t>
            </a:r>
            <a:r>
              <a:rPr kumimoji="1" lang="en" altLang="zh-CN" sz="2000" dirty="0" err="1"/>
              <a:t>img,filename</a:t>
            </a:r>
            <a:r>
              <a:rPr kumimoji="1" lang="en" altLang="zh-CN" sz="2000" dirty="0"/>
              <a:t>);</a:t>
            </a:r>
          </a:p>
          <a:p>
            <a:r>
              <a:rPr kumimoji="1" lang="en" altLang="zh-CN" sz="2000" dirty="0"/>
              <a:t>     system("</a:t>
            </a:r>
            <a:r>
              <a:rPr kumimoji="1" lang="en" altLang="zh-CN" sz="2000" dirty="0" err="1"/>
              <a:t>test.bmp</a:t>
            </a:r>
            <a:r>
              <a:rPr kumimoji="1" lang="en" altLang="zh-CN" sz="2000" dirty="0"/>
              <a:t>");</a:t>
            </a:r>
          </a:p>
          <a:p>
            <a:r>
              <a:rPr kumimoji="1" lang="en" altLang="zh-CN" sz="2000" dirty="0"/>
              <a:t>     return 0;</a:t>
            </a:r>
          </a:p>
          <a:p>
            <a:r>
              <a:rPr kumimoji="1" lang="en" altLang="zh-CN" sz="2000" dirty="0"/>
              <a:t>}</a:t>
            </a:r>
            <a:endParaRPr kumimoji="1"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50CF7B-AA29-8C42-9348-7DDDD62166CB}"/>
              </a:ext>
            </a:extLst>
          </p:cNvPr>
          <p:cNvSpPr/>
          <p:nvPr/>
        </p:nvSpPr>
        <p:spPr>
          <a:xfrm>
            <a:off x="4367808" y="602685"/>
            <a:ext cx="6096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4D4D4D"/>
                </a:solidFill>
                <a:latin typeface="-apple-system"/>
              </a:rPr>
              <a:t>代码生成一幅宽和高均为</a:t>
            </a:r>
            <a:r>
              <a:rPr lang="en-US" altLang="zh-CN" sz="2800" b="1" dirty="0">
                <a:solidFill>
                  <a:srgbClr val="4D4D4D"/>
                </a:solidFill>
                <a:latin typeface="-apple-system"/>
              </a:rPr>
              <a:t>200</a:t>
            </a:r>
            <a:r>
              <a:rPr lang="zh-CN" altLang="en-US" sz="2800" b="1" dirty="0">
                <a:solidFill>
                  <a:srgbClr val="4D4D4D"/>
                </a:solidFill>
                <a:latin typeface="-apple-system"/>
              </a:rPr>
              <a:t>的</a:t>
            </a:r>
            <a:r>
              <a:rPr lang="en" altLang="zh-CN" sz="2800" b="1" dirty="0">
                <a:solidFill>
                  <a:srgbClr val="4D4D4D"/>
                </a:solidFill>
                <a:latin typeface="-apple-system"/>
              </a:rPr>
              <a:t>BMP</a:t>
            </a:r>
            <a:r>
              <a:rPr lang="zh-CN" altLang="en-US" sz="2800" b="1" dirty="0">
                <a:solidFill>
                  <a:srgbClr val="4D4D4D"/>
                </a:solidFill>
                <a:latin typeface="-apple-system"/>
              </a:rPr>
              <a:t>随机位图</a:t>
            </a:r>
            <a:endParaRPr lang="zh-CN" altLang="en-US" sz="28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5EBB4A-1E66-614E-9DEC-3984BD88E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90" y="1292230"/>
            <a:ext cx="1573148" cy="157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68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FF20B-346A-0A45-A69B-1D32B789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</a:t>
            </a:r>
            <a:r>
              <a:rPr lang="zh-CN" altLang="en-US" dirty="0"/>
              <a:t>获取</a:t>
            </a:r>
            <a:r>
              <a:rPr lang="en" altLang="zh-CN" dirty="0" err="1"/>
              <a:t>png</a:t>
            </a:r>
            <a:r>
              <a:rPr lang="zh-CN" altLang="en-US" dirty="0"/>
              <a:t>格式图片宽高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B940E-1575-5C41-ABB0-A132EFC1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1.</a:t>
            </a:r>
            <a:r>
              <a:rPr lang="zh-CN" altLang="en-US" b="0" dirty="0"/>
              <a:t>对</a:t>
            </a:r>
            <a:r>
              <a:rPr lang="en" altLang="zh-CN" b="0" dirty="0" err="1"/>
              <a:t>png</a:t>
            </a:r>
            <a:r>
              <a:rPr lang="zh-CN" altLang="en-US" b="0" dirty="0"/>
              <a:t>格式图片部分数据的解释</a:t>
            </a:r>
          </a:p>
          <a:p>
            <a:r>
              <a:rPr lang="en-US" altLang="zh-CN" b="0" dirty="0"/>
              <a:t>2.</a:t>
            </a:r>
            <a:r>
              <a:rPr lang="zh-CN" altLang="en-US" b="0" dirty="0"/>
              <a:t>通过基础二进制计算得到需要数据并且获得宽高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7D5578-CF9A-4343-8D8B-2DB571CF5B2E}"/>
              </a:ext>
            </a:extLst>
          </p:cNvPr>
          <p:cNvSpPr/>
          <p:nvPr/>
        </p:nvSpPr>
        <p:spPr>
          <a:xfrm>
            <a:off x="335360" y="5939135"/>
            <a:ext cx="11856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https://blog.csdn.net/liuzxQAQ/article/details/79435827?utm_medium=distribute.pc_relevant_bbs_down.none-task-blog-baidujs-1.nonecase&amp;depth_1-utm_source=distribute.pc_relevant_bbs_down.none-task-blog-baidujs-1.nonecase</a:t>
            </a:r>
          </a:p>
        </p:txBody>
      </p:sp>
    </p:spTree>
    <p:extLst>
      <p:ext uri="{BB962C8B-B14F-4D97-AF65-F5344CB8AC3E}">
        <p14:creationId xmlns:p14="http://schemas.microsoft.com/office/powerpoint/2010/main" val="238444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A74E5C6-9368-B341-8593-48E121D88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312" y="457201"/>
            <a:ext cx="6346825" cy="1027113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文件的概念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1015D21-AEF4-7F49-8913-22EE8B159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12" y="1546426"/>
            <a:ext cx="510592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 b="1" dirty="0"/>
              <a:t>文件：操作系统中的文件是指驻留在外部介质（如磁盘等）中的一个有序数据集。</a:t>
            </a:r>
            <a:endParaRPr lang="en-US" altLang="zh-CN" sz="3200" b="1" dirty="0"/>
          </a:p>
          <a:p>
            <a:pPr eaLnBrk="1" hangingPunct="1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 b="1" dirty="0"/>
              <a:t>各种类型的文件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en-US" sz="2800" b="1" dirty="0"/>
              <a:t>程序文件：源文件、目标程序、可执行程序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en-US" sz="2800" b="1" dirty="0"/>
              <a:t>数据文件（输入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输出）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文本文件、图像文件、声音文件、可执行文件等</a:t>
            </a: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E15A07E1-51BC-E34D-8889-FB4AB1AD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632" y="1212664"/>
            <a:ext cx="63500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C9FC42E-6F32-2C4B-AF9A-B586DD0BA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32" y="5214658"/>
            <a:ext cx="6166656" cy="139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 b="1" dirty="0"/>
              <a:t>文件的特点</a:t>
            </a:r>
            <a:r>
              <a:rPr lang="en-US" altLang="zh-CN" sz="3200" b="1" dirty="0"/>
              <a:t>: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en-US" sz="2800" b="1" dirty="0"/>
              <a:t> 数据</a:t>
            </a:r>
            <a:r>
              <a:rPr lang="zh-CN" altLang="en-US" sz="2800" b="1" dirty="0">
                <a:solidFill>
                  <a:schemeClr val="bg2"/>
                </a:solidFill>
              </a:rPr>
              <a:t>永久保存；</a:t>
            </a:r>
            <a:r>
              <a:rPr lang="zh-CN" altLang="en-US" sz="2800" b="1" dirty="0"/>
              <a:t>数据</a:t>
            </a:r>
            <a:r>
              <a:rPr lang="zh-CN" altLang="en-US" sz="2800" b="1" dirty="0">
                <a:solidFill>
                  <a:schemeClr val="bg2"/>
                </a:solidFill>
              </a:rPr>
              <a:t>长度不定；</a:t>
            </a:r>
            <a:r>
              <a:rPr lang="zh-CN" altLang="en-US" sz="2800" b="1" dirty="0"/>
              <a:t>数据按</a:t>
            </a:r>
            <a:r>
              <a:rPr lang="zh-CN" altLang="en-US" sz="2800" b="1" dirty="0">
                <a:solidFill>
                  <a:schemeClr val="bg2"/>
                </a:solidFill>
              </a:rPr>
              <a:t>顺序存取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A58E8-B5CE-994C-82DF-DFD80ECC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</a:t>
            </a:r>
            <a:r>
              <a:rPr kumimoji="1" lang="zh-CN" altLang="en-US" dirty="0"/>
              <a:t> 音乐文件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930BC-8812-7147-9C5F-E841D942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44" y="1628799"/>
            <a:ext cx="10972800" cy="4952201"/>
          </a:xfrm>
        </p:spPr>
        <p:txBody>
          <a:bodyPr/>
          <a:lstStyle/>
          <a:p>
            <a:r>
              <a:rPr lang="zh-CN" altLang="en-US" b="0" dirty="0"/>
              <a:t>用</a:t>
            </a:r>
            <a:r>
              <a:rPr lang="en" altLang="zh-CN" b="0" dirty="0"/>
              <a:t>C</a:t>
            </a:r>
            <a:r>
              <a:rPr lang="zh-CN" altLang="en-US" b="0" dirty="0"/>
              <a:t>语言播放音乐，一般需要额外的库或者调用系统的</a:t>
            </a:r>
            <a:r>
              <a:rPr lang="en" altLang="zh-CN" b="0" dirty="0"/>
              <a:t>API</a:t>
            </a:r>
            <a:r>
              <a:rPr lang="zh-CN" altLang="en-US" b="0" dirty="0"/>
              <a:t>函数。</a:t>
            </a:r>
            <a:endParaRPr lang="en-US" altLang="zh-CN" b="0" dirty="0"/>
          </a:p>
          <a:p>
            <a:r>
              <a:rPr lang="zh-CN" altLang="en-US" b="0" dirty="0"/>
              <a:t>以</a:t>
            </a:r>
            <a:r>
              <a:rPr lang="en" altLang="zh-CN" b="0" dirty="0"/>
              <a:t>Windows</a:t>
            </a:r>
            <a:r>
              <a:rPr lang="zh-CN" altLang="en-US" b="0" dirty="0"/>
              <a:t>为例，可以通过</a:t>
            </a:r>
            <a:r>
              <a:rPr lang="en" altLang="zh-CN" b="0" dirty="0" err="1"/>
              <a:t>PlaySound</a:t>
            </a:r>
            <a:r>
              <a:rPr lang="zh-CN" altLang="en-US" b="0" dirty="0"/>
              <a:t>函数播放</a:t>
            </a:r>
            <a:r>
              <a:rPr lang="en" altLang="zh-CN" b="0" dirty="0"/>
              <a:t>wav</a:t>
            </a:r>
            <a:r>
              <a:rPr lang="zh-CN" altLang="en-US" b="0" dirty="0"/>
              <a:t>格式的音乐。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ABF88F-38A1-DE46-86DA-C84D23EE8BAF}"/>
              </a:ext>
            </a:extLst>
          </p:cNvPr>
          <p:cNvSpPr/>
          <p:nvPr/>
        </p:nvSpPr>
        <p:spPr>
          <a:xfrm>
            <a:off x="2855640" y="3718679"/>
            <a:ext cx="87507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Monaco" pitchFamily="2" charset="0"/>
              </a:rPr>
              <a:t>   </a:t>
            </a:r>
            <a:r>
              <a:rPr lang="en" altLang="zh-CN" dirty="0">
                <a:solidFill>
                  <a:srgbClr val="333333"/>
                </a:solidFill>
                <a:latin typeface="Monaco" pitchFamily="2" charset="0"/>
              </a:rPr>
              <a:t>#include&lt;</a:t>
            </a:r>
            <a:r>
              <a:rPr lang="en" altLang="zh-CN" dirty="0" err="1">
                <a:solidFill>
                  <a:srgbClr val="333333"/>
                </a:solidFill>
                <a:latin typeface="Monaco" pitchFamily="2" charset="0"/>
              </a:rPr>
              <a:t>stdio.h</a:t>
            </a:r>
            <a:r>
              <a:rPr lang="en" altLang="zh-CN" dirty="0">
                <a:solidFill>
                  <a:srgbClr val="333333"/>
                </a:solidFill>
                <a:latin typeface="Monaco" pitchFamily="2" charset="0"/>
              </a:rPr>
              <a:t>&gt;</a:t>
            </a:r>
          </a:p>
          <a:p>
            <a:r>
              <a:rPr lang="zh-CN" altLang="en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dirty="0">
                <a:solidFill>
                  <a:srgbClr val="333333"/>
                </a:solidFill>
                <a:latin typeface="Monaco" pitchFamily="2" charset="0"/>
              </a:rPr>
              <a:t>#include&lt;</a:t>
            </a:r>
            <a:r>
              <a:rPr lang="en" altLang="zh-CN" dirty="0" err="1">
                <a:solidFill>
                  <a:srgbClr val="333333"/>
                </a:solidFill>
                <a:latin typeface="Monaco" pitchFamily="2" charset="0"/>
              </a:rPr>
              <a:t>windows.h</a:t>
            </a:r>
            <a:r>
              <a:rPr lang="en" altLang="zh-CN" dirty="0">
                <a:solidFill>
                  <a:srgbClr val="333333"/>
                </a:solidFill>
                <a:latin typeface="Monaco" pitchFamily="2" charset="0"/>
              </a:rPr>
              <a:t>&gt;</a:t>
            </a:r>
          </a:p>
          <a:p>
            <a:r>
              <a:rPr lang="zh-CN" altLang="en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dirty="0">
                <a:solidFill>
                  <a:srgbClr val="333333"/>
                </a:solidFill>
                <a:latin typeface="Monaco" pitchFamily="2" charset="0"/>
              </a:rPr>
              <a:t>#include&lt;</a:t>
            </a:r>
            <a:r>
              <a:rPr lang="en" altLang="zh-CN" dirty="0" err="1">
                <a:solidFill>
                  <a:srgbClr val="333333"/>
                </a:solidFill>
                <a:latin typeface="Monaco" pitchFamily="2" charset="0"/>
              </a:rPr>
              <a:t>mmsystem.h</a:t>
            </a:r>
            <a:r>
              <a:rPr lang="en" altLang="zh-CN" dirty="0">
                <a:solidFill>
                  <a:srgbClr val="333333"/>
                </a:solidFill>
                <a:latin typeface="Monaco" pitchFamily="2" charset="0"/>
              </a:rPr>
              <a:t>&gt;</a:t>
            </a:r>
          </a:p>
          <a:p>
            <a:r>
              <a:rPr lang="zh-CN" altLang="en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dirty="0">
                <a:solidFill>
                  <a:srgbClr val="333333"/>
                </a:solidFill>
                <a:latin typeface="Monaco" pitchFamily="2" charset="0"/>
              </a:rPr>
              <a:t>#pragma comment(lib, "WINMM.LIB")</a:t>
            </a:r>
          </a:p>
          <a:p>
            <a:r>
              <a:rPr lang="zh-CN" altLang="en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dirty="0">
                <a:solidFill>
                  <a:srgbClr val="333333"/>
                </a:solidFill>
                <a:latin typeface="Monaco" pitchFamily="2" charset="0"/>
              </a:rPr>
              <a:t>int main()</a:t>
            </a:r>
          </a:p>
          <a:p>
            <a:r>
              <a:rPr lang="zh-CN" altLang="en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dirty="0">
                <a:solidFill>
                  <a:srgbClr val="333333"/>
                </a:solidFill>
                <a:latin typeface="Monaco" pitchFamily="2" charset="0"/>
              </a:rPr>
              <a:t>{</a:t>
            </a:r>
          </a:p>
          <a:p>
            <a:r>
              <a:rPr lang="zh-CN" altLang="en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-US" altLang="zh-CN" dirty="0">
                <a:solidFill>
                  <a:srgbClr val="333333"/>
                </a:solidFill>
                <a:latin typeface="Monaco" pitchFamily="2" charset="0"/>
              </a:rPr>
              <a:t>	</a:t>
            </a:r>
            <a:r>
              <a:rPr lang="en" altLang="zh-CN" dirty="0">
                <a:solidFill>
                  <a:srgbClr val="333333"/>
                </a:solidFill>
                <a:latin typeface="Monaco" pitchFamily="2" charset="0"/>
              </a:rPr>
              <a:t>//1.wav</a:t>
            </a:r>
            <a:r>
              <a:rPr lang="zh-CN" altLang="en-US" dirty="0">
                <a:solidFill>
                  <a:srgbClr val="333333"/>
                </a:solidFill>
                <a:latin typeface="Monaco" pitchFamily="2" charset="0"/>
              </a:rPr>
              <a:t>是要播放的音乐文件</a:t>
            </a:r>
            <a:endParaRPr lang="en-US" altLang="zh-CN" dirty="0">
              <a:solidFill>
                <a:srgbClr val="333333"/>
              </a:solidFill>
              <a:latin typeface="Monaco" pitchFamily="2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onaco" pitchFamily="2" charset="0"/>
              </a:rPr>
              <a:t>	</a:t>
            </a:r>
            <a:r>
              <a:rPr lang="en" altLang="zh-CN" dirty="0" err="1">
                <a:solidFill>
                  <a:srgbClr val="333333"/>
                </a:solidFill>
                <a:latin typeface="Monaco" pitchFamily="2" charset="0"/>
              </a:rPr>
              <a:t>PlaySound</a:t>
            </a:r>
            <a:r>
              <a:rPr lang="en" altLang="zh-CN" dirty="0">
                <a:solidFill>
                  <a:srgbClr val="333333"/>
                </a:solidFill>
                <a:latin typeface="Monaco" pitchFamily="2" charset="0"/>
              </a:rPr>
              <a:t>(TEXT("1.wav"),0,SND_FILENAME);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Monaco" pitchFamily="2" charset="0"/>
              </a:rPr>
              <a:t>	</a:t>
            </a:r>
            <a:r>
              <a:rPr lang="en" altLang="zh-CN" dirty="0">
                <a:solidFill>
                  <a:srgbClr val="333333"/>
                </a:solidFill>
                <a:latin typeface="Monaco" pitchFamily="2" charset="0"/>
              </a:rPr>
              <a:t>return 0;</a:t>
            </a:r>
          </a:p>
          <a:p>
            <a:r>
              <a:rPr lang="zh-CN" altLang="en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dirty="0">
                <a:solidFill>
                  <a:srgbClr val="333333"/>
                </a:solidFill>
                <a:latin typeface="Monaco" pitchFamily="2" charset="0"/>
              </a:rPr>
              <a:t>}</a:t>
            </a:r>
            <a:endParaRPr lang="en" altLang="zh-CN" b="0" i="0" dirty="0">
              <a:solidFill>
                <a:srgbClr val="333333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95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6C499-0509-D246-B37D-80B66F88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播放</a:t>
            </a:r>
            <a:r>
              <a:rPr kumimoji="1" lang="en-US" altLang="zh-CN" dirty="0"/>
              <a:t>mp3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0C48A-095C-4B4A-B6DE-18AC2829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3935760" cy="3886200"/>
          </a:xfrm>
        </p:spPr>
        <p:txBody>
          <a:bodyPr/>
          <a:lstStyle/>
          <a:p>
            <a:r>
              <a:rPr lang="zh-CN" altLang="en-US" b="0" dirty="0"/>
              <a:t>如果想播放</a:t>
            </a:r>
            <a:r>
              <a:rPr lang="en" altLang="zh-CN" b="0" dirty="0"/>
              <a:t>mp3</a:t>
            </a:r>
            <a:r>
              <a:rPr lang="zh-CN" altLang="en-US" b="0" dirty="0"/>
              <a:t>音乐可用如下代码：</a:t>
            </a:r>
          </a:p>
          <a:p>
            <a:r>
              <a:rPr lang="zh-CN" altLang="en-US" b="0" dirty="0"/>
              <a:t>注意：生成程序后，请在</a:t>
            </a:r>
            <a:r>
              <a:rPr lang="en" altLang="zh-CN" b="0" dirty="0" err="1"/>
              <a:t>cmd</a:t>
            </a:r>
            <a:r>
              <a:rPr lang="zh-CN" altLang="en-US" b="0" dirty="0"/>
              <a:t>中执行此程序，不要在</a:t>
            </a:r>
            <a:r>
              <a:rPr lang="en" altLang="zh-CN" b="0" dirty="0" err="1"/>
              <a:t>vc</a:t>
            </a:r>
            <a:r>
              <a:rPr lang="en" altLang="zh-CN" b="0" dirty="0"/>
              <a:t>/vs</a:t>
            </a:r>
            <a:r>
              <a:rPr lang="zh-CN" altLang="en-US" b="0" dirty="0"/>
              <a:t>的</a:t>
            </a:r>
            <a:r>
              <a:rPr lang="en" altLang="zh-CN" b="0" dirty="0"/>
              <a:t>IDE</a:t>
            </a:r>
            <a:r>
              <a:rPr lang="zh-CN" altLang="en-US" b="0" dirty="0"/>
              <a:t>中运行。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394C82-AEB7-7E4B-A81D-89390789BAF8}"/>
              </a:ext>
            </a:extLst>
          </p:cNvPr>
          <p:cNvSpPr/>
          <p:nvPr/>
        </p:nvSpPr>
        <p:spPr>
          <a:xfrm>
            <a:off x="4943872" y="1443841"/>
            <a:ext cx="69127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Monaco" pitchFamily="2" charset="0"/>
              </a:rPr>
              <a:t>   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#include &lt;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windows.h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&gt;</a:t>
            </a:r>
          </a:p>
          <a:p>
            <a:r>
              <a:rPr lang="zh-CN" altLang="en" sz="14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#include &lt;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mmsystem.h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&gt;</a:t>
            </a:r>
          </a:p>
          <a:p>
            <a:r>
              <a:rPr lang="zh-CN" altLang="en" sz="14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#include &lt;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stdio.h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&gt;</a:t>
            </a:r>
          </a:p>
          <a:p>
            <a:r>
              <a:rPr lang="zh-CN" altLang="en" sz="14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#pragma comment(lib, "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Winmm.lib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")</a:t>
            </a:r>
          </a:p>
          <a:p>
            <a:r>
              <a:rPr lang="zh-CN" altLang="en" sz="14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int main(int 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argc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, char *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argv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[])</a:t>
            </a:r>
          </a:p>
          <a:p>
            <a:r>
              <a:rPr lang="zh-CN" altLang="en" sz="14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{</a:t>
            </a:r>
          </a:p>
          <a:p>
            <a:r>
              <a:rPr lang="zh-CN" altLang="en" sz="14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//</a:t>
            </a:r>
            <a:r>
              <a:rPr lang="zh-CN" altLang="en-US" sz="1400" dirty="0">
                <a:solidFill>
                  <a:srgbClr val="333333"/>
                </a:solidFill>
                <a:latin typeface="Monaco" pitchFamily="2" charset="0"/>
              </a:rPr>
              <a:t>绝对地址形式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TCHAR 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fileName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[]="ganlusi.mp3";</a:t>
            </a:r>
          </a:p>
          <a:p>
            <a:r>
              <a:rPr lang="zh-CN" altLang="en" sz="14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TCHAR 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shortName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[MAX_PATH];</a:t>
            </a:r>
          </a:p>
          <a:p>
            <a:r>
              <a:rPr lang="zh-CN" altLang="en" sz="14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     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GetShortPathName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(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fileName,shortName,sizeof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(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shortName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)/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sizeof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(TCHAR));</a:t>
            </a:r>
          </a:p>
          <a:p>
            <a:r>
              <a:rPr lang="zh-CN" altLang="en" sz="14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TCHAR 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cmd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[MAX_PATH+10];</a:t>
            </a:r>
          </a:p>
          <a:p>
            <a:r>
              <a:rPr lang="zh-CN" altLang="en" sz="14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wsprintf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(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cmd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,"play %s",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shortName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);</a:t>
            </a:r>
          </a:p>
          <a:p>
            <a:r>
              <a:rPr lang="zh-CN" altLang="en" sz="14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mciSendString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(</a:t>
            </a:r>
            <a:r>
              <a:rPr lang="en" altLang="zh-CN" sz="1400" dirty="0" err="1">
                <a:solidFill>
                  <a:srgbClr val="333333"/>
                </a:solidFill>
                <a:latin typeface="Monaco" pitchFamily="2" charset="0"/>
              </a:rPr>
              <a:t>cmd,NULL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, 0, NULL);</a:t>
            </a:r>
          </a:p>
          <a:p>
            <a:r>
              <a:rPr lang="zh-CN" altLang="en" sz="14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Sleep(5 * 60 * 1000); //</a:t>
            </a:r>
            <a:r>
              <a:rPr lang="zh-CN" altLang="en-US" sz="1400" dirty="0">
                <a:solidFill>
                  <a:srgbClr val="333333"/>
                </a:solidFill>
                <a:latin typeface="Monaco" pitchFamily="2" charset="0"/>
              </a:rPr>
              <a:t>这里是防止一播放就结束做的延迟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return 0;</a:t>
            </a:r>
          </a:p>
          <a:p>
            <a:r>
              <a:rPr lang="zh-CN" altLang="en" sz="14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" altLang="zh-CN" sz="1400" dirty="0">
                <a:solidFill>
                  <a:srgbClr val="333333"/>
                </a:solidFill>
                <a:latin typeface="Monaco" pitchFamily="2" charset="0"/>
              </a:rPr>
              <a:t>}</a:t>
            </a:r>
            <a:endParaRPr lang="en" altLang="zh-CN" sz="1400" b="0" i="0" dirty="0">
              <a:solidFill>
                <a:srgbClr val="333333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78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6505857-6276-264C-BBF1-5B4358D0D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3.5</a:t>
            </a:r>
            <a:r>
              <a:rPr lang="zh-CN" altLang="en-US" sz="3200" dirty="0"/>
              <a:t> 个人资金账户管理（二进制信息数据文件处理）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7E1A01A-FFF4-1C40-ADAC-F1C5AF425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376" y="1700214"/>
            <a:ext cx="11103024" cy="45434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什么是顺序文件和随机文件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 dirty="0"/>
              <a:t>按照</a:t>
            </a:r>
            <a:r>
              <a:rPr lang="en-US" altLang="zh-CN" sz="1600" dirty="0"/>
              <a:t>C</a:t>
            </a:r>
            <a:r>
              <a:rPr lang="zh-CN" altLang="en-US" sz="1600" dirty="0"/>
              <a:t>程序对文件访问的特点来分，文件可分为</a:t>
            </a:r>
            <a:r>
              <a:rPr lang="zh-CN" altLang="en-US" sz="1600" dirty="0">
                <a:solidFill>
                  <a:schemeClr val="bg2"/>
                </a:solidFill>
              </a:rPr>
              <a:t>顺序访问文件和随机访问文件</a:t>
            </a:r>
            <a:r>
              <a:rPr lang="zh-CN" altLang="en-US" sz="1600" dirty="0"/>
              <a:t>，简称为</a:t>
            </a:r>
            <a:r>
              <a:rPr lang="zh-CN" altLang="en-US" sz="1600" dirty="0">
                <a:solidFill>
                  <a:schemeClr val="bg2"/>
                </a:solidFill>
              </a:rPr>
              <a:t>顺序文件和随机文件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顺序访问：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 dirty="0"/>
              <a:t>前面介绍的所有例子都进行的是顺序访问，通过使用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()</a:t>
            </a:r>
            <a:r>
              <a:rPr lang="zh-CN" altLang="en-US" sz="1600" dirty="0"/>
              <a:t>或</a:t>
            </a:r>
            <a:r>
              <a:rPr lang="en-US" altLang="zh-CN" sz="1600" dirty="0" err="1"/>
              <a:t>fputs</a:t>
            </a:r>
            <a:r>
              <a:rPr lang="en-US" altLang="zh-CN" sz="1600" dirty="0"/>
              <a:t>()</a:t>
            </a:r>
            <a:r>
              <a:rPr lang="zh-CN" altLang="en-US" sz="1600" dirty="0"/>
              <a:t>函数创建的数据记录长度并不是完全一致的，这种记录长度不确定的文件访问称为</a:t>
            </a:r>
            <a:r>
              <a:rPr lang="zh-CN" altLang="en-US" sz="1600" dirty="0">
                <a:solidFill>
                  <a:schemeClr val="bg2"/>
                </a:solidFill>
              </a:rPr>
              <a:t>顺序访问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随机访问：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随机访问</a:t>
            </a:r>
            <a:r>
              <a:rPr lang="zh-CN" altLang="en-US" sz="1600" dirty="0"/>
              <a:t>文件要求文件中单个记录的</a:t>
            </a:r>
            <a:r>
              <a:rPr lang="zh-CN" alt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长度固定</a:t>
            </a:r>
            <a:r>
              <a:rPr lang="zh-CN" altLang="en-US" sz="1600" dirty="0"/>
              <a:t>，可</a:t>
            </a:r>
            <a:r>
              <a:rPr lang="zh-CN" alt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直接访问</a:t>
            </a:r>
            <a:r>
              <a:rPr lang="zh-CN" altLang="en-US" sz="1600" dirty="0"/>
              <a:t>，这样</a:t>
            </a:r>
            <a:r>
              <a:rPr lang="zh-CN" alt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速度快</a:t>
            </a:r>
            <a:r>
              <a:rPr lang="zh-CN" altLang="en-US" sz="1600" dirty="0"/>
              <a:t>，并且无需通过其他记录查找特定记录。</a:t>
            </a:r>
            <a:endParaRPr lang="en-US" altLang="zh-CN" sz="16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 dirty="0"/>
              <a:t>因此随机文件适合银行系统、航空售票系统、销售点系统和其他需要快速访问特定数据的事务处理系统。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C877531-87F9-7C45-A5FD-CAA1C69B0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5679" y="542177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个人资金帐户的管理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8558205-8DE1-DD4C-B07E-E57AE9116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1557338"/>
            <a:ext cx="9865345" cy="4679950"/>
          </a:xfrm>
        </p:spPr>
        <p:txBody>
          <a:bodyPr/>
          <a:lstStyle/>
          <a:p>
            <a:pPr eaLnBrk="1" hangingPunct="1"/>
            <a:r>
              <a:rPr lang="zh-CN" altLang="en-US" dirty="0"/>
              <a:t>要求</a:t>
            </a:r>
          </a:p>
          <a:p>
            <a:pPr lvl="1" eaLnBrk="1" hangingPunct="1"/>
            <a:r>
              <a:rPr lang="zh-CN" altLang="en-US" dirty="0"/>
              <a:t>个人资金账户的信息统一放在随机文件中</a:t>
            </a:r>
            <a:r>
              <a:rPr lang="en-US" altLang="zh-CN" dirty="0"/>
              <a:t>,</a:t>
            </a:r>
            <a:r>
              <a:rPr lang="zh-CN" altLang="en-US" dirty="0"/>
              <a:t>该随机文件包括的数据项有记录</a:t>
            </a:r>
            <a:r>
              <a:rPr lang="en-US" altLang="zh-CN" dirty="0"/>
              <a:t>ID</a:t>
            </a:r>
            <a:r>
              <a:rPr lang="zh-CN" altLang="en-US" dirty="0"/>
              <a:t>、发生日期、发生事件、发生金额（正</a:t>
            </a:r>
            <a:r>
              <a:rPr lang="en-US" altLang="zh-CN" dirty="0"/>
              <a:t>+</a:t>
            </a:r>
            <a:r>
              <a:rPr lang="zh-CN" altLang="en-US" dirty="0"/>
              <a:t>的表示收入，负</a:t>
            </a:r>
            <a:r>
              <a:rPr lang="en-US" altLang="zh-CN" dirty="0"/>
              <a:t>-</a:t>
            </a:r>
            <a:r>
              <a:rPr lang="zh-CN" altLang="en-US" dirty="0"/>
              <a:t>表示支出）和余额。每记录一次收支，文件要增加一条记录，并计算一次余额。</a:t>
            </a:r>
          </a:p>
          <a:p>
            <a:pPr lvl="1" eaLnBrk="1" hangingPunct="1"/>
            <a:r>
              <a:rPr lang="zh-CN" altLang="en-US" dirty="0"/>
              <a:t>程序实现</a:t>
            </a:r>
            <a:r>
              <a:rPr lang="en-US" altLang="zh-CN" dirty="0"/>
              <a:t>3</a:t>
            </a:r>
            <a:r>
              <a:rPr lang="zh-CN" altLang="en-US" dirty="0"/>
              <a:t>个功能，包括：</a:t>
            </a:r>
            <a:r>
              <a:rPr lang="en-US" altLang="zh-CN" dirty="0"/>
              <a:t>1</a:t>
            </a:r>
            <a:r>
              <a:rPr lang="zh-CN" altLang="en-US" dirty="0"/>
              <a:t>）可以创建该文件并添加新收入或支出信息；</a:t>
            </a:r>
            <a:r>
              <a:rPr lang="en-US" altLang="zh-CN" dirty="0"/>
              <a:t>2</a:t>
            </a:r>
            <a:r>
              <a:rPr lang="zh-CN" altLang="en-US" dirty="0"/>
              <a:t>）可以显示所有记录列表，得知资金账户的收支流水帐；</a:t>
            </a:r>
            <a:r>
              <a:rPr lang="en-US" altLang="zh-CN" dirty="0"/>
              <a:t>3</a:t>
            </a:r>
            <a:r>
              <a:rPr lang="zh-CN" altLang="en-US" dirty="0"/>
              <a:t>）查询最后一条记录，获知账户最后的余额。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502C9F3-8514-9F4F-9630-679D23617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408" y="692151"/>
            <a:ext cx="9432280" cy="1223963"/>
          </a:xfrm>
        </p:spPr>
        <p:txBody>
          <a:bodyPr/>
          <a:lstStyle/>
          <a:p>
            <a:pPr eaLnBrk="1" hangingPunct="1"/>
            <a:r>
              <a:rPr lang="en-US" altLang="zh-CN" sz="4000"/>
              <a:t>cashbox.dat</a:t>
            </a:r>
            <a:r>
              <a:rPr lang="zh-CN" altLang="en-US" sz="4000"/>
              <a:t>文件的部分内容</a:t>
            </a:r>
            <a:endParaRPr lang="en-US" altLang="zh-CN" sz="400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2FBC9E1-F6F9-2548-B955-F9593EE1B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err="1"/>
              <a:t>LogID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CreateDate</a:t>
            </a:r>
            <a:r>
              <a:rPr lang="en-US" altLang="zh-CN" sz="2000" dirty="0"/>
              <a:t>	Note		Charge		Balance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1		2006-06-01	alimony	500.00		500.00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2		2006-06-08	shopping	-300.00		200.00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3		2006-06-15	shopping	-60.00		140.00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4		2006-06-20	</a:t>
            </a:r>
            <a:r>
              <a:rPr lang="en-US" altLang="zh-CN" sz="2000" dirty="0" err="1"/>
              <a:t>workingpay</a:t>
            </a:r>
            <a:r>
              <a:rPr lang="en-US" altLang="zh-CN" sz="2000" dirty="0"/>
              <a:t>	200.00		340.00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5		2006-08-01	scholarship	1000.00	1340.00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……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9097FCD-2E8F-BD4D-898C-4679110CF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本章总结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3803D7B-7844-594C-8107-3CA7626E84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79377" y="1989139"/>
            <a:ext cx="6408788" cy="468022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文件的基本概念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文本文件和二进制文件、文件缓冲系统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文件结构，文件指针，自定义类型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文件的打开与关闭、文件处理实现过程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文件读写二进制形式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文件读写操作与常用文件操作函数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文件高级应用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位运算</a:t>
            </a:r>
            <a:r>
              <a:rPr lang="en-US" altLang="zh-CN" sz="2000" dirty="0"/>
              <a:t>&amp;</a:t>
            </a:r>
            <a:r>
              <a:rPr lang="zh-CN" altLang="en-US" sz="2000" dirty="0"/>
              <a:t>信息加密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矢量图形的表示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图像文件的处理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音乐文件的处理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信息数据文件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3BD0B29-C466-E84B-9C5A-F283C6C8A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457201"/>
            <a:ext cx="9432850" cy="9556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文本文件和二进制文件的区别</a:t>
            </a:r>
            <a:r>
              <a:rPr lang="zh-CN" altLang="en-US" dirty="0"/>
              <a:t> 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BBC4F896-00DA-3047-AF2B-7E558F9BF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377" y="2060575"/>
            <a:ext cx="11233247" cy="2684368"/>
          </a:xfrm>
        </p:spPr>
        <p:txBody>
          <a:bodyPr/>
          <a:lstStyle/>
          <a:p>
            <a:pPr marL="88900" indent="-88900" eaLnBrk="1" hangingPunct="1">
              <a:buNone/>
            </a:pPr>
            <a:r>
              <a:rPr lang="zh-CN" altLang="en-US" sz="2800" dirty="0"/>
              <a:t>Ｃ语言中的文件是数据流</a:t>
            </a:r>
            <a:r>
              <a:rPr lang="en-US" altLang="zh-CN" sz="2800" dirty="0"/>
              <a:t>(</a:t>
            </a:r>
            <a:r>
              <a:rPr lang="zh-CN" altLang="en-US" sz="2800" dirty="0"/>
              <a:t>由一个个的字节数据组成</a:t>
            </a:r>
            <a:r>
              <a:rPr lang="en-US" altLang="zh-CN" sz="2800" dirty="0"/>
              <a:t>)</a:t>
            </a:r>
          </a:p>
          <a:p>
            <a:pPr marL="88900" indent="-88900" eaLnBrk="1" hangingPunct="1">
              <a:buNone/>
            </a:pPr>
            <a:r>
              <a:rPr lang="zh-CN" altLang="en-US" sz="2800" dirty="0"/>
              <a:t>文件的两种数据形式：</a:t>
            </a:r>
          </a:p>
          <a:p>
            <a:pPr marL="387350" lvl="1" indent="-107950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ASCII</a:t>
            </a:r>
            <a:r>
              <a:rPr lang="zh-CN" altLang="en-US" sz="2400" dirty="0">
                <a:solidFill>
                  <a:schemeClr val="bg2"/>
                </a:solidFill>
              </a:rPr>
              <a:t>码</a:t>
            </a:r>
            <a:r>
              <a:rPr lang="zh-CN" altLang="en-US" sz="2400" dirty="0"/>
              <a:t> （文本文件 </a:t>
            </a:r>
            <a:r>
              <a:rPr lang="en-US" altLang="zh-CN" sz="2400" dirty="0"/>
              <a:t>text stream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CC0066"/>
                </a:solidFill>
              </a:rPr>
              <a:t>字符流</a:t>
            </a:r>
          </a:p>
          <a:p>
            <a:pPr marL="387350" lvl="1" indent="-107950"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chemeClr val="bg2"/>
                </a:solidFill>
              </a:rPr>
              <a:t>二进制码</a:t>
            </a:r>
            <a:r>
              <a:rPr lang="zh-CN" altLang="en-US" sz="2400" dirty="0"/>
              <a:t>（二进制文件 </a:t>
            </a:r>
            <a:r>
              <a:rPr lang="en-US" altLang="zh-CN" sz="2400" dirty="0"/>
              <a:t>binary stream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CC0066"/>
                </a:solidFill>
              </a:rPr>
              <a:t>二进制流</a:t>
            </a:r>
          </a:p>
          <a:p>
            <a:pPr marL="387350" lvl="1" indent="-107950" eaLnBrk="1" hangingPunct="1">
              <a:buNone/>
            </a:pPr>
            <a:r>
              <a:rPr lang="zh-CN" altLang="en-US" sz="2400" dirty="0"/>
              <a:t>二进制文件是直接把内存数据以二进制形式保存。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8849EAC-8364-4B4C-AF74-F552AA8EF5A5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1412876"/>
            <a:ext cx="8424863" cy="479425"/>
            <a:chOff x="919" y="3821"/>
            <a:chExt cx="4452" cy="302"/>
          </a:xfrm>
        </p:grpSpPr>
        <p:sp>
          <p:nvSpPr>
            <p:cNvPr id="11270" name="Rectangle 5">
              <a:extLst>
                <a:ext uri="{FF2B5EF4-FFF2-40B4-BE49-F238E27FC236}">
                  <a16:creationId xmlns:a16="http://schemas.microsoft.com/office/drawing/2014/main" id="{16664C8F-25B1-E545-AA71-BBC57442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821"/>
              <a:ext cx="188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1" name="Rectangle 6">
              <a:extLst>
                <a:ext uri="{FF2B5EF4-FFF2-40B4-BE49-F238E27FC236}">
                  <a16:creationId xmlns:a16="http://schemas.microsoft.com/office/drawing/2014/main" id="{522C235A-24F0-9D43-A323-24E9F1E70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40"/>
              <a:ext cx="341" cy="24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2" name="Rectangle 7">
              <a:extLst>
                <a:ext uri="{FF2B5EF4-FFF2-40B4-BE49-F238E27FC236}">
                  <a16:creationId xmlns:a16="http://schemas.microsoft.com/office/drawing/2014/main" id="{26EC2849-F6F4-B14D-AA6A-2364571CA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3881"/>
              <a:ext cx="4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3" name="Rectangle 8">
              <a:extLst>
                <a:ext uri="{FF2B5EF4-FFF2-40B4-BE49-F238E27FC236}">
                  <a16:creationId xmlns:a16="http://schemas.microsoft.com/office/drawing/2014/main" id="{467E72E0-2A19-4942-981F-02B7A408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40"/>
              <a:ext cx="635" cy="24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 . . . . . . .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4" name="Rectangle 9">
              <a:extLst>
                <a:ext uri="{FF2B5EF4-FFF2-40B4-BE49-F238E27FC236}">
                  <a16:creationId xmlns:a16="http://schemas.microsoft.com/office/drawing/2014/main" id="{81ACCC59-72CB-4440-BEC9-95DA05610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5" name="Rectangle 10">
              <a:extLst>
                <a:ext uri="{FF2B5EF4-FFF2-40B4-BE49-F238E27FC236}">
                  <a16:creationId xmlns:a16="http://schemas.microsoft.com/office/drawing/2014/main" id="{87111106-A7DF-2443-8ACB-71997A1C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3845"/>
              <a:ext cx="365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6" name="Rectangle 11">
              <a:extLst>
                <a:ext uri="{FF2B5EF4-FFF2-40B4-BE49-F238E27FC236}">
                  <a16:creationId xmlns:a16="http://schemas.microsoft.com/office/drawing/2014/main" id="{1C51DB13-F06F-AD45-8583-C9DC4A213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7" name="Rectangle 12">
              <a:extLst>
                <a:ext uri="{FF2B5EF4-FFF2-40B4-BE49-F238E27FC236}">
                  <a16:creationId xmlns:a16="http://schemas.microsoft.com/office/drawing/2014/main" id="{9ECCC029-5277-3348-B3C1-F401D22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847"/>
              <a:ext cx="341" cy="24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8" name="Rectangle 13">
              <a:extLst>
                <a:ext uri="{FF2B5EF4-FFF2-40B4-BE49-F238E27FC236}">
                  <a16:creationId xmlns:a16="http://schemas.microsoft.com/office/drawing/2014/main" id="{3934AFDC-514B-4D41-8EF3-D548ABA4B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3823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9" name="Rectangle 14">
              <a:extLst>
                <a:ext uri="{FF2B5EF4-FFF2-40B4-BE49-F238E27FC236}">
                  <a16:creationId xmlns:a16="http://schemas.microsoft.com/office/drawing/2014/main" id="{FE866CE7-34AB-2749-9792-233C6EA40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849"/>
              <a:ext cx="341" cy="24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80" name="Rectangle 15">
              <a:extLst>
                <a:ext uri="{FF2B5EF4-FFF2-40B4-BE49-F238E27FC236}">
                  <a16:creationId xmlns:a16="http://schemas.microsoft.com/office/drawing/2014/main" id="{5ECDBD01-850B-4147-8FAC-12C6ACEC3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1" name="Rectangle 16">
              <a:extLst>
                <a:ext uri="{FF2B5EF4-FFF2-40B4-BE49-F238E27FC236}">
                  <a16:creationId xmlns:a16="http://schemas.microsoft.com/office/drawing/2014/main" id="{49F18465-AE4E-D34E-B437-BDE9D8099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845"/>
              <a:ext cx="341" cy="24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82" name="Rectangle 17">
              <a:extLst>
                <a:ext uri="{FF2B5EF4-FFF2-40B4-BE49-F238E27FC236}">
                  <a16:creationId xmlns:a16="http://schemas.microsoft.com/office/drawing/2014/main" id="{CE087DBE-4371-E24F-8CC1-0AC170070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3" name="Rectangle 18">
              <a:extLst>
                <a:ext uri="{FF2B5EF4-FFF2-40B4-BE49-F238E27FC236}">
                  <a16:creationId xmlns:a16="http://schemas.microsoft.com/office/drawing/2014/main" id="{0F0EED84-8938-C845-A0D3-F4B984878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5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1285" name="Picture 21">
            <a:extLst>
              <a:ext uri="{FF2B5EF4-FFF2-40B4-BE49-F238E27FC236}">
                <a16:creationId xmlns:a16="http://schemas.microsoft.com/office/drawing/2014/main" id="{895BD7CA-3184-1A4D-BCE6-4FA0C6ED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64" y="5108575"/>
            <a:ext cx="3810000" cy="16383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7" name="Picture 23">
            <a:extLst>
              <a:ext uri="{FF2B5EF4-FFF2-40B4-BE49-F238E27FC236}">
                <a16:creationId xmlns:a16="http://schemas.microsoft.com/office/drawing/2014/main" id="{49653F05-4EB8-DD4F-8257-44DC0613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80" y="4762500"/>
            <a:ext cx="3810000" cy="2095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903E33B-F045-3743-9004-6C47B70A3D58}"/>
              </a:ext>
            </a:extLst>
          </p:cNvPr>
          <p:cNvSpPr/>
          <p:nvPr/>
        </p:nvSpPr>
        <p:spPr>
          <a:xfrm>
            <a:off x="302532" y="4523800"/>
            <a:ext cx="4378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例如：整数</a:t>
            </a:r>
            <a:r>
              <a:rPr lang="en-US" altLang="zh-CN" sz="3200" dirty="0"/>
              <a:t>1297</a:t>
            </a:r>
            <a:r>
              <a:rPr lang="zh-CN" altLang="en-US" sz="3200" dirty="0"/>
              <a:t>的表示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867615-F7C6-1C46-8EF9-85F03D6CD7B8}"/>
              </a:ext>
            </a:extLst>
          </p:cNvPr>
          <p:cNvSpPr txBox="1"/>
          <p:nvPr/>
        </p:nvSpPr>
        <p:spPr>
          <a:xfrm>
            <a:off x="525285" y="5108575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个字符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CC4ABB-66FD-8E4B-AEA5-C4B40B077C68}"/>
              </a:ext>
            </a:extLst>
          </p:cNvPr>
          <p:cNvSpPr txBox="1"/>
          <p:nvPr/>
        </p:nvSpPr>
        <p:spPr>
          <a:xfrm>
            <a:off x="591274" y="579437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514090-EE0F-E64D-889D-AEBD83140D59}"/>
              </a:ext>
            </a:extLst>
          </p:cNvPr>
          <p:cNvSpPr txBox="1"/>
          <p:nvPr/>
        </p:nvSpPr>
        <p:spPr>
          <a:xfrm>
            <a:off x="6898115" y="53855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4060BF-E563-4E4B-BEE9-8B656AD8D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76" y="457201"/>
            <a:ext cx="4475163" cy="95567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缓冲文件系统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FCCE67A-5BED-744E-89AE-4E4DA0EFF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4549" y="4556929"/>
            <a:ext cx="8582075" cy="5762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chemeClr val="bg2"/>
                </a:solidFill>
              </a:rPr>
              <a:t> 内存单元                  内存单元</a:t>
            </a:r>
          </a:p>
        </p:txBody>
      </p:sp>
      <p:sp>
        <p:nvSpPr>
          <p:cNvPr id="12292" name="AutoShape 4">
            <a:extLst>
              <a:ext uri="{FF2B5EF4-FFF2-40B4-BE49-F238E27FC236}">
                <a16:creationId xmlns:a16="http://schemas.microsoft.com/office/drawing/2014/main" id="{3E60E0E9-D5C8-A64F-A637-01260360F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425" y="3015879"/>
            <a:ext cx="1219200" cy="1374775"/>
          </a:xfrm>
          <a:prstGeom prst="can">
            <a:avLst>
              <a:gd name="adj" fmla="val 2819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0149" name="AutoShape 5">
            <a:extLst>
              <a:ext uri="{FF2B5EF4-FFF2-40B4-BE49-F238E27FC236}">
                <a16:creationId xmlns:a16="http://schemas.microsoft.com/office/drawing/2014/main" id="{94A330F2-3F02-494E-AC8D-A5566C316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77" y="3581401"/>
            <a:ext cx="1942748" cy="265476"/>
          </a:xfrm>
          <a:prstGeom prst="leftRightArrow">
            <a:avLst>
              <a:gd name="adj1" fmla="val 50000"/>
              <a:gd name="adj2" fmla="val 105000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0150" name="AutoShape 6">
            <a:extLst>
              <a:ext uri="{FF2B5EF4-FFF2-40B4-BE49-F238E27FC236}">
                <a16:creationId xmlns:a16="http://schemas.microsoft.com/office/drawing/2014/main" id="{CF1ABA98-A581-1743-8E53-D44550A4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375" y="3048000"/>
            <a:ext cx="1447800" cy="228600"/>
          </a:xfrm>
          <a:prstGeom prst="leftRightArrow">
            <a:avLst>
              <a:gd name="adj1" fmla="val 50000"/>
              <a:gd name="adj2" fmla="val 126667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892F5DB0-36B9-AA49-ACE9-6C1F67839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2928939"/>
            <a:ext cx="20699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数据</a:t>
            </a:r>
            <a:endParaRPr kumimoji="1" lang="zh-CN" altLang="en-US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02AD84B9-59B5-E54B-9C7A-C53A3352C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3868739"/>
            <a:ext cx="20699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17F4089C-A91E-254A-ADA2-7671FD993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3394076"/>
            <a:ext cx="20699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390154" name="Text Box 10">
            <a:extLst>
              <a:ext uri="{FF2B5EF4-FFF2-40B4-BE49-F238E27FC236}">
                <a16:creationId xmlns:a16="http://schemas.microsoft.com/office/drawing/2014/main" id="{802A69AD-80E6-694B-9994-202317C36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375" y="2947989"/>
            <a:ext cx="197530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缓冲器</a:t>
            </a:r>
          </a:p>
        </p:txBody>
      </p:sp>
      <p:sp>
        <p:nvSpPr>
          <p:cNvPr id="390155" name="Text Box 11">
            <a:extLst>
              <a:ext uri="{FF2B5EF4-FFF2-40B4-BE49-F238E27FC236}">
                <a16:creationId xmlns:a16="http://schemas.microsoft.com/office/drawing/2014/main" id="{A2EBB3B4-7843-FC4F-BB6E-B4EC02FC9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375" y="3886201"/>
            <a:ext cx="1975302" cy="43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solidFill>
                  <a:schemeClr val="bg2"/>
                </a:solidFill>
                <a:latin typeface="Times New Roman" panose="02020603050405020304" pitchFamily="18" charset="0"/>
              </a:rPr>
              <a:t>512</a:t>
            </a:r>
            <a:r>
              <a:rPr kumimoji="1" lang="zh-CN" altLang="en-US" sz="2200" b="1">
                <a:solidFill>
                  <a:schemeClr val="bg2"/>
                </a:solidFill>
                <a:latin typeface="Times New Roman" panose="02020603050405020304" pitchFamily="18" charset="0"/>
              </a:rPr>
              <a:t>字节</a:t>
            </a:r>
          </a:p>
        </p:txBody>
      </p:sp>
      <p:sp>
        <p:nvSpPr>
          <p:cNvPr id="390156" name="Text Box 12">
            <a:extLst>
              <a:ext uri="{FF2B5EF4-FFF2-40B4-BE49-F238E27FC236}">
                <a16:creationId xmlns:a16="http://schemas.microsoft.com/office/drawing/2014/main" id="{F52671AB-D0F8-A64A-8AFE-B2E713734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375" y="3411539"/>
            <a:ext cx="197530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5633A5D4-F4A1-5340-8884-3F0B8A2B0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925" y="347886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文件</a:t>
            </a:r>
          </a:p>
        </p:txBody>
      </p:sp>
      <p:sp>
        <p:nvSpPr>
          <p:cNvPr id="390158" name="Text Box 14">
            <a:extLst>
              <a:ext uri="{FF2B5EF4-FFF2-40B4-BE49-F238E27FC236}">
                <a16:creationId xmlns:a16="http://schemas.microsoft.com/office/drawing/2014/main" id="{D1BCF1A4-7EAA-9747-85C6-DB75D22A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677" y="2416376"/>
            <a:ext cx="2127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由操作系统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自动完成</a:t>
            </a:r>
          </a:p>
        </p:txBody>
      </p:sp>
      <p:sp>
        <p:nvSpPr>
          <p:cNvPr id="390159" name="Text Box 15">
            <a:extLst>
              <a:ext uri="{FF2B5EF4-FFF2-40B4-BE49-F238E27FC236}">
                <a16:creationId xmlns:a16="http://schemas.microsoft.com/office/drawing/2014/main" id="{DF89B8BA-F2CB-1042-A4F7-B4EE56465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575" y="3276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程序控制</a:t>
            </a:r>
          </a:p>
        </p:txBody>
      </p:sp>
      <p:sp>
        <p:nvSpPr>
          <p:cNvPr id="390160" name="AutoShape 16">
            <a:extLst>
              <a:ext uri="{FF2B5EF4-FFF2-40B4-BE49-F238E27FC236}">
                <a16:creationId xmlns:a16="http://schemas.microsoft.com/office/drawing/2014/main" id="{9A3CECB7-C757-DE4D-9345-62008FAED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375" y="3429000"/>
            <a:ext cx="5365850" cy="214314"/>
          </a:xfrm>
          <a:prstGeom prst="leftRightArrow">
            <a:avLst>
              <a:gd name="adj1" fmla="val 50000"/>
              <a:gd name="adj2" fmla="val 2850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0161" name="Text Box 17">
            <a:extLst>
              <a:ext uri="{FF2B5EF4-FFF2-40B4-BE49-F238E27FC236}">
                <a16:creationId xmlns:a16="http://schemas.microsoft.com/office/drawing/2014/main" id="{9C0525AD-7B81-3E47-88AF-F7CBB082F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532" y="1412876"/>
            <a:ext cx="439261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由于磁盘速度慢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直接把数据写到磁盘效率很低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9" grpId="0" animBg="1"/>
      <p:bldP spid="390150" grpId="0" animBg="1"/>
      <p:bldP spid="390154" grpId="0" animBg="1" autoUpdateAnimBg="0"/>
      <p:bldP spid="390155" grpId="0" animBg="1" autoUpdateAnimBg="0"/>
      <p:bldP spid="390156" grpId="0" animBg="1" autoUpdateAnimBg="0"/>
      <p:bldP spid="390158" grpId="0" autoUpdateAnimBg="0"/>
      <p:bldP spid="390159" grpId="0" autoUpdateAnimBg="0"/>
      <p:bldP spid="390160" grpId="0" animBg="1"/>
      <p:bldP spid="39016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0A7D60C-8E4B-9244-9B08-9053EC69E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04" y="457201"/>
            <a:ext cx="8229600" cy="95567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缓冲文件系统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B8B9D6E-0242-CE40-9333-174EB77A9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392" y="1371600"/>
            <a:ext cx="10883304" cy="227330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向磁盘输出数据：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数据               缓冲区，装满缓冲区后                磁盘文件。</a:t>
            </a:r>
          </a:p>
          <a:p>
            <a:pPr lvl="1" eaLnBrk="1" hangingPunct="1"/>
            <a:r>
              <a:rPr lang="zh-CN" altLang="en-US" dirty="0"/>
              <a:t>从磁盘读入数据：先</a:t>
            </a:r>
            <a:r>
              <a:rPr lang="zh-CN" altLang="en-US" dirty="0">
                <a:solidFill>
                  <a:schemeClr val="bg2"/>
                </a:solidFill>
              </a:rPr>
              <a:t>一次性</a:t>
            </a:r>
            <a:r>
              <a:rPr lang="zh-CN" altLang="en-US" dirty="0"/>
              <a:t>从磁盘文件将</a:t>
            </a:r>
            <a:r>
              <a:rPr lang="zh-CN" altLang="en-US" dirty="0">
                <a:solidFill>
                  <a:schemeClr val="bg2"/>
                </a:solidFill>
              </a:rPr>
              <a:t>一批数据输入</a:t>
            </a:r>
            <a:r>
              <a:rPr lang="zh-CN" altLang="en-US" dirty="0"/>
              <a:t>到缓冲区，然后再从缓冲区</a:t>
            </a:r>
            <a:r>
              <a:rPr lang="zh-CN" altLang="en-US" dirty="0">
                <a:solidFill>
                  <a:schemeClr val="bg2"/>
                </a:solidFill>
              </a:rPr>
              <a:t>逐个</a:t>
            </a:r>
            <a:r>
              <a:rPr lang="zh-CN" altLang="en-US" dirty="0"/>
              <a:t>读入数据到变量</a:t>
            </a:r>
            <a:r>
              <a:rPr lang="zh-CN" altLang="en-US" sz="2400" dirty="0"/>
              <a:t>。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          </a:t>
            </a:r>
            <a:endParaRPr lang="zh-CN" altLang="en-US" sz="2800" dirty="0">
              <a:solidFill>
                <a:schemeClr val="hlink"/>
              </a:solidFill>
            </a:endParaRPr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8D840141-B77B-E240-A822-421168620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281" y="2132856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85FD445A-B969-4D43-A4C1-9CCFD62B6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564" y="2132856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A1F96C-19D9-B846-A372-B9ECED4FB382}"/>
              </a:ext>
            </a:extLst>
          </p:cNvPr>
          <p:cNvGrpSpPr/>
          <p:nvPr/>
        </p:nvGrpSpPr>
        <p:grpSpPr>
          <a:xfrm>
            <a:off x="1127448" y="3357564"/>
            <a:ext cx="9865096" cy="2707620"/>
            <a:chOff x="1752104" y="3357564"/>
            <a:chExt cx="6858000" cy="2707620"/>
          </a:xfrm>
        </p:grpSpPr>
        <p:sp>
          <p:nvSpPr>
            <p:cNvPr id="13316" name="AutoShape 4">
              <a:extLst>
                <a:ext uri="{FF2B5EF4-FFF2-40B4-BE49-F238E27FC236}">
                  <a16:creationId xmlns:a16="http://schemas.microsoft.com/office/drawing/2014/main" id="{8EEDBA4A-5F84-6845-9A14-2DA5F3152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904" y="3814764"/>
              <a:ext cx="1219200" cy="1374775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17" name="AutoShape 5">
              <a:extLst>
                <a:ext uri="{FF2B5EF4-FFF2-40B4-BE49-F238E27FC236}">
                  <a16:creationId xmlns:a16="http://schemas.microsoft.com/office/drawing/2014/main" id="{6C02792F-555E-E24D-BC97-8D33AF154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4667" y="4476750"/>
              <a:ext cx="1600200" cy="304800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CC0066"/>
            </a:solidFill>
            <a:ln w="9525">
              <a:solidFill>
                <a:srgbClr val="CC00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18" name="AutoShape 6">
              <a:extLst>
                <a:ext uri="{FF2B5EF4-FFF2-40B4-BE49-F238E27FC236}">
                  <a16:creationId xmlns:a16="http://schemas.microsoft.com/office/drawing/2014/main" id="{FB612774-DEFD-1F4E-BBD1-B69301166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304" y="3967163"/>
              <a:ext cx="1447800" cy="228600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CC0066"/>
            </a:solidFill>
            <a:ln w="9525">
              <a:solidFill>
                <a:srgbClr val="CC00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19" name="Text Box 7">
              <a:extLst>
                <a:ext uri="{FF2B5EF4-FFF2-40B4-BE49-F238E27FC236}">
                  <a16:creationId xmlns:a16="http://schemas.microsoft.com/office/drawing/2014/main" id="{A6205F6E-52C4-F147-B2D4-42506C4C8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104" y="3848101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数据</a:t>
              </a:r>
              <a:endParaRPr kumimoji="1"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" name="Text Box 8">
              <a:extLst>
                <a:ext uri="{FF2B5EF4-FFF2-40B4-BE49-F238E27FC236}">
                  <a16:creationId xmlns:a16="http://schemas.microsoft.com/office/drawing/2014/main" id="{ED19B84C-8641-3046-A0C3-ECEF213B8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104" y="4787901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21" name="Text Box 9">
              <a:extLst>
                <a:ext uri="{FF2B5EF4-FFF2-40B4-BE49-F238E27FC236}">
                  <a16:creationId xmlns:a16="http://schemas.microsoft.com/office/drawing/2014/main" id="{64713FAC-34D5-7F44-941E-77A7F1CF4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104" y="4313239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3322" name="Text Box 10">
              <a:extLst>
                <a:ext uri="{FF2B5EF4-FFF2-40B4-BE49-F238E27FC236}">
                  <a16:creationId xmlns:a16="http://schemas.microsoft.com/office/drawing/2014/main" id="{98FC01E8-2854-0149-BEA8-BE85945F4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304" y="3867151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缓冲器</a:t>
              </a:r>
            </a:p>
          </p:txBody>
        </p:sp>
        <p:sp>
          <p:nvSpPr>
            <p:cNvPr id="13323" name="Text Box 11">
              <a:extLst>
                <a:ext uri="{FF2B5EF4-FFF2-40B4-BE49-F238E27FC236}">
                  <a16:creationId xmlns:a16="http://schemas.microsoft.com/office/drawing/2014/main" id="{880BE919-23E4-B241-9E9E-274FB85D6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304" y="4805363"/>
              <a:ext cx="1219200" cy="436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b="1">
                  <a:latin typeface="Times New Roman" panose="02020603050405020304" pitchFamily="18" charset="0"/>
                </a:rPr>
                <a:t>512</a:t>
              </a:r>
              <a:r>
                <a:rPr kumimoji="1" lang="zh-CN" altLang="en-US" sz="2200" b="1">
                  <a:latin typeface="Times New Roman" panose="02020603050405020304" pitchFamily="18" charset="0"/>
                </a:rPr>
                <a:t>字节</a:t>
              </a:r>
            </a:p>
          </p:txBody>
        </p:sp>
        <p:sp>
          <p:nvSpPr>
            <p:cNvPr id="13324" name="Text Box 12">
              <a:extLst>
                <a:ext uri="{FF2B5EF4-FFF2-40B4-BE49-F238E27FC236}">
                  <a16:creationId xmlns:a16="http://schemas.microsoft.com/office/drawing/2014/main" id="{9B6A8B71-C3CD-B846-8CFF-85A93EAD3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304" y="4330701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3325" name="Text Box 13">
              <a:extLst>
                <a:ext uri="{FF2B5EF4-FFF2-40B4-BE49-F238E27FC236}">
                  <a16:creationId xmlns:a16="http://schemas.microsoft.com/office/drawing/2014/main" id="{B2FC7A90-8863-AF46-9806-A3C333674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4" y="4424363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13326" name="Text Box 14">
              <a:extLst>
                <a:ext uri="{FF2B5EF4-FFF2-40B4-BE49-F238E27FC236}">
                  <a16:creationId xmlns:a16="http://schemas.microsoft.com/office/drawing/2014/main" id="{4CEDE176-7E19-8E4C-A882-A56BFF8A1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304" y="3357564"/>
              <a:ext cx="12954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 b="1">
                  <a:latin typeface="Times New Roman" panose="02020603050405020304" pitchFamily="18" charset="0"/>
                </a:rPr>
                <a:t>由操作系统自动完成</a:t>
              </a:r>
            </a:p>
          </p:txBody>
        </p:sp>
        <p:sp>
          <p:nvSpPr>
            <p:cNvPr id="13327" name="Text Box 15">
              <a:extLst>
                <a:ext uri="{FF2B5EF4-FFF2-40B4-BE49-F238E27FC236}">
                  <a16:creationId xmlns:a16="http://schemas.microsoft.com/office/drawing/2014/main" id="{8BF1A7C7-F34D-B948-A228-BC03483EA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7504" y="4195763"/>
              <a:ext cx="1524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程序控制</a:t>
              </a:r>
            </a:p>
          </p:txBody>
        </p:sp>
        <p:sp>
          <p:nvSpPr>
            <p:cNvPr id="13331" name="Rectangle 20">
              <a:extLst>
                <a:ext uri="{FF2B5EF4-FFF2-40B4-BE49-F238E27FC236}">
                  <a16:creationId xmlns:a16="http://schemas.microsoft.com/office/drawing/2014/main" id="{F2A6E719-1111-4348-B489-4C9786F1A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104" y="5488922"/>
              <a:ext cx="6705600" cy="576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 dirty="0">
                  <a:solidFill>
                    <a:schemeClr val="bg2"/>
                  </a:solidFill>
                </a:rPr>
                <a:t>  内存单元                        内存单元</a:t>
              </a:r>
            </a:p>
          </p:txBody>
        </p:sp>
      </p:grpSp>
      <p:sp>
        <p:nvSpPr>
          <p:cNvPr id="391187" name="AutoShape 19">
            <a:extLst>
              <a:ext uri="{FF2B5EF4-FFF2-40B4-BE49-F238E27FC236}">
                <a16:creationId xmlns:a16="http://schemas.microsoft.com/office/drawing/2014/main" id="{43585450-D962-D444-9895-779F4E9AF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375" y="5344078"/>
            <a:ext cx="1600200" cy="533400"/>
          </a:xfrm>
          <a:prstGeom prst="wedgeRectCallout">
            <a:avLst>
              <a:gd name="adj1" fmla="val 45537"/>
              <a:gd name="adj2" fmla="val -264583"/>
            </a:avLst>
          </a:prstGeom>
          <a:solidFill>
            <a:srgbClr val="FFFF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用什么标识</a:t>
            </a:r>
          </a:p>
        </p:txBody>
      </p:sp>
      <p:sp>
        <p:nvSpPr>
          <p:cNvPr id="391186" name="AutoShape 18">
            <a:extLst>
              <a:ext uri="{FF2B5EF4-FFF2-40B4-BE49-F238E27FC236}">
                <a16:creationId xmlns:a16="http://schemas.microsoft.com/office/drawing/2014/main" id="{6958BD90-145D-C84F-9105-31CB58F6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904" y="5344078"/>
            <a:ext cx="1600200" cy="533400"/>
          </a:xfrm>
          <a:prstGeom prst="wedgeRectCallout">
            <a:avLst>
              <a:gd name="adj1" fmla="val -5157"/>
              <a:gd name="adj2" fmla="val -14553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文件名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2DBA2C-332B-9042-A2BF-9A7022E7D572}"/>
              </a:ext>
            </a:extLst>
          </p:cNvPr>
          <p:cNvSpPr/>
          <p:nvPr/>
        </p:nvSpPr>
        <p:spPr>
          <a:xfrm>
            <a:off x="2821998" y="17790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读入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887243-98E2-FD4A-A733-17E053A25053}"/>
              </a:ext>
            </a:extLst>
          </p:cNvPr>
          <p:cNvSpPr txBox="1"/>
          <p:nvPr/>
        </p:nvSpPr>
        <p:spPr>
          <a:xfrm>
            <a:off x="7113715" y="16911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写入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87" grpId="0" animBg="1" autoUpdateAnimBg="0"/>
      <p:bldP spid="39118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0359E0C-4D3F-7B4A-84EE-EC5FDF1FB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3785" y="304800"/>
            <a:ext cx="8938639" cy="82073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缓冲文件与文件类型指针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A78FF40-B3CB-894F-AC49-E0A79705D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1219200"/>
            <a:ext cx="8077200" cy="1524000"/>
          </a:xfrm>
        </p:spPr>
        <p:txBody>
          <a:bodyPr/>
          <a:lstStyle/>
          <a:p>
            <a:pPr marL="387350" lvl="1" indent="-107950" eaLnBrk="1" hangingPunct="1">
              <a:lnSpc>
                <a:spcPct val="120000"/>
              </a:lnSpc>
              <a:buNone/>
            </a:pPr>
            <a:r>
              <a:rPr lang="zh-CN" altLang="en-US"/>
              <a:t>用文件指针指示文件缓冲区中具体读写的位置</a:t>
            </a:r>
          </a:p>
          <a:p>
            <a:pPr marL="387350" lvl="1" indent="-107950" eaLnBrk="1" hangingPunct="1">
              <a:lnSpc>
                <a:spcPct val="130000"/>
              </a:lnSpc>
              <a:buNone/>
            </a:pPr>
            <a:r>
              <a:rPr lang="en-US" altLang="zh-CN">
                <a:solidFill>
                  <a:srgbClr val="CC0066"/>
                </a:solidFill>
              </a:rPr>
              <a:t>FILE</a:t>
            </a:r>
            <a:r>
              <a:rPr lang="en-US" altLang="zh-CN"/>
              <a:t>   *</a:t>
            </a:r>
            <a:r>
              <a:rPr lang="en-US" altLang="zh-CN">
                <a:solidFill>
                  <a:schemeClr val="bg2"/>
                </a:solidFill>
              </a:rPr>
              <a:t>fp</a:t>
            </a:r>
            <a:r>
              <a:rPr lang="en-US" altLang="zh-CN"/>
              <a:t>;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27FE098D-AF65-3F4F-A788-79A70BA20A11}"/>
              </a:ext>
            </a:extLst>
          </p:cNvPr>
          <p:cNvGrpSpPr>
            <a:grpSpLocks/>
          </p:cNvGrpSpPr>
          <p:nvPr/>
        </p:nvGrpSpPr>
        <p:grpSpPr bwMode="auto">
          <a:xfrm>
            <a:off x="973785" y="2479676"/>
            <a:ext cx="9646661" cy="1703388"/>
            <a:chOff x="960" y="1562"/>
            <a:chExt cx="4320" cy="1073"/>
          </a:xfrm>
        </p:grpSpPr>
        <p:sp>
          <p:nvSpPr>
            <p:cNvPr id="14343" name="AutoShape 5">
              <a:extLst>
                <a:ext uri="{FF2B5EF4-FFF2-40B4-BE49-F238E27FC236}">
                  <a16:creationId xmlns:a16="http://schemas.microsoft.com/office/drawing/2014/main" id="{C423C9FF-1D81-F241-AD35-B1CF31D53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28"/>
              <a:ext cx="768" cy="866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" name="AutoShape 6">
              <a:extLst>
                <a:ext uri="{FF2B5EF4-FFF2-40B4-BE49-F238E27FC236}">
                  <a16:creationId xmlns:a16="http://schemas.microsoft.com/office/drawing/2014/main" id="{AA907FC7-D2B0-C04F-AFD0-1F75787DE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1008" cy="192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" name="AutoShape 7">
              <a:extLst>
                <a:ext uri="{FF2B5EF4-FFF2-40B4-BE49-F238E27FC236}">
                  <a16:creationId xmlns:a16="http://schemas.microsoft.com/office/drawing/2014/main" id="{954DD341-2867-C94B-B86D-0B34F795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6" name="Text Box 8">
              <a:extLst>
                <a:ext uri="{FF2B5EF4-FFF2-40B4-BE49-F238E27FC236}">
                  <a16:creationId xmlns:a16="http://schemas.microsoft.com/office/drawing/2014/main" id="{A1A6608E-6B04-A741-A11E-A74D08DBC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39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7" name="Text Box 9">
              <a:extLst>
                <a:ext uri="{FF2B5EF4-FFF2-40B4-BE49-F238E27FC236}">
                  <a16:creationId xmlns:a16="http://schemas.microsoft.com/office/drawing/2014/main" id="{100CB73F-91A6-354E-A3D4-9268F58CE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4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8" name="Text Box 10">
              <a:extLst>
                <a:ext uri="{FF2B5EF4-FFF2-40B4-BE49-F238E27FC236}">
                  <a16:creationId xmlns:a16="http://schemas.microsoft.com/office/drawing/2014/main" id="{9F07306F-9A3D-F443-96B7-7DCED1646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42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4349" name="Text Box 11">
              <a:extLst>
                <a:ext uri="{FF2B5EF4-FFF2-40B4-BE49-F238E27FC236}">
                  <a16:creationId xmlns:a16="http://schemas.microsoft.com/office/drawing/2014/main" id="{C894289F-84B0-FF43-8C86-27829F3C6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76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缓冲器</a:t>
              </a:r>
            </a:p>
          </p:txBody>
        </p:sp>
        <p:sp>
          <p:nvSpPr>
            <p:cNvPr id="14350" name="Text Box 12">
              <a:extLst>
                <a:ext uri="{FF2B5EF4-FFF2-40B4-BE49-F238E27FC236}">
                  <a16:creationId xmlns:a16="http://schemas.microsoft.com/office/drawing/2014/main" id="{AB8B352A-E14C-3242-B7A4-6C5889DD5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52"/>
              <a:ext cx="768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b="1">
                  <a:latin typeface="Times New Roman" panose="02020603050405020304" pitchFamily="18" charset="0"/>
                </a:rPr>
                <a:t>512</a:t>
              </a:r>
              <a:r>
                <a:rPr kumimoji="1" lang="zh-CN" altLang="en-US" sz="2200" b="1">
                  <a:latin typeface="Times New Roman" panose="02020603050405020304" pitchFamily="18" charset="0"/>
                </a:rPr>
                <a:t>字节</a:t>
              </a:r>
            </a:p>
          </p:txBody>
        </p:sp>
        <p:sp>
          <p:nvSpPr>
            <p:cNvPr id="14351" name="Text Box 13">
              <a:extLst>
                <a:ext uri="{FF2B5EF4-FFF2-40B4-BE49-F238E27FC236}">
                  <a16:creationId xmlns:a16="http://schemas.microsoft.com/office/drawing/2014/main" id="{C33F2AE9-D41F-584F-BF17-0291CCE67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53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4352" name="Text Box 14">
              <a:extLst>
                <a:ext uri="{FF2B5EF4-FFF2-40B4-BE49-F238E27FC236}">
                  <a16:creationId xmlns:a16="http://schemas.microsoft.com/office/drawing/2014/main" id="{37F0E21D-0FFA-4A4B-95C4-2C8D3389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14353" name="Text Box 15">
              <a:extLst>
                <a:ext uri="{FF2B5EF4-FFF2-40B4-BE49-F238E27FC236}">
                  <a16:creationId xmlns:a16="http://schemas.microsoft.com/office/drawing/2014/main" id="{21D151CD-B27D-1047-8DBB-26AE2E3E2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" y="1562"/>
              <a:ext cx="8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 b="1">
                  <a:latin typeface="Times New Roman" panose="02020603050405020304" pitchFamily="18" charset="0"/>
                </a:rPr>
                <a:t>由操作系统自动完成</a:t>
              </a:r>
            </a:p>
          </p:txBody>
        </p:sp>
        <p:sp>
          <p:nvSpPr>
            <p:cNvPr id="14354" name="Text Box 16">
              <a:extLst>
                <a:ext uri="{FF2B5EF4-FFF2-40B4-BE49-F238E27FC236}">
                  <a16:creationId xmlns:a16="http://schemas.microsoft.com/office/drawing/2014/main" id="{50E05EA0-FCC9-F949-A147-E73CFC8E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程序控制</a:t>
              </a:r>
            </a:p>
          </p:txBody>
        </p:sp>
      </p:grpSp>
      <p:sp>
        <p:nvSpPr>
          <p:cNvPr id="458769" name="Text Box 17">
            <a:extLst>
              <a:ext uri="{FF2B5EF4-FFF2-40B4-BE49-F238E27FC236}">
                <a16:creationId xmlns:a16="http://schemas.microsoft.com/office/drawing/2014/main" id="{B7A61940-15AE-B449-B274-733B12D1A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208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</a:rPr>
              <a:t>fp</a:t>
            </a:r>
          </a:p>
        </p:txBody>
      </p:sp>
      <p:sp>
        <p:nvSpPr>
          <p:cNvPr id="458770" name="Rectangle 18">
            <a:extLst>
              <a:ext uri="{FF2B5EF4-FFF2-40B4-BE49-F238E27FC236}">
                <a16:creationId xmlns:a16="http://schemas.microsoft.com/office/drawing/2014/main" id="{2CBB6F14-A299-264B-9BA9-9915BE80E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4495801"/>
            <a:ext cx="8001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幼圆" pitchFamily="49" charset="-122"/>
              <a:buNone/>
            </a:pPr>
            <a:r>
              <a:rPr kumimoji="1" lang="zh-CN" altLang="en-US" sz="2800" b="1">
                <a:sym typeface="Webdings" pitchFamily="2" charset="2"/>
              </a:rPr>
              <a:t>同时使用多个文件时，每个文件都有缓冲区，用不同的文件指针分别指示。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9" grpId="0" autoUpdateAnimBg="0"/>
      <p:bldP spid="4587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>
            <a:extLst>
              <a:ext uri="{FF2B5EF4-FFF2-40B4-BE49-F238E27FC236}">
                <a16:creationId xmlns:a16="http://schemas.microsoft.com/office/drawing/2014/main" id="{FC84A033-2F1D-9349-9B2D-3CFCE7AB3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1268413"/>
            <a:ext cx="8964612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是一种自定义类型的结构体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：结构类型， 用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typedef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见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stdio.h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CC0066"/>
                </a:solidFill>
              </a:rPr>
              <a:t>typedef</a:t>
            </a:r>
            <a:r>
              <a:rPr lang="en-US" altLang="zh-CN" sz="2000" dirty="0"/>
              <a:t> struct{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short                	level;        	/* </a:t>
            </a:r>
            <a:r>
              <a:rPr lang="zh-CN" altLang="en-US" sz="2000" dirty="0"/>
              <a:t>缓冲区使用量  *</a:t>
            </a:r>
            <a:r>
              <a:rPr lang="en-US" altLang="zh-CN" sz="2000" dirty="0"/>
              <a:t>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unsigned       	flags;        	/* </a:t>
            </a:r>
            <a:r>
              <a:rPr lang="zh-CN" altLang="en-US" sz="2000" dirty="0"/>
              <a:t>文件状态标志 *</a:t>
            </a:r>
            <a:r>
              <a:rPr lang="en-US" altLang="zh-CN" sz="2000" dirty="0"/>
              <a:t>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char                 	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;           	/* </a:t>
            </a:r>
            <a:r>
              <a:rPr lang="zh-CN" altLang="en-US" sz="2000" dirty="0"/>
              <a:t>文件描述符 *</a:t>
            </a:r>
            <a:r>
              <a:rPr lang="en-US" altLang="zh-CN" sz="2000" dirty="0"/>
              <a:t>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short                	</a:t>
            </a:r>
            <a:r>
              <a:rPr lang="en-US" altLang="zh-CN" sz="2000" dirty="0" err="1"/>
              <a:t>bsize</a:t>
            </a:r>
            <a:r>
              <a:rPr lang="en-US" altLang="zh-CN" sz="2000" dirty="0"/>
              <a:t>;        	/* </a:t>
            </a:r>
            <a:r>
              <a:rPr lang="zh-CN" altLang="en-US" sz="2000" dirty="0"/>
              <a:t>缓冲区大小 *</a:t>
            </a:r>
            <a:r>
              <a:rPr lang="en-US" altLang="zh-CN" sz="2000" dirty="0"/>
              <a:t>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unsigned char   	*buffer;   	/* </a:t>
            </a:r>
            <a:r>
              <a:rPr lang="zh-CN" altLang="en-US" sz="2000" dirty="0"/>
              <a:t>文件缓冲区的首地址 *</a:t>
            </a:r>
            <a:r>
              <a:rPr lang="en-US" altLang="zh-CN" sz="2000" dirty="0"/>
              <a:t>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unsigned char  	*</a:t>
            </a:r>
            <a:r>
              <a:rPr lang="en-US" altLang="zh-CN" sz="2000" dirty="0" err="1"/>
              <a:t>curp</a:t>
            </a:r>
            <a:r>
              <a:rPr lang="en-US" altLang="zh-CN" sz="2000" dirty="0"/>
              <a:t>;     	/* </a:t>
            </a:r>
            <a:r>
              <a:rPr lang="zh-CN" altLang="en-US" sz="2000" dirty="0"/>
              <a:t>指向文件缓冲区的工作指针 *</a:t>
            </a:r>
            <a:r>
              <a:rPr lang="en-US" altLang="zh-CN" sz="2000" dirty="0"/>
              <a:t>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unsigned char   	hold;         	/* </a:t>
            </a:r>
            <a:r>
              <a:rPr lang="zh-CN" altLang="en-US" sz="2000" dirty="0"/>
              <a:t>其他信息 *</a:t>
            </a:r>
            <a:r>
              <a:rPr lang="en-US" altLang="zh-CN" sz="2000" dirty="0"/>
              <a:t>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unsigned        	</a:t>
            </a:r>
            <a:r>
              <a:rPr lang="en-US" altLang="zh-CN" sz="2000" dirty="0" err="1"/>
              <a:t>istemp</a:t>
            </a:r>
            <a:r>
              <a:rPr lang="en-US" altLang="zh-CN" sz="2000" dirty="0"/>
              <a:t>;      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short           	token;       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} </a:t>
            </a:r>
            <a:r>
              <a:rPr lang="en-US" altLang="zh-CN" sz="2000" dirty="0">
                <a:solidFill>
                  <a:schemeClr val="bg2"/>
                </a:solidFill>
              </a:rPr>
              <a:t>FILE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CD31B0CE-8AC4-1046-9229-F002AB56E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730" y="333375"/>
            <a:ext cx="8496300" cy="935038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文件结构</a:t>
            </a:r>
            <a:r>
              <a:rPr lang="en-US" altLang="zh-CN" sz="4000" dirty="0"/>
              <a:t>FILE</a:t>
            </a:r>
            <a:r>
              <a:rPr lang="zh-CN" altLang="en-US" sz="4000" dirty="0"/>
              <a:t>与文件类型指针</a:t>
            </a:r>
            <a:endParaRPr lang="en-US" altLang="zh-CN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9886</TotalTime>
  <Words>4038</Words>
  <Application>Microsoft Macintosh PowerPoint</Application>
  <PresentationFormat>宽屏</PresentationFormat>
  <Paragraphs>474</Paragraphs>
  <Slides>45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-apple-system</vt:lpstr>
      <vt:lpstr>仿宋_GB2312</vt:lpstr>
      <vt:lpstr>宋体</vt:lpstr>
      <vt:lpstr>Microsoft YaHei</vt:lpstr>
      <vt:lpstr>幼圆</vt:lpstr>
      <vt:lpstr>Arial</vt:lpstr>
      <vt:lpstr>Arial Black</vt:lpstr>
      <vt:lpstr>Monaco</vt:lpstr>
      <vt:lpstr>Times New Roman</vt:lpstr>
      <vt:lpstr>Wingdings</vt:lpstr>
      <vt:lpstr>Pixel</vt:lpstr>
      <vt:lpstr>Visio</vt:lpstr>
      <vt:lpstr>文档</vt:lpstr>
      <vt:lpstr>专题四 文件高级应用</vt:lpstr>
      <vt:lpstr>本章要点</vt:lpstr>
      <vt:lpstr>一、文件的基础</vt:lpstr>
      <vt:lpstr>文件的概念</vt:lpstr>
      <vt:lpstr>文本文件和二进制文件的区别 </vt:lpstr>
      <vt:lpstr>缓冲文件系统</vt:lpstr>
      <vt:lpstr>缓冲文件系统</vt:lpstr>
      <vt:lpstr>缓冲文件与文件类型指针</vt:lpstr>
      <vt:lpstr>文件结构FILE与文件类型指针</vt:lpstr>
      <vt:lpstr>文件类型指针</vt:lpstr>
      <vt:lpstr>文件控制块FCB </vt:lpstr>
      <vt:lpstr>文件处理步骤</vt:lpstr>
      <vt:lpstr>打开文件和关闭文件</vt:lpstr>
      <vt:lpstr>文件打开方式</vt:lpstr>
      <vt:lpstr>文件读写与打开方式</vt:lpstr>
      <vt:lpstr>关闭文件</vt:lpstr>
      <vt:lpstr>文件读写函数</vt:lpstr>
      <vt:lpstr>其他相关函数</vt:lpstr>
      <vt:lpstr>其他相关函数</vt:lpstr>
      <vt:lpstr>其他相关函数</vt:lpstr>
      <vt:lpstr>二、基本的二进制文件读写</vt:lpstr>
      <vt:lpstr>2.1 二进制的数据块读写fread()和fwrite()</vt:lpstr>
      <vt:lpstr>命令行方式实现的二进制文件复制</vt:lpstr>
      <vt:lpstr>copy命令</vt:lpstr>
      <vt:lpstr>说明</vt:lpstr>
      <vt:lpstr>三、文件高级应用</vt:lpstr>
      <vt:lpstr>3.1 位运算及信息加密</vt:lpstr>
      <vt:lpstr>位运算的类型</vt:lpstr>
      <vt:lpstr>位逻辑运算</vt:lpstr>
      <vt:lpstr>位移位运算</vt:lpstr>
      <vt:lpstr>复合位赋值运算符</vt:lpstr>
      <vt:lpstr>经典位运算问题</vt:lpstr>
      <vt:lpstr>运算符的优先级和结合性</vt:lpstr>
      <vt:lpstr>信息加密</vt:lpstr>
      <vt:lpstr>3.2 图形数据的输出（二进制）</vt:lpstr>
      <vt:lpstr>3.3 图片文件</vt:lpstr>
      <vt:lpstr>BMP图像文件</vt:lpstr>
      <vt:lpstr>生成BMP图片</vt:lpstr>
      <vt:lpstr>C获取png格式图片宽高</vt:lpstr>
      <vt:lpstr>3.4 音乐文件</vt:lpstr>
      <vt:lpstr>播放mp3</vt:lpstr>
      <vt:lpstr>3.5 个人资金账户管理（二进制信息数据文件处理）</vt:lpstr>
      <vt:lpstr>个人资金帐户的管理</vt:lpstr>
      <vt:lpstr>cashbox.dat文件的部分内容</vt:lpstr>
      <vt:lpstr>本章总结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Microsoft Office User</cp:lastModifiedBy>
  <cp:revision>1095</cp:revision>
  <dcterms:created xsi:type="dcterms:W3CDTF">1998-02-11T08:33:02Z</dcterms:created>
  <dcterms:modified xsi:type="dcterms:W3CDTF">2021-04-19T07:40:23Z</dcterms:modified>
</cp:coreProperties>
</file>