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9"/>
  </p:notesMasterIdLst>
  <p:handoutMasterIdLst>
    <p:handoutMasterId r:id="rId60"/>
  </p:handoutMasterIdLst>
  <p:sldIdLst>
    <p:sldId id="378" r:id="rId2"/>
    <p:sldId id="737" r:id="rId3"/>
    <p:sldId id="853" r:id="rId4"/>
    <p:sldId id="845" r:id="rId5"/>
    <p:sldId id="875" r:id="rId6"/>
    <p:sldId id="876" r:id="rId7"/>
    <p:sldId id="877" r:id="rId8"/>
    <p:sldId id="878" r:id="rId9"/>
    <p:sldId id="861" r:id="rId10"/>
    <p:sldId id="856" r:id="rId11"/>
    <p:sldId id="460" r:id="rId12"/>
    <p:sldId id="527" r:id="rId13"/>
    <p:sldId id="526" r:id="rId14"/>
    <p:sldId id="879" r:id="rId15"/>
    <p:sldId id="528" r:id="rId16"/>
    <p:sldId id="530" r:id="rId17"/>
    <p:sldId id="531" r:id="rId18"/>
    <p:sldId id="881" r:id="rId19"/>
    <p:sldId id="857" r:id="rId20"/>
    <p:sldId id="858" r:id="rId21"/>
    <p:sldId id="883" r:id="rId22"/>
    <p:sldId id="590" r:id="rId23"/>
    <p:sldId id="613" r:id="rId24"/>
    <p:sldId id="887" r:id="rId25"/>
    <p:sldId id="591" r:id="rId26"/>
    <p:sldId id="859" r:id="rId27"/>
    <p:sldId id="560" r:id="rId28"/>
    <p:sldId id="561" r:id="rId29"/>
    <p:sldId id="562" r:id="rId30"/>
    <p:sldId id="563" r:id="rId31"/>
    <p:sldId id="565" r:id="rId32"/>
    <p:sldId id="564" r:id="rId33"/>
    <p:sldId id="566" r:id="rId34"/>
    <p:sldId id="519" r:id="rId35"/>
    <p:sldId id="536" r:id="rId36"/>
    <p:sldId id="594" r:id="rId37"/>
    <p:sldId id="473" r:id="rId38"/>
    <p:sldId id="520" r:id="rId39"/>
    <p:sldId id="863" r:id="rId40"/>
    <p:sldId id="618" r:id="rId41"/>
    <p:sldId id="619" r:id="rId42"/>
    <p:sldId id="620" r:id="rId43"/>
    <p:sldId id="621" r:id="rId44"/>
    <p:sldId id="622" r:id="rId45"/>
    <p:sldId id="623" r:id="rId46"/>
    <p:sldId id="598" r:id="rId47"/>
    <p:sldId id="567" r:id="rId48"/>
    <p:sldId id="568" r:id="rId49"/>
    <p:sldId id="569" r:id="rId50"/>
    <p:sldId id="554" r:id="rId51"/>
    <p:sldId id="555" r:id="rId52"/>
    <p:sldId id="865" r:id="rId53"/>
    <p:sldId id="624" r:id="rId54"/>
    <p:sldId id="625" r:id="rId55"/>
    <p:sldId id="597" r:id="rId56"/>
    <p:sldId id="636" r:id="rId57"/>
    <p:sldId id="88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FF"/>
    <a:srgbClr val="FF3300"/>
    <a:srgbClr val="666699"/>
    <a:srgbClr val="9999FF"/>
    <a:srgbClr val="008080"/>
    <a:srgbClr val="FF9966"/>
    <a:srgbClr val="FF9933"/>
    <a:srgbClr val="FFFF00"/>
    <a:srgbClr val="757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9"/>
    <p:restoredTop sz="88640"/>
  </p:normalViewPr>
  <p:slideViewPr>
    <p:cSldViewPr showGuides="1">
      <p:cViewPr varScale="1">
        <p:scale>
          <a:sx n="87" d="100"/>
          <a:sy n="87" d="100"/>
        </p:scale>
        <p:origin x="824" y="200"/>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showFormatting="0">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6"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6"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6"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ClrTx/>
            </a:pPr>
            <a:fld id="{9A0DB2DC-4C9A-4742-B13C-FB6460FD3503}" type="slidenum">
              <a:rPr lang="zh-CN" altLang="en-US" sz="1200" dirty="0">
                <a:latin typeface="Times New Roman" panose="02020603050405020304" pitchFamily="6" charset="0"/>
              </a:rPr>
              <a:pPr lvl="0" algn="r" eaLnBrk="1" hangingPunct="1">
                <a:buClrTx/>
              </a:pPr>
              <a:t>‹#›</a:t>
            </a:fld>
            <a:endParaRPr lang="zh-CN" altLang="en-US" sz="1200" dirty="0">
              <a:latin typeface="Times New Roman" panose="02020603050405020304" pitchFamily="6"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6"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6"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16388" name="Rectangle 4"/>
          <p:cNvSpPr>
            <a:spLocks noGrp="1" noRot="1" noChangeAspec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6"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ClrTx/>
            </a:pPr>
            <a:fld id="{9A0DB2DC-4C9A-4742-B13C-FB6460FD3503}" type="slidenum">
              <a:rPr lang="zh-CN" altLang="en-US" sz="1200" dirty="0">
                <a:latin typeface="Times New Roman" panose="02020603050405020304" pitchFamily="6" charset="0"/>
              </a:rPr>
              <a:pPr lvl="0" algn="r" eaLnBrk="1" hangingPunct="1">
                <a:buClrTx/>
              </a:pPr>
              <a:t>‹#›</a:t>
            </a:fld>
            <a:endParaRPr lang="zh-CN" altLang="en-US" sz="1200" dirty="0">
              <a:latin typeface="Times New Roman" panose="02020603050405020304" pitchFamily="6"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6"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6"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6"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6"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6"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2000" dirty="0"/>
              <a:t>分两次课：第一次（</a:t>
            </a:r>
            <a:r>
              <a:rPr kumimoji="1" lang="en-US" altLang="zh-CN" sz="2000" dirty="0"/>
              <a:t>1</a:t>
            </a:r>
            <a:r>
              <a:rPr kumimoji="1" lang="zh-CN" altLang="en-US" sz="2000" dirty="0"/>
              <a:t>）主要讲解递归知识点；</a:t>
            </a:r>
            <a:endParaRPr kumimoji="1" lang="en-US" altLang="zh-CN" sz="2000" dirty="0"/>
          </a:p>
          <a:p>
            <a:r>
              <a:rPr kumimoji="1" lang="zh-CN" altLang="en-US" sz="2000" dirty="0"/>
              <a:t>第二次（</a:t>
            </a:r>
            <a:r>
              <a:rPr kumimoji="1" lang="en-US" altLang="zh-CN" sz="2000" dirty="0"/>
              <a:t>2</a:t>
            </a:r>
            <a:r>
              <a:rPr kumimoji="1" lang="zh-CN" altLang="en-US" sz="2000" dirty="0"/>
              <a:t>）模块化开发，大程序案例作业介绍</a:t>
            </a:r>
          </a:p>
        </p:txBody>
      </p:sp>
    </p:spTree>
    <p:extLst>
      <p:ext uri="{BB962C8B-B14F-4D97-AF65-F5344CB8AC3E}">
        <p14:creationId xmlns:p14="http://schemas.microsoft.com/office/powerpoint/2010/main" val="279115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buClrTx/>
            </a:pPr>
            <a:fld id="{9A0DB2DC-4C9A-4742-B13C-FB6460FD3503}" type="slidenum">
              <a:rPr lang="en-US" altLang="zh-CN" sz="1200" dirty="0">
                <a:latin typeface="Times New Roman" panose="02020603050405020304" pitchFamily="6" charset="0"/>
                <a:ea typeface="MS PGothic" panose="020B0600070205080204" pitchFamily="6" charset="-128"/>
              </a:rPr>
              <a:pPr lvl="0" algn="r" eaLnBrk="1" hangingPunct="1">
                <a:buClrTx/>
              </a:pPr>
              <a:t>56</a:t>
            </a:fld>
            <a:endParaRPr lang="en-US" altLang="zh-CN" sz="1200" dirty="0">
              <a:latin typeface="Times New Roman" panose="02020603050405020304" pitchFamily="6" charset="0"/>
              <a:ea typeface="MS PGothic" panose="020B0600070205080204" pitchFamily="6" charset="-128"/>
            </a:endParaRPr>
          </a:p>
        </p:txBody>
      </p:sp>
      <p:sp>
        <p:nvSpPr>
          <p:cNvPr id="70658" name="Rectangle 2"/>
          <p:cNvSpPr>
            <a:spLocks noGrp="1" noRot="1" noChangeAspect="1" noTextEdit="1"/>
          </p:cNvSpPr>
          <p:nvPr>
            <p:ph type="sldImg"/>
          </p:nvPr>
        </p:nvSpPr>
        <p:spPr>
          <a:xfrm>
            <a:off x="381000" y="685800"/>
            <a:ext cx="6096000" cy="3429000"/>
          </a:xfrm>
          <a:solidFill>
            <a:srgbClr val="FFFFFF">
              <a:alpha val="100000"/>
            </a:srgbClr>
          </a:solidFill>
        </p:spPr>
      </p:sp>
      <p:sp>
        <p:nvSpPr>
          <p:cNvPr id="70659"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lstStyle/>
          <a:p>
            <a:pPr lvl="0"/>
            <a:endParaRPr lang="zh-CN" altLang="en-US" dirty="0">
              <a:ea typeface="MS PGothic" panose="020B0600070205080204" pitchFamily="6"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多文件的关联与文件包含</a:t>
            </a:r>
            <a:endParaRPr lang="en-US" altLang="zh-CN" dirty="0"/>
          </a:p>
          <a:p>
            <a:r>
              <a:rPr lang="zh-CN" altLang="en-US" dirty="0"/>
              <a:t>多重定义的避免与条件编译指令</a:t>
            </a:r>
            <a:endParaRPr kumimoji="1" lang="zh-CN" altLang="en-US" dirty="0"/>
          </a:p>
        </p:txBody>
      </p:sp>
    </p:spTree>
    <p:extLst>
      <p:ext uri="{BB962C8B-B14F-4D97-AF65-F5344CB8AC3E}">
        <p14:creationId xmlns:p14="http://schemas.microsoft.com/office/powerpoint/2010/main" val="1152479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lvl="0" indent="-285750">
              <a:lnSpc>
                <a:spcPct val="150000"/>
              </a:lnSpc>
              <a:buClr>
                <a:srgbClr val="FFC000"/>
              </a:buClr>
              <a:buSzPct val="80000"/>
              <a:buFont typeface="Wingdings" panose="05000000000000000000" pitchFamily="2" charset="2"/>
              <a:buChar char="u"/>
            </a:pPr>
            <a:r>
              <a:rPr lang="zh-CN" altLang="en-US" dirty="0">
                <a:solidFill>
                  <a:srgbClr val="0D0D0D"/>
                </a:solidFill>
                <a:latin typeface="华文细黑" panose="02010600040101010101" pitchFamily="6" charset="-122"/>
                <a:ea typeface="华文细黑" panose="02010600040101010101" pitchFamily="6" charset="-122"/>
              </a:rPr>
              <a:t>认识把单个程序分为多个单独模块的重要性</a:t>
            </a:r>
          </a:p>
          <a:p>
            <a:pPr marL="285750" lvl="0" indent="-285750">
              <a:lnSpc>
                <a:spcPct val="150000"/>
              </a:lnSpc>
              <a:buClr>
                <a:srgbClr val="FFC000"/>
              </a:buClr>
              <a:buSzPct val="80000"/>
              <a:buFont typeface="Wingdings" panose="05000000000000000000" pitchFamily="2" charset="2"/>
              <a:buChar char="u"/>
            </a:pPr>
            <a:r>
              <a:rPr lang="zh-CN" altLang="en-US" dirty="0">
                <a:solidFill>
                  <a:srgbClr val="0D0D0D"/>
                </a:solidFill>
                <a:latin typeface="华文细黑" panose="02010600040101010101" pitchFamily="6" charset="-122"/>
                <a:ea typeface="华文细黑" panose="02010600040101010101" pitchFamily="6" charset="-122"/>
              </a:rPr>
              <a:t>理解在一个模块里需要在多个函数调用之间保存状态信息</a:t>
            </a:r>
          </a:p>
          <a:p>
            <a:pPr marL="285750" lvl="0" indent="-285750">
              <a:lnSpc>
                <a:spcPct val="150000"/>
              </a:lnSpc>
              <a:buClr>
                <a:srgbClr val="FFC000"/>
              </a:buClr>
              <a:buSzPct val="80000"/>
              <a:buFont typeface="Wingdings" panose="05000000000000000000" pitchFamily="2" charset="2"/>
              <a:buChar char="u"/>
            </a:pPr>
            <a:r>
              <a:rPr lang="zh-CN" altLang="en-US" dirty="0">
                <a:solidFill>
                  <a:srgbClr val="0D0D0D"/>
                </a:solidFill>
                <a:latin typeface="华文细黑" panose="02010600040101010101" pitchFamily="6" charset="-122"/>
                <a:ea typeface="华文细黑" panose="02010600040101010101" pitchFamily="6" charset="-122"/>
              </a:rPr>
              <a:t>能够使用全局变量来表示在跨函数调用中所需维护的状态信息</a:t>
            </a:r>
          </a:p>
          <a:p>
            <a:pPr marL="285750" lvl="0" indent="-285750">
              <a:lnSpc>
                <a:spcPct val="150000"/>
              </a:lnSpc>
              <a:buClr>
                <a:srgbClr val="FFC000"/>
              </a:buClr>
              <a:buSzPct val="80000"/>
              <a:buFont typeface="Wingdings" panose="05000000000000000000" pitchFamily="2" charset="2"/>
              <a:buChar char="u"/>
            </a:pPr>
            <a:r>
              <a:rPr lang="zh-CN" altLang="en-US" dirty="0">
                <a:solidFill>
                  <a:srgbClr val="0D0D0D"/>
                </a:solidFill>
                <a:latin typeface="华文细黑" panose="02010600040101010101" pitchFamily="6" charset="-122"/>
                <a:ea typeface="华文细黑" panose="02010600040101010101" pitchFamily="6" charset="-122"/>
              </a:rPr>
              <a:t>认识到过度使用全局变量的危险性</a:t>
            </a:r>
          </a:p>
          <a:p>
            <a:pPr marL="285750" lvl="0" indent="-285750">
              <a:lnSpc>
                <a:spcPct val="150000"/>
              </a:lnSpc>
              <a:buClr>
                <a:srgbClr val="FFC000"/>
              </a:buClr>
              <a:buSzPct val="80000"/>
              <a:buFont typeface="Wingdings" panose="05000000000000000000" pitchFamily="2" charset="2"/>
              <a:buChar char="u"/>
            </a:pPr>
            <a:r>
              <a:rPr lang="zh-CN" altLang="en-US" dirty="0">
                <a:solidFill>
                  <a:srgbClr val="0D0D0D"/>
                </a:solidFill>
                <a:latin typeface="华文细黑" panose="02010600040101010101" pitchFamily="6" charset="-122"/>
                <a:ea typeface="华文细黑" panose="02010600040101010101" pitchFamily="6" charset="-122"/>
              </a:rPr>
              <a:t>能够使用</a:t>
            </a:r>
            <a:r>
              <a:rPr lang="en-US" altLang="zh-CN" dirty="0">
                <a:solidFill>
                  <a:srgbClr val="0D0D0D"/>
                </a:solidFill>
                <a:latin typeface="华文细黑" panose="02010600040101010101" pitchFamily="6" charset="-122"/>
                <a:cs typeface="Times New Roman" panose="02020603050405020304" pitchFamily="6" charset="0"/>
              </a:rPr>
              <a:t>static</a:t>
            </a:r>
            <a:r>
              <a:rPr lang="zh-CN" altLang="en-US" dirty="0">
                <a:solidFill>
                  <a:srgbClr val="0D0D0D"/>
                </a:solidFill>
                <a:latin typeface="华文细黑" panose="02010600040101010101" pitchFamily="6" charset="-122"/>
                <a:ea typeface="华文细黑" panose="02010600040101010101" pitchFamily="6" charset="-122"/>
              </a:rPr>
              <a:t>关键字来保证一个模块中的函数和全局变量的私有性</a:t>
            </a:r>
          </a:p>
          <a:p>
            <a:pPr marL="285750" lvl="0" indent="-285750"/>
            <a:endParaRPr lang="zh-CN" altLang="en-US" dirty="0"/>
          </a:p>
          <a:p>
            <a:endParaRPr kumimoji="1" lang="zh-CN" altLang="en-US" dirty="0"/>
          </a:p>
        </p:txBody>
      </p:sp>
    </p:spTree>
    <p:extLst>
      <p:ext uri="{BB962C8B-B14F-4D97-AF65-F5344CB8AC3E}">
        <p14:creationId xmlns:p14="http://schemas.microsoft.com/office/powerpoint/2010/main" val="311854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516681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01268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xfrm>
            <a:off x="381000" y="685800"/>
            <a:ext cx="6096000" cy="3429000"/>
          </a:xfrm>
        </p:spPr>
      </p:sp>
      <p:sp>
        <p:nvSpPr>
          <p:cNvPr id="31746" name="备注占位符 2"/>
          <p:cNvSpPr>
            <a:spLocks noGrp="1"/>
          </p:cNvSpPr>
          <p:nvPr>
            <p:ph type="body" idx="1"/>
          </p:nvPr>
        </p:nvSpPr>
        <p:spPr/>
        <p:txBody>
          <a:bodyPr wrap="square" lIns="91440" tIns="45720" rIns="91440" bIns="45720" anchor="t"/>
          <a:lstStyle/>
          <a:p>
            <a:pPr lvl="0"/>
            <a:endParaRPr lang="zh-CN" altLang="en-US" dirty="0"/>
          </a:p>
        </p:txBody>
      </p:sp>
      <p:sp>
        <p:nvSpPr>
          <p:cNvPr id="31747" name="灯片编号占位符 3"/>
          <p:cNvSpPr txBox="1">
            <a:spLocks noGrp="1"/>
          </p:cNvSpPr>
          <p:nvPr>
            <p:ph type="sldNum" sz="quarter"/>
          </p:nvPr>
        </p:nvSpPr>
        <p:spPr>
          <a:xfrm>
            <a:off x="3886200" y="8686800"/>
            <a:ext cx="2971800" cy="457200"/>
          </a:xfrm>
          <a:prstGeom prst="rect">
            <a:avLst/>
          </a:prstGeom>
          <a:noFill/>
          <a:ln w="9525">
            <a:noFill/>
          </a:ln>
        </p:spPr>
        <p:txBody>
          <a:bodyPr anchor="b"/>
          <a:lstStyle/>
          <a:p>
            <a:pPr lvl="0" algn="r" eaLnBrk="1" hangingPunct="1">
              <a:buClrTx/>
            </a:pPr>
            <a:fld id="{9A0DB2DC-4C9A-4742-B13C-FB6460FD3503}" type="slidenum">
              <a:rPr lang="zh-CN" altLang="en-US" sz="1200" dirty="0">
                <a:latin typeface="Times New Roman" panose="02020603050405020304" pitchFamily="6" charset="0"/>
              </a:rPr>
              <a:pPr lvl="0" algn="r" eaLnBrk="1" hangingPunct="1">
                <a:buClrTx/>
              </a:pPr>
              <a:t>22</a:t>
            </a:fld>
            <a:endParaRPr lang="zh-CN" altLang="en-US" sz="1200" dirty="0">
              <a:latin typeface="Times New Roman" panose="02020603050405020304" pitchFamily="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xfrm>
            <a:off x="381000" y="685800"/>
            <a:ext cx="6096000" cy="3429000"/>
          </a:xfrm>
        </p:spPr>
      </p:sp>
      <p:sp>
        <p:nvSpPr>
          <p:cNvPr id="38914" name="备注占位符 2"/>
          <p:cNvSpPr>
            <a:spLocks noGrp="1"/>
          </p:cNvSpPr>
          <p:nvPr>
            <p:ph type="body" idx="1"/>
          </p:nvPr>
        </p:nvSpPr>
        <p:spPr/>
        <p:txBody>
          <a:bodyPr wrap="square" lIns="91440" tIns="45720" rIns="91440" bIns="45720" anchor="t"/>
          <a:lstStyle/>
          <a:p>
            <a:pPr lvl="0"/>
            <a:r>
              <a:rPr lang="en-US" altLang="zh-CN" dirty="0"/>
              <a:t>IBM</a:t>
            </a:r>
            <a:r>
              <a:rPr lang="zh-CN" altLang="en-US" dirty="0"/>
              <a:t>所做的一项研究发现：平均长度为</a:t>
            </a:r>
            <a:r>
              <a:rPr lang="en-US" altLang="zh-CN" dirty="0"/>
              <a:t>100~150</a:t>
            </a:r>
            <a:r>
              <a:rPr lang="zh-CN" altLang="en-US" dirty="0"/>
              <a:t>行代码的子程序需要修改的几率最低。</a:t>
            </a:r>
            <a:endParaRPr lang="en-US" altLang="zh-CN" dirty="0"/>
          </a:p>
          <a:p>
            <a:pPr lvl="0"/>
            <a:endParaRPr lang="en-US" altLang="zh-CN" dirty="0"/>
          </a:p>
          <a:p>
            <a:pPr lvl="0"/>
            <a:r>
              <a:rPr lang="zh-CN" altLang="en-US" sz="1200" dirty="0">
                <a:latin typeface="华文细黑" panose="02010600040101010101" pitchFamily="6" charset="-122"/>
                <a:ea typeface="华文细黑" panose="02010600040101010101" pitchFamily="6" charset="-122"/>
              </a:rPr>
              <a:t>递归是指把一个</a:t>
            </a:r>
            <a:r>
              <a:rPr lang="zh-CN" altLang="en-US" sz="1200" b="1" dirty="0">
                <a:solidFill>
                  <a:srgbClr val="0070C0"/>
                </a:solidFill>
                <a:latin typeface="微软雅黑" panose="020B0503020204020204" charset="-122"/>
                <a:ea typeface="微软雅黑" panose="020B0503020204020204" charset="-122"/>
              </a:rPr>
              <a:t>大问题</a:t>
            </a:r>
            <a:r>
              <a:rPr lang="zh-CN" altLang="en-US" sz="1200" dirty="0">
                <a:latin typeface="华文细黑" panose="02010600040101010101" pitchFamily="6" charset="-122"/>
                <a:ea typeface="华文细黑" panose="02010600040101010101" pitchFamily="6" charset="-122"/>
              </a:rPr>
              <a:t>转化成</a:t>
            </a:r>
            <a:r>
              <a:rPr lang="zh-CN" altLang="en-US" sz="1200" b="1" dirty="0">
                <a:solidFill>
                  <a:srgbClr val="F37021"/>
                </a:solidFill>
                <a:latin typeface="微软雅黑" panose="020B0503020204020204" charset="-122"/>
                <a:ea typeface="微软雅黑" panose="020B0503020204020204" charset="-122"/>
              </a:rPr>
              <a:t>同样形式</a:t>
            </a:r>
            <a:r>
              <a:rPr lang="zh-CN" altLang="en-US" sz="1200" dirty="0">
                <a:latin typeface="华文细黑" panose="02010600040101010101" pitchFamily="6" charset="-122"/>
                <a:ea typeface="华文细黑" panose="02010600040101010101" pitchFamily="6" charset="-122"/>
              </a:rPr>
              <a:t>但小一些的问题加以解决。</a:t>
            </a:r>
            <a:endParaRPr lang="zh-CN" altLang="en-US" dirty="0"/>
          </a:p>
        </p:txBody>
      </p:sp>
    </p:spTree>
    <p:extLst>
      <p:ext uri="{BB962C8B-B14F-4D97-AF65-F5344CB8AC3E}">
        <p14:creationId xmlns:p14="http://schemas.microsoft.com/office/powerpoint/2010/main" val="387349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93361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xfrm>
            <a:off x="381000" y="685800"/>
            <a:ext cx="6096000" cy="3429000"/>
          </a:xfrm>
        </p:spPr>
      </p:sp>
      <p:sp>
        <p:nvSpPr>
          <p:cNvPr id="38914" name="备注占位符 2"/>
          <p:cNvSpPr>
            <a:spLocks noGrp="1"/>
          </p:cNvSpPr>
          <p:nvPr>
            <p:ph type="body" idx="1"/>
          </p:nvPr>
        </p:nvSpPr>
        <p:spPr/>
        <p:txBody>
          <a:bodyPr wrap="square" lIns="91440" tIns="45720" rIns="91440" bIns="45720" anchor="t"/>
          <a:lstStyle/>
          <a:p>
            <a:pPr lvl="0"/>
            <a:r>
              <a:rPr lang="en-US" altLang="zh-CN" dirty="0"/>
              <a:t>IBM</a:t>
            </a:r>
            <a:r>
              <a:rPr lang="zh-CN" altLang="en-US" dirty="0"/>
              <a:t>所做的一项研究发现：平均长度为</a:t>
            </a:r>
            <a:r>
              <a:rPr lang="en-US" altLang="zh-CN" dirty="0"/>
              <a:t>100~150</a:t>
            </a:r>
            <a:r>
              <a:rPr lang="zh-CN" altLang="en-US" dirty="0"/>
              <a:t>行代码的子程序需要修改的几率最低。</a:t>
            </a:r>
            <a:endParaRPr lang="en-US" altLang="zh-CN" dirty="0"/>
          </a:p>
          <a:p>
            <a:pPr lvl="0"/>
            <a:endParaRPr lang="en-US" altLang="zh-CN" dirty="0"/>
          </a:p>
          <a:p>
            <a:pPr lvl="0"/>
            <a:r>
              <a:rPr lang="zh-CN" altLang="en-US" sz="1200" dirty="0">
                <a:latin typeface="华文细黑" panose="02010600040101010101" pitchFamily="6" charset="-122"/>
                <a:ea typeface="华文细黑" panose="02010600040101010101" pitchFamily="6" charset="-122"/>
              </a:rPr>
              <a:t>递归是指把一个</a:t>
            </a:r>
            <a:r>
              <a:rPr lang="zh-CN" altLang="en-US" sz="1200" b="1" dirty="0">
                <a:solidFill>
                  <a:srgbClr val="0070C0"/>
                </a:solidFill>
                <a:latin typeface="微软雅黑" panose="020B0503020204020204" charset="-122"/>
                <a:ea typeface="微软雅黑" panose="020B0503020204020204" charset="-122"/>
              </a:rPr>
              <a:t>大问题</a:t>
            </a:r>
            <a:r>
              <a:rPr lang="zh-CN" altLang="en-US" sz="1200" dirty="0">
                <a:latin typeface="华文细黑" panose="02010600040101010101" pitchFamily="6" charset="-122"/>
                <a:ea typeface="华文细黑" panose="02010600040101010101" pitchFamily="6" charset="-122"/>
              </a:rPr>
              <a:t>转化成</a:t>
            </a:r>
            <a:r>
              <a:rPr lang="zh-CN" altLang="en-US" sz="1200" b="1" dirty="0">
                <a:solidFill>
                  <a:srgbClr val="F37021"/>
                </a:solidFill>
                <a:latin typeface="微软雅黑" panose="020B0503020204020204" charset="-122"/>
                <a:ea typeface="微软雅黑" panose="020B0503020204020204" charset="-122"/>
              </a:rPr>
              <a:t>同样形式</a:t>
            </a:r>
            <a:r>
              <a:rPr lang="zh-CN" altLang="en-US" sz="1200" dirty="0">
                <a:latin typeface="华文细黑" panose="02010600040101010101" pitchFamily="6" charset="-122"/>
                <a:ea typeface="华文细黑" panose="02010600040101010101" pitchFamily="6" charset="-122"/>
              </a:rPr>
              <a:t>但小一些的问题加以解决。</a:t>
            </a:r>
            <a:endParaRPr lang="zh-CN" altLang="en-US" dirty="0"/>
          </a:p>
        </p:txBody>
      </p:sp>
    </p:spTree>
    <p:extLst>
      <p:ext uri="{BB962C8B-B14F-4D97-AF65-F5344CB8AC3E}">
        <p14:creationId xmlns:p14="http://schemas.microsoft.com/office/powerpoint/2010/main" val="110335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18786" name="Group 2"/>
          <p:cNvGrpSpPr/>
          <p:nvPr/>
        </p:nvGrpSpPr>
        <p:grpSpPr>
          <a:xfrm>
            <a:off x="0" y="0"/>
            <a:ext cx="12192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grpSp>
          <p:nvGrpSpPr>
            <p:cNvPr id="118794"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grpSp>
      </p:grpSp>
      <p:sp>
        <p:nvSpPr>
          <p:cNvPr id="34920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zh-CN" altLang="en-US"/>
              <a:t>单击此处编辑母版标题样式</a:t>
            </a:r>
          </a:p>
        </p:txBody>
      </p:sp>
      <p:sp>
        <p:nvSpPr>
          <p:cNvPr id="349204" name="Rectangle 20"/>
          <p:cNvSpPr>
            <a:spLocks noGrp="1" noChangeArrowheads="1"/>
          </p:cNvSpPr>
          <p:nvPr>
            <p:ph type="subTitle" idx="1"/>
          </p:nvPr>
        </p:nvSpPr>
        <p:spPr>
          <a:xfrm>
            <a:off x="3962400" y="4267200"/>
            <a:ext cx="8026400" cy="1752600"/>
          </a:xfrm>
        </p:spPr>
        <p:txBody>
          <a:bodyPr/>
          <a:lstStyle>
            <a:lvl1pPr marL="0" indent="0">
              <a:buFont typeface="Wingdings" panose="05000000000000000000" pitchFamily="2" charset="2"/>
              <a:buNone/>
              <a:defRPr sz="3400"/>
            </a:lvl1pPr>
          </a:lstStyle>
          <a:p>
            <a:r>
              <a:rPr lang="zh-CN" altLang="en-US"/>
              <a:t>单击此处编辑母版副标题样式</a:t>
            </a:r>
          </a:p>
        </p:txBody>
      </p:sp>
      <p:sp>
        <p:nvSpPr>
          <p:cNvPr id="31" name="Rectangle 16"/>
          <p:cNvSpPr>
            <a:spLocks noGrp="1" noChangeArrowheads="1"/>
          </p:cNvSpPr>
          <p:nvPr>
            <p:ph type="dt" sz="half" idx="2"/>
          </p:nvPr>
        </p:nvSpPr>
        <p:spPr bwMode="auto">
          <a:xfrm>
            <a:off x="609600" y="6248400"/>
            <a:ext cx="2844800" cy="457200"/>
          </a:xfrm>
          <a:prstGeom prst="rect">
            <a:avLst/>
          </a:prstGeom>
          <a:ln>
            <a:miter lim="800000"/>
          </a:ln>
        </p:spPr>
        <p:txBody>
          <a:bodyPr vert="horz" wrap="square" lIns="91440" tIns="45720" rIns="91440" bIns="45720" numCol="1" anchor="b" anchorCtr="0" compatLnSpc="1"/>
          <a:lstStyle>
            <a:lvl1pPr>
              <a:defRPr/>
            </a:lvl1pPr>
          </a:lstStyle>
          <a:p>
            <a:pPr>
              <a:defRPr/>
            </a:pPr>
            <a:endParaRPr lang="en-US" altLang="zh-CN"/>
          </a:p>
        </p:txBody>
      </p:sp>
      <p:sp>
        <p:nvSpPr>
          <p:cNvPr id="32" name="Rectangle 17"/>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b" anchorCtr="0" compatLnSpc="1"/>
          <a:lstStyle>
            <a:lvl1pPr>
              <a:defRPr/>
            </a:lvl1pPr>
          </a:lstStyle>
          <a:p>
            <a:pPr>
              <a:defRPr/>
            </a:pPr>
            <a:endParaRPr lang="en-US" altLang="zh-CN"/>
          </a:p>
        </p:txBody>
      </p:sp>
      <p:sp>
        <p:nvSpPr>
          <p:cNvPr id="33" name="Rectangle 18"/>
          <p:cNvSpPr>
            <a:spLocks noGrp="1" noChangeArrowheads="1"/>
          </p:cNvSpPr>
          <p:nvPr>
            <p:ph type="sldNum" sz="quarter" idx="4"/>
          </p:nvPr>
        </p:nvSpPr>
        <p:spPr bwMode="auto">
          <a:xfrm>
            <a:off x="8737600" y="6248400"/>
            <a:ext cx="2844800" cy="457200"/>
          </a:xfrm>
          <a:prstGeom prst="rect">
            <a:avLst/>
          </a:prstGeom>
          <a:ln>
            <a:miter lim="800000"/>
          </a:ln>
        </p:spPr>
        <p:txBody>
          <a:bodyPr vert="horz" wrap="square" lIns="91440" tIns="45720" rIns="91440" bIns="45720" numCol="1" anchor="b" anchorCtr="0" compatLnSpc="1"/>
          <a:lstStyle/>
          <a:p>
            <a:pPr algn="r" eaLnBrk="1" hangingPunct="1">
              <a:buClrTx/>
            </a:pPr>
            <a:fld id="{9A0DB2DC-4C9A-4742-B13C-FB6460FD3503}" type="slidenum">
              <a:rPr lang="zh-CN" altLang="en-US" sz="1200" dirty="0">
                <a:latin typeface="Arial Black" panose="020B0A04020102020204" pitchFamily="6" charset="0"/>
              </a:rPr>
              <a:pPr algn="r" eaLnBrk="1" hangingPunct="1">
                <a:buClrTx/>
              </a:pPr>
              <a:t>‹#›</a:t>
            </a:fld>
            <a:endParaRPr lang="zh-CN" altLang="en-US" sz="1200" dirty="0">
              <a:latin typeface="Arial Black" panose="020B0A04020102020204" pitchFamily="6" charset="0"/>
            </a:endParaRPr>
          </a:p>
        </p:txBody>
      </p:sp>
    </p:spTree>
    <p:extLst>
      <p:ext uri="{BB962C8B-B14F-4D97-AF65-F5344CB8AC3E}">
        <p14:creationId xmlns:p14="http://schemas.microsoft.com/office/powerpoint/2010/main" val="3648746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211465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0264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164212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81200"/>
            <a:ext cx="53848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9812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00500"/>
            <a:ext cx="53848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p:txBody>
          <a:bodyPr/>
          <a:lstStyle/>
          <a:p>
            <a:pPr>
              <a:defRPr/>
            </a:pPr>
            <a:endParaRPr lang="en-US" altLang="zh-CN"/>
          </a:p>
        </p:txBody>
      </p:sp>
      <p:sp>
        <p:nvSpPr>
          <p:cNvPr id="7" name="灯片编号占位符 6"/>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8" name="日期占位符 7"/>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66271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SmartArt 占位符 2"/>
          <p:cNvSpPr>
            <a:spLocks noGrp="1"/>
          </p:cNvSpPr>
          <p:nvPr>
            <p:ph type="pic" idx="1"/>
          </p:nvPr>
        </p:nvSpPr>
        <p:spPr>
          <a:xfrm>
            <a:off x="609600" y="1981200"/>
            <a:ext cx="10972800" cy="3886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249969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401421867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94733401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23264484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2215398330"/>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157238742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267713491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2pPr>
              <a:defRPr>
                <a:latin typeface="Kaiti SC" panose="02010600040101010101" pitchFamily="2" charset="-122"/>
                <a:ea typeface="Kaiti SC" panose="02010600040101010101" pitchFamily="2" charset="-122"/>
              </a:defRPr>
            </a:lvl2pPr>
            <a:lvl3pPr>
              <a:defRPr>
                <a:latin typeface="Kaiti SC" panose="02010600040101010101" pitchFamily="2" charset="-122"/>
                <a:ea typeface="Kaiti SC" panose="02010600040101010101" pitchFamily="2" charset="-122"/>
              </a:defRPr>
            </a:lvl3pPr>
            <a:lvl4pPr>
              <a:defRPr>
                <a:latin typeface="Kaiti SC" panose="02010600040101010101" pitchFamily="2" charset="-122"/>
                <a:ea typeface="Kaiti SC" panose="02010600040101010101" pitchFamily="2" charset="-122"/>
              </a:defRPr>
            </a:lvl4pPr>
            <a:lvl5pPr>
              <a:defRPr>
                <a:latin typeface="Kaiti SC" panose="02010600040101010101" pitchFamily="2" charset="-122"/>
                <a:ea typeface="Kaiti SC" panose="0201060004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519525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69606711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873841901"/>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1235197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2799227035"/>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164560971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153848004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59016569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000">
                <a:latin typeface="Times New Roman" panose="02020603050405020304" pitchFamily="6" charset="0"/>
                <a:cs typeface="Times New Roman" panose="02020603050405020304" pitchFamily="6" charset="0"/>
              </a:defRPr>
            </a:lvl1pPr>
            <a:lvl2pPr>
              <a:defRPr sz="2000">
                <a:latin typeface="Times New Roman" panose="02020603050405020304" pitchFamily="6" charset="0"/>
                <a:cs typeface="Times New Roman" panose="02020603050405020304" pitchFamily="6" charset="0"/>
              </a:defRPr>
            </a:lvl2pPr>
            <a:lvl3pPr>
              <a:defRPr sz="2000">
                <a:latin typeface="Times New Roman" panose="02020603050405020304" pitchFamily="6" charset="0"/>
                <a:cs typeface="Times New Roman" panose="02020603050405020304" pitchFamily="6" charset="0"/>
              </a:defRPr>
            </a:lvl3pPr>
            <a:lvl4pPr>
              <a:buNone/>
              <a:defRPr sz="2000"/>
            </a:lvl4pPr>
            <a:lvl5pPr>
              <a:buNone/>
              <a:defRPr sz="20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 name="页脚占位符 1"/>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p>
            <a:pPr>
              <a:defRPr/>
            </a:pPr>
            <a:endParaRPr lang="en-US" altLang="zh-CN"/>
          </a:p>
        </p:txBody>
      </p:sp>
      <p:sp>
        <p:nvSpPr>
          <p:cNvPr id="5" name="灯片编号占位符 4"/>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6" name="日期占位符 5"/>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14302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p>
            <a:pPr>
              <a:defRPr/>
            </a:pPr>
            <a:endParaRPr lang="en-US" altLang="zh-CN"/>
          </a:p>
        </p:txBody>
      </p:sp>
      <p:sp>
        <p:nvSpPr>
          <p:cNvPr id="6" name="灯片编号占位符 5"/>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105258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p>
            <a:pPr>
              <a:defRPr/>
            </a:pPr>
            <a:endParaRPr lang="en-US" altLang="zh-CN"/>
          </a:p>
        </p:txBody>
      </p:sp>
      <p:sp>
        <p:nvSpPr>
          <p:cNvPr id="8" name="灯片编号占位符 7"/>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9" name="日期占位符 8"/>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62360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5" name="日期占位符 4"/>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49078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endParaRPr lang="en-US" altLang="zh-CN"/>
          </a:p>
        </p:txBody>
      </p:sp>
      <p:sp>
        <p:nvSpPr>
          <p:cNvPr id="3" name="灯片编号占位符 2"/>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4" name="日期占位符 3"/>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176966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a:defRPr/>
            </a:pPr>
            <a:endParaRPr lang="en-US" altLang="zh-CN"/>
          </a:p>
        </p:txBody>
      </p:sp>
      <p:sp>
        <p:nvSpPr>
          <p:cNvPr id="6" name="灯片编号占位符 5"/>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343516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宋体" panose="02010600030101010101" pitchFamily="2" charset="-12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a:defRPr/>
            </a:pPr>
            <a:endParaRPr lang="en-US" altLang="zh-CN"/>
          </a:p>
        </p:txBody>
      </p:sp>
      <p:sp>
        <p:nvSpPr>
          <p:cNvPr id="6" name="灯片编号占位符 5"/>
          <p:cNvSpPr>
            <a:spLocks noGrp="1"/>
          </p:cNvSpPr>
          <p:nvPr>
            <p:ph type="sldNum" sz="quarter" idx="11"/>
          </p:nvPr>
        </p:nvSpPr>
        <p:spPr/>
        <p:txBody>
          <a:body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sp>
        <p:nvSpPr>
          <p:cNvPr id="7" name="日期占位符 6"/>
          <p:cNvSpPr>
            <a:spLocks noGrp="1"/>
          </p:cNvSpPr>
          <p:nvPr>
            <p:ph type="dt" sz="half" idx="12"/>
          </p:nvPr>
        </p:nvSpPr>
        <p:spPr/>
        <p:txBody>
          <a:bodyPr/>
          <a:lstStyle/>
          <a:p>
            <a:pPr>
              <a:defRPr/>
            </a:pPr>
            <a:endParaRPr lang="en-US" altLang="zh-CN"/>
          </a:p>
        </p:txBody>
      </p:sp>
    </p:spTree>
    <p:extLst>
      <p:ext uri="{BB962C8B-B14F-4D97-AF65-F5344CB8AC3E}">
        <p14:creationId xmlns:p14="http://schemas.microsoft.com/office/powerpoint/2010/main" val="154474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cs typeface="+mn-cs"/>
              </a:defRPr>
            </a:lvl1pPr>
          </a:lstStyle>
          <a:p>
            <a:pPr>
              <a:defRPr/>
            </a:pPr>
            <a:endParaRPr lang="en-US" altLang="zh-CN"/>
          </a:p>
        </p:txBody>
      </p:sp>
      <p:sp>
        <p:nvSpPr>
          <p:cNvPr id="348163" name="Rectangle 3"/>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6" charset="0"/>
              </a:defRPr>
            </a:lvl1pPr>
          </a:lstStyle>
          <a:p>
            <a:pPr lvl="0" eaLnBrk="1" hangingPunct="1">
              <a:buClrTx/>
            </a:pPr>
            <a:fld id="{9A0DB2DC-4C9A-4742-B13C-FB6460FD3503}" type="slidenum">
              <a:rPr lang="zh-CN" altLang="en-US" dirty="0"/>
              <a:pPr lvl="0" eaLnBrk="1" hangingPunct="1">
                <a:buClrTx/>
              </a:pPr>
              <a:t>‹#›</a:t>
            </a:fld>
            <a:endParaRPr lang="zh-CN" altLang="en-US" dirty="0">
              <a:latin typeface="Arial" panose="020B0604020202020204" pitchFamily="34" charset="0"/>
            </a:endParaRPr>
          </a:p>
        </p:txBody>
      </p:sp>
      <p:grpSp>
        <p:nvGrpSpPr>
          <p:cNvPr id="1028" name="Group 4"/>
          <p:cNvGrpSpPr/>
          <p:nvPr/>
        </p:nvGrpSpPr>
        <p:grpSpPr>
          <a:xfrm>
            <a:off x="0" y="0"/>
            <a:ext cx="9336360" cy="546100"/>
            <a:chOff x="0" y="0"/>
            <a:chExt cx="5760" cy="344"/>
          </a:xfrm>
        </p:grpSpPr>
        <p:sp>
          <p:nvSpPr>
            <p:cNvPr id="2056"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057"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058" name="Rectangle 7"/>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59" name="Rectangle 8"/>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60" name="Rectangle 9"/>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061" name="Rectangle 10"/>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2062" name="Rectangle 11"/>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6" charset="0"/>
                <a:ea typeface="宋体" panose="02010600030101010101" pitchFamily="2" charset="-122"/>
                <a:cs typeface="+mn-cs"/>
              </a:endParaRPr>
            </a:p>
          </p:txBody>
        </p:sp>
        <p:sp>
          <p:nvSpPr>
            <p:cNvPr id="2063" name="Rectangle 12"/>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064" name="Rectangle 13"/>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609600" y="457200"/>
            <a:ext cx="10972800" cy="1371600"/>
          </a:xfrm>
          <a:prstGeom prst="rect">
            <a:avLst/>
          </a:prstGeom>
          <a:noFill/>
          <a:ln w="9525">
            <a:noFill/>
          </a:ln>
        </p:spPr>
        <p:txBody>
          <a:bodyPr anchor="ctr"/>
          <a:lstStyle/>
          <a:p>
            <a:pPr lvl="0"/>
            <a:r>
              <a:rPr lang="zh-CN" altLang="en-US" dirty="0"/>
              <a:t>单击此处编辑母版标题样式</a:t>
            </a:r>
          </a:p>
        </p:txBody>
      </p:sp>
      <p:sp>
        <p:nvSpPr>
          <p:cNvPr id="1030" name="Rectangle 15"/>
          <p:cNvSpPr>
            <a:spLocks noGrp="1"/>
          </p:cNvSpPr>
          <p:nvPr>
            <p:ph type="body" idx="1"/>
          </p:nvPr>
        </p:nvSpPr>
        <p:spPr>
          <a:xfrm>
            <a:off x="609600" y="1981200"/>
            <a:ext cx="10972800" cy="3886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48176" name="Rectangle 16"/>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cs typeface="+mn-cs"/>
              </a:defRPr>
            </a:lvl1pPr>
          </a:lstStyle>
          <a:p>
            <a:pPr>
              <a:defRPr/>
            </a:pPr>
            <a:endParaRPr lang="en-US" altLang="zh-CN"/>
          </a:p>
        </p:txBody>
      </p:sp>
    </p:spTree>
    <p:extLst>
      <p:ext uri="{BB962C8B-B14F-4D97-AF65-F5344CB8AC3E}">
        <p14:creationId xmlns:p14="http://schemas.microsoft.com/office/powerpoint/2010/main" val="1128209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681" r:id="rId21"/>
    <p:sldLayoutId id="2147483682" r:id="rId22"/>
    <p:sldLayoutId id="2147483685" r:id="rId23"/>
    <p:sldLayoutId id="2147483686" r:id="rId24"/>
    <p:sldLayoutId id="2147483687" r:id="rId25"/>
    <p:sldLayoutId id="2147483688" r:id="rId26"/>
    <p:sldLayoutId id="2147483665" r:id="rId27"/>
  </p:sldLayoutIdLst>
  <p:hf sldNum="0" hdr="0" ftr="0" dt="0"/>
  <p:txStyles>
    <p:titleStyle>
      <a:lvl1pPr algn="l" rtl="0" eaLnBrk="0" fontAlgn="base" hangingPunct="0">
        <a:spcBef>
          <a:spcPct val="0"/>
        </a:spcBef>
        <a:spcAft>
          <a:spcPct val="0"/>
        </a:spcAft>
        <a:defRPr sz="4400" b="1">
          <a:solidFill>
            <a:schemeClr val="hlink"/>
          </a:solidFill>
          <a:latin typeface="SimHei" panose="02010609060101010101" pitchFamily="49" charset="-122"/>
          <a:ea typeface="SimHei" panose="02010609060101010101" pitchFamily="49" charset="-122"/>
          <a:cs typeface="SimHei" panose="02010609060101010101" pitchFamily="49"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charset="0"/>
        <a:buChar char="n"/>
        <a:defRPr sz="3200" b="0" i="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742950" indent="-285750" algn="l" rtl="0" eaLnBrk="0" fontAlgn="base" hangingPunct="0">
        <a:spcBef>
          <a:spcPct val="20000"/>
        </a:spcBef>
        <a:spcAft>
          <a:spcPct val="0"/>
        </a:spcAft>
        <a:buClr>
          <a:schemeClr val="accent2"/>
        </a:buClr>
        <a:buSzPct val="80000"/>
        <a:buFont typeface="Wingdings" panose="05000000000000000000" charset="0"/>
        <a:buChar char="¨"/>
        <a:defRPr sz="2800" b="1">
          <a:solidFill>
            <a:schemeClr val="tx1"/>
          </a:solidFill>
          <a:latin typeface="STZhongsong" panose="02010600040101010101" pitchFamily="2" charset="-122"/>
          <a:ea typeface="STZhongsong" panose="02010600040101010101" pitchFamily="2" charset="-122"/>
        </a:defRPr>
      </a:lvl2pPr>
      <a:lvl3pPr marL="1143000" indent="-228600" algn="l" rtl="0" eaLnBrk="0" fontAlgn="base" hangingPunct="0">
        <a:spcBef>
          <a:spcPct val="20000"/>
        </a:spcBef>
        <a:spcAft>
          <a:spcPct val="0"/>
        </a:spcAft>
        <a:buClr>
          <a:schemeClr val="bg2"/>
        </a:buClr>
        <a:buSzPct val="65000"/>
        <a:buFont typeface="Wingdings" panose="05000000000000000000" charset="0"/>
        <a:buChar char="n"/>
        <a:defRPr sz="2400" b="1">
          <a:solidFill>
            <a:schemeClr val="tx1"/>
          </a:solidFill>
          <a:latin typeface="STZhongsong" panose="02010600040101010101" pitchFamily="2" charset="-122"/>
          <a:ea typeface="STZhongsong" panose="0201060004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charset="0"/>
        <a:buChar char="¨"/>
        <a:defRPr sz="2000" b="1">
          <a:solidFill>
            <a:schemeClr val="tx1"/>
          </a:solidFill>
          <a:latin typeface="STZhongsong" panose="02010600040101010101" pitchFamily="2" charset="-122"/>
          <a:ea typeface="STZhongsong" panose="02010600040101010101" pitchFamily="2" charset="-122"/>
        </a:defRPr>
      </a:lvl4pPr>
      <a:lvl5pPr marL="2057400" indent="-228600" algn="l" rtl="0" eaLnBrk="0" fontAlgn="base" hangingPunct="0">
        <a:spcBef>
          <a:spcPct val="20000"/>
        </a:spcBef>
        <a:spcAft>
          <a:spcPct val="0"/>
        </a:spcAft>
        <a:buClr>
          <a:schemeClr val="bg2"/>
        </a:buClr>
        <a:buFont typeface="Wingdings" panose="05000000000000000000" charset="0"/>
        <a:buChar char="§"/>
        <a:defRPr sz="2000" b="1">
          <a:solidFill>
            <a:schemeClr val="tx1"/>
          </a:solidFill>
          <a:latin typeface="STZhongsong" panose="02010600040101010101" pitchFamily="2" charset="-122"/>
          <a:ea typeface="STZhongsong" panose="02010600040101010101" pitchFamily="2"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tif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pintia.c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28">
            <a:extLst>
              <a:ext uri="{FF2B5EF4-FFF2-40B4-BE49-F238E27FC236}">
                <a16:creationId xmlns:a16="http://schemas.microsoft.com/office/drawing/2014/main" id="{D7CFF738-1CBE-5343-B20E-8A79DC2DEDC7}"/>
              </a:ext>
            </a:extLst>
          </p:cNvPr>
          <p:cNvSpPr>
            <a:spLocks noGrp="1" noChangeArrowheads="1"/>
          </p:cNvSpPr>
          <p:nvPr>
            <p:ph type="ctrTitle"/>
          </p:nvPr>
        </p:nvSpPr>
        <p:spPr>
          <a:xfrm>
            <a:off x="3431704" y="1772816"/>
            <a:ext cx="6667872" cy="2209800"/>
          </a:xfrm>
        </p:spPr>
        <p:txBody>
          <a:bodyPr/>
          <a:lstStyle/>
          <a:p>
            <a:pPr algn="ctr" eaLnBrk="1" hangingPunct="1">
              <a:lnSpc>
                <a:spcPct val="150000"/>
              </a:lnSpc>
            </a:pPr>
            <a:r>
              <a:rPr lang="zh-CN" altLang="en-US" dirty="0">
                <a:latin typeface="Microsoft YaHei" panose="020B0503020204020204" pitchFamily="34" charset="-122"/>
                <a:ea typeface="Microsoft YaHei" panose="020B0503020204020204" pitchFamily="34" charset="-122"/>
              </a:rPr>
              <a:t>程序设计专题</a:t>
            </a:r>
            <a:endParaRPr lang="zh-CN" altLang="en-US" dirty="0"/>
          </a:p>
        </p:txBody>
      </p:sp>
      <p:sp>
        <p:nvSpPr>
          <p:cNvPr id="15362" name="Rectangle 1029">
            <a:extLst>
              <a:ext uri="{FF2B5EF4-FFF2-40B4-BE49-F238E27FC236}">
                <a16:creationId xmlns:a16="http://schemas.microsoft.com/office/drawing/2014/main" id="{48C3602A-A0CC-F348-9665-A80A25F1E0A9}"/>
              </a:ext>
            </a:extLst>
          </p:cNvPr>
          <p:cNvSpPr>
            <a:spLocks noGrp="1" noChangeArrowheads="1"/>
          </p:cNvSpPr>
          <p:nvPr>
            <p:ph type="subTitle" idx="1"/>
          </p:nvPr>
        </p:nvSpPr>
        <p:spPr>
          <a:xfrm>
            <a:off x="4440238" y="4652963"/>
            <a:ext cx="6227762" cy="1728787"/>
          </a:xfrm>
        </p:spPr>
        <p:txBody>
          <a:bodyPr/>
          <a:lstStyle/>
          <a:p>
            <a:pPr eaLnBrk="1" hangingPunct="1">
              <a:lnSpc>
                <a:spcPct val="90000"/>
              </a:lnSpc>
            </a:pPr>
            <a:r>
              <a:rPr lang="zh-CN" altLang="en-US" dirty="0"/>
              <a:t>陈建海</a:t>
            </a:r>
            <a:endParaRPr lang="en-US" altLang="zh-CN" dirty="0"/>
          </a:p>
          <a:p>
            <a:pPr eaLnBrk="1" hangingPunct="1">
              <a:lnSpc>
                <a:spcPct val="90000"/>
              </a:lnSpc>
            </a:pPr>
            <a:r>
              <a:rPr lang="zh-CN" altLang="en-US" dirty="0"/>
              <a:t>计算机学院</a:t>
            </a:r>
            <a:endParaRPr lang="en-US" altLang="zh-CN" dirty="0"/>
          </a:p>
          <a:p>
            <a:pPr eaLnBrk="1" hangingPunct="1">
              <a:lnSpc>
                <a:spcPct val="90000"/>
              </a:lnSpc>
            </a:pPr>
            <a:r>
              <a:rPr lang="en-US" altLang="zh-CN"/>
              <a:t>2021</a:t>
            </a:r>
            <a:r>
              <a:rPr lang="zh-CN" altLang="en-US"/>
              <a:t>年</a:t>
            </a:r>
            <a:r>
              <a:rPr lang="en-US" altLang="zh-CN" dirty="0"/>
              <a:t>3</a:t>
            </a:r>
            <a:r>
              <a:rPr lang="zh-CN" altLang="en-US" dirty="0"/>
              <a:t>月</a:t>
            </a:r>
          </a:p>
        </p:txBody>
      </p:sp>
    </p:spTree>
    <p:extLst>
      <p:ext uri="{BB962C8B-B14F-4D97-AF65-F5344CB8AC3E}">
        <p14:creationId xmlns:p14="http://schemas.microsoft.com/office/powerpoint/2010/main" val="1488200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idx="1"/>
          </p:nvPr>
        </p:nvSpPr>
        <p:spPr>
          <a:xfrm>
            <a:off x="288130" y="1472107"/>
            <a:ext cx="11239577" cy="2244925"/>
          </a:xfrm>
        </p:spPr>
        <p:txBody>
          <a:bodyPr/>
          <a:lstStyle/>
          <a:p>
            <a:pPr eaLnBrk="1" hangingPunct="1">
              <a:lnSpc>
                <a:spcPct val="120000"/>
              </a:lnSpc>
              <a:buFont typeface="Wingdings" charset="0"/>
              <a:buNone/>
            </a:pPr>
            <a:r>
              <a:rPr lang="zh-CN" altLang="en-US" sz="2800" b="1" dirty="0"/>
              <a:t>使用结构化程序设计方法解决复杂的问题</a:t>
            </a:r>
          </a:p>
          <a:p>
            <a:pPr lvl="1" eaLnBrk="1" hangingPunct="1">
              <a:lnSpc>
                <a:spcPct val="120000"/>
              </a:lnSpc>
            </a:pPr>
            <a:r>
              <a:rPr lang="zh-CN" altLang="en-US" sz="2400" dirty="0">
                <a:latin typeface="Arial" charset="0"/>
                <a:ea typeface="宋体" charset="0"/>
              </a:rPr>
              <a:t>把大问题分解成若干小问题，小问题再进一步分解成若干更小的问题</a:t>
            </a:r>
          </a:p>
          <a:p>
            <a:pPr lvl="1" eaLnBrk="1" hangingPunct="1">
              <a:lnSpc>
                <a:spcPct val="120000"/>
              </a:lnSpc>
            </a:pPr>
            <a:r>
              <a:rPr lang="zh-CN" altLang="en-US" sz="2400" dirty="0">
                <a:latin typeface="Arial" charset="0"/>
                <a:ea typeface="宋体" charset="0"/>
              </a:rPr>
              <a:t>写程序时，用</a:t>
            </a:r>
            <a:r>
              <a:rPr lang="en-US" altLang="zh-CN" sz="2400" dirty="0">
                <a:latin typeface="Arial" charset="0"/>
                <a:ea typeface="宋体" charset="0"/>
              </a:rPr>
              <a:t>main()</a:t>
            </a:r>
            <a:r>
              <a:rPr lang="zh-CN" altLang="en-US" sz="2400" dirty="0">
                <a:latin typeface="Arial" charset="0"/>
                <a:ea typeface="宋体" charset="0"/>
              </a:rPr>
              <a:t>解决整个问题，它调用解决小问题的函数</a:t>
            </a:r>
          </a:p>
          <a:p>
            <a:pPr lvl="1" eaLnBrk="1" hangingPunct="1">
              <a:lnSpc>
                <a:spcPct val="120000"/>
              </a:lnSpc>
            </a:pPr>
            <a:r>
              <a:rPr lang="zh-CN" altLang="en-US" sz="2400" dirty="0">
                <a:latin typeface="Arial" charset="0"/>
                <a:ea typeface="宋体" charset="0"/>
              </a:rPr>
              <a:t>这些函数又进一步调用解决更小问题的函数，从而形成函数的嵌套调用</a:t>
            </a:r>
          </a:p>
        </p:txBody>
      </p:sp>
      <p:sp>
        <p:nvSpPr>
          <p:cNvPr id="19458" name="Rectangle 4"/>
          <p:cNvSpPr>
            <a:spLocks noGrp="1" noChangeArrowheads="1"/>
          </p:cNvSpPr>
          <p:nvPr>
            <p:ph type="title"/>
          </p:nvPr>
        </p:nvSpPr>
        <p:spPr>
          <a:xfrm>
            <a:off x="335360" y="331841"/>
            <a:ext cx="10972800" cy="1008927"/>
          </a:xfrm>
        </p:spPr>
        <p:txBody>
          <a:bodyPr/>
          <a:lstStyle/>
          <a:p>
            <a:pPr eaLnBrk="1" hangingPunct="1"/>
            <a:r>
              <a:rPr lang="en-US" altLang="zh-CN" dirty="0">
                <a:latin typeface="Arial" charset="0"/>
                <a:ea typeface="宋体" charset="0"/>
              </a:rPr>
              <a:t>10.1 </a:t>
            </a:r>
            <a:r>
              <a:rPr lang="zh-CN" altLang="en-US" dirty="0">
                <a:latin typeface="Arial" charset="0"/>
                <a:ea typeface="宋体" charset="0"/>
              </a:rPr>
              <a:t>圆形体积计算器</a:t>
            </a:r>
          </a:p>
        </p:txBody>
      </p:sp>
      <p:grpSp>
        <p:nvGrpSpPr>
          <p:cNvPr id="4" name="Group 3">
            <a:extLst>
              <a:ext uri="{FF2B5EF4-FFF2-40B4-BE49-F238E27FC236}">
                <a16:creationId xmlns:a16="http://schemas.microsoft.com/office/drawing/2014/main" id="{D8845908-69BD-8E42-951D-E63C377BBB08}"/>
              </a:ext>
            </a:extLst>
          </p:cNvPr>
          <p:cNvGrpSpPr>
            <a:grpSpLocks/>
          </p:cNvGrpSpPr>
          <p:nvPr/>
        </p:nvGrpSpPr>
        <p:grpSpPr bwMode="auto">
          <a:xfrm>
            <a:off x="4871864" y="3448769"/>
            <a:ext cx="6905625" cy="3076575"/>
            <a:chOff x="2086" y="2836"/>
            <a:chExt cx="6450" cy="2169"/>
          </a:xfrm>
        </p:grpSpPr>
        <p:sp>
          <p:nvSpPr>
            <p:cNvPr id="5" name="Line 4">
              <a:extLst>
                <a:ext uri="{FF2B5EF4-FFF2-40B4-BE49-F238E27FC236}">
                  <a16:creationId xmlns:a16="http://schemas.microsoft.com/office/drawing/2014/main" id="{D5CE5258-B7F4-3C4C-AA55-DB0CB62F4FD7}"/>
                </a:ext>
              </a:extLst>
            </p:cNvPr>
            <p:cNvSpPr>
              <a:spLocks noChangeShapeType="1"/>
            </p:cNvSpPr>
            <p:nvPr/>
          </p:nvSpPr>
          <p:spPr bwMode="auto">
            <a:xfrm flipH="1">
              <a:off x="3431" y="3197"/>
              <a:ext cx="1575"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 name="Line 5">
              <a:extLst>
                <a:ext uri="{FF2B5EF4-FFF2-40B4-BE49-F238E27FC236}">
                  <a16:creationId xmlns:a16="http://schemas.microsoft.com/office/drawing/2014/main" id="{2912DAA9-1A49-A746-AC7E-0AF1D78D80C6}"/>
                </a:ext>
              </a:extLst>
            </p:cNvPr>
            <p:cNvSpPr>
              <a:spLocks noChangeShapeType="1"/>
            </p:cNvSpPr>
            <p:nvPr/>
          </p:nvSpPr>
          <p:spPr bwMode="auto">
            <a:xfrm flipH="1">
              <a:off x="4696" y="3202"/>
              <a:ext cx="42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 name="Line 6">
              <a:extLst>
                <a:ext uri="{FF2B5EF4-FFF2-40B4-BE49-F238E27FC236}">
                  <a16:creationId xmlns:a16="http://schemas.microsoft.com/office/drawing/2014/main" id="{DDB24C56-C0EB-D543-989D-ABDE424F7C98}"/>
                </a:ext>
              </a:extLst>
            </p:cNvPr>
            <p:cNvSpPr>
              <a:spLocks noChangeShapeType="1"/>
            </p:cNvSpPr>
            <p:nvPr/>
          </p:nvSpPr>
          <p:spPr bwMode="auto">
            <a:xfrm>
              <a:off x="5571" y="3257"/>
              <a:ext cx="105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 name="Text Box 7">
              <a:extLst>
                <a:ext uri="{FF2B5EF4-FFF2-40B4-BE49-F238E27FC236}">
                  <a16:creationId xmlns:a16="http://schemas.microsoft.com/office/drawing/2014/main" id="{615DF957-7B71-9A4B-8B8A-94EE3311CD9F}"/>
                </a:ext>
              </a:extLst>
            </p:cNvPr>
            <p:cNvSpPr txBox="1">
              <a:spLocks noChangeArrowheads="1"/>
            </p:cNvSpPr>
            <p:nvPr/>
          </p:nvSpPr>
          <p:spPr bwMode="auto">
            <a:xfrm>
              <a:off x="4691" y="2836"/>
              <a:ext cx="126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en-US" altLang="zh-CN" b="1"/>
                <a:t>main( )</a:t>
              </a:r>
              <a:endParaRPr kumimoji="0" lang="en-US" altLang="zh-CN" sz="2800" b="1"/>
            </a:p>
          </p:txBody>
        </p:sp>
        <p:sp>
          <p:nvSpPr>
            <p:cNvPr id="9" name="Text Box 8">
              <a:extLst>
                <a:ext uri="{FF2B5EF4-FFF2-40B4-BE49-F238E27FC236}">
                  <a16:creationId xmlns:a16="http://schemas.microsoft.com/office/drawing/2014/main" id="{DDE76660-866C-1340-BB39-2C7CB0BB0485}"/>
                </a:ext>
              </a:extLst>
            </p:cNvPr>
            <p:cNvSpPr txBox="1">
              <a:spLocks noChangeArrowheads="1"/>
            </p:cNvSpPr>
            <p:nvPr/>
          </p:nvSpPr>
          <p:spPr bwMode="auto">
            <a:xfrm>
              <a:off x="2801" y="3601"/>
              <a:ext cx="105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a:t>函数1</a:t>
              </a:r>
              <a:endParaRPr kumimoji="0" lang="zh-CN" altLang="en-US" sz="2800" b="1"/>
            </a:p>
          </p:txBody>
        </p:sp>
        <p:sp>
          <p:nvSpPr>
            <p:cNvPr id="10" name="Text Box 9">
              <a:extLst>
                <a:ext uri="{FF2B5EF4-FFF2-40B4-BE49-F238E27FC236}">
                  <a16:creationId xmlns:a16="http://schemas.microsoft.com/office/drawing/2014/main" id="{02C710A5-F260-D044-83A2-C365049EA489}"/>
                </a:ext>
              </a:extLst>
            </p:cNvPr>
            <p:cNvSpPr txBox="1">
              <a:spLocks noChangeArrowheads="1"/>
            </p:cNvSpPr>
            <p:nvPr/>
          </p:nvSpPr>
          <p:spPr bwMode="auto">
            <a:xfrm>
              <a:off x="4166" y="3601"/>
              <a:ext cx="945"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a:t>函数2</a:t>
              </a:r>
            </a:p>
          </p:txBody>
        </p:sp>
        <p:sp>
          <p:nvSpPr>
            <p:cNvPr id="11" name="Text Box 10">
              <a:extLst>
                <a:ext uri="{FF2B5EF4-FFF2-40B4-BE49-F238E27FC236}">
                  <a16:creationId xmlns:a16="http://schemas.microsoft.com/office/drawing/2014/main" id="{2E8BCFEE-187A-114C-B2D4-9764343B12A2}"/>
                </a:ext>
              </a:extLst>
            </p:cNvPr>
            <p:cNvSpPr txBox="1">
              <a:spLocks noChangeArrowheads="1"/>
            </p:cNvSpPr>
            <p:nvPr/>
          </p:nvSpPr>
          <p:spPr bwMode="auto">
            <a:xfrm>
              <a:off x="5252" y="3581"/>
              <a:ext cx="735"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a:t>……</a:t>
              </a:r>
              <a:endParaRPr kumimoji="0" lang="zh-CN" altLang="en-US" sz="2800" b="1"/>
            </a:p>
          </p:txBody>
        </p:sp>
        <p:sp>
          <p:nvSpPr>
            <p:cNvPr id="12" name="Text Box 11">
              <a:extLst>
                <a:ext uri="{FF2B5EF4-FFF2-40B4-BE49-F238E27FC236}">
                  <a16:creationId xmlns:a16="http://schemas.microsoft.com/office/drawing/2014/main" id="{18EAF415-5A38-A54E-8144-39E0E59E5D7A}"/>
                </a:ext>
              </a:extLst>
            </p:cNvPr>
            <p:cNvSpPr txBox="1">
              <a:spLocks noChangeArrowheads="1"/>
            </p:cNvSpPr>
            <p:nvPr/>
          </p:nvSpPr>
          <p:spPr bwMode="auto">
            <a:xfrm>
              <a:off x="6161" y="3601"/>
              <a:ext cx="126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a:t>函数</a:t>
              </a:r>
              <a:r>
                <a:rPr kumimoji="0" lang="en-US" altLang="zh-CN" b="1"/>
                <a:t>m</a:t>
              </a:r>
              <a:endParaRPr kumimoji="0" lang="en-US" altLang="zh-CN" sz="2800" b="1"/>
            </a:p>
          </p:txBody>
        </p:sp>
        <p:sp>
          <p:nvSpPr>
            <p:cNvPr id="13" name="Text Box 12">
              <a:extLst>
                <a:ext uri="{FF2B5EF4-FFF2-40B4-BE49-F238E27FC236}">
                  <a16:creationId xmlns:a16="http://schemas.microsoft.com/office/drawing/2014/main" id="{B1F126DD-A45F-8C49-9BFA-737BB5BA3126}"/>
                </a:ext>
              </a:extLst>
            </p:cNvPr>
            <p:cNvSpPr txBox="1">
              <a:spLocks noChangeArrowheads="1"/>
            </p:cNvSpPr>
            <p:nvPr/>
          </p:nvSpPr>
          <p:spPr bwMode="auto">
            <a:xfrm>
              <a:off x="2086" y="4537"/>
              <a:ext cx="105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a:t>函数1</a:t>
              </a:r>
              <a:r>
                <a:rPr kumimoji="0" lang="en-US" altLang="zh-CN" b="1"/>
                <a:t>_1</a:t>
              </a:r>
              <a:endParaRPr kumimoji="0" lang="en-US" altLang="zh-CN" sz="2800" b="1"/>
            </a:p>
          </p:txBody>
        </p:sp>
        <p:sp>
          <p:nvSpPr>
            <p:cNvPr id="14" name="Text Box 13">
              <a:extLst>
                <a:ext uri="{FF2B5EF4-FFF2-40B4-BE49-F238E27FC236}">
                  <a16:creationId xmlns:a16="http://schemas.microsoft.com/office/drawing/2014/main" id="{37636107-7310-7944-A930-DDDDD40EB84B}"/>
                </a:ext>
              </a:extLst>
            </p:cNvPr>
            <p:cNvSpPr txBox="1">
              <a:spLocks noChangeArrowheads="1"/>
            </p:cNvSpPr>
            <p:nvPr/>
          </p:nvSpPr>
          <p:spPr bwMode="auto">
            <a:xfrm>
              <a:off x="3262" y="4537"/>
              <a:ext cx="105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a:t>函数1</a:t>
              </a:r>
              <a:r>
                <a:rPr kumimoji="0" lang="en-US" altLang="zh-CN" b="1"/>
                <a:t>_2</a:t>
              </a:r>
              <a:endParaRPr kumimoji="0" lang="en-US" altLang="zh-CN" sz="2800" b="1"/>
            </a:p>
          </p:txBody>
        </p:sp>
        <p:sp>
          <p:nvSpPr>
            <p:cNvPr id="15" name="Text Box 14">
              <a:extLst>
                <a:ext uri="{FF2B5EF4-FFF2-40B4-BE49-F238E27FC236}">
                  <a16:creationId xmlns:a16="http://schemas.microsoft.com/office/drawing/2014/main" id="{FA13FA5A-51D6-D540-B8D7-18E75CF2CE85}"/>
                </a:ext>
              </a:extLst>
            </p:cNvPr>
            <p:cNvSpPr txBox="1">
              <a:spLocks noChangeArrowheads="1"/>
            </p:cNvSpPr>
            <p:nvPr/>
          </p:nvSpPr>
          <p:spPr bwMode="auto">
            <a:xfrm>
              <a:off x="5596" y="4392"/>
              <a:ext cx="105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a:t>函数</a:t>
              </a:r>
              <a:r>
                <a:rPr kumimoji="0" lang="en-US" altLang="zh-CN" b="1"/>
                <a:t>m_1</a:t>
              </a:r>
              <a:endParaRPr kumimoji="0" lang="en-US" altLang="zh-CN" sz="2800" b="1"/>
            </a:p>
          </p:txBody>
        </p:sp>
        <p:sp>
          <p:nvSpPr>
            <p:cNvPr id="16" name="Text Box 15">
              <a:extLst>
                <a:ext uri="{FF2B5EF4-FFF2-40B4-BE49-F238E27FC236}">
                  <a16:creationId xmlns:a16="http://schemas.microsoft.com/office/drawing/2014/main" id="{963B6A24-408F-6B44-9A6E-C7AD2C3967FB}"/>
                </a:ext>
              </a:extLst>
            </p:cNvPr>
            <p:cNvSpPr txBox="1">
              <a:spLocks noChangeArrowheads="1"/>
            </p:cNvSpPr>
            <p:nvPr/>
          </p:nvSpPr>
          <p:spPr bwMode="auto">
            <a:xfrm>
              <a:off x="7486" y="4392"/>
              <a:ext cx="1050"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dirty="0"/>
                <a:t>函数</a:t>
              </a:r>
              <a:r>
                <a:rPr kumimoji="0" lang="en-US" altLang="zh-CN" b="1" dirty="0" err="1"/>
                <a:t>m_n</a:t>
              </a:r>
              <a:endParaRPr kumimoji="0" lang="en-US" altLang="zh-CN" sz="2800" b="1" dirty="0"/>
            </a:p>
          </p:txBody>
        </p:sp>
        <p:sp>
          <p:nvSpPr>
            <p:cNvPr id="17" name="Text Box 16">
              <a:extLst>
                <a:ext uri="{FF2B5EF4-FFF2-40B4-BE49-F238E27FC236}">
                  <a16:creationId xmlns:a16="http://schemas.microsoft.com/office/drawing/2014/main" id="{B202B5DB-28EA-AD41-9BF1-200D69B5224C}"/>
                </a:ext>
              </a:extLst>
            </p:cNvPr>
            <p:cNvSpPr txBox="1">
              <a:spLocks noChangeArrowheads="1"/>
            </p:cNvSpPr>
            <p:nvPr/>
          </p:nvSpPr>
          <p:spPr bwMode="auto">
            <a:xfrm>
              <a:off x="6702" y="4382"/>
              <a:ext cx="735" cy="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eaLnBrk="0" hangingPunct="0"/>
              <a:r>
                <a:rPr kumimoji="0" lang="zh-CN" altLang="en-US" b="1"/>
                <a:t>……</a:t>
              </a:r>
              <a:endParaRPr kumimoji="0" lang="zh-CN" altLang="en-US" sz="2800" b="1"/>
            </a:p>
          </p:txBody>
        </p:sp>
        <p:sp>
          <p:nvSpPr>
            <p:cNvPr id="18" name="Line 17">
              <a:extLst>
                <a:ext uri="{FF2B5EF4-FFF2-40B4-BE49-F238E27FC236}">
                  <a16:creationId xmlns:a16="http://schemas.microsoft.com/office/drawing/2014/main" id="{8C21B86A-62C9-7841-A5B7-AC467CCBE5F4}"/>
                </a:ext>
              </a:extLst>
            </p:cNvPr>
            <p:cNvSpPr>
              <a:spLocks noChangeShapeType="1"/>
            </p:cNvSpPr>
            <p:nvPr/>
          </p:nvSpPr>
          <p:spPr bwMode="auto">
            <a:xfrm flipH="1">
              <a:off x="2637" y="3983"/>
              <a:ext cx="630" cy="62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 name="Line 18">
              <a:extLst>
                <a:ext uri="{FF2B5EF4-FFF2-40B4-BE49-F238E27FC236}">
                  <a16:creationId xmlns:a16="http://schemas.microsoft.com/office/drawing/2014/main" id="{5697049E-4E36-0A42-B609-BF1A8443202D}"/>
                </a:ext>
              </a:extLst>
            </p:cNvPr>
            <p:cNvSpPr>
              <a:spLocks noChangeShapeType="1"/>
            </p:cNvSpPr>
            <p:nvPr/>
          </p:nvSpPr>
          <p:spPr bwMode="auto">
            <a:xfrm>
              <a:off x="3372" y="3983"/>
              <a:ext cx="420" cy="62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0" name="Line 19">
              <a:extLst>
                <a:ext uri="{FF2B5EF4-FFF2-40B4-BE49-F238E27FC236}">
                  <a16:creationId xmlns:a16="http://schemas.microsoft.com/office/drawing/2014/main" id="{521C5B9A-9A78-AB41-8D61-272BC2B99F55}"/>
                </a:ext>
              </a:extLst>
            </p:cNvPr>
            <p:cNvSpPr>
              <a:spLocks noChangeShapeType="1"/>
            </p:cNvSpPr>
            <p:nvPr/>
          </p:nvSpPr>
          <p:spPr bwMode="auto">
            <a:xfrm flipH="1">
              <a:off x="6152" y="3978"/>
              <a:ext cx="42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 name="Line 20">
              <a:extLst>
                <a:ext uri="{FF2B5EF4-FFF2-40B4-BE49-F238E27FC236}">
                  <a16:creationId xmlns:a16="http://schemas.microsoft.com/office/drawing/2014/main" id="{B943B0E9-37CF-6142-8808-529073639346}"/>
                </a:ext>
              </a:extLst>
            </p:cNvPr>
            <p:cNvSpPr>
              <a:spLocks noChangeShapeType="1"/>
            </p:cNvSpPr>
            <p:nvPr/>
          </p:nvSpPr>
          <p:spPr bwMode="auto">
            <a:xfrm>
              <a:off x="7082" y="3998"/>
              <a:ext cx="945"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2" name="Rectangle 21">
            <a:extLst>
              <a:ext uri="{FF2B5EF4-FFF2-40B4-BE49-F238E27FC236}">
                <a16:creationId xmlns:a16="http://schemas.microsoft.com/office/drawing/2014/main" id="{7A693A28-6002-5C48-B648-82EA347D4445}"/>
              </a:ext>
            </a:extLst>
          </p:cNvPr>
          <p:cNvSpPr txBox="1">
            <a:spLocks noChangeArrowheads="1"/>
          </p:cNvSpPr>
          <p:nvPr/>
        </p:nvSpPr>
        <p:spPr bwMode="auto">
          <a:xfrm>
            <a:off x="1847528" y="4786803"/>
            <a:ext cx="2547408"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chemeClr val="hlink"/>
                </a:solidFill>
                <a:latin typeface="+mj-lt"/>
                <a:ea typeface="+mj-ea"/>
                <a:cs typeface="宋体" charset="0"/>
              </a:defRPr>
            </a:lvl1pPr>
            <a:lvl2pPr algn="l" rtl="0" eaLnBrk="0" fontAlgn="base" hangingPunct="0">
              <a:spcBef>
                <a:spcPct val="0"/>
              </a:spcBef>
              <a:spcAft>
                <a:spcPct val="0"/>
              </a:spcAft>
              <a:defRPr sz="4400" b="1">
                <a:solidFill>
                  <a:schemeClr val="hlink"/>
                </a:solidFill>
                <a:latin typeface="Arial" pitchFamily="34" charset="0"/>
                <a:ea typeface="宋体" pitchFamily="2" charset="-122"/>
                <a:cs typeface="宋体" charset="0"/>
              </a:defRPr>
            </a:lvl2pPr>
            <a:lvl3pPr algn="l" rtl="0" eaLnBrk="0" fontAlgn="base" hangingPunct="0">
              <a:spcBef>
                <a:spcPct val="0"/>
              </a:spcBef>
              <a:spcAft>
                <a:spcPct val="0"/>
              </a:spcAft>
              <a:defRPr sz="4400" b="1">
                <a:solidFill>
                  <a:schemeClr val="hlink"/>
                </a:solidFill>
                <a:latin typeface="Arial" pitchFamily="34" charset="0"/>
                <a:ea typeface="宋体" pitchFamily="2" charset="-122"/>
                <a:cs typeface="宋体" charset="0"/>
              </a:defRPr>
            </a:lvl3pPr>
            <a:lvl4pPr algn="l" rtl="0" eaLnBrk="0" fontAlgn="base" hangingPunct="0">
              <a:spcBef>
                <a:spcPct val="0"/>
              </a:spcBef>
              <a:spcAft>
                <a:spcPct val="0"/>
              </a:spcAft>
              <a:defRPr sz="4400" b="1">
                <a:solidFill>
                  <a:schemeClr val="hlink"/>
                </a:solidFill>
                <a:latin typeface="Arial" pitchFamily="34" charset="0"/>
                <a:ea typeface="宋体" pitchFamily="2" charset="-122"/>
                <a:cs typeface="宋体" charset="0"/>
              </a:defRPr>
            </a:lvl4pPr>
            <a:lvl5pPr algn="l" rtl="0" eaLnBrk="0" fontAlgn="base" hangingPunct="0">
              <a:spcBef>
                <a:spcPct val="0"/>
              </a:spcBef>
              <a:spcAft>
                <a:spcPct val="0"/>
              </a:spcAft>
              <a:defRPr sz="4400" b="1">
                <a:solidFill>
                  <a:schemeClr val="hlink"/>
                </a:solidFill>
                <a:latin typeface="Arial" pitchFamily="34" charset="0"/>
                <a:ea typeface="宋体" pitchFamily="2" charset="-122"/>
                <a:cs typeface="宋体" charset="0"/>
              </a:defRPr>
            </a:lvl5pPr>
            <a:lvl6pPr marL="457200" algn="l" rtl="0" fontAlgn="base">
              <a:spcBef>
                <a:spcPct val="0"/>
              </a:spcBef>
              <a:spcAft>
                <a:spcPct val="0"/>
              </a:spcAft>
              <a:defRPr sz="4400" b="1">
                <a:solidFill>
                  <a:schemeClr val="hlink"/>
                </a:solidFill>
                <a:latin typeface="Arial" pitchFamily="34" charset="0"/>
                <a:ea typeface="宋体" pitchFamily="2" charset="-122"/>
              </a:defRPr>
            </a:lvl6pPr>
            <a:lvl7pPr marL="914400" algn="l" rtl="0" fontAlgn="base">
              <a:spcBef>
                <a:spcPct val="0"/>
              </a:spcBef>
              <a:spcAft>
                <a:spcPct val="0"/>
              </a:spcAft>
              <a:defRPr sz="4400" b="1">
                <a:solidFill>
                  <a:schemeClr val="hlink"/>
                </a:solidFill>
                <a:latin typeface="Arial" pitchFamily="34" charset="0"/>
                <a:ea typeface="宋体" pitchFamily="2" charset="-122"/>
              </a:defRPr>
            </a:lvl7pPr>
            <a:lvl8pPr marL="1371600" algn="l" rtl="0" fontAlgn="base">
              <a:spcBef>
                <a:spcPct val="0"/>
              </a:spcBef>
              <a:spcAft>
                <a:spcPct val="0"/>
              </a:spcAft>
              <a:defRPr sz="4400" b="1">
                <a:solidFill>
                  <a:schemeClr val="hlink"/>
                </a:solidFill>
                <a:latin typeface="Arial" pitchFamily="34" charset="0"/>
                <a:ea typeface="宋体" pitchFamily="2" charset="-122"/>
              </a:defRPr>
            </a:lvl8pPr>
            <a:lvl9pPr marL="1828800" algn="l" rtl="0" fontAlgn="base">
              <a:spcBef>
                <a:spcPct val="0"/>
              </a:spcBef>
              <a:spcAft>
                <a:spcPct val="0"/>
              </a:spcAft>
              <a:defRPr sz="4400" b="1">
                <a:solidFill>
                  <a:schemeClr val="hlink"/>
                </a:solidFill>
                <a:latin typeface="Arial" pitchFamily="34" charset="0"/>
                <a:ea typeface="宋体" pitchFamily="2" charset="-122"/>
              </a:defRPr>
            </a:lvl9pPr>
          </a:lstStyle>
          <a:p>
            <a:pPr eaLnBrk="1" hangingPunct="1"/>
            <a:r>
              <a:rPr lang="zh-CN" altLang="en-US" kern="0" dirty="0">
                <a:latin typeface="Arial" charset="0"/>
                <a:ea typeface="宋体" charset="0"/>
              </a:rPr>
              <a:t>程序结构</a:t>
            </a:r>
          </a:p>
        </p:txBody>
      </p:sp>
    </p:spTree>
    <p:extLst>
      <p:ext uri="{BB962C8B-B14F-4D97-AF65-F5344CB8AC3E}">
        <p14:creationId xmlns:p14="http://schemas.microsoft.com/office/powerpoint/2010/main" val="209041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p:cNvSpPr>
          <p:nvPr>
            <p:ph type="title"/>
          </p:nvPr>
        </p:nvSpPr>
        <p:spPr>
          <a:xfrm>
            <a:off x="263352" y="620688"/>
            <a:ext cx="8640960" cy="1224136"/>
          </a:xfrm>
        </p:spPr>
        <p:txBody>
          <a:bodyPr vert="horz" wrap="square" lIns="91440" tIns="45720" rIns="91440" bIns="45720" anchor="ctr"/>
          <a:lstStyle/>
          <a:p>
            <a:pPr eaLnBrk="1" hangingPunct="1"/>
            <a:r>
              <a:rPr lang="en-US" altLang="zh-CN" sz="3600" dirty="0"/>
              <a:t>10.1.1 </a:t>
            </a:r>
            <a:r>
              <a:rPr lang="zh-CN" altLang="en-US" sz="3600" dirty="0"/>
              <a:t>程序解析</a:t>
            </a:r>
            <a:br>
              <a:rPr lang="en-US" altLang="zh-CN" sz="3600" dirty="0"/>
            </a:br>
            <a:r>
              <a:rPr lang="zh-CN" altLang="en-US" sz="3600" dirty="0"/>
              <a:t>计算常用圆形体体积</a:t>
            </a:r>
          </a:p>
        </p:txBody>
      </p:sp>
      <p:sp>
        <p:nvSpPr>
          <p:cNvPr id="393218" name="Rectangle 2"/>
          <p:cNvSpPr>
            <a:spLocks noGrp="1"/>
          </p:cNvSpPr>
          <p:nvPr>
            <p:ph idx="1"/>
          </p:nvPr>
        </p:nvSpPr>
        <p:spPr>
          <a:xfrm>
            <a:off x="479376" y="2047974"/>
            <a:ext cx="10873208" cy="4361954"/>
          </a:xfrm>
        </p:spPr>
        <p:txBody>
          <a:bodyPr vert="horz" wrap="square" lIns="91440" tIns="45720" rIns="91440" bIns="45720" anchor="t"/>
          <a:lstStyle/>
          <a:p>
            <a:pPr eaLnBrk="1" hangingPunct="1">
              <a:buNone/>
            </a:pPr>
            <a:r>
              <a:rPr lang="zh-CN" altLang="en-US" dirty="0"/>
              <a:t>例</a:t>
            </a:r>
            <a:r>
              <a:rPr lang="en-US" altLang="zh-CN" dirty="0"/>
              <a:t>10-1 </a:t>
            </a:r>
            <a:r>
              <a:rPr lang="zh-CN" altLang="en-US" dirty="0"/>
              <a:t>设计一个常用圆形体体积计算器，采用命令方式输入1、2、3，分别选择计算球体、圆柱体、圆锥体的体积，并输入计算所需相应参数。</a:t>
            </a:r>
          </a:p>
          <a:p>
            <a:pPr eaLnBrk="1" hangingPunct="1">
              <a:buNone/>
            </a:pPr>
            <a:r>
              <a:rPr lang="zh-CN" altLang="en-US" dirty="0"/>
              <a:t>分析：</a:t>
            </a:r>
          </a:p>
          <a:p>
            <a:pPr lvl="1" eaLnBrk="1" hangingPunct="1"/>
            <a:r>
              <a:rPr lang="zh-CN" altLang="en-US" dirty="0"/>
              <a:t>输入1、2、3选择计算3种体积，其他输入结束计算</a:t>
            </a:r>
          </a:p>
          <a:p>
            <a:pPr lvl="1" algn="just" eaLnBrk="1" hangingPunct="1"/>
            <a:r>
              <a:rPr lang="zh-CN" altLang="en-US" dirty="0"/>
              <a:t>设计一个控制函数</a:t>
            </a:r>
            <a:r>
              <a:rPr lang="en-US" altLang="zh-CN" dirty="0"/>
              <a:t>cal()，</a:t>
            </a:r>
            <a:r>
              <a:rPr lang="zh-CN" altLang="en-US" dirty="0"/>
              <a:t>经它辨别圆形体的类型再调用计算球体、圆柱体、圆锥体体积的函数</a:t>
            </a:r>
          </a:p>
          <a:p>
            <a:pPr lvl="1" algn="just" eaLnBrk="1" hangingPunct="1"/>
            <a:r>
              <a:rPr lang="zh-CN" altLang="en-US" dirty="0"/>
              <a:t>设计单独的函数计算不同圆形体的体积</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3218">
                                            <p:txEl>
                                              <p:pRg st="1" end="1"/>
                                            </p:txEl>
                                          </p:spTgt>
                                        </p:tgtEl>
                                        <p:attrNameLst>
                                          <p:attrName>style.visibility</p:attrName>
                                        </p:attrNameLst>
                                      </p:cBhvr>
                                      <p:to>
                                        <p:strVal val="visible"/>
                                      </p:to>
                                    </p:set>
                                    <p:animEffect transition="in" filter="wipe(down)">
                                      <p:cBhvr>
                                        <p:cTn id="7" dur="500"/>
                                        <p:tgtEl>
                                          <p:spTgt spid="393218">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3218">
                                            <p:txEl>
                                              <p:pRg st="2" end="2"/>
                                            </p:txEl>
                                          </p:spTgt>
                                        </p:tgtEl>
                                        <p:attrNameLst>
                                          <p:attrName>style.visibility</p:attrName>
                                        </p:attrNameLst>
                                      </p:cBhvr>
                                      <p:to>
                                        <p:strVal val="visible"/>
                                      </p:to>
                                    </p:set>
                                    <p:animEffect transition="in" filter="wipe(down)">
                                      <p:cBhvr>
                                        <p:cTn id="10" dur="500"/>
                                        <p:tgtEl>
                                          <p:spTgt spid="393218">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93218">
                                            <p:txEl>
                                              <p:pRg st="3" end="3"/>
                                            </p:txEl>
                                          </p:spTgt>
                                        </p:tgtEl>
                                        <p:attrNameLst>
                                          <p:attrName>style.visibility</p:attrName>
                                        </p:attrNameLst>
                                      </p:cBhvr>
                                      <p:to>
                                        <p:strVal val="visible"/>
                                      </p:to>
                                    </p:set>
                                    <p:animEffect transition="in" filter="wipe(down)">
                                      <p:cBhvr>
                                        <p:cTn id="13" dur="500"/>
                                        <p:tgtEl>
                                          <p:spTgt spid="393218">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3218">
                                            <p:txEl>
                                              <p:pRg st="4" end="4"/>
                                            </p:txEl>
                                          </p:spTgt>
                                        </p:tgtEl>
                                        <p:attrNameLst>
                                          <p:attrName>style.visibility</p:attrName>
                                        </p:attrNameLst>
                                      </p:cBhvr>
                                      <p:to>
                                        <p:strVal val="visible"/>
                                      </p:to>
                                    </p:set>
                                    <p:animEffect transition="in" filter="wipe(down)">
                                      <p:cBhvr>
                                        <p:cTn id="16" dur="500"/>
                                        <p:tgtEl>
                                          <p:spTgt spid="3932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title"/>
          </p:nvPr>
        </p:nvSpPr>
        <p:spPr>
          <a:xfrm>
            <a:off x="551384" y="607219"/>
            <a:ext cx="7772400" cy="838200"/>
          </a:xfrm>
        </p:spPr>
        <p:txBody>
          <a:bodyPr vert="horz" wrap="square" lIns="91440" tIns="45720" rIns="91440" bIns="45720" anchor="ctr"/>
          <a:lstStyle/>
          <a:p>
            <a:pPr eaLnBrk="1" hangingPunct="1"/>
            <a:r>
              <a:rPr lang="zh-CN" altLang="en-US" dirty="0"/>
              <a:t>程序结构</a:t>
            </a:r>
          </a:p>
        </p:txBody>
      </p:sp>
      <p:sp>
        <p:nvSpPr>
          <p:cNvPr id="23553" name="Rectangle 2"/>
          <p:cNvSpPr>
            <a:spLocks noGrp="1"/>
          </p:cNvSpPr>
          <p:nvPr>
            <p:ph idx="1"/>
          </p:nvPr>
        </p:nvSpPr>
        <p:spPr>
          <a:xfrm>
            <a:off x="1199456" y="4760912"/>
            <a:ext cx="8496944" cy="1800225"/>
          </a:xfrm>
        </p:spPr>
        <p:txBody>
          <a:bodyPr vert="horz" wrap="square" lIns="91440" tIns="45720" rIns="91440" bIns="45720" anchor="t"/>
          <a:lstStyle/>
          <a:p>
            <a:pPr eaLnBrk="1" hangingPunct="1">
              <a:buNone/>
            </a:pPr>
            <a:r>
              <a:rPr lang="zh-CN" altLang="en-US" sz="2800" dirty="0"/>
              <a:t>3层结构，5个函数</a:t>
            </a:r>
          </a:p>
          <a:p>
            <a:pPr eaLnBrk="1" hangingPunct="1">
              <a:buNone/>
            </a:pPr>
            <a:r>
              <a:rPr lang="zh-CN" altLang="en-US" sz="2800" dirty="0"/>
              <a:t>降低程序的构思、编写、调试的复杂度</a:t>
            </a:r>
          </a:p>
          <a:p>
            <a:pPr eaLnBrk="1" hangingPunct="1">
              <a:buNone/>
            </a:pPr>
            <a:r>
              <a:rPr lang="zh-CN" altLang="en-US" sz="2800" dirty="0"/>
              <a:t>可读性好</a:t>
            </a:r>
          </a:p>
        </p:txBody>
      </p:sp>
      <p:grpSp>
        <p:nvGrpSpPr>
          <p:cNvPr id="23555" name="Group 4"/>
          <p:cNvGrpSpPr/>
          <p:nvPr/>
        </p:nvGrpSpPr>
        <p:grpSpPr>
          <a:xfrm>
            <a:off x="2132534" y="1445419"/>
            <a:ext cx="6191250" cy="2827338"/>
            <a:chOff x="295" y="2148"/>
            <a:chExt cx="3900" cy="1781"/>
          </a:xfrm>
        </p:grpSpPr>
        <p:sp>
          <p:nvSpPr>
            <p:cNvPr id="23556" name="Text Box 5"/>
            <p:cNvSpPr txBox="1"/>
            <p:nvPr/>
          </p:nvSpPr>
          <p:spPr>
            <a:xfrm>
              <a:off x="1637" y="2148"/>
              <a:ext cx="1051" cy="466"/>
            </a:xfrm>
            <a:prstGeom prst="rect">
              <a:avLst/>
            </a:prstGeom>
            <a:noFill/>
            <a:ln w="9525">
              <a:noFill/>
            </a:ln>
          </p:spPr>
          <p:txBody>
            <a:bodyPr/>
            <a:lstStyle/>
            <a:p>
              <a:pPr algn="ctr">
                <a:buClrTx/>
              </a:pPr>
              <a:r>
                <a:rPr lang="en-US" altLang="zh-CN" sz="2400" b="1" dirty="0"/>
                <a:t>main( )</a:t>
              </a:r>
              <a:endParaRPr lang="en-US" altLang="zh-CN" sz="2800" b="1" dirty="0"/>
            </a:p>
          </p:txBody>
        </p:sp>
        <p:sp>
          <p:nvSpPr>
            <p:cNvPr id="23557" name="Text Box 6"/>
            <p:cNvSpPr txBox="1"/>
            <p:nvPr/>
          </p:nvSpPr>
          <p:spPr>
            <a:xfrm>
              <a:off x="1610" y="2829"/>
              <a:ext cx="1051" cy="466"/>
            </a:xfrm>
            <a:prstGeom prst="rect">
              <a:avLst/>
            </a:prstGeom>
            <a:noFill/>
            <a:ln w="9525">
              <a:noFill/>
            </a:ln>
          </p:spPr>
          <p:txBody>
            <a:bodyPr/>
            <a:lstStyle/>
            <a:p>
              <a:pPr algn="ctr">
                <a:buClrTx/>
              </a:pPr>
              <a:r>
                <a:rPr lang="en-US" altLang="zh-CN" sz="2400" b="1" dirty="0">
                  <a:solidFill>
                    <a:schemeClr val="bg2"/>
                  </a:solidFill>
                </a:rPr>
                <a:t>cal ( )</a:t>
              </a:r>
              <a:endParaRPr lang="en-US" altLang="zh-CN" sz="2800" b="1" dirty="0">
                <a:solidFill>
                  <a:schemeClr val="bg2"/>
                </a:solidFill>
              </a:endParaRPr>
            </a:p>
          </p:txBody>
        </p:sp>
        <p:sp>
          <p:nvSpPr>
            <p:cNvPr id="23558" name="Text Box 7"/>
            <p:cNvSpPr txBox="1"/>
            <p:nvPr/>
          </p:nvSpPr>
          <p:spPr>
            <a:xfrm>
              <a:off x="295" y="3554"/>
              <a:ext cx="1225" cy="375"/>
            </a:xfrm>
            <a:prstGeom prst="rect">
              <a:avLst/>
            </a:prstGeom>
            <a:noFill/>
            <a:ln w="9525">
              <a:noFill/>
            </a:ln>
          </p:spPr>
          <p:txBody>
            <a:bodyPr/>
            <a:lstStyle/>
            <a:p>
              <a:pPr algn="ctr">
                <a:buClrTx/>
              </a:pPr>
              <a:r>
                <a:rPr lang="en-US" altLang="zh-CN" sz="2400" b="1" dirty="0">
                  <a:solidFill>
                    <a:srgbClr val="CC0066"/>
                  </a:solidFill>
                </a:rPr>
                <a:t>vol_ball ( )</a:t>
              </a:r>
              <a:endParaRPr lang="en-US" altLang="zh-CN" sz="2800" b="1" dirty="0">
                <a:solidFill>
                  <a:srgbClr val="CC0066"/>
                </a:solidFill>
              </a:endParaRPr>
            </a:p>
          </p:txBody>
        </p:sp>
        <p:sp>
          <p:nvSpPr>
            <p:cNvPr id="23559" name="Text Box 8"/>
            <p:cNvSpPr txBox="1"/>
            <p:nvPr/>
          </p:nvSpPr>
          <p:spPr>
            <a:xfrm>
              <a:off x="1482" y="3545"/>
              <a:ext cx="1307" cy="339"/>
            </a:xfrm>
            <a:prstGeom prst="rect">
              <a:avLst/>
            </a:prstGeom>
            <a:noFill/>
            <a:ln w="9525">
              <a:noFill/>
            </a:ln>
          </p:spPr>
          <p:txBody>
            <a:bodyPr/>
            <a:lstStyle/>
            <a:p>
              <a:pPr algn="ctr">
                <a:buClrTx/>
              </a:pPr>
              <a:r>
                <a:rPr lang="en-US" altLang="zh-CN" sz="2400" b="1" dirty="0">
                  <a:solidFill>
                    <a:srgbClr val="CC0066"/>
                  </a:solidFill>
                </a:rPr>
                <a:t>vol_cylind ( )</a:t>
              </a:r>
              <a:endParaRPr lang="en-US" altLang="zh-CN" sz="2800" b="1" dirty="0">
                <a:solidFill>
                  <a:srgbClr val="CC0066"/>
                </a:solidFill>
              </a:endParaRPr>
            </a:p>
          </p:txBody>
        </p:sp>
        <p:sp>
          <p:nvSpPr>
            <p:cNvPr id="23560" name="Text Box 9"/>
            <p:cNvSpPr txBox="1"/>
            <p:nvPr/>
          </p:nvSpPr>
          <p:spPr>
            <a:xfrm>
              <a:off x="2828" y="3554"/>
              <a:ext cx="1367" cy="375"/>
            </a:xfrm>
            <a:prstGeom prst="rect">
              <a:avLst/>
            </a:prstGeom>
            <a:noFill/>
            <a:ln w="9525">
              <a:noFill/>
            </a:ln>
          </p:spPr>
          <p:txBody>
            <a:bodyPr/>
            <a:lstStyle/>
            <a:p>
              <a:pPr algn="ctr">
                <a:buClrTx/>
              </a:pPr>
              <a:r>
                <a:rPr lang="en-US" altLang="zh-CN" sz="2400" b="1" dirty="0">
                  <a:solidFill>
                    <a:srgbClr val="CC0066"/>
                  </a:solidFill>
                </a:rPr>
                <a:t>vol_cone ( )</a:t>
              </a:r>
              <a:endParaRPr lang="en-US" altLang="zh-CN" sz="2800" b="1" dirty="0">
                <a:solidFill>
                  <a:srgbClr val="CC0066"/>
                </a:solidFill>
              </a:endParaRPr>
            </a:p>
          </p:txBody>
        </p:sp>
        <p:sp>
          <p:nvSpPr>
            <p:cNvPr id="23561" name="Line 10"/>
            <p:cNvSpPr/>
            <p:nvPr/>
          </p:nvSpPr>
          <p:spPr>
            <a:xfrm>
              <a:off x="2138" y="2387"/>
              <a:ext cx="0" cy="465"/>
            </a:xfrm>
            <a:prstGeom prst="line">
              <a:avLst/>
            </a:prstGeom>
            <a:ln w="38100" cap="flat" cmpd="sng">
              <a:solidFill>
                <a:schemeClr val="bg2"/>
              </a:solidFill>
              <a:prstDash val="solid"/>
              <a:headEnd type="none" w="med" len="med"/>
              <a:tailEnd type="triangle" w="sm" len="med"/>
            </a:ln>
          </p:spPr>
        </p:sp>
        <p:sp>
          <p:nvSpPr>
            <p:cNvPr id="23562" name="Line 11"/>
            <p:cNvSpPr/>
            <p:nvPr/>
          </p:nvSpPr>
          <p:spPr>
            <a:xfrm flipH="1">
              <a:off x="1020" y="3113"/>
              <a:ext cx="861" cy="466"/>
            </a:xfrm>
            <a:prstGeom prst="line">
              <a:avLst/>
            </a:prstGeom>
            <a:ln w="38100" cap="flat" cmpd="sng">
              <a:solidFill>
                <a:schemeClr val="bg2"/>
              </a:solidFill>
              <a:prstDash val="solid"/>
              <a:headEnd type="none" w="med" len="med"/>
              <a:tailEnd type="triangle" w="sm" len="med"/>
            </a:ln>
          </p:spPr>
        </p:sp>
        <p:sp>
          <p:nvSpPr>
            <p:cNvPr id="23563" name="Line 12"/>
            <p:cNvSpPr/>
            <p:nvPr/>
          </p:nvSpPr>
          <p:spPr>
            <a:xfrm>
              <a:off x="2109" y="3115"/>
              <a:ext cx="0" cy="451"/>
            </a:xfrm>
            <a:prstGeom prst="line">
              <a:avLst/>
            </a:prstGeom>
            <a:ln w="38100" cap="flat" cmpd="sng">
              <a:solidFill>
                <a:schemeClr val="bg2"/>
              </a:solidFill>
              <a:prstDash val="solid"/>
              <a:headEnd type="none" w="med" len="med"/>
              <a:tailEnd type="triangle" w="sm" len="med"/>
            </a:ln>
          </p:spPr>
        </p:sp>
        <p:sp>
          <p:nvSpPr>
            <p:cNvPr id="23564" name="Line 13"/>
            <p:cNvSpPr/>
            <p:nvPr/>
          </p:nvSpPr>
          <p:spPr>
            <a:xfrm>
              <a:off x="2426" y="3113"/>
              <a:ext cx="860" cy="466"/>
            </a:xfrm>
            <a:prstGeom prst="line">
              <a:avLst/>
            </a:prstGeom>
            <a:ln w="38100" cap="flat" cmpd="sng">
              <a:solidFill>
                <a:schemeClr val="bg2"/>
              </a:solidFill>
              <a:prstDash val="solid"/>
              <a:headEnd type="none" w="med" len="med"/>
              <a:tailEnd type="triangle" w="sm" len="med"/>
            </a:ln>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695400" y="332135"/>
            <a:ext cx="3384550" cy="936625"/>
          </a:xfrm>
        </p:spPr>
        <p:txBody>
          <a:bodyPr vert="horz" wrap="square" lIns="91440" tIns="45720" rIns="91440" bIns="45720" anchor="ctr"/>
          <a:lstStyle/>
          <a:p>
            <a:pPr eaLnBrk="1" hangingPunct="1"/>
            <a:r>
              <a:rPr lang="zh-CN" altLang="en-US" sz="4000" dirty="0"/>
              <a:t>例</a:t>
            </a:r>
            <a:r>
              <a:rPr lang="en-US" altLang="zh-CN" sz="4000" dirty="0"/>
              <a:t>10-1</a:t>
            </a:r>
            <a:r>
              <a:rPr lang="zh-CN" altLang="en-US" sz="4000" dirty="0"/>
              <a:t>源程序</a:t>
            </a:r>
          </a:p>
        </p:txBody>
      </p:sp>
      <p:sp>
        <p:nvSpPr>
          <p:cNvPr id="24578" name="Rectangle 3"/>
          <p:cNvSpPr>
            <a:spLocks noGrp="1"/>
          </p:cNvSpPr>
          <p:nvPr>
            <p:ph idx="1"/>
          </p:nvPr>
        </p:nvSpPr>
        <p:spPr>
          <a:xfrm>
            <a:off x="191170" y="1268760"/>
            <a:ext cx="5400774" cy="5500464"/>
          </a:xfrm>
        </p:spPr>
        <p:txBody>
          <a:bodyPr vert="horz" wrap="square" lIns="91440" tIns="45720" rIns="91440" bIns="45720" anchor="t">
            <a:normAutofit/>
          </a:bodyPr>
          <a:lstStyle/>
          <a:p>
            <a:pPr algn="just" eaLnBrk="1" hangingPunct="1">
              <a:lnSpc>
                <a:spcPct val="80000"/>
              </a:lnSpc>
              <a:buNone/>
            </a:pPr>
            <a:r>
              <a:rPr lang="en-US" altLang="zh-CN" sz="1800" dirty="0">
                <a:latin typeface="+mn-lt"/>
              </a:rPr>
              <a:t>#define  PI  3.141592654</a:t>
            </a:r>
          </a:p>
          <a:p>
            <a:pPr algn="just" eaLnBrk="1" hangingPunct="1">
              <a:lnSpc>
                <a:spcPct val="80000"/>
              </a:lnSpc>
              <a:buNone/>
            </a:pPr>
            <a:r>
              <a:rPr lang="en-US" altLang="zh-CN" sz="1800" dirty="0">
                <a:solidFill>
                  <a:schemeClr val="bg2"/>
                </a:solidFill>
                <a:latin typeface="+mn-lt"/>
              </a:rPr>
              <a:t>void cal ( int sel );</a:t>
            </a:r>
            <a:r>
              <a:rPr lang="en-US" altLang="zh-CN" sz="1800" dirty="0">
                <a:latin typeface="+mn-lt"/>
              </a:rPr>
              <a:t> </a:t>
            </a:r>
            <a:endParaRPr lang="zh-CN" altLang="en-US" sz="1800" dirty="0">
              <a:latin typeface="+mn-lt"/>
            </a:endParaRPr>
          </a:p>
          <a:p>
            <a:pPr algn="just" eaLnBrk="1" hangingPunct="1">
              <a:lnSpc>
                <a:spcPct val="80000"/>
              </a:lnSpc>
              <a:buNone/>
            </a:pPr>
            <a:r>
              <a:rPr lang="en-US" altLang="zh-CN" sz="1800" dirty="0">
                <a:latin typeface="+mn-lt"/>
              </a:rPr>
              <a:t>int main(void)</a:t>
            </a:r>
          </a:p>
          <a:p>
            <a:pPr algn="just" eaLnBrk="1" hangingPunct="1">
              <a:lnSpc>
                <a:spcPct val="80000"/>
              </a:lnSpc>
              <a:buNone/>
            </a:pPr>
            <a:r>
              <a:rPr lang="en-US" altLang="zh-CN" sz="1800" dirty="0">
                <a:latin typeface="+mn-lt"/>
              </a:rPr>
              <a:t>{   int sel; </a:t>
            </a:r>
            <a:endParaRPr lang="zh-CN" altLang="en-US" sz="1800" dirty="0">
              <a:latin typeface="+mn-lt"/>
            </a:endParaRPr>
          </a:p>
          <a:p>
            <a:pPr algn="just" eaLnBrk="1" hangingPunct="1">
              <a:lnSpc>
                <a:spcPct val="80000"/>
              </a:lnSpc>
              <a:buNone/>
            </a:pPr>
            <a:r>
              <a:rPr lang="zh-CN" altLang="en-US" sz="1800" dirty="0">
                <a:latin typeface="+mn-lt"/>
              </a:rPr>
              <a:t>    </a:t>
            </a:r>
            <a:r>
              <a:rPr lang="en-US" altLang="zh-CN" sz="1800" dirty="0">
                <a:solidFill>
                  <a:srgbClr val="CC0066"/>
                </a:solidFill>
                <a:latin typeface="+mn-lt"/>
              </a:rPr>
              <a:t>while( 1 )</a:t>
            </a:r>
            <a:r>
              <a:rPr lang="en-US" altLang="zh-CN" sz="1800" dirty="0">
                <a:latin typeface="+mn-lt"/>
              </a:rPr>
              <a:t>{</a:t>
            </a:r>
          </a:p>
          <a:p>
            <a:pPr algn="just" eaLnBrk="1" hangingPunct="1">
              <a:lnSpc>
                <a:spcPct val="80000"/>
              </a:lnSpc>
              <a:buNone/>
            </a:pPr>
            <a:r>
              <a:rPr lang="en-US" altLang="zh-CN" sz="1800" dirty="0">
                <a:latin typeface="+mn-lt"/>
              </a:rPr>
              <a:t>        printf(" 1-</a:t>
            </a:r>
            <a:r>
              <a:rPr lang="zh-CN" altLang="en-US" sz="1800" dirty="0">
                <a:latin typeface="+mn-lt"/>
              </a:rPr>
              <a:t>计算球体体积\</a:t>
            </a:r>
            <a:r>
              <a:rPr lang="en-US" altLang="zh-CN" sz="1800" dirty="0">
                <a:latin typeface="+mn-lt"/>
              </a:rPr>
              <a:t>n");</a:t>
            </a:r>
            <a:endParaRPr lang="zh-CN" altLang="en-US" sz="1800" dirty="0">
              <a:latin typeface="+mn-lt"/>
            </a:endParaRPr>
          </a:p>
          <a:p>
            <a:pPr algn="just" eaLnBrk="1" hangingPunct="1">
              <a:lnSpc>
                <a:spcPct val="80000"/>
              </a:lnSpc>
              <a:buNone/>
            </a:pPr>
            <a:r>
              <a:rPr lang="en-US" altLang="zh-CN" sz="1800" dirty="0">
                <a:latin typeface="+mn-lt"/>
              </a:rPr>
              <a:t> </a:t>
            </a:r>
            <a:r>
              <a:rPr lang="zh-CN" altLang="en-US" sz="1800" dirty="0">
                <a:latin typeface="+mn-lt"/>
              </a:rPr>
              <a:t>       </a:t>
            </a:r>
            <a:r>
              <a:rPr lang="en-US" altLang="zh-CN" sz="1800" dirty="0" err="1">
                <a:latin typeface="+mn-lt"/>
              </a:rPr>
              <a:t>printf</a:t>
            </a:r>
            <a:r>
              <a:rPr lang="en-US" altLang="zh-CN" sz="1800" dirty="0">
                <a:latin typeface="+mn-lt"/>
              </a:rPr>
              <a:t>(" 2-</a:t>
            </a:r>
            <a:r>
              <a:rPr lang="zh-CN" altLang="en-US" sz="1800" dirty="0">
                <a:latin typeface="+mn-lt"/>
              </a:rPr>
              <a:t>计算圆柱体积\</a:t>
            </a:r>
            <a:r>
              <a:rPr lang="en-US" altLang="zh-CN" sz="1800" dirty="0">
                <a:latin typeface="+mn-lt"/>
              </a:rPr>
              <a:t>n");</a:t>
            </a:r>
          </a:p>
          <a:p>
            <a:pPr algn="just" eaLnBrk="1" hangingPunct="1">
              <a:lnSpc>
                <a:spcPct val="80000"/>
              </a:lnSpc>
              <a:buNone/>
            </a:pPr>
            <a:r>
              <a:rPr lang="en-US" altLang="zh-CN" sz="1800" dirty="0">
                <a:latin typeface="+mn-lt"/>
              </a:rPr>
              <a:t>	   </a:t>
            </a:r>
            <a:r>
              <a:rPr lang="en-US" altLang="zh-CN" sz="1800" dirty="0" err="1">
                <a:latin typeface="+mn-lt"/>
              </a:rPr>
              <a:t>printf</a:t>
            </a:r>
            <a:r>
              <a:rPr lang="en-US" altLang="zh-CN" sz="1800" dirty="0">
                <a:latin typeface="+mn-lt"/>
              </a:rPr>
              <a:t>(" 3-</a:t>
            </a:r>
            <a:r>
              <a:rPr lang="zh-CN" altLang="en-US" sz="1800" dirty="0">
                <a:latin typeface="+mn-lt"/>
              </a:rPr>
              <a:t>计算圆锥体积\</a:t>
            </a:r>
            <a:r>
              <a:rPr lang="en-US" altLang="zh-CN" sz="1800" dirty="0">
                <a:latin typeface="+mn-lt"/>
              </a:rPr>
              <a:t>n");</a:t>
            </a:r>
          </a:p>
          <a:p>
            <a:pPr algn="just" eaLnBrk="1" hangingPunct="1">
              <a:lnSpc>
                <a:spcPct val="80000"/>
              </a:lnSpc>
              <a:buNone/>
            </a:pPr>
            <a:r>
              <a:rPr lang="en-US" altLang="zh-CN" sz="1800" dirty="0">
                <a:latin typeface="+mn-lt"/>
              </a:rPr>
              <a:t>	   </a:t>
            </a:r>
            <a:r>
              <a:rPr lang="en-US" altLang="zh-CN" sz="1800" dirty="0" err="1">
                <a:latin typeface="+mn-lt"/>
              </a:rPr>
              <a:t>printf</a:t>
            </a:r>
            <a:r>
              <a:rPr lang="en-US" altLang="zh-CN" sz="1800" dirty="0">
                <a:latin typeface="+mn-lt"/>
              </a:rPr>
              <a:t>(" </a:t>
            </a:r>
            <a:r>
              <a:rPr lang="zh-CN" altLang="en-US" sz="1800" dirty="0">
                <a:latin typeface="+mn-lt"/>
              </a:rPr>
              <a:t>其他-退出程序运行\</a:t>
            </a:r>
            <a:r>
              <a:rPr lang="en-US" altLang="zh-CN" sz="1800" dirty="0">
                <a:latin typeface="+mn-lt"/>
              </a:rPr>
              <a:t>n");</a:t>
            </a:r>
          </a:p>
          <a:p>
            <a:pPr algn="just" eaLnBrk="1" hangingPunct="1">
              <a:lnSpc>
                <a:spcPct val="80000"/>
              </a:lnSpc>
              <a:buNone/>
            </a:pPr>
            <a:r>
              <a:rPr lang="en-US" altLang="zh-CN" sz="1800" dirty="0">
                <a:latin typeface="+mn-lt"/>
              </a:rPr>
              <a:t>	   </a:t>
            </a:r>
            <a:r>
              <a:rPr lang="en-US" altLang="zh-CN" sz="1800" dirty="0" err="1">
                <a:latin typeface="+mn-lt"/>
              </a:rPr>
              <a:t>printf</a:t>
            </a:r>
            <a:r>
              <a:rPr lang="en-US" altLang="zh-CN" sz="1800" dirty="0">
                <a:latin typeface="+mn-lt"/>
              </a:rPr>
              <a:t>(" </a:t>
            </a:r>
            <a:r>
              <a:rPr lang="zh-CN" altLang="en-US" sz="1800" dirty="0">
                <a:latin typeface="+mn-lt"/>
              </a:rPr>
              <a:t>请输入计算命令：</a:t>
            </a:r>
            <a:r>
              <a:rPr lang="en-US" altLang="zh-CN" sz="1800" dirty="0">
                <a:latin typeface="+mn-lt"/>
              </a:rPr>
              <a:t>"</a:t>
            </a:r>
            <a:r>
              <a:rPr lang="zh-CN" altLang="en-US" sz="1800" dirty="0">
                <a:latin typeface="+mn-lt"/>
              </a:rPr>
              <a:t>);  </a:t>
            </a:r>
          </a:p>
          <a:p>
            <a:pPr algn="just" eaLnBrk="1" hangingPunct="1">
              <a:lnSpc>
                <a:spcPct val="80000"/>
              </a:lnSpc>
              <a:buNone/>
            </a:pPr>
            <a:r>
              <a:rPr lang="zh-CN" altLang="en-US" sz="1800" dirty="0">
                <a:latin typeface="+mn-lt"/>
              </a:rPr>
              <a:t>	   </a:t>
            </a:r>
            <a:r>
              <a:rPr lang="en-US" altLang="zh-CN" sz="1800" dirty="0" err="1">
                <a:latin typeface="+mn-lt"/>
              </a:rPr>
              <a:t>scanf</a:t>
            </a:r>
            <a:r>
              <a:rPr lang="en-US" altLang="zh-CN" sz="1800" dirty="0">
                <a:latin typeface="+mn-lt"/>
              </a:rPr>
              <a:t>("%d",&amp;sel);</a:t>
            </a:r>
          </a:p>
          <a:p>
            <a:pPr algn="just" eaLnBrk="1" hangingPunct="1">
              <a:lnSpc>
                <a:spcPct val="80000"/>
              </a:lnSpc>
              <a:buNone/>
            </a:pPr>
            <a:r>
              <a:rPr lang="en-US" altLang="zh-CN" sz="1800" dirty="0">
                <a:latin typeface="+mn-lt"/>
              </a:rPr>
              <a:t>	   if (sel &lt; 1 || sel &gt; 3)</a:t>
            </a:r>
          </a:p>
          <a:p>
            <a:pPr algn="just" eaLnBrk="1" hangingPunct="1">
              <a:lnSpc>
                <a:spcPct val="80000"/>
              </a:lnSpc>
              <a:buNone/>
            </a:pPr>
            <a:r>
              <a:rPr lang="en-US" altLang="zh-CN" sz="1800" dirty="0">
                <a:latin typeface="+mn-lt"/>
              </a:rPr>
              <a:t>            </a:t>
            </a:r>
            <a:r>
              <a:rPr lang="en-US" altLang="zh-CN" sz="1800" dirty="0">
                <a:solidFill>
                  <a:srgbClr val="CC0066"/>
                </a:solidFill>
                <a:latin typeface="+mn-lt"/>
              </a:rPr>
              <a:t>break</a:t>
            </a:r>
            <a:r>
              <a:rPr lang="en-US" altLang="zh-CN" sz="1800" dirty="0">
                <a:latin typeface="+mn-lt"/>
              </a:rPr>
              <a:t>;   /*</a:t>
            </a:r>
            <a:r>
              <a:rPr lang="zh-CN" altLang="en-US" sz="1800" dirty="0">
                <a:latin typeface="+mn-lt"/>
              </a:rPr>
              <a:t>输入非1~3，循环结束*/</a:t>
            </a:r>
          </a:p>
          <a:p>
            <a:pPr algn="just" eaLnBrk="1" hangingPunct="1">
              <a:lnSpc>
                <a:spcPct val="80000"/>
              </a:lnSpc>
              <a:buNone/>
            </a:pPr>
            <a:r>
              <a:rPr lang="zh-CN" altLang="en-US" sz="1800" dirty="0">
                <a:latin typeface="+mn-lt"/>
              </a:rPr>
              <a:t>	   </a:t>
            </a:r>
            <a:r>
              <a:rPr lang="en-US" altLang="zh-CN" sz="1800" dirty="0">
                <a:latin typeface="+mn-lt"/>
              </a:rPr>
              <a:t>else</a:t>
            </a:r>
          </a:p>
          <a:p>
            <a:pPr algn="just" eaLnBrk="1" hangingPunct="1">
              <a:lnSpc>
                <a:spcPct val="70000"/>
              </a:lnSpc>
              <a:buNone/>
            </a:pPr>
            <a:r>
              <a:rPr lang="en-US" altLang="zh-CN" sz="1800" dirty="0">
                <a:latin typeface="+mn-lt"/>
              </a:rPr>
              <a:t>	       </a:t>
            </a:r>
            <a:r>
              <a:rPr lang="en-US" altLang="zh-CN" sz="1800" dirty="0">
                <a:solidFill>
                  <a:schemeClr val="bg2"/>
                </a:solidFill>
                <a:latin typeface="+mn-lt"/>
              </a:rPr>
              <a:t>cal (</a:t>
            </a:r>
            <a:r>
              <a:rPr lang="en-US" altLang="zh-CN" sz="1800" dirty="0" err="1">
                <a:solidFill>
                  <a:schemeClr val="bg2"/>
                </a:solidFill>
                <a:latin typeface="+mn-lt"/>
              </a:rPr>
              <a:t>sel</a:t>
            </a:r>
            <a:r>
              <a:rPr lang="en-US" altLang="zh-CN" sz="1800" dirty="0">
                <a:solidFill>
                  <a:schemeClr val="bg2"/>
                </a:solidFill>
                <a:latin typeface="+mn-lt"/>
              </a:rPr>
              <a:t> );</a:t>
            </a:r>
            <a:r>
              <a:rPr lang="zh-CN" altLang="en-US" sz="1800" dirty="0">
                <a:solidFill>
                  <a:schemeClr val="bg2"/>
                </a:solidFill>
                <a:latin typeface="+mn-lt"/>
              </a:rPr>
              <a:t> </a:t>
            </a:r>
            <a:r>
              <a:rPr lang="en-US" altLang="zh-CN" sz="1800" dirty="0">
                <a:latin typeface="+mn-lt"/>
              </a:rPr>
              <a:t>/*</a:t>
            </a:r>
            <a:r>
              <a:rPr lang="zh-CN" altLang="en-US" sz="1800" dirty="0">
                <a:latin typeface="+mn-lt"/>
              </a:rPr>
              <a:t>输入1~3，调用</a:t>
            </a:r>
            <a:r>
              <a:rPr lang="en-US" altLang="zh-CN" sz="1800" dirty="0" err="1">
                <a:latin typeface="+mn-lt"/>
              </a:rPr>
              <a:t>cal</a:t>
            </a:r>
            <a:r>
              <a:rPr lang="en-US" altLang="zh-CN" sz="1800" dirty="0">
                <a:latin typeface="+mn-lt"/>
              </a:rPr>
              <a:t>()*/</a:t>
            </a:r>
          </a:p>
          <a:p>
            <a:pPr algn="just" eaLnBrk="1" hangingPunct="1">
              <a:lnSpc>
                <a:spcPct val="70000"/>
              </a:lnSpc>
              <a:buNone/>
            </a:pPr>
            <a:r>
              <a:rPr lang="en-US" altLang="zh-CN" sz="1800" dirty="0">
                <a:latin typeface="+mn-lt"/>
              </a:rPr>
              <a:t>	}</a:t>
            </a:r>
          </a:p>
          <a:p>
            <a:pPr algn="just" eaLnBrk="1" hangingPunct="1">
              <a:lnSpc>
                <a:spcPct val="70000"/>
              </a:lnSpc>
              <a:buNone/>
            </a:pPr>
            <a:r>
              <a:rPr lang="en-US" altLang="zh-CN" sz="1800" dirty="0">
                <a:latin typeface="+mn-lt"/>
              </a:rPr>
              <a:t>    return 0;</a:t>
            </a:r>
          </a:p>
          <a:p>
            <a:pPr algn="just" eaLnBrk="1" hangingPunct="1">
              <a:lnSpc>
                <a:spcPct val="70000"/>
              </a:lnSpc>
              <a:buNone/>
            </a:pPr>
            <a:r>
              <a:rPr lang="en-US" altLang="zh-CN" sz="1800" dirty="0">
                <a:latin typeface="+mn-lt"/>
              </a:rPr>
              <a:t>}</a:t>
            </a:r>
            <a:endParaRPr lang="zh-CN" altLang="en-US" sz="1800" dirty="0">
              <a:latin typeface="+mn-lt"/>
            </a:endParaRPr>
          </a:p>
        </p:txBody>
      </p:sp>
      <p:sp>
        <p:nvSpPr>
          <p:cNvPr id="4" name="Rectangle 2">
            <a:extLst>
              <a:ext uri="{FF2B5EF4-FFF2-40B4-BE49-F238E27FC236}">
                <a16:creationId xmlns:a16="http://schemas.microsoft.com/office/drawing/2014/main" id="{4089526C-DEA3-CB45-A423-57A54E202CF8}"/>
              </a:ext>
            </a:extLst>
          </p:cNvPr>
          <p:cNvSpPr txBox="1">
            <a:spLocks/>
          </p:cNvSpPr>
          <p:nvPr/>
        </p:nvSpPr>
        <p:spPr>
          <a:xfrm>
            <a:off x="4577618" y="836711"/>
            <a:ext cx="6696744" cy="3312368"/>
          </a:xfrm>
          <a:prstGeom prst="rect">
            <a:avLst/>
          </a:prstGeom>
          <a:noFill/>
          <a:ln w="9525">
            <a:noFill/>
          </a:ln>
        </p:spPr>
        <p:txBody>
          <a:bodyPr vert="horz" wrap="square" lIns="91440" tIns="45720" rIns="91440" bIns="45720" anchor="t">
            <a:noAutofit/>
          </a:bodyPr>
          <a:lstStyle>
            <a:lvl1pPr marL="342900" indent="-342900" algn="l" rtl="0" eaLnBrk="0" fontAlgn="base" hangingPunct="0">
              <a:spcBef>
                <a:spcPct val="20000"/>
              </a:spcBef>
              <a:spcAft>
                <a:spcPct val="0"/>
              </a:spcAft>
              <a:buClr>
                <a:schemeClr val="bg2"/>
              </a:buClr>
              <a:buSzPct val="75000"/>
              <a:buFont typeface="Wingdings" panose="05000000000000000000" charset="0"/>
              <a:buChar char="n"/>
              <a:defRPr sz="3200" b="0" i="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742950" indent="-285750" algn="l" rtl="0" eaLnBrk="0" fontAlgn="base" hangingPunct="0">
              <a:spcBef>
                <a:spcPct val="20000"/>
              </a:spcBef>
              <a:spcAft>
                <a:spcPct val="0"/>
              </a:spcAft>
              <a:buClr>
                <a:schemeClr val="accent2"/>
              </a:buClr>
              <a:buSzPct val="80000"/>
              <a:buFont typeface="Wingdings" panose="05000000000000000000" charset="0"/>
              <a:buChar char="¨"/>
              <a:defRPr sz="2800" b="1">
                <a:solidFill>
                  <a:schemeClr val="tx1"/>
                </a:solidFill>
                <a:latin typeface="Kaiti SC" panose="02010600040101010101" pitchFamily="2" charset="-122"/>
                <a:ea typeface="Kaiti SC" panose="02010600040101010101" pitchFamily="2" charset="-122"/>
              </a:defRPr>
            </a:lvl2pPr>
            <a:lvl3pPr marL="1143000" indent="-228600" algn="l" rtl="0" eaLnBrk="0" fontAlgn="base" hangingPunct="0">
              <a:spcBef>
                <a:spcPct val="20000"/>
              </a:spcBef>
              <a:spcAft>
                <a:spcPct val="0"/>
              </a:spcAft>
              <a:buClr>
                <a:schemeClr val="bg2"/>
              </a:buClr>
              <a:buSzPct val="65000"/>
              <a:buFont typeface="Wingdings" panose="05000000000000000000" charset="0"/>
              <a:buChar char="n"/>
              <a:defRPr sz="2400" b="1">
                <a:solidFill>
                  <a:schemeClr val="tx1"/>
                </a:solidFill>
                <a:latin typeface="Kaiti SC" panose="02010600040101010101" pitchFamily="2" charset="-122"/>
                <a:ea typeface="Kaiti SC" panose="0201060004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charset="0"/>
              <a:buChar char="¨"/>
              <a:defRPr sz="2000" b="1">
                <a:solidFill>
                  <a:schemeClr val="tx1"/>
                </a:solidFill>
                <a:latin typeface="Kaiti SC" panose="02010600040101010101" pitchFamily="2" charset="-122"/>
                <a:ea typeface="Kaiti SC" panose="02010600040101010101" pitchFamily="2" charset="-122"/>
              </a:defRPr>
            </a:lvl4pPr>
            <a:lvl5pPr marL="2057400" indent="-228600" algn="l" rtl="0" eaLnBrk="0" fontAlgn="base" hangingPunct="0">
              <a:spcBef>
                <a:spcPct val="20000"/>
              </a:spcBef>
              <a:spcAft>
                <a:spcPct val="0"/>
              </a:spcAft>
              <a:buClr>
                <a:schemeClr val="bg2"/>
              </a:buClr>
              <a:buFont typeface="Wingdings" panose="05000000000000000000" charset="0"/>
              <a:buChar char="§"/>
              <a:defRPr sz="2000" b="1">
                <a:solidFill>
                  <a:schemeClr val="tx1"/>
                </a:solidFill>
                <a:latin typeface="Kaiti SC" panose="02010600040101010101" pitchFamily="2" charset="-122"/>
                <a:ea typeface="Kaiti SC" panose="02010600040101010101" pitchFamily="2"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a:lstStyle>
          <a:p>
            <a:pPr algn="just" defTabSz="914400" eaLnBrk="1" hangingPunct="1">
              <a:lnSpc>
                <a:spcPct val="80000"/>
              </a:lnSpc>
              <a:buFont typeface="Wingdings" panose="05000000000000000000" charset="0"/>
              <a:buNone/>
            </a:pPr>
            <a:r>
              <a:rPr lang="zh-CN" altLang="en-US" sz="1800" kern="0" dirty="0">
                <a:latin typeface="+mn-lt"/>
              </a:rPr>
              <a:t>/*  常用圆形体体积计算器的主控函数  */</a:t>
            </a:r>
          </a:p>
          <a:p>
            <a:pPr algn="just" defTabSz="914400" eaLnBrk="1" hangingPunct="1">
              <a:lnSpc>
                <a:spcPct val="80000"/>
              </a:lnSpc>
              <a:buFont typeface="Wingdings" panose="05000000000000000000" charset="0"/>
              <a:buNone/>
            </a:pPr>
            <a:r>
              <a:rPr lang="en-US" altLang="zh-CN" sz="1800" kern="0" dirty="0">
                <a:solidFill>
                  <a:schemeClr val="bg2"/>
                </a:solidFill>
                <a:latin typeface="+mn-lt"/>
              </a:rPr>
              <a:t>void </a:t>
            </a:r>
            <a:r>
              <a:rPr lang="en-US" altLang="zh-CN" sz="1800" kern="0" dirty="0" err="1">
                <a:solidFill>
                  <a:schemeClr val="bg2"/>
                </a:solidFill>
                <a:latin typeface="+mn-lt"/>
              </a:rPr>
              <a:t>cal</a:t>
            </a:r>
            <a:r>
              <a:rPr lang="en-US" altLang="zh-CN" sz="1800" kern="0" dirty="0">
                <a:solidFill>
                  <a:schemeClr val="bg2"/>
                </a:solidFill>
                <a:latin typeface="+mn-lt"/>
              </a:rPr>
              <a:t> ( int </a:t>
            </a:r>
            <a:r>
              <a:rPr lang="en-US" altLang="zh-CN" sz="1800" kern="0" dirty="0" err="1">
                <a:solidFill>
                  <a:schemeClr val="bg2"/>
                </a:solidFill>
                <a:latin typeface="+mn-lt"/>
              </a:rPr>
              <a:t>sel</a:t>
            </a:r>
            <a:r>
              <a:rPr lang="en-US" altLang="zh-CN" sz="1800" kern="0" dirty="0">
                <a:solidFill>
                  <a:schemeClr val="bg2"/>
                </a:solidFill>
                <a:latin typeface="+mn-lt"/>
              </a:rPr>
              <a:t> )</a:t>
            </a:r>
          </a:p>
          <a:p>
            <a:pPr algn="just" defTabSz="914400" eaLnBrk="1" hangingPunct="1">
              <a:lnSpc>
                <a:spcPct val="80000"/>
              </a:lnSpc>
              <a:buFont typeface="Wingdings" panose="05000000000000000000" charset="0"/>
              <a:buNone/>
            </a:pPr>
            <a:r>
              <a:rPr lang="en-US" altLang="zh-CN" sz="1800" kern="0" dirty="0">
                <a:latin typeface="+mn-lt"/>
              </a:rPr>
              <a:t>{   </a:t>
            </a:r>
            <a:r>
              <a:rPr lang="en-US" altLang="zh-CN" sz="1800" kern="0" dirty="0">
                <a:solidFill>
                  <a:srgbClr val="CC0066"/>
                </a:solidFill>
                <a:latin typeface="+mn-lt"/>
              </a:rPr>
              <a:t>double  </a:t>
            </a:r>
            <a:r>
              <a:rPr lang="en-US" altLang="zh-CN" sz="1800" kern="0" dirty="0" err="1">
                <a:solidFill>
                  <a:srgbClr val="CC0066"/>
                </a:solidFill>
                <a:latin typeface="+mn-lt"/>
              </a:rPr>
              <a:t>vol_ball</a:t>
            </a:r>
            <a:r>
              <a:rPr lang="en-US" altLang="zh-CN" sz="1800" kern="0" dirty="0">
                <a:solidFill>
                  <a:srgbClr val="CC0066"/>
                </a:solidFill>
                <a:latin typeface="+mn-lt"/>
              </a:rPr>
              <a:t>(void );</a:t>
            </a:r>
            <a:endParaRPr lang="zh-CN" altLang="en-US" sz="1800" kern="0" dirty="0">
              <a:solidFill>
                <a:srgbClr val="CC0066"/>
              </a:solidFill>
              <a:latin typeface="+mn-lt"/>
            </a:endParaRPr>
          </a:p>
          <a:p>
            <a:pPr algn="just" defTabSz="914400" eaLnBrk="1" hangingPunct="1">
              <a:lnSpc>
                <a:spcPct val="80000"/>
              </a:lnSpc>
              <a:buFont typeface="Wingdings" panose="05000000000000000000" charset="0"/>
              <a:buNone/>
            </a:pPr>
            <a:r>
              <a:rPr lang="en-US" altLang="zh-CN" sz="1800" kern="0" dirty="0">
                <a:latin typeface="+mn-lt"/>
              </a:rPr>
              <a:t>    </a:t>
            </a:r>
            <a:r>
              <a:rPr lang="en-US" altLang="zh-CN" sz="1800" kern="0" dirty="0">
                <a:solidFill>
                  <a:srgbClr val="CC0066"/>
                </a:solidFill>
                <a:latin typeface="+mn-lt"/>
              </a:rPr>
              <a:t>double  </a:t>
            </a:r>
            <a:r>
              <a:rPr lang="en-US" altLang="zh-CN" sz="1800" kern="0" dirty="0" err="1">
                <a:solidFill>
                  <a:srgbClr val="CC0066"/>
                </a:solidFill>
                <a:latin typeface="+mn-lt"/>
              </a:rPr>
              <a:t>vol_cylind</a:t>
            </a:r>
            <a:r>
              <a:rPr lang="en-US" altLang="zh-CN" sz="1800" kern="0" dirty="0">
                <a:solidFill>
                  <a:srgbClr val="CC0066"/>
                </a:solidFill>
                <a:latin typeface="+mn-lt"/>
              </a:rPr>
              <a:t>(void );</a:t>
            </a:r>
          </a:p>
          <a:p>
            <a:pPr algn="just" defTabSz="914400" eaLnBrk="1" hangingPunct="1">
              <a:lnSpc>
                <a:spcPct val="80000"/>
              </a:lnSpc>
              <a:buFont typeface="Wingdings" panose="05000000000000000000" charset="0"/>
              <a:buNone/>
            </a:pPr>
            <a:r>
              <a:rPr lang="en-US" altLang="zh-CN" sz="1800" kern="0" dirty="0">
                <a:latin typeface="+mn-lt"/>
              </a:rPr>
              <a:t>    </a:t>
            </a:r>
            <a:r>
              <a:rPr lang="en-US" altLang="zh-CN" sz="1800" kern="0" dirty="0">
                <a:solidFill>
                  <a:srgbClr val="CC0066"/>
                </a:solidFill>
                <a:latin typeface="+mn-lt"/>
              </a:rPr>
              <a:t>double  </a:t>
            </a:r>
            <a:r>
              <a:rPr lang="en-US" altLang="zh-CN" sz="1800" kern="0" dirty="0" err="1">
                <a:solidFill>
                  <a:srgbClr val="CC0066"/>
                </a:solidFill>
                <a:latin typeface="+mn-lt"/>
              </a:rPr>
              <a:t>vol_cone</a:t>
            </a:r>
            <a:r>
              <a:rPr lang="en-US" altLang="zh-CN" sz="1800" kern="0" dirty="0">
                <a:solidFill>
                  <a:srgbClr val="CC0066"/>
                </a:solidFill>
                <a:latin typeface="+mn-lt"/>
              </a:rPr>
              <a:t>(void );</a:t>
            </a:r>
          </a:p>
          <a:p>
            <a:pPr algn="just" defTabSz="914400" eaLnBrk="1" hangingPunct="1">
              <a:lnSpc>
                <a:spcPct val="80000"/>
              </a:lnSpc>
              <a:buFont typeface="Wingdings" panose="05000000000000000000" charset="0"/>
              <a:buNone/>
            </a:pPr>
            <a:r>
              <a:rPr lang="en-US" altLang="zh-CN" sz="1800" kern="0" dirty="0">
                <a:latin typeface="+mn-lt"/>
              </a:rPr>
              <a:t>    switch (</a:t>
            </a:r>
            <a:r>
              <a:rPr lang="en-US" altLang="zh-CN" sz="1800" kern="0" dirty="0" err="1">
                <a:latin typeface="+mn-lt"/>
              </a:rPr>
              <a:t>sel</a:t>
            </a:r>
            <a:r>
              <a:rPr lang="en-US" altLang="zh-CN" sz="1800" kern="0" dirty="0">
                <a:latin typeface="+mn-lt"/>
              </a:rPr>
              <a:t>) {</a:t>
            </a:r>
          </a:p>
          <a:p>
            <a:pPr algn="just" defTabSz="914400" eaLnBrk="1" hangingPunct="1">
              <a:lnSpc>
                <a:spcPct val="80000"/>
              </a:lnSpc>
              <a:buFont typeface="Wingdings" panose="05000000000000000000" charset="0"/>
              <a:buNone/>
            </a:pPr>
            <a:r>
              <a:rPr lang="en-US" altLang="zh-CN" sz="1800" kern="0" dirty="0">
                <a:latin typeface="+mn-lt"/>
              </a:rPr>
              <a:t>    </a:t>
            </a:r>
            <a:r>
              <a:rPr lang="zh-CN" altLang="en-US" sz="1800" kern="0" dirty="0">
                <a:latin typeface="+mn-lt"/>
              </a:rPr>
              <a:t>    </a:t>
            </a:r>
            <a:r>
              <a:rPr lang="en-US" altLang="zh-CN" sz="1800" kern="0" dirty="0">
                <a:latin typeface="+mn-lt"/>
              </a:rPr>
              <a:t>case 1:</a:t>
            </a:r>
            <a:r>
              <a:rPr lang="zh-CN" altLang="en-US" sz="1800" kern="0" dirty="0">
                <a:latin typeface="+mn-lt"/>
              </a:rPr>
              <a:t> </a:t>
            </a:r>
            <a:endParaRPr lang="en-US" altLang="zh-CN" sz="1800" kern="0" dirty="0">
              <a:latin typeface="+mn-lt"/>
            </a:endParaRPr>
          </a:p>
          <a:p>
            <a:pPr algn="just" defTabSz="914400" eaLnBrk="1" hangingPunct="1">
              <a:lnSpc>
                <a:spcPct val="80000"/>
              </a:lnSpc>
              <a:buFont typeface="Wingdings" panose="05000000000000000000" charset="0"/>
              <a:buNone/>
            </a:pPr>
            <a:r>
              <a:rPr lang="zh-CN" altLang="en-US" sz="1800" kern="0" dirty="0">
                <a:latin typeface="+mn-lt"/>
              </a:rPr>
              <a:t>             </a:t>
            </a:r>
            <a:r>
              <a:rPr lang="en-US" altLang="zh-CN" sz="1800" kern="0" dirty="0" err="1">
                <a:latin typeface="+mn-lt"/>
              </a:rPr>
              <a:t>printf</a:t>
            </a:r>
            <a:r>
              <a:rPr lang="en-US" altLang="zh-CN" sz="1800" kern="0" dirty="0">
                <a:latin typeface="+mn-lt"/>
              </a:rPr>
              <a:t>(“</a:t>
            </a:r>
            <a:r>
              <a:rPr lang="zh-CN" altLang="en-US" sz="1800" kern="0" dirty="0">
                <a:latin typeface="+mn-lt"/>
              </a:rPr>
              <a:t>球体积为：%.2</a:t>
            </a:r>
            <a:r>
              <a:rPr lang="en-US" altLang="zh-CN" sz="1800" kern="0" dirty="0">
                <a:latin typeface="+mn-lt"/>
              </a:rPr>
              <a:t>f\n”, </a:t>
            </a:r>
            <a:r>
              <a:rPr lang="en-US" altLang="zh-CN" sz="1800" kern="0" dirty="0" err="1">
                <a:solidFill>
                  <a:srgbClr val="CC0066"/>
                </a:solidFill>
                <a:latin typeface="+mn-lt"/>
              </a:rPr>
              <a:t>vol_ball</a:t>
            </a:r>
            <a:r>
              <a:rPr lang="en-US" altLang="zh-CN" sz="1800" kern="0" dirty="0">
                <a:latin typeface="+mn-lt"/>
              </a:rPr>
              <a:t>( ));</a:t>
            </a:r>
            <a:r>
              <a:rPr lang="zh-CN" altLang="en-US" sz="1800" kern="0" dirty="0">
                <a:latin typeface="+mn-lt"/>
              </a:rPr>
              <a:t> </a:t>
            </a:r>
            <a:r>
              <a:rPr lang="en-US" altLang="zh-CN" sz="1800" kern="0" dirty="0">
                <a:latin typeface="+mn-lt"/>
              </a:rPr>
              <a:t>break;</a:t>
            </a:r>
          </a:p>
          <a:p>
            <a:pPr algn="just" defTabSz="914400" eaLnBrk="1" hangingPunct="1">
              <a:lnSpc>
                <a:spcPct val="80000"/>
              </a:lnSpc>
              <a:buFont typeface="Wingdings" panose="05000000000000000000" charset="0"/>
              <a:buNone/>
            </a:pPr>
            <a:r>
              <a:rPr lang="en-US" altLang="zh-CN" sz="1800" kern="0" dirty="0">
                <a:latin typeface="+mn-lt"/>
              </a:rPr>
              <a:t>        case 2: </a:t>
            </a:r>
          </a:p>
          <a:p>
            <a:pPr algn="just" defTabSz="914400" eaLnBrk="1" hangingPunct="1">
              <a:lnSpc>
                <a:spcPct val="80000"/>
              </a:lnSpc>
              <a:buFont typeface="Wingdings" panose="05000000000000000000" charset="0"/>
              <a:buNone/>
            </a:pPr>
            <a:r>
              <a:rPr lang="zh-CN" altLang="en-US" sz="1800" kern="0" dirty="0">
                <a:latin typeface="+mn-lt"/>
              </a:rPr>
              <a:t>             </a:t>
            </a:r>
            <a:r>
              <a:rPr lang="en-US" altLang="zh-CN" sz="1800" kern="0" dirty="0" err="1">
                <a:latin typeface="+mn-lt"/>
              </a:rPr>
              <a:t>printf</a:t>
            </a:r>
            <a:r>
              <a:rPr lang="en-US" altLang="zh-CN" sz="1800" kern="0" dirty="0">
                <a:latin typeface="+mn-lt"/>
              </a:rPr>
              <a:t>(“</a:t>
            </a:r>
            <a:r>
              <a:rPr lang="zh-CN" altLang="en-US" sz="1800" kern="0" dirty="0">
                <a:latin typeface="+mn-lt"/>
              </a:rPr>
              <a:t>圆柱体积为：%.2</a:t>
            </a:r>
            <a:r>
              <a:rPr lang="en-US" altLang="zh-CN" sz="1800" kern="0" dirty="0">
                <a:latin typeface="+mn-lt"/>
              </a:rPr>
              <a:t>f\n”, </a:t>
            </a:r>
            <a:r>
              <a:rPr lang="en-US" altLang="zh-CN" sz="1800" kern="0" dirty="0" err="1">
                <a:solidFill>
                  <a:srgbClr val="CC0066"/>
                </a:solidFill>
                <a:latin typeface="+mn-lt"/>
              </a:rPr>
              <a:t>vol_cylind</a:t>
            </a:r>
            <a:r>
              <a:rPr lang="en-US" altLang="zh-CN" sz="1800" kern="0" dirty="0">
                <a:latin typeface="+mn-lt"/>
              </a:rPr>
              <a:t>( ) );</a:t>
            </a:r>
            <a:r>
              <a:rPr lang="zh-CN" altLang="en-US" sz="1800" kern="0" dirty="0">
                <a:latin typeface="+mn-lt"/>
              </a:rPr>
              <a:t>  </a:t>
            </a:r>
            <a:r>
              <a:rPr lang="en-US" altLang="zh-CN" sz="1800" kern="0" dirty="0">
                <a:latin typeface="+mn-lt"/>
              </a:rPr>
              <a:t>break;</a:t>
            </a:r>
          </a:p>
          <a:p>
            <a:pPr algn="just" defTabSz="914400" eaLnBrk="1" hangingPunct="1">
              <a:lnSpc>
                <a:spcPct val="80000"/>
              </a:lnSpc>
              <a:buFont typeface="Wingdings" panose="05000000000000000000" charset="0"/>
              <a:buNone/>
            </a:pPr>
            <a:r>
              <a:rPr lang="en-US" altLang="zh-CN" sz="1800" kern="0" dirty="0">
                <a:latin typeface="+mn-lt"/>
              </a:rPr>
              <a:t>        case 3: </a:t>
            </a:r>
          </a:p>
          <a:p>
            <a:pPr algn="just" defTabSz="914400" eaLnBrk="1" hangingPunct="1">
              <a:lnSpc>
                <a:spcPct val="80000"/>
              </a:lnSpc>
              <a:buFont typeface="Wingdings" panose="05000000000000000000" charset="0"/>
              <a:buNone/>
            </a:pPr>
            <a:r>
              <a:rPr lang="zh-CN" altLang="en-US" sz="1800" kern="0" dirty="0">
                <a:latin typeface="+mn-lt"/>
              </a:rPr>
              <a:t>              </a:t>
            </a:r>
            <a:r>
              <a:rPr lang="en-US" altLang="zh-CN" sz="1800" kern="0" dirty="0" err="1">
                <a:latin typeface="+mn-lt"/>
              </a:rPr>
              <a:t>printf</a:t>
            </a:r>
            <a:r>
              <a:rPr lang="en-US" altLang="zh-CN" sz="1800" kern="0" dirty="0">
                <a:latin typeface="+mn-lt"/>
              </a:rPr>
              <a:t>("</a:t>
            </a:r>
            <a:r>
              <a:rPr lang="zh-CN" altLang="en-US" sz="1800" kern="0" dirty="0">
                <a:latin typeface="+mn-lt"/>
              </a:rPr>
              <a:t>圆锥体积为：%.2</a:t>
            </a:r>
            <a:r>
              <a:rPr lang="en-US" altLang="zh-CN" sz="1800" kern="0" dirty="0">
                <a:latin typeface="+mn-lt"/>
              </a:rPr>
              <a:t>f\n", </a:t>
            </a:r>
            <a:r>
              <a:rPr lang="en-US" altLang="zh-CN" sz="1800" kern="0" dirty="0" err="1">
                <a:solidFill>
                  <a:srgbClr val="CC0066"/>
                </a:solidFill>
                <a:latin typeface="+mn-lt"/>
              </a:rPr>
              <a:t>vol_cone</a:t>
            </a:r>
            <a:r>
              <a:rPr lang="en-US" altLang="zh-CN" sz="1800" kern="0" dirty="0">
                <a:latin typeface="+mn-lt"/>
              </a:rPr>
              <a:t>( ) );</a:t>
            </a:r>
            <a:r>
              <a:rPr lang="zh-CN" altLang="en-US" sz="1800" kern="0" dirty="0">
                <a:latin typeface="+mn-lt"/>
              </a:rPr>
              <a:t>  </a:t>
            </a:r>
            <a:r>
              <a:rPr lang="en-US" altLang="zh-CN" sz="1800" kern="0" dirty="0">
                <a:latin typeface="+mn-lt"/>
              </a:rPr>
              <a:t>break;</a:t>
            </a:r>
          </a:p>
          <a:p>
            <a:pPr algn="just" defTabSz="914400" eaLnBrk="1" hangingPunct="1">
              <a:lnSpc>
                <a:spcPct val="80000"/>
              </a:lnSpc>
              <a:buFont typeface="Wingdings" panose="05000000000000000000" charset="0"/>
              <a:buNone/>
            </a:pPr>
            <a:r>
              <a:rPr lang="en-US" altLang="zh-CN" sz="1800" kern="0" dirty="0">
                <a:latin typeface="+mn-lt"/>
              </a:rPr>
              <a:t>	}</a:t>
            </a:r>
          </a:p>
          <a:p>
            <a:pPr algn="just" defTabSz="914400" eaLnBrk="1" hangingPunct="1">
              <a:lnSpc>
                <a:spcPct val="80000"/>
              </a:lnSpc>
              <a:buFont typeface="Wingdings" panose="05000000000000000000" charset="0"/>
              <a:buNone/>
            </a:pPr>
            <a:r>
              <a:rPr lang="en-US" altLang="zh-CN" sz="1800" kern="0" dirty="0">
                <a:latin typeface="+mn-lt"/>
              </a:rPr>
              <a:t>}</a:t>
            </a:r>
          </a:p>
        </p:txBody>
      </p:sp>
      <p:sp>
        <p:nvSpPr>
          <p:cNvPr id="6" name="Text Box 3">
            <a:extLst>
              <a:ext uri="{FF2B5EF4-FFF2-40B4-BE49-F238E27FC236}">
                <a16:creationId xmlns:a16="http://schemas.microsoft.com/office/drawing/2014/main" id="{033CAA00-AC06-4148-A871-08773A318B86}"/>
              </a:ext>
            </a:extLst>
          </p:cNvPr>
          <p:cNvSpPr txBox="1"/>
          <p:nvPr/>
        </p:nvSpPr>
        <p:spPr>
          <a:xfrm>
            <a:off x="5348958" y="4346314"/>
            <a:ext cx="4343400" cy="2225675"/>
          </a:xfrm>
          <a:prstGeom prst="rect">
            <a:avLst/>
          </a:prstGeom>
          <a:solidFill>
            <a:schemeClr val="bg1"/>
          </a:solidFill>
          <a:ln w="12700">
            <a:noFill/>
          </a:ln>
        </p:spPr>
        <p:txBody>
          <a:bodyPr>
            <a:spAutoFit/>
          </a:bodyPr>
          <a:lstStyle/>
          <a:p>
            <a:pPr algn="just">
              <a:buClrTx/>
            </a:pPr>
            <a:r>
              <a:rPr lang="zh-CN" altLang="en-US" sz="2000" b="1" dirty="0"/>
              <a:t>/* 计算球体体积 </a:t>
            </a:r>
            <a:r>
              <a:rPr lang="en-US" altLang="zh-CN" sz="2000" b="1" dirty="0"/>
              <a:t>V=4/3*PI*r*r*r */</a:t>
            </a:r>
          </a:p>
          <a:p>
            <a:pPr algn="just">
              <a:buClrTx/>
            </a:pPr>
            <a:r>
              <a:rPr lang="en-US" altLang="zh-CN" sz="2000" b="1" dirty="0">
                <a:solidFill>
                  <a:srgbClr val="CC0066"/>
                </a:solidFill>
              </a:rPr>
              <a:t>double vol_ball( )</a:t>
            </a:r>
          </a:p>
          <a:p>
            <a:pPr algn="just">
              <a:buClrTx/>
            </a:pPr>
            <a:r>
              <a:rPr lang="en-US" altLang="zh-CN" sz="2000" b="1" dirty="0"/>
              <a:t>{    double r ;</a:t>
            </a:r>
          </a:p>
          <a:p>
            <a:pPr algn="just">
              <a:buClrTx/>
            </a:pPr>
            <a:r>
              <a:rPr lang="en-US" altLang="zh-CN" sz="2000" b="1" dirty="0"/>
              <a:t>     printf("</a:t>
            </a:r>
            <a:r>
              <a:rPr lang="zh-CN" altLang="en-US" sz="2000" b="1" dirty="0"/>
              <a:t>请输入球的半径：");</a:t>
            </a:r>
          </a:p>
          <a:p>
            <a:pPr algn="just">
              <a:buClrTx/>
            </a:pPr>
            <a:r>
              <a:rPr lang="en-US" altLang="zh-CN" sz="2000" b="1" dirty="0"/>
              <a:t>     scanf("%lf",&amp;r);</a:t>
            </a:r>
          </a:p>
          <a:p>
            <a:pPr algn="just">
              <a:buClrTx/>
            </a:pPr>
            <a:r>
              <a:rPr lang="en-US" altLang="zh-CN" sz="2000" b="1" dirty="0"/>
              <a:t>     return(4.0/3.0*PI*r*r*r);</a:t>
            </a:r>
          </a:p>
          <a:p>
            <a:pPr algn="just">
              <a:buClrTx/>
            </a:pPr>
            <a:r>
              <a:rPr lang="en-US" altLang="zh-CN" sz="2000" b="1" dirty="0"/>
              <a:t>}</a:t>
            </a:r>
            <a:endParaRPr lang="zh-CN" altLang="en-US" sz="2400" b="1" dirty="0">
              <a:latin typeface="CosmicTwo" pitchFamily="34" charset="0"/>
            </a:endParaRPr>
          </a:p>
        </p:txBody>
      </p:sp>
      <p:sp>
        <p:nvSpPr>
          <p:cNvPr id="7" name="Text Box 4">
            <a:extLst>
              <a:ext uri="{FF2B5EF4-FFF2-40B4-BE49-F238E27FC236}">
                <a16:creationId xmlns:a16="http://schemas.microsoft.com/office/drawing/2014/main" id="{4AF4B1A1-2E6C-0A40-BCD4-6524EE66938E}"/>
              </a:ext>
            </a:extLst>
          </p:cNvPr>
          <p:cNvSpPr txBox="1"/>
          <p:nvPr/>
        </p:nvSpPr>
        <p:spPr>
          <a:xfrm>
            <a:off x="5356621" y="4437112"/>
            <a:ext cx="5148263" cy="2225675"/>
          </a:xfrm>
          <a:prstGeom prst="rect">
            <a:avLst/>
          </a:prstGeom>
          <a:solidFill>
            <a:schemeClr val="bg1"/>
          </a:solidFill>
          <a:ln w="12700">
            <a:noFill/>
          </a:ln>
        </p:spPr>
        <p:txBody>
          <a:bodyPr>
            <a:spAutoFit/>
          </a:bodyPr>
          <a:lstStyle/>
          <a:p>
            <a:pPr algn="just">
              <a:buClrTx/>
            </a:pPr>
            <a:r>
              <a:rPr lang="zh-CN" altLang="en-US" sz="2000" b="1" dirty="0"/>
              <a:t>/* 计算圆柱体积 </a:t>
            </a:r>
            <a:r>
              <a:rPr lang="en-US" altLang="zh-CN" sz="2000" b="1" dirty="0"/>
              <a:t>V=PI*r*r*h     */</a:t>
            </a:r>
          </a:p>
          <a:p>
            <a:pPr algn="just">
              <a:buClrTx/>
            </a:pPr>
            <a:r>
              <a:rPr lang="en-US" altLang="zh-CN" sz="2000" b="1" dirty="0">
                <a:solidFill>
                  <a:srgbClr val="CC0066"/>
                </a:solidFill>
              </a:rPr>
              <a:t>double vol_cylind( )</a:t>
            </a:r>
          </a:p>
          <a:p>
            <a:pPr algn="just">
              <a:buClrTx/>
            </a:pPr>
            <a:r>
              <a:rPr lang="en-US" altLang="zh-CN" sz="2000" b="1" dirty="0"/>
              <a:t>{   double r , h ;</a:t>
            </a:r>
          </a:p>
          <a:p>
            <a:pPr algn="just">
              <a:buClrTx/>
            </a:pPr>
            <a:r>
              <a:rPr lang="en-US" altLang="zh-CN" sz="2000" b="1" dirty="0"/>
              <a:t>    printf("</a:t>
            </a:r>
            <a:r>
              <a:rPr lang="zh-CN" altLang="en-US" sz="2000" b="1" dirty="0"/>
              <a:t>请输入圆柱的底圆半径和高：");</a:t>
            </a:r>
          </a:p>
          <a:p>
            <a:pPr algn="just">
              <a:buClrTx/>
            </a:pPr>
            <a:r>
              <a:rPr lang="en-US" altLang="zh-CN" sz="2000" b="1" dirty="0"/>
              <a:t>    scanf("%lf%lf",&amp;r,&amp;h);  </a:t>
            </a:r>
          </a:p>
          <a:p>
            <a:pPr algn="just">
              <a:buClrTx/>
            </a:pPr>
            <a:r>
              <a:rPr lang="en-US" altLang="zh-CN" sz="2000" b="1" dirty="0"/>
              <a:t>    return(PI*r*r*h);</a:t>
            </a:r>
          </a:p>
          <a:p>
            <a:pPr algn="just">
              <a:buClrTx/>
            </a:pPr>
            <a:r>
              <a:rPr lang="en-US" altLang="zh-CN" sz="2000" b="1" dirty="0"/>
              <a:t>}</a:t>
            </a:r>
            <a:endParaRPr lang="en-US" altLang="zh-CN" sz="2400" b="1" dirty="0"/>
          </a:p>
        </p:txBody>
      </p:sp>
      <p:sp>
        <p:nvSpPr>
          <p:cNvPr id="8" name="Text Box 5">
            <a:extLst>
              <a:ext uri="{FF2B5EF4-FFF2-40B4-BE49-F238E27FC236}">
                <a16:creationId xmlns:a16="http://schemas.microsoft.com/office/drawing/2014/main" id="{9EB2A3B1-C463-1749-9E5C-614593ECEAED}"/>
              </a:ext>
            </a:extLst>
          </p:cNvPr>
          <p:cNvSpPr txBox="1"/>
          <p:nvPr/>
        </p:nvSpPr>
        <p:spPr>
          <a:xfrm>
            <a:off x="5347096" y="4528859"/>
            <a:ext cx="5157788" cy="2254250"/>
          </a:xfrm>
          <a:prstGeom prst="rect">
            <a:avLst/>
          </a:prstGeom>
          <a:solidFill>
            <a:schemeClr val="bg1"/>
          </a:solidFill>
          <a:ln w="28575" cap="flat" cmpd="sng">
            <a:solidFill>
              <a:srgbClr val="0000FF"/>
            </a:solidFill>
            <a:prstDash val="solid"/>
            <a:miter/>
            <a:headEnd type="none" w="med" len="med"/>
            <a:tailEnd type="none" w="med" len="med"/>
          </a:ln>
        </p:spPr>
        <p:txBody>
          <a:bodyPr>
            <a:spAutoFit/>
          </a:bodyPr>
          <a:lstStyle/>
          <a:p>
            <a:pPr algn="just">
              <a:buClrTx/>
            </a:pPr>
            <a:r>
              <a:rPr lang="zh-CN" altLang="en-US" sz="2000" b="1" dirty="0"/>
              <a:t>/* 计算圆锥体积 </a:t>
            </a:r>
            <a:r>
              <a:rPr lang="en-US" altLang="zh-CN" sz="2000" b="1" dirty="0"/>
              <a:t>V=h/3*PI*r*r      */</a:t>
            </a:r>
          </a:p>
          <a:p>
            <a:pPr algn="just">
              <a:buClrTx/>
            </a:pPr>
            <a:r>
              <a:rPr lang="en-US" altLang="zh-CN" sz="2000" b="1" dirty="0">
                <a:solidFill>
                  <a:srgbClr val="CC0066"/>
                </a:solidFill>
              </a:rPr>
              <a:t>double vol_cone( )</a:t>
            </a:r>
          </a:p>
          <a:p>
            <a:pPr algn="just">
              <a:buClrTx/>
            </a:pPr>
            <a:r>
              <a:rPr lang="en-US" altLang="zh-CN" sz="2000" b="1" dirty="0"/>
              <a:t>{   double r , h ;</a:t>
            </a:r>
          </a:p>
          <a:p>
            <a:pPr algn="just">
              <a:buClrTx/>
            </a:pPr>
            <a:r>
              <a:rPr lang="en-US" altLang="zh-CN" sz="2000" b="1" dirty="0"/>
              <a:t>    printf("</a:t>
            </a:r>
            <a:r>
              <a:rPr lang="zh-CN" altLang="en-US" sz="2000" b="1" dirty="0"/>
              <a:t>请输入圆锥的底圆半径和高：");</a:t>
            </a:r>
          </a:p>
          <a:p>
            <a:pPr algn="just">
              <a:buClrTx/>
            </a:pPr>
            <a:r>
              <a:rPr lang="zh-CN" altLang="zh-CN" sz="2000" b="1" dirty="0"/>
              <a:t>   </a:t>
            </a:r>
            <a:r>
              <a:rPr lang="zh-CN" altLang="en-US" sz="2000" b="1" dirty="0"/>
              <a:t> </a:t>
            </a:r>
            <a:r>
              <a:rPr lang="en-US" altLang="zh-CN" sz="2000" b="1" dirty="0"/>
              <a:t>scanf("%lf%lf",&amp;r,&amp;h);</a:t>
            </a:r>
          </a:p>
          <a:p>
            <a:pPr algn="just">
              <a:buClrTx/>
            </a:pPr>
            <a:r>
              <a:rPr lang="en-US" altLang="zh-CN" sz="2000" b="1" dirty="0"/>
              <a:t>    return(PI*r*r*h/3.0);</a:t>
            </a:r>
          </a:p>
          <a:p>
            <a:pPr algn="just">
              <a:buClrTx/>
            </a:pPr>
            <a:r>
              <a:rPr lang="en-US" altLang="zh-CN" sz="2000" b="1" dirty="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F9742-6D14-9545-8EC9-5D054DA0EC17}"/>
              </a:ext>
            </a:extLst>
          </p:cNvPr>
          <p:cNvSpPr>
            <a:spLocks noGrp="1"/>
          </p:cNvSpPr>
          <p:nvPr>
            <p:ph type="title"/>
          </p:nvPr>
        </p:nvSpPr>
        <p:spPr>
          <a:xfrm>
            <a:off x="609600" y="2492896"/>
            <a:ext cx="11247040" cy="2481372"/>
          </a:xfrm>
        </p:spPr>
        <p:txBody>
          <a:bodyPr/>
          <a:lstStyle/>
          <a:p>
            <a:r>
              <a:rPr kumimoji="1" lang="zh-CN" altLang="en-US" dirty="0"/>
              <a:t>程序可以有多个函数组成，有哪些函数之间的调用关系？</a:t>
            </a:r>
          </a:p>
        </p:txBody>
      </p:sp>
      <p:sp>
        <p:nvSpPr>
          <p:cNvPr id="4" name="文本框 3">
            <a:extLst>
              <a:ext uri="{FF2B5EF4-FFF2-40B4-BE49-F238E27FC236}">
                <a16:creationId xmlns:a16="http://schemas.microsoft.com/office/drawing/2014/main" id="{F841190C-E55F-304F-98F4-A713E7A62166}"/>
              </a:ext>
            </a:extLst>
          </p:cNvPr>
          <p:cNvSpPr txBox="1"/>
          <p:nvPr/>
        </p:nvSpPr>
        <p:spPr>
          <a:xfrm>
            <a:off x="612649" y="1052736"/>
            <a:ext cx="1415772" cy="830997"/>
          </a:xfrm>
          <a:prstGeom prst="rect">
            <a:avLst/>
          </a:prstGeom>
          <a:noFill/>
        </p:spPr>
        <p:txBody>
          <a:bodyPr wrap="none" rtlCol="0">
            <a:spAutoFit/>
          </a:bodyPr>
          <a:lstStyle/>
          <a:p>
            <a:r>
              <a:rPr kumimoji="1" lang="zh-CN" altLang="en-US" sz="4800" b="1" dirty="0">
                <a:latin typeface="SimHei" panose="02010609060101010101" pitchFamily="49" charset="-122"/>
                <a:ea typeface="SimHei" panose="02010609060101010101" pitchFamily="49" charset="-122"/>
              </a:rPr>
              <a:t>思考</a:t>
            </a:r>
          </a:p>
        </p:txBody>
      </p:sp>
    </p:spTree>
    <p:extLst>
      <p:ext uri="{BB962C8B-B14F-4D97-AF65-F5344CB8AC3E}">
        <p14:creationId xmlns:p14="http://schemas.microsoft.com/office/powerpoint/2010/main" val="188154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323850" y="404664"/>
            <a:ext cx="8652469" cy="762000"/>
          </a:xfrm>
        </p:spPr>
        <p:txBody>
          <a:bodyPr vert="horz" wrap="square" lIns="91440" tIns="45720" rIns="91440" bIns="45720" anchor="ctr"/>
          <a:lstStyle/>
          <a:p>
            <a:pPr eaLnBrk="1" hangingPunct="1"/>
            <a:r>
              <a:rPr lang="en-US" altLang="zh-CN" dirty="0"/>
              <a:t>10.1.2 </a:t>
            </a:r>
            <a:r>
              <a:rPr lang="zh-CN" altLang="en-US" dirty="0"/>
              <a:t>函数的顺序与嵌套调用</a:t>
            </a:r>
          </a:p>
        </p:txBody>
      </p:sp>
      <p:grpSp>
        <p:nvGrpSpPr>
          <p:cNvPr id="2" name="Group 4"/>
          <p:cNvGrpSpPr/>
          <p:nvPr/>
        </p:nvGrpSpPr>
        <p:grpSpPr>
          <a:xfrm>
            <a:off x="3287688" y="1452885"/>
            <a:ext cx="2514600" cy="1616075"/>
            <a:chOff x="3792" y="672"/>
            <a:chExt cx="1584" cy="1018"/>
          </a:xfrm>
        </p:grpSpPr>
        <p:sp>
          <p:nvSpPr>
            <p:cNvPr id="26642" name="Text Box 5"/>
            <p:cNvSpPr txBox="1"/>
            <p:nvPr/>
          </p:nvSpPr>
          <p:spPr>
            <a:xfrm>
              <a:off x="4224" y="672"/>
              <a:ext cx="624" cy="250"/>
            </a:xfrm>
            <a:prstGeom prst="rect">
              <a:avLst/>
            </a:prstGeom>
            <a:noFill/>
            <a:ln w="9525">
              <a:noFill/>
            </a:ln>
          </p:spPr>
          <p:txBody>
            <a:bodyPr>
              <a:spAutoFit/>
            </a:bodyPr>
            <a:lstStyle/>
            <a:p>
              <a:pPr>
                <a:spcBef>
                  <a:spcPct val="50000"/>
                </a:spcBef>
                <a:buClrTx/>
              </a:pPr>
              <a:r>
                <a:rPr lang="en-US" altLang="zh-CN" sz="2000" b="1" dirty="0">
                  <a:latin typeface="CosmicTwo" pitchFamily="34" charset="0"/>
                </a:rPr>
                <a:t>main</a:t>
              </a:r>
            </a:p>
          </p:txBody>
        </p:sp>
        <p:sp>
          <p:nvSpPr>
            <p:cNvPr id="26643" name="Text Box 6"/>
            <p:cNvSpPr txBox="1"/>
            <p:nvPr/>
          </p:nvSpPr>
          <p:spPr>
            <a:xfrm>
              <a:off x="3792" y="1440"/>
              <a:ext cx="432" cy="250"/>
            </a:xfrm>
            <a:prstGeom prst="rect">
              <a:avLst/>
            </a:prstGeom>
            <a:noFill/>
            <a:ln w="9525">
              <a:noFill/>
            </a:ln>
          </p:spPr>
          <p:txBody>
            <a:bodyPr>
              <a:spAutoFit/>
            </a:bodyPr>
            <a:lstStyle/>
            <a:p>
              <a:pPr>
                <a:spcBef>
                  <a:spcPct val="50000"/>
                </a:spcBef>
                <a:buClrTx/>
              </a:pPr>
              <a:r>
                <a:rPr lang="en-US" altLang="zh-CN" sz="2000" b="1" dirty="0">
                  <a:solidFill>
                    <a:schemeClr val="bg2"/>
                  </a:solidFill>
                  <a:latin typeface="CosmicTwo" pitchFamily="34" charset="0"/>
                </a:rPr>
                <a:t>fact</a:t>
              </a:r>
            </a:p>
          </p:txBody>
        </p:sp>
        <p:sp>
          <p:nvSpPr>
            <p:cNvPr id="26644" name="Text Box 7"/>
            <p:cNvSpPr txBox="1"/>
            <p:nvPr/>
          </p:nvSpPr>
          <p:spPr>
            <a:xfrm>
              <a:off x="4560" y="1440"/>
              <a:ext cx="816" cy="250"/>
            </a:xfrm>
            <a:prstGeom prst="rect">
              <a:avLst/>
            </a:prstGeom>
            <a:noFill/>
            <a:ln w="9525">
              <a:noFill/>
            </a:ln>
          </p:spPr>
          <p:txBody>
            <a:bodyPr>
              <a:spAutoFit/>
            </a:bodyPr>
            <a:lstStyle/>
            <a:p>
              <a:pPr>
                <a:spcBef>
                  <a:spcPct val="50000"/>
                </a:spcBef>
                <a:buClrTx/>
              </a:pPr>
              <a:r>
                <a:rPr lang="en-US" altLang="zh-CN" sz="2000" b="1" dirty="0">
                  <a:solidFill>
                    <a:schemeClr val="bg2"/>
                  </a:solidFill>
                  <a:latin typeface="CosmicTwo" pitchFamily="34" charset="0"/>
                </a:rPr>
                <a:t>mypow</a:t>
              </a:r>
            </a:p>
          </p:txBody>
        </p:sp>
        <p:sp>
          <p:nvSpPr>
            <p:cNvPr id="26645" name="Line 8"/>
            <p:cNvSpPr/>
            <p:nvPr/>
          </p:nvSpPr>
          <p:spPr>
            <a:xfrm flipH="1">
              <a:off x="4032" y="960"/>
              <a:ext cx="288" cy="432"/>
            </a:xfrm>
            <a:prstGeom prst="line">
              <a:avLst/>
            </a:prstGeom>
            <a:ln w="38100" cap="flat" cmpd="sng">
              <a:solidFill>
                <a:schemeClr val="bg2"/>
              </a:solidFill>
              <a:prstDash val="solid"/>
              <a:headEnd type="none" w="med" len="med"/>
              <a:tailEnd type="triangle" w="med" len="med"/>
            </a:ln>
          </p:spPr>
        </p:sp>
        <p:sp>
          <p:nvSpPr>
            <p:cNvPr id="26646" name="Line 9"/>
            <p:cNvSpPr/>
            <p:nvPr/>
          </p:nvSpPr>
          <p:spPr>
            <a:xfrm>
              <a:off x="4608" y="960"/>
              <a:ext cx="336" cy="432"/>
            </a:xfrm>
            <a:prstGeom prst="line">
              <a:avLst/>
            </a:prstGeom>
            <a:ln w="38100" cap="flat" cmpd="sng">
              <a:solidFill>
                <a:schemeClr val="bg2"/>
              </a:solidFill>
              <a:prstDash val="solid"/>
              <a:headEnd type="none" w="med" len="med"/>
              <a:tailEnd type="triangle" w="med" len="med"/>
            </a:ln>
          </p:spPr>
        </p:sp>
      </p:grpSp>
      <p:sp>
        <p:nvSpPr>
          <p:cNvPr id="462858" name="Line 10"/>
          <p:cNvSpPr/>
          <p:nvPr/>
        </p:nvSpPr>
        <p:spPr>
          <a:xfrm>
            <a:off x="4024536" y="3646512"/>
            <a:ext cx="0" cy="533400"/>
          </a:xfrm>
          <a:prstGeom prst="line">
            <a:avLst/>
          </a:prstGeom>
          <a:ln w="38100" cap="flat" cmpd="sng">
            <a:solidFill>
              <a:schemeClr val="tx1"/>
            </a:solidFill>
            <a:prstDash val="solid"/>
            <a:headEnd type="none" w="med" len="med"/>
            <a:tailEnd type="triangle" w="med" len="med"/>
          </a:ln>
        </p:spPr>
      </p:sp>
      <p:sp>
        <p:nvSpPr>
          <p:cNvPr id="462859" name="Line 11"/>
          <p:cNvSpPr/>
          <p:nvPr/>
        </p:nvSpPr>
        <p:spPr>
          <a:xfrm flipV="1">
            <a:off x="4024536" y="3722712"/>
            <a:ext cx="609600" cy="457200"/>
          </a:xfrm>
          <a:prstGeom prst="line">
            <a:avLst/>
          </a:prstGeom>
          <a:ln w="38100" cap="flat" cmpd="sng">
            <a:solidFill>
              <a:schemeClr val="bg2"/>
            </a:solidFill>
            <a:prstDash val="solid"/>
            <a:headEnd type="none" w="med" len="med"/>
            <a:tailEnd type="triangle" w="med" len="med"/>
          </a:ln>
        </p:spPr>
      </p:sp>
      <p:sp>
        <p:nvSpPr>
          <p:cNvPr id="462860" name="Line 12"/>
          <p:cNvSpPr/>
          <p:nvPr/>
        </p:nvSpPr>
        <p:spPr>
          <a:xfrm>
            <a:off x="4634136" y="3798912"/>
            <a:ext cx="0" cy="685800"/>
          </a:xfrm>
          <a:prstGeom prst="line">
            <a:avLst/>
          </a:prstGeom>
          <a:ln w="38100" cap="flat" cmpd="sng">
            <a:solidFill>
              <a:schemeClr val="bg2"/>
            </a:solidFill>
            <a:prstDash val="solid"/>
            <a:headEnd type="none" w="med" len="med"/>
            <a:tailEnd type="triangle" w="med" len="med"/>
          </a:ln>
        </p:spPr>
      </p:sp>
      <p:sp>
        <p:nvSpPr>
          <p:cNvPr id="462861" name="Line 13"/>
          <p:cNvSpPr/>
          <p:nvPr/>
        </p:nvSpPr>
        <p:spPr>
          <a:xfrm flipH="1" flipV="1">
            <a:off x="4024536" y="4256112"/>
            <a:ext cx="609600" cy="228600"/>
          </a:xfrm>
          <a:prstGeom prst="line">
            <a:avLst/>
          </a:prstGeom>
          <a:ln w="38100" cap="flat" cmpd="sng">
            <a:solidFill>
              <a:schemeClr val="bg2"/>
            </a:solidFill>
            <a:prstDash val="solid"/>
            <a:headEnd type="none" w="med" len="med"/>
            <a:tailEnd type="triangle" w="med" len="med"/>
          </a:ln>
        </p:spPr>
      </p:sp>
      <p:sp>
        <p:nvSpPr>
          <p:cNvPr id="462862" name="Line 14"/>
          <p:cNvSpPr/>
          <p:nvPr/>
        </p:nvSpPr>
        <p:spPr>
          <a:xfrm>
            <a:off x="4024536" y="4256112"/>
            <a:ext cx="0" cy="990600"/>
          </a:xfrm>
          <a:prstGeom prst="line">
            <a:avLst/>
          </a:prstGeom>
          <a:ln w="38100" cap="flat" cmpd="sng">
            <a:solidFill>
              <a:schemeClr val="tx1"/>
            </a:solidFill>
            <a:prstDash val="solid"/>
            <a:headEnd type="none" w="med" len="med"/>
            <a:tailEnd type="triangle" w="med" len="med"/>
          </a:ln>
        </p:spPr>
      </p:sp>
      <p:sp>
        <p:nvSpPr>
          <p:cNvPr id="462863" name="Line 15"/>
          <p:cNvSpPr/>
          <p:nvPr/>
        </p:nvSpPr>
        <p:spPr>
          <a:xfrm flipV="1">
            <a:off x="4024536" y="4713312"/>
            <a:ext cx="609600" cy="457200"/>
          </a:xfrm>
          <a:prstGeom prst="line">
            <a:avLst/>
          </a:prstGeom>
          <a:ln w="38100" cap="flat" cmpd="sng">
            <a:solidFill>
              <a:schemeClr val="bg2"/>
            </a:solidFill>
            <a:prstDash val="solid"/>
            <a:headEnd type="none" w="med" len="med"/>
            <a:tailEnd type="triangle" w="med" len="med"/>
          </a:ln>
        </p:spPr>
      </p:sp>
      <p:sp>
        <p:nvSpPr>
          <p:cNvPr id="462864" name="Line 16"/>
          <p:cNvSpPr/>
          <p:nvPr/>
        </p:nvSpPr>
        <p:spPr>
          <a:xfrm>
            <a:off x="4634136" y="4789512"/>
            <a:ext cx="0" cy="685800"/>
          </a:xfrm>
          <a:prstGeom prst="line">
            <a:avLst/>
          </a:prstGeom>
          <a:ln w="38100" cap="flat" cmpd="sng">
            <a:solidFill>
              <a:schemeClr val="bg2"/>
            </a:solidFill>
            <a:prstDash val="solid"/>
            <a:headEnd type="none" w="med" len="med"/>
            <a:tailEnd type="triangle" w="med" len="med"/>
          </a:ln>
        </p:spPr>
      </p:sp>
      <p:sp>
        <p:nvSpPr>
          <p:cNvPr id="462865" name="Line 17"/>
          <p:cNvSpPr/>
          <p:nvPr/>
        </p:nvSpPr>
        <p:spPr>
          <a:xfrm flipH="1" flipV="1">
            <a:off x="4024536" y="5246712"/>
            <a:ext cx="609600" cy="228600"/>
          </a:xfrm>
          <a:prstGeom prst="line">
            <a:avLst/>
          </a:prstGeom>
          <a:ln w="38100" cap="flat" cmpd="sng">
            <a:solidFill>
              <a:schemeClr val="bg2"/>
            </a:solidFill>
            <a:prstDash val="solid"/>
            <a:headEnd type="none" w="med" len="med"/>
            <a:tailEnd type="triangle" w="med" len="med"/>
          </a:ln>
        </p:spPr>
      </p:sp>
      <p:sp>
        <p:nvSpPr>
          <p:cNvPr id="462866" name="Line 18"/>
          <p:cNvSpPr/>
          <p:nvPr/>
        </p:nvSpPr>
        <p:spPr>
          <a:xfrm>
            <a:off x="4024536" y="5246712"/>
            <a:ext cx="0" cy="990600"/>
          </a:xfrm>
          <a:prstGeom prst="line">
            <a:avLst/>
          </a:prstGeom>
          <a:ln w="38100" cap="flat" cmpd="sng">
            <a:solidFill>
              <a:schemeClr val="tx1"/>
            </a:solidFill>
            <a:prstDash val="solid"/>
            <a:headEnd type="none" w="med" len="med"/>
            <a:tailEnd type="triangle" w="med" len="med"/>
          </a:ln>
        </p:spPr>
      </p:sp>
      <p:grpSp>
        <p:nvGrpSpPr>
          <p:cNvPr id="3" name="Group 19"/>
          <p:cNvGrpSpPr/>
          <p:nvPr/>
        </p:nvGrpSpPr>
        <p:grpSpPr>
          <a:xfrm>
            <a:off x="3719736" y="3317583"/>
            <a:ext cx="2362200" cy="1920875"/>
            <a:chOff x="3744" y="2160"/>
            <a:chExt cx="1488" cy="1210"/>
          </a:xfrm>
        </p:grpSpPr>
        <p:sp>
          <p:nvSpPr>
            <p:cNvPr id="26639" name="Text Box 20"/>
            <p:cNvSpPr txBox="1"/>
            <p:nvPr/>
          </p:nvSpPr>
          <p:spPr>
            <a:xfrm>
              <a:off x="3744" y="2160"/>
              <a:ext cx="624" cy="250"/>
            </a:xfrm>
            <a:prstGeom prst="rect">
              <a:avLst/>
            </a:prstGeom>
            <a:noFill/>
            <a:ln w="9525">
              <a:noFill/>
            </a:ln>
          </p:spPr>
          <p:txBody>
            <a:bodyPr>
              <a:spAutoFit/>
            </a:bodyPr>
            <a:lstStyle/>
            <a:p>
              <a:pPr>
                <a:spcBef>
                  <a:spcPct val="50000"/>
                </a:spcBef>
                <a:buClrTx/>
              </a:pPr>
              <a:r>
                <a:rPr lang="en-US" altLang="zh-CN" sz="2000" b="1" dirty="0">
                  <a:latin typeface="CosmicTwo" pitchFamily="34" charset="0"/>
                </a:rPr>
                <a:t>main</a:t>
              </a:r>
            </a:p>
          </p:txBody>
        </p:sp>
        <p:sp>
          <p:nvSpPr>
            <p:cNvPr id="26640" name="Text Box 21"/>
            <p:cNvSpPr txBox="1"/>
            <p:nvPr/>
          </p:nvSpPr>
          <p:spPr>
            <a:xfrm>
              <a:off x="4464" y="2496"/>
              <a:ext cx="432" cy="250"/>
            </a:xfrm>
            <a:prstGeom prst="rect">
              <a:avLst/>
            </a:prstGeom>
            <a:noFill/>
            <a:ln w="9525">
              <a:noFill/>
            </a:ln>
          </p:spPr>
          <p:txBody>
            <a:bodyPr>
              <a:spAutoFit/>
            </a:bodyPr>
            <a:lstStyle/>
            <a:p>
              <a:pPr>
                <a:spcBef>
                  <a:spcPct val="50000"/>
                </a:spcBef>
                <a:buClrTx/>
              </a:pPr>
              <a:r>
                <a:rPr lang="en-US" altLang="zh-CN" sz="2000" b="1" dirty="0">
                  <a:solidFill>
                    <a:schemeClr val="bg2"/>
                  </a:solidFill>
                  <a:latin typeface="CosmicTwo" pitchFamily="34" charset="0"/>
                </a:rPr>
                <a:t>fact</a:t>
              </a:r>
            </a:p>
          </p:txBody>
        </p:sp>
        <p:sp>
          <p:nvSpPr>
            <p:cNvPr id="26641" name="Text Box 22"/>
            <p:cNvSpPr txBox="1"/>
            <p:nvPr/>
          </p:nvSpPr>
          <p:spPr>
            <a:xfrm>
              <a:off x="4464" y="3120"/>
              <a:ext cx="768" cy="250"/>
            </a:xfrm>
            <a:prstGeom prst="rect">
              <a:avLst/>
            </a:prstGeom>
            <a:noFill/>
            <a:ln w="9525">
              <a:noFill/>
            </a:ln>
          </p:spPr>
          <p:txBody>
            <a:bodyPr>
              <a:spAutoFit/>
            </a:bodyPr>
            <a:lstStyle/>
            <a:p>
              <a:pPr>
                <a:spcBef>
                  <a:spcPct val="50000"/>
                </a:spcBef>
                <a:buClrTx/>
              </a:pPr>
              <a:r>
                <a:rPr lang="en-US" altLang="zh-CN" sz="2000" b="1" dirty="0">
                  <a:solidFill>
                    <a:schemeClr val="bg2"/>
                  </a:solidFill>
                  <a:latin typeface="CosmicTwo" pitchFamily="34" charset="0"/>
                </a:rPr>
                <a:t>mypow</a:t>
              </a:r>
            </a:p>
          </p:txBody>
        </p:sp>
      </p:grpSp>
      <p:sp>
        <p:nvSpPr>
          <p:cNvPr id="23" name="Rectangle 3">
            <a:extLst>
              <a:ext uri="{FF2B5EF4-FFF2-40B4-BE49-F238E27FC236}">
                <a16:creationId xmlns:a16="http://schemas.microsoft.com/office/drawing/2014/main" id="{04AE825F-8B77-384F-B192-5EC5C0A995F0}"/>
              </a:ext>
            </a:extLst>
          </p:cNvPr>
          <p:cNvSpPr txBox="1">
            <a:spLocks/>
          </p:cNvSpPr>
          <p:nvPr/>
        </p:nvSpPr>
        <p:spPr>
          <a:xfrm>
            <a:off x="5735960" y="1196752"/>
            <a:ext cx="3690938" cy="5500688"/>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bg2"/>
              </a:buClr>
              <a:buSzPct val="75000"/>
              <a:buFont typeface="Wingdings" panose="05000000000000000000" charset="0"/>
              <a:buChar char="n"/>
              <a:defRPr sz="3200" b="0" i="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742950" indent="-285750" algn="l" rtl="0" eaLnBrk="0" fontAlgn="base" hangingPunct="0">
              <a:spcBef>
                <a:spcPct val="20000"/>
              </a:spcBef>
              <a:spcAft>
                <a:spcPct val="0"/>
              </a:spcAft>
              <a:buClr>
                <a:schemeClr val="accent2"/>
              </a:buClr>
              <a:buSzPct val="80000"/>
              <a:buFont typeface="Wingdings" panose="05000000000000000000" charset="0"/>
              <a:buChar char="¨"/>
              <a:defRPr sz="2800" b="1">
                <a:solidFill>
                  <a:schemeClr val="tx1"/>
                </a:solidFill>
                <a:latin typeface="Kaiti SC" panose="02010600040101010101" pitchFamily="2" charset="-122"/>
                <a:ea typeface="Kaiti SC" panose="02010600040101010101" pitchFamily="2" charset="-122"/>
              </a:defRPr>
            </a:lvl2pPr>
            <a:lvl3pPr marL="1143000" indent="-228600" algn="l" rtl="0" eaLnBrk="0" fontAlgn="base" hangingPunct="0">
              <a:spcBef>
                <a:spcPct val="20000"/>
              </a:spcBef>
              <a:spcAft>
                <a:spcPct val="0"/>
              </a:spcAft>
              <a:buClr>
                <a:schemeClr val="bg2"/>
              </a:buClr>
              <a:buSzPct val="65000"/>
              <a:buFont typeface="Wingdings" panose="05000000000000000000" charset="0"/>
              <a:buChar char="n"/>
              <a:defRPr sz="2400" b="1">
                <a:solidFill>
                  <a:schemeClr val="tx1"/>
                </a:solidFill>
                <a:latin typeface="Kaiti SC" panose="02010600040101010101" pitchFamily="2" charset="-122"/>
                <a:ea typeface="Kaiti SC" panose="0201060004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charset="0"/>
              <a:buChar char="¨"/>
              <a:defRPr sz="2000" b="1">
                <a:solidFill>
                  <a:schemeClr val="tx1"/>
                </a:solidFill>
                <a:latin typeface="Kaiti SC" panose="02010600040101010101" pitchFamily="2" charset="-122"/>
                <a:ea typeface="Kaiti SC" panose="02010600040101010101" pitchFamily="2" charset="-122"/>
              </a:defRPr>
            </a:lvl4pPr>
            <a:lvl5pPr marL="2057400" indent="-228600" algn="l" rtl="0" eaLnBrk="0" fontAlgn="base" hangingPunct="0">
              <a:spcBef>
                <a:spcPct val="20000"/>
              </a:spcBef>
              <a:spcAft>
                <a:spcPct val="0"/>
              </a:spcAft>
              <a:buClr>
                <a:schemeClr val="bg2"/>
              </a:buClr>
              <a:buFont typeface="Wingdings" panose="05000000000000000000" charset="0"/>
              <a:buChar char="§"/>
              <a:defRPr sz="2000" b="1">
                <a:solidFill>
                  <a:schemeClr val="tx1"/>
                </a:solidFill>
                <a:latin typeface="Kaiti SC" panose="02010600040101010101" pitchFamily="2" charset="-122"/>
                <a:ea typeface="Kaiti SC" panose="02010600040101010101" pitchFamily="2"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a:lstStyle>
          <a:p>
            <a:pPr defTabSz="914400" eaLnBrk="1" hangingPunct="1">
              <a:lnSpc>
                <a:spcPct val="90000"/>
              </a:lnSpc>
            </a:pPr>
            <a:r>
              <a:rPr lang="zh-CN" altLang="en-US" sz="2800" b="1" kern="0" dirty="0"/>
              <a:t>嵌套调用</a:t>
            </a:r>
          </a:p>
          <a:p>
            <a:pPr lvl="1" defTabSz="914400" eaLnBrk="1" hangingPunct="1">
              <a:lnSpc>
                <a:spcPct val="90000"/>
              </a:lnSpc>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int main(void)</a:t>
            </a:r>
          </a:p>
          <a:p>
            <a:pPr lvl="1" defTabSz="914400" eaLnBrk="1" hangingPunct="1">
              <a:lnSpc>
                <a:spcPct val="90000"/>
              </a:lnSpc>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   ……</a:t>
            </a:r>
          </a:p>
          <a:p>
            <a:pPr lvl="1" defTabSz="914400" eaLnBrk="1" hangingPunct="1">
              <a:lnSpc>
                <a:spcPct val="90000"/>
              </a:lnSpc>
              <a:buFont typeface="Wingdings" panose="05000000000000000000" charset="0"/>
              <a:buNone/>
            </a:pPr>
            <a:r>
              <a:rPr lang="en-US" altLang="zh-CN" sz="2400" kern="0" dirty="0">
                <a:solidFill>
                  <a:schemeClr val="bg2"/>
                </a:solidFill>
                <a:latin typeface="Microsoft YaHei" panose="020B0503020204020204" pitchFamily="34" charset="-122"/>
                <a:ea typeface="Microsoft YaHei" panose="020B0503020204020204" pitchFamily="34" charset="-122"/>
              </a:rPr>
              <a:t>    </a:t>
            </a:r>
            <a:r>
              <a:rPr lang="en-US" altLang="zh-CN" sz="2400" kern="0" dirty="0" err="1">
                <a:solidFill>
                  <a:schemeClr val="bg2"/>
                </a:solidFill>
                <a:latin typeface="Microsoft YaHei" panose="020B0503020204020204" pitchFamily="34" charset="-122"/>
                <a:ea typeface="Microsoft YaHei" panose="020B0503020204020204" pitchFamily="34" charset="-122"/>
              </a:rPr>
              <a:t>cal</a:t>
            </a:r>
            <a:r>
              <a:rPr lang="en-US" altLang="zh-CN" sz="2400" kern="0" dirty="0">
                <a:solidFill>
                  <a:schemeClr val="bg2"/>
                </a:solidFill>
                <a:latin typeface="Microsoft YaHei" panose="020B0503020204020204" pitchFamily="34" charset="-122"/>
                <a:ea typeface="Microsoft YaHei" panose="020B0503020204020204" pitchFamily="34" charset="-122"/>
              </a:rPr>
              <a:t> (</a:t>
            </a:r>
            <a:r>
              <a:rPr lang="en-US" altLang="zh-CN" sz="2400" kern="0" dirty="0" err="1">
                <a:solidFill>
                  <a:schemeClr val="bg2"/>
                </a:solidFill>
                <a:latin typeface="Microsoft YaHei" panose="020B0503020204020204" pitchFamily="34" charset="-122"/>
                <a:ea typeface="Microsoft YaHei" panose="020B0503020204020204" pitchFamily="34" charset="-122"/>
              </a:rPr>
              <a:t>sel</a:t>
            </a:r>
            <a:r>
              <a:rPr lang="en-US" altLang="zh-CN" sz="2400" kern="0" dirty="0">
                <a:solidFill>
                  <a:schemeClr val="bg2"/>
                </a:solidFill>
                <a:latin typeface="Microsoft YaHei" panose="020B0503020204020204" pitchFamily="34" charset="-122"/>
                <a:ea typeface="Microsoft YaHei" panose="020B0503020204020204" pitchFamily="34" charset="-122"/>
              </a:rPr>
              <a:t>);</a:t>
            </a:r>
            <a:r>
              <a:rPr lang="en-US" altLang="zh-CN" sz="2400" kern="0" dirty="0">
                <a:latin typeface="Microsoft YaHei" panose="020B0503020204020204" pitchFamily="34" charset="-122"/>
                <a:ea typeface="Microsoft YaHei" panose="020B0503020204020204" pitchFamily="34" charset="-122"/>
              </a:rPr>
              <a:t> </a:t>
            </a:r>
          </a:p>
          <a:p>
            <a:pPr lvl="1" defTabSz="914400" eaLnBrk="1" hangingPunct="1">
              <a:lnSpc>
                <a:spcPct val="90000"/>
              </a:lnSpc>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    ……</a:t>
            </a:r>
          </a:p>
          <a:p>
            <a:pPr lvl="1" defTabSz="914400" eaLnBrk="1" hangingPunct="1">
              <a:lnSpc>
                <a:spcPct val="90000"/>
              </a:lnSpc>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a:t>
            </a:r>
          </a:p>
          <a:p>
            <a:pPr lvl="1" algn="just" defTabSz="914400" eaLnBrk="1" hangingPunct="1">
              <a:lnSpc>
                <a:spcPct val="90000"/>
              </a:lnSpc>
              <a:spcBef>
                <a:spcPct val="0"/>
              </a:spcBef>
              <a:buFont typeface="Wingdings" panose="05000000000000000000" charset="0"/>
              <a:buNone/>
            </a:pPr>
            <a:r>
              <a:rPr lang="en-US" altLang="zh-CN" sz="2400" kern="0" dirty="0">
                <a:solidFill>
                  <a:schemeClr val="bg2"/>
                </a:solidFill>
                <a:latin typeface="Microsoft YaHei" panose="020B0503020204020204" pitchFamily="34" charset="-122"/>
                <a:ea typeface="Microsoft YaHei" panose="020B0503020204020204" pitchFamily="34" charset="-122"/>
              </a:rPr>
              <a:t>void </a:t>
            </a:r>
            <a:r>
              <a:rPr lang="en-US" altLang="zh-CN" sz="2400" kern="0" dirty="0" err="1">
                <a:solidFill>
                  <a:schemeClr val="bg2"/>
                </a:solidFill>
                <a:latin typeface="Microsoft YaHei" panose="020B0503020204020204" pitchFamily="34" charset="-122"/>
                <a:ea typeface="Microsoft YaHei" panose="020B0503020204020204" pitchFamily="34" charset="-122"/>
              </a:rPr>
              <a:t>cal</a:t>
            </a:r>
            <a:r>
              <a:rPr lang="en-US" altLang="zh-CN" sz="2400" kern="0" dirty="0">
                <a:solidFill>
                  <a:schemeClr val="bg2"/>
                </a:solidFill>
                <a:latin typeface="Microsoft YaHei" panose="020B0503020204020204" pitchFamily="34" charset="-122"/>
                <a:ea typeface="Microsoft YaHei" panose="020B0503020204020204" pitchFamily="34" charset="-122"/>
              </a:rPr>
              <a:t> (int </a:t>
            </a:r>
            <a:r>
              <a:rPr lang="en-US" altLang="zh-CN" sz="2400" kern="0" dirty="0" err="1">
                <a:solidFill>
                  <a:schemeClr val="bg2"/>
                </a:solidFill>
                <a:latin typeface="Microsoft YaHei" panose="020B0503020204020204" pitchFamily="34" charset="-122"/>
                <a:ea typeface="Microsoft YaHei" panose="020B0503020204020204" pitchFamily="34" charset="-122"/>
              </a:rPr>
              <a:t>sel</a:t>
            </a:r>
            <a:r>
              <a:rPr lang="en-US" altLang="zh-CN" sz="2400" kern="0" dirty="0">
                <a:solidFill>
                  <a:schemeClr val="bg2"/>
                </a:solidFill>
                <a:latin typeface="Microsoft YaHei" panose="020B0503020204020204" pitchFamily="34" charset="-122"/>
                <a:ea typeface="Microsoft YaHei" panose="020B0503020204020204" pitchFamily="34" charset="-122"/>
              </a:rPr>
              <a:t>)</a:t>
            </a:r>
          </a:p>
          <a:p>
            <a:pPr lvl="1" algn="just" defTabSz="914400" eaLnBrk="1" hangingPunct="1">
              <a:lnSpc>
                <a:spcPct val="90000"/>
              </a:lnSpc>
              <a:spcBef>
                <a:spcPct val="0"/>
              </a:spcBef>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	……</a:t>
            </a:r>
          </a:p>
          <a:p>
            <a:pPr lvl="1" algn="just" defTabSz="914400" eaLnBrk="1" hangingPunct="1">
              <a:lnSpc>
                <a:spcPct val="90000"/>
              </a:lnSpc>
              <a:spcBef>
                <a:spcPct val="0"/>
              </a:spcBef>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    </a:t>
            </a:r>
            <a:r>
              <a:rPr lang="en-US" altLang="zh-CN" sz="2400" kern="0" dirty="0" err="1">
                <a:solidFill>
                  <a:srgbClr val="CC0066"/>
                </a:solidFill>
                <a:latin typeface="Microsoft YaHei" panose="020B0503020204020204" pitchFamily="34" charset="-122"/>
                <a:ea typeface="Microsoft YaHei" panose="020B0503020204020204" pitchFamily="34" charset="-122"/>
              </a:rPr>
              <a:t>vol_ball</a:t>
            </a:r>
            <a:r>
              <a:rPr lang="en-US" altLang="zh-CN" sz="2400" kern="0" dirty="0">
                <a:solidFill>
                  <a:srgbClr val="CC0066"/>
                </a:solidFill>
                <a:latin typeface="Microsoft YaHei" panose="020B0503020204020204" pitchFamily="34" charset="-122"/>
                <a:ea typeface="Microsoft YaHei" panose="020B0503020204020204" pitchFamily="34" charset="-122"/>
              </a:rPr>
              <a:t>()</a:t>
            </a:r>
          </a:p>
          <a:p>
            <a:pPr lvl="1" algn="just" defTabSz="914400" eaLnBrk="1" hangingPunct="1">
              <a:lnSpc>
                <a:spcPct val="90000"/>
              </a:lnSpc>
              <a:spcBef>
                <a:spcPct val="0"/>
              </a:spcBef>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    ……</a:t>
            </a:r>
          </a:p>
          <a:p>
            <a:pPr lvl="1" algn="just" defTabSz="914400" eaLnBrk="1" hangingPunct="1">
              <a:lnSpc>
                <a:spcPct val="90000"/>
              </a:lnSpc>
              <a:spcBef>
                <a:spcPct val="0"/>
              </a:spcBef>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a:t>
            </a:r>
          </a:p>
          <a:p>
            <a:pPr lvl="1" algn="just" defTabSz="914400" eaLnBrk="1" hangingPunct="1">
              <a:lnSpc>
                <a:spcPct val="90000"/>
              </a:lnSpc>
              <a:spcBef>
                <a:spcPct val="0"/>
              </a:spcBef>
              <a:buFont typeface="Wingdings" panose="05000000000000000000" charset="0"/>
              <a:buNone/>
            </a:pPr>
            <a:r>
              <a:rPr lang="en-US" altLang="zh-CN" sz="2400" kern="0" dirty="0">
                <a:solidFill>
                  <a:srgbClr val="CC0066"/>
                </a:solidFill>
                <a:latin typeface="Microsoft YaHei" panose="020B0503020204020204" pitchFamily="34" charset="-122"/>
                <a:ea typeface="Microsoft YaHei" panose="020B0503020204020204" pitchFamily="34" charset="-122"/>
              </a:rPr>
              <a:t>double </a:t>
            </a:r>
            <a:r>
              <a:rPr lang="en-US" altLang="zh-CN" sz="2400" kern="0" dirty="0" err="1">
                <a:solidFill>
                  <a:srgbClr val="CC0066"/>
                </a:solidFill>
                <a:latin typeface="Microsoft YaHei" panose="020B0503020204020204" pitchFamily="34" charset="-122"/>
                <a:ea typeface="Microsoft YaHei" panose="020B0503020204020204" pitchFamily="34" charset="-122"/>
              </a:rPr>
              <a:t>vol_ball</a:t>
            </a:r>
            <a:r>
              <a:rPr lang="en-US" altLang="zh-CN" sz="2400" kern="0" dirty="0">
                <a:solidFill>
                  <a:srgbClr val="CC0066"/>
                </a:solidFill>
                <a:latin typeface="Microsoft YaHei" panose="020B0503020204020204" pitchFamily="34" charset="-122"/>
                <a:ea typeface="Microsoft YaHei" panose="020B0503020204020204" pitchFamily="34" charset="-122"/>
              </a:rPr>
              <a:t>( )</a:t>
            </a:r>
          </a:p>
          <a:p>
            <a:pPr lvl="1" algn="just" defTabSz="914400" eaLnBrk="1" hangingPunct="1">
              <a:lnSpc>
                <a:spcPct val="90000"/>
              </a:lnSpc>
              <a:spcBef>
                <a:spcPct val="0"/>
              </a:spcBef>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	</a:t>
            </a:r>
          </a:p>
          <a:p>
            <a:pPr lvl="1" algn="just" defTabSz="914400" eaLnBrk="1" hangingPunct="1">
              <a:lnSpc>
                <a:spcPct val="90000"/>
              </a:lnSpc>
              <a:spcBef>
                <a:spcPct val="0"/>
              </a:spcBef>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    ……</a:t>
            </a:r>
          </a:p>
          <a:p>
            <a:pPr lvl="1" algn="just" defTabSz="914400" eaLnBrk="1" hangingPunct="1">
              <a:lnSpc>
                <a:spcPct val="90000"/>
              </a:lnSpc>
              <a:spcBef>
                <a:spcPct val="0"/>
              </a:spcBef>
              <a:buFont typeface="Wingdings" panose="05000000000000000000" charset="0"/>
              <a:buNone/>
            </a:pPr>
            <a:r>
              <a:rPr lang="en-US" altLang="zh-CN" sz="2400" kern="0" dirty="0">
                <a:latin typeface="Microsoft YaHei" panose="020B0503020204020204" pitchFamily="34" charset="-122"/>
                <a:ea typeface="Microsoft YaHei" panose="020B0503020204020204" pitchFamily="34" charset="-122"/>
              </a:rPr>
              <a:t>}</a:t>
            </a:r>
          </a:p>
        </p:txBody>
      </p:sp>
      <p:sp>
        <p:nvSpPr>
          <p:cNvPr id="24" name="Line 4">
            <a:extLst>
              <a:ext uri="{FF2B5EF4-FFF2-40B4-BE49-F238E27FC236}">
                <a16:creationId xmlns:a16="http://schemas.microsoft.com/office/drawing/2014/main" id="{478CED6E-DA59-9046-819F-377E7B15B947}"/>
              </a:ext>
            </a:extLst>
          </p:cNvPr>
          <p:cNvSpPr/>
          <p:nvPr/>
        </p:nvSpPr>
        <p:spPr>
          <a:xfrm>
            <a:off x="9573344" y="4781128"/>
            <a:ext cx="0" cy="533400"/>
          </a:xfrm>
          <a:prstGeom prst="line">
            <a:avLst/>
          </a:prstGeom>
          <a:ln w="38100" cap="flat" cmpd="sng">
            <a:solidFill>
              <a:schemeClr val="tx1"/>
            </a:solidFill>
            <a:prstDash val="solid"/>
            <a:headEnd type="none" w="med" len="med"/>
            <a:tailEnd type="triangle" w="med" len="med"/>
          </a:ln>
        </p:spPr>
      </p:sp>
      <p:sp>
        <p:nvSpPr>
          <p:cNvPr id="25" name="Line 5">
            <a:extLst>
              <a:ext uri="{FF2B5EF4-FFF2-40B4-BE49-F238E27FC236}">
                <a16:creationId xmlns:a16="http://schemas.microsoft.com/office/drawing/2014/main" id="{96D40882-6C5D-034E-A7A6-70C3A589DB98}"/>
              </a:ext>
            </a:extLst>
          </p:cNvPr>
          <p:cNvSpPr/>
          <p:nvPr/>
        </p:nvSpPr>
        <p:spPr>
          <a:xfrm flipV="1">
            <a:off x="9573344" y="4857328"/>
            <a:ext cx="609600" cy="457200"/>
          </a:xfrm>
          <a:prstGeom prst="line">
            <a:avLst/>
          </a:prstGeom>
          <a:ln w="38100" cap="flat" cmpd="sng">
            <a:solidFill>
              <a:schemeClr val="bg2"/>
            </a:solidFill>
            <a:prstDash val="solid"/>
            <a:headEnd type="none" w="med" len="med"/>
            <a:tailEnd type="triangle" w="med" len="med"/>
          </a:ln>
        </p:spPr>
      </p:sp>
      <p:sp>
        <p:nvSpPr>
          <p:cNvPr id="26" name="Line 6">
            <a:extLst>
              <a:ext uri="{FF2B5EF4-FFF2-40B4-BE49-F238E27FC236}">
                <a16:creationId xmlns:a16="http://schemas.microsoft.com/office/drawing/2014/main" id="{8E307D28-FA47-1B4F-A15C-0C239CF741BA}"/>
              </a:ext>
            </a:extLst>
          </p:cNvPr>
          <p:cNvSpPr/>
          <p:nvPr/>
        </p:nvSpPr>
        <p:spPr>
          <a:xfrm>
            <a:off x="10182944" y="4933528"/>
            <a:ext cx="0" cy="304800"/>
          </a:xfrm>
          <a:prstGeom prst="line">
            <a:avLst/>
          </a:prstGeom>
          <a:ln w="38100" cap="flat" cmpd="sng">
            <a:solidFill>
              <a:schemeClr val="bg2"/>
            </a:solidFill>
            <a:prstDash val="solid"/>
            <a:headEnd type="none" w="med" len="med"/>
            <a:tailEnd type="triangle" w="med" len="med"/>
          </a:ln>
        </p:spPr>
      </p:sp>
      <p:sp>
        <p:nvSpPr>
          <p:cNvPr id="27" name="Line 7">
            <a:extLst>
              <a:ext uri="{FF2B5EF4-FFF2-40B4-BE49-F238E27FC236}">
                <a16:creationId xmlns:a16="http://schemas.microsoft.com/office/drawing/2014/main" id="{E8C8C123-E576-F74F-9BCD-764E1EB413E4}"/>
              </a:ext>
            </a:extLst>
          </p:cNvPr>
          <p:cNvSpPr/>
          <p:nvPr/>
        </p:nvSpPr>
        <p:spPr>
          <a:xfrm flipH="1" flipV="1">
            <a:off x="9573344" y="5390728"/>
            <a:ext cx="609600" cy="228600"/>
          </a:xfrm>
          <a:prstGeom prst="line">
            <a:avLst/>
          </a:prstGeom>
          <a:ln w="38100" cap="flat" cmpd="sng">
            <a:solidFill>
              <a:schemeClr val="bg2"/>
            </a:solidFill>
            <a:prstDash val="solid"/>
            <a:headEnd type="none" w="med" len="med"/>
            <a:tailEnd type="triangle" w="med" len="med"/>
          </a:ln>
        </p:spPr>
      </p:sp>
      <p:sp>
        <p:nvSpPr>
          <p:cNvPr id="28" name="Line 8">
            <a:extLst>
              <a:ext uri="{FF2B5EF4-FFF2-40B4-BE49-F238E27FC236}">
                <a16:creationId xmlns:a16="http://schemas.microsoft.com/office/drawing/2014/main" id="{4F2CCF54-8676-8F4B-A538-1E4610163114}"/>
              </a:ext>
            </a:extLst>
          </p:cNvPr>
          <p:cNvSpPr/>
          <p:nvPr/>
        </p:nvSpPr>
        <p:spPr>
          <a:xfrm>
            <a:off x="9573344" y="5390728"/>
            <a:ext cx="0" cy="990600"/>
          </a:xfrm>
          <a:prstGeom prst="line">
            <a:avLst/>
          </a:prstGeom>
          <a:ln w="38100" cap="flat" cmpd="sng">
            <a:solidFill>
              <a:schemeClr val="tx1"/>
            </a:solidFill>
            <a:prstDash val="solid"/>
            <a:headEnd type="none" w="med" len="med"/>
            <a:tailEnd type="triangle" w="med" len="med"/>
          </a:ln>
        </p:spPr>
      </p:sp>
      <p:sp>
        <p:nvSpPr>
          <p:cNvPr id="29" name="Line 9">
            <a:extLst>
              <a:ext uri="{FF2B5EF4-FFF2-40B4-BE49-F238E27FC236}">
                <a16:creationId xmlns:a16="http://schemas.microsoft.com/office/drawing/2014/main" id="{D895A79E-6F4D-704E-957D-E02130A050EF}"/>
              </a:ext>
            </a:extLst>
          </p:cNvPr>
          <p:cNvSpPr/>
          <p:nvPr/>
        </p:nvSpPr>
        <p:spPr>
          <a:xfrm flipV="1">
            <a:off x="10182944" y="4781128"/>
            <a:ext cx="609600" cy="457200"/>
          </a:xfrm>
          <a:prstGeom prst="line">
            <a:avLst/>
          </a:prstGeom>
          <a:ln w="38100" cap="flat" cmpd="sng">
            <a:solidFill>
              <a:srgbClr val="CC0066"/>
            </a:solidFill>
            <a:prstDash val="solid"/>
            <a:headEnd type="none" w="med" len="med"/>
            <a:tailEnd type="triangle" w="med" len="med"/>
          </a:ln>
        </p:spPr>
      </p:sp>
      <p:sp>
        <p:nvSpPr>
          <p:cNvPr id="30" name="Line 10">
            <a:extLst>
              <a:ext uri="{FF2B5EF4-FFF2-40B4-BE49-F238E27FC236}">
                <a16:creationId xmlns:a16="http://schemas.microsoft.com/office/drawing/2014/main" id="{69FE90EF-D856-2F44-92FA-DBB176AF30F5}"/>
              </a:ext>
            </a:extLst>
          </p:cNvPr>
          <p:cNvSpPr/>
          <p:nvPr/>
        </p:nvSpPr>
        <p:spPr>
          <a:xfrm>
            <a:off x="10792544" y="4857328"/>
            <a:ext cx="0" cy="685800"/>
          </a:xfrm>
          <a:prstGeom prst="line">
            <a:avLst/>
          </a:prstGeom>
          <a:ln w="38100" cap="flat" cmpd="sng">
            <a:solidFill>
              <a:srgbClr val="CC0066"/>
            </a:solidFill>
            <a:prstDash val="solid"/>
            <a:headEnd type="none" w="med" len="med"/>
            <a:tailEnd type="triangle" w="med" len="med"/>
          </a:ln>
        </p:spPr>
      </p:sp>
      <p:sp>
        <p:nvSpPr>
          <p:cNvPr id="31" name="Line 11">
            <a:extLst>
              <a:ext uri="{FF2B5EF4-FFF2-40B4-BE49-F238E27FC236}">
                <a16:creationId xmlns:a16="http://schemas.microsoft.com/office/drawing/2014/main" id="{A3A9784E-DE5C-BB49-9F26-274C39F5394B}"/>
              </a:ext>
            </a:extLst>
          </p:cNvPr>
          <p:cNvSpPr/>
          <p:nvPr/>
        </p:nvSpPr>
        <p:spPr>
          <a:xfrm flipH="1" flipV="1">
            <a:off x="10182944" y="5314528"/>
            <a:ext cx="609600" cy="228600"/>
          </a:xfrm>
          <a:prstGeom prst="line">
            <a:avLst/>
          </a:prstGeom>
          <a:ln w="25400" cap="flat" cmpd="sng">
            <a:solidFill>
              <a:srgbClr val="CC0066"/>
            </a:solidFill>
            <a:prstDash val="solid"/>
            <a:headEnd type="none" w="med" len="med"/>
            <a:tailEnd type="triangle" w="med" len="med"/>
          </a:ln>
        </p:spPr>
      </p:sp>
      <p:grpSp>
        <p:nvGrpSpPr>
          <p:cNvPr id="32" name="Group 12">
            <a:extLst>
              <a:ext uri="{FF2B5EF4-FFF2-40B4-BE49-F238E27FC236}">
                <a16:creationId xmlns:a16="http://schemas.microsoft.com/office/drawing/2014/main" id="{C727787F-B550-4646-93A0-B4E520BF7F4D}"/>
              </a:ext>
            </a:extLst>
          </p:cNvPr>
          <p:cNvGrpSpPr/>
          <p:nvPr/>
        </p:nvGrpSpPr>
        <p:grpSpPr>
          <a:xfrm>
            <a:off x="9192346" y="4400130"/>
            <a:ext cx="2365376" cy="1657350"/>
            <a:chOff x="3360" y="2400"/>
            <a:chExt cx="1490" cy="1044"/>
          </a:xfrm>
        </p:grpSpPr>
        <p:sp>
          <p:nvSpPr>
            <p:cNvPr id="33" name="Text Box 13">
              <a:extLst>
                <a:ext uri="{FF2B5EF4-FFF2-40B4-BE49-F238E27FC236}">
                  <a16:creationId xmlns:a16="http://schemas.microsoft.com/office/drawing/2014/main" id="{629AF8BE-5130-F64B-9BDD-16BF314D1088}"/>
                </a:ext>
              </a:extLst>
            </p:cNvPr>
            <p:cNvSpPr txBox="1"/>
            <p:nvPr/>
          </p:nvSpPr>
          <p:spPr>
            <a:xfrm>
              <a:off x="3360" y="2400"/>
              <a:ext cx="624" cy="250"/>
            </a:xfrm>
            <a:prstGeom prst="rect">
              <a:avLst/>
            </a:prstGeom>
            <a:noFill/>
            <a:ln w="9525">
              <a:noFill/>
            </a:ln>
          </p:spPr>
          <p:txBody>
            <a:bodyPr>
              <a:spAutoFit/>
            </a:bodyPr>
            <a:lstStyle/>
            <a:p>
              <a:pPr>
                <a:spcBef>
                  <a:spcPct val="50000"/>
                </a:spcBef>
                <a:buClrTx/>
              </a:pPr>
              <a:r>
                <a:rPr lang="en-US" altLang="zh-CN" sz="2000" b="1" dirty="0">
                  <a:latin typeface="CosmicTwo" pitchFamily="34" charset="0"/>
                </a:rPr>
                <a:t>main</a:t>
              </a:r>
            </a:p>
          </p:txBody>
        </p:sp>
        <p:sp>
          <p:nvSpPr>
            <p:cNvPr id="34" name="Text Box 14">
              <a:extLst>
                <a:ext uri="{FF2B5EF4-FFF2-40B4-BE49-F238E27FC236}">
                  <a16:creationId xmlns:a16="http://schemas.microsoft.com/office/drawing/2014/main" id="{832921BE-76EB-9043-AF50-25896D6CD5AC}"/>
                </a:ext>
              </a:extLst>
            </p:cNvPr>
            <p:cNvSpPr txBox="1"/>
            <p:nvPr/>
          </p:nvSpPr>
          <p:spPr>
            <a:xfrm>
              <a:off x="3792" y="3194"/>
              <a:ext cx="384" cy="250"/>
            </a:xfrm>
            <a:prstGeom prst="rect">
              <a:avLst/>
            </a:prstGeom>
            <a:noFill/>
            <a:ln w="9525">
              <a:noFill/>
            </a:ln>
          </p:spPr>
          <p:txBody>
            <a:bodyPr>
              <a:spAutoFit/>
            </a:bodyPr>
            <a:lstStyle/>
            <a:p>
              <a:pPr>
                <a:spcBef>
                  <a:spcPct val="50000"/>
                </a:spcBef>
                <a:buClrTx/>
              </a:pPr>
              <a:r>
                <a:rPr lang="en-US" altLang="zh-CN" sz="2000" b="1" dirty="0">
                  <a:solidFill>
                    <a:schemeClr val="bg2"/>
                  </a:solidFill>
                  <a:latin typeface="CosmicTwo" pitchFamily="34" charset="0"/>
                </a:rPr>
                <a:t>cal</a:t>
              </a:r>
            </a:p>
          </p:txBody>
        </p:sp>
        <p:sp>
          <p:nvSpPr>
            <p:cNvPr id="35" name="Text Box 15">
              <a:extLst>
                <a:ext uri="{FF2B5EF4-FFF2-40B4-BE49-F238E27FC236}">
                  <a16:creationId xmlns:a16="http://schemas.microsoft.com/office/drawing/2014/main" id="{D9C83C57-D830-EA4E-B325-C23ADF1D6AE9}"/>
                </a:ext>
              </a:extLst>
            </p:cNvPr>
            <p:cNvSpPr txBox="1"/>
            <p:nvPr/>
          </p:nvSpPr>
          <p:spPr>
            <a:xfrm>
              <a:off x="4107" y="3119"/>
              <a:ext cx="743" cy="252"/>
            </a:xfrm>
            <a:prstGeom prst="rect">
              <a:avLst/>
            </a:prstGeom>
            <a:noFill/>
            <a:ln w="9525">
              <a:noFill/>
            </a:ln>
          </p:spPr>
          <p:txBody>
            <a:bodyPr wrap="square">
              <a:spAutoFit/>
            </a:bodyPr>
            <a:lstStyle/>
            <a:p>
              <a:pPr>
                <a:spcBef>
                  <a:spcPct val="50000"/>
                </a:spcBef>
                <a:buClrTx/>
              </a:pPr>
              <a:r>
                <a:rPr lang="en-US" altLang="zh-CN" sz="2000" b="1" dirty="0">
                  <a:solidFill>
                    <a:srgbClr val="CC0066"/>
                  </a:solidFill>
                  <a:latin typeface="CosmicTwo" pitchFamily="34" charset="0"/>
                </a:rPr>
                <a:t>vol_ball</a:t>
              </a:r>
            </a:p>
          </p:txBody>
        </p:sp>
      </p:grpSp>
      <p:grpSp>
        <p:nvGrpSpPr>
          <p:cNvPr id="36" name="Group 16">
            <a:extLst>
              <a:ext uri="{FF2B5EF4-FFF2-40B4-BE49-F238E27FC236}">
                <a16:creationId xmlns:a16="http://schemas.microsoft.com/office/drawing/2014/main" id="{804A1704-95FB-EA48-A8D4-FB1E07056F43}"/>
              </a:ext>
            </a:extLst>
          </p:cNvPr>
          <p:cNvGrpSpPr/>
          <p:nvPr/>
        </p:nvGrpSpPr>
        <p:grpSpPr>
          <a:xfrm>
            <a:off x="9479683" y="1931569"/>
            <a:ext cx="1295400" cy="2144713"/>
            <a:chOff x="3477" y="576"/>
            <a:chExt cx="816" cy="1351"/>
          </a:xfrm>
        </p:grpSpPr>
        <p:sp>
          <p:nvSpPr>
            <p:cNvPr id="37" name="Text Box 17">
              <a:extLst>
                <a:ext uri="{FF2B5EF4-FFF2-40B4-BE49-F238E27FC236}">
                  <a16:creationId xmlns:a16="http://schemas.microsoft.com/office/drawing/2014/main" id="{FE00E590-3998-8744-A93A-DE9AD4FA55A1}"/>
                </a:ext>
              </a:extLst>
            </p:cNvPr>
            <p:cNvSpPr txBox="1"/>
            <p:nvPr/>
          </p:nvSpPr>
          <p:spPr>
            <a:xfrm>
              <a:off x="3552" y="576"/>
              <a:ext cx="624" cy="250"/>
            </a:xfrm>
            <a:prstGeom prst="rect">
              <a:avLst/>
            </a:prstGeom>
            <a:noFill/>
            <a:ln w="9525">
              <a:noFill/>
            </a:ln>
          </p:spPr>
          <p:txBody>
            <a:bodyPr>
              <a:spAutoFit/>
            </a:bodyPr>
            <a:lstStyle/>
            <a:p>
              <a:pPr>
                <a:spcBef>
                  <a:spcPct val="50000"/>
                </a:spcBef>
                <a:buClrTx/>
              </a:pPr>
              <a:r>
                <a:rPr lang="en-US" altLang="zh-CN" sz="2000" b="1" dirty="0">
                  <a:latin typeface="CosmicTwo" pitchFamily="34" charset="0"/>
                </a:rPr>
                <a:t>main</a:t>
              </a:r>
            </a:p>
          </p:txBody>
        </p:sp>
        <p:sp>
          <p:nvSpPr>
            <p:cNvPr id="38" name="Text Box 18">
              <a:extLst>
                <a:ext uri="{FF2B5EF4-FFF2-40B4-BE49-F238E27FC236}">
                  <a16:creationId xmlns:a16="http://schemas.microsoft.com/office/drawing/2014/main" id="{CE8C40DE-2DE3-6240-B649-1F677A8B8421}"/>
                </a:ext>
              </a:extLst>
            </p:cNvPr>
            <p:cNvSpPr txBox="1"/>
            <p:nvPr/>
          </p:nvSpPr>
          <p:spPr>
            <a:xfrm>
              <a:off x="3648" y="1152"/>
              <a:ext cx="384" cy="250"/>
            </a:xfrm>
            <a:prstGeom prst="rect">
              <a:avLst/>
            </a:prstGeom>
            <a:noFill/>
            <a:ln w="9525">
              <a:noFill/>
            </a:ln>
          </p:spPr>
          <p:txBody>
            <a:bodyPr>
              <a:spAutoFit/>
            </a:bodyPr>
            <a:lstStyle/>
            <a:p>
              <a:pPr>
                <a:spcBef>
                  <a:spcPct val="50000"/>
                </a:spcBef>
                <a:buClrTx/>
              </a:pPr>
              <a:r>
                <a:rPr lang="en-US" altLang="zh-CN" sz="2000" b="1" dirty="0">
                  <a:solidFill>
                    <a:schemeClr val="bg2"/>
                  </a:solidFill>
                  <a:latin typeface="CosmicTwo" pitchFamily="34" charset="0"/>
                </a:rPr>
                <a:t>cal</a:t>
              </a:r>
            </a:p>
          </p:txBody>
        </p:sp>
        <p:sp>
          <p:nvSpPr>
            <p:cNvPr id="39" name="Text Box 19">
              <a:extLst>
                <a:ext uri="{FF2B5EF4-FFF2-40B4-BE49-F238E27FC236}">
                  <a16:creationId xmlns:a16="http://schemas.microsoft.com/office/drawing/2014/main" id="{B77FA4A0-895F-0F4A-AB33-B10287DF0B23}"/>
                </a:ext>
              </a:extLst>
            </p:cNvPr>
            <p:cNvSpPr txBox="1"/>
            <p:nvPr/>
          </p:nvSpPr>
          <p:spPr>
            <a:xfrm>
              <a:off x="3477" y="1677"/>
              <a:ext cx="816" cy="250"/>
            </a:xfrm>
            <a:prstGeom prst="rect">
              <a:avLst/>
            </a:prstGeom>
            <a:noFill/>
            <a:ln w="9525">
              <a:noFill/>
            </a:ln>
          </p:spPr>
          <p:txBody>
            <a:bodyPr>
              <a:spAutoFit/>
            </a:bodyPr>
            <a:lstStyle/>
            <a:p>
              <a:pPr>
                <a:spcBef>
                  <a:spcPct val="50000"/>
                </a:spcBef>
                <a:buClrTx/>
              </a:pPr>
              <a:r>
                <a:rPr lang="en-US" altLang="zh-CN" sz="2000" b="1" dirty="0">
                  <a:solidFill>
                    <a:srgbClr val="CC0066"/>
                  </a:solidFill>
                  <a:latin typeface="CosmicTwo" pitchFamily="34" charset="0"/>
                </a:rPr>
                <a:t>vol_ball</a:t>
              </a:r>
            </a:p>
          </p:txBody>
        </p:sp>
        <p:sp>
          <p:nvSpPr>
            <p:cNvPr id="40" name="Line 20">
              <a:extLst>
                <a:ext uri="{FF2B5EF4-FFF2-40B4-BE49-F238E27FC236}">
                  <a16:creationId xmlns:a16="http://schemas.microsoft.com/office/drawing/2014/main" id="{1F9B5E95-D5B4-C849-98C0-ADBA36FADF71}"/>
                </a:ext>
              </a:extLst>
            </p:cNvPr>
            <p:cNvSpPr/>
            <p:nvPr/>
          </p:nvSpPr>
          <p:spPr>
            <a:xfrm flipH="1">
              <a:off x="3792" y="816"/>
              <a:ext cx="0" cy="336"/>
            </a:xfrm>
            <a:prstGeom prst="line">
              <a:avLst/>
            </a:prstGeom>
            <a:ln w="38100" cap="flat" cmpd="sng">
              <a:solidFill>
                <a:schemeClr val="bg2"/>
              </a:solidFill>
              <a:prstDash val="solid"/>
              <a:headEnd type="none" w="med" len="med"/>
              <a:tailEnd type="triangle" w="med" len="med"/>
            </a:ln>
          </p:spPr>
        </p:sp>
        <p:sp>
          <p:nvSpPr>
            <p:cNvPr id="41" name="Line 21">
              <a:extLst>
                <a:ext uri="{FF2B5EF4-FFF2-40B4-BE49-F238E27FC236}">
                  <a16:creationId xmlns:a16="http://schemas.microsoft.com/office/drawing/2014/main" id="{BF0447AB-C398-3D49-BB16-6E191545B380}"/>
                </a:ext>
              </a:extLst>
            </p:cNvPr>
            <p:cNvSpPr/>
            <p:nvPr/>
          </p:nvSpPr>
          <p:spPr>
            <a:xfrm flipH="1">
              <a:off x="3792" y="1392"/>
              <a:ext cx="0" cy="336"/>
            </a:xfrm>
            <a:prstGeom prst="line">
              <a:avLst/>
            </a:prstGeom>
            <a:ln w="38100" cap="flat" cmpd="sng">
              <a:solidFill>
                <a:schemeClr val="bg2"/>
              </a:solidFill>
              <a:prstDash val="solid"/>
              <a:headEnd type="none" w="med" len="med"/>
              <a:tailEnd type="triangle" w="med" len="med"/>
            </a:ln>
          </p:spPr>
        </p:sp>
      </p:grpSp>
      <p:sp>
        <p:nvSpPr>
          <p:cNvPr id="42" name="Line 22">
            <a:extLst>
              <a:ext uri="{FF2B5EF4-FFF2-40B4-BE49-F238E27FC236}">
                <a16:creationId xmlns:a16="http://schemas.microsoft.com/office/drawing/2014/main" id="{5705DC59-96FA-4749-95EA-66A34F375341}"/>
              </a:ext>
            </a:extLst>
          </p:cNvPr>
          <p:cNvSpPr/>
          <p:nvPr/>
        </p:nvSpPr>
        <p:spPr>
          <a:xfrm>
            <a:off x="10182944" y="5314528"/>
            <a:ext cx="0" cy="304800"/>
          </a:xfrm>
          <a:prstGeom prst="line">
            <a:avLst/>
          </a:prstGeom>
          <a:ln w="38100" cap="flat" cmpd="sng">
            <a:solidFill>
              <a:schemeClr val="bg2"/>
            </a:solidFill>
            <a:prstDash val="solid"/>
            <a:headEnd type="none" w="med" len="med"/>
            <a:tailEnd type="triangle" w="med" len="med"/>
          </a:ln>
        </p:spPr>
      </p:sp>
      <p:sp>
        <p:nvSpPr>
          <p:cNvPr id="45" name="Rectangle 3">
            <a:extLst>
              <a:ext uri="{FF2B5EF4-FFF2-40B4-BE49-F238E27FC236}">
                <a16:creationId xmlns:a16="http://schemas.microsoft.com/office/drawing/2014/main" id="{B216758D-CDA4-8E44-B8FE-2B928F272CBC}"/>
              </a:ext>
            </a:extLst>
          </p:cNvPr>
          <p:cNvSpPr txBox="1">
            <a:spLocks noChangeArrowheads="1"/>
          </p:cNvSpPr>
          <p:nvPr/>
        </p:nvSpPr>
        <p:spPr>
          <a:xfrm>
            <a:off x="14676" y="1297458"/>
            <a:ext cx="3643123" cy="5400675"/>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charset="0"/>
              <a:buChar char="n"/>
              <a:defRPr sz="3200" b="0" i="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742950" indent="-285750" algn="l" rtl="0" eaLnBrk="0" fontAlgn="base" hangingPunct="0">
              <a:spcBef>
                <a:spcPct val="20000"/>
              </a:spcBef>
              <a:spcAft>
                <a:spcPct val="0"/>
              </a:spcAft>
              <a:buClr>
                <a:schemeClr val="accent2"/>
              </a:buClr>
              <a:buSzPct val="80000"/>
              <a:buFont typeface="Wingdings" panose="05000000000000000000" charset="0"/>
              <a:buChar char="¨"/>
              <a:defRPr sz="2800" b="1">
                <a:solidFill>
                  <a:schemeClr val="tx1"/>
                </a:solidFill>
                <a:latin typeface="Kaiti SC" panose="02010600040101010101" pitchFamily="2" charset="-122"/>
                <a:ea typeface="Kaiti SC" panose="02010600040101010101" pitchFamily="2" charset="-122"/>
              </a:defRPr>
            </a:lvl2pPr>
            <a:lvl3pPr marL="1143000" indent="-228600" algn="l" rtl="0" eaLnBrk="0" fontAlgn="base" hangingPunct="0">
              <a:spcBef>
                <a:spcPct val="20000"/>
              </a:spcBef>
              <a:spcAft>
                <a:spcPct val="0"/>
              </a:spcAft>
              <a:buClr>
                <a:schemeClr val="bg2"/>
              </a:buClr>
              <a:buSzPct val="65000"/>
              <a:buFont typeface="Wingdings" panose="05000000000000000000" charset="0"/>
              <a:buChar char="n"/>
              <a:defRPr sz="2400" b="1">
                <a:solidFill>
                  <a:schemeClr val="tx1"/>
                </a:solidFill>
                <a:latin typeface="Kaiti SC" panose="02010600040101010101" pitchFamily="2" charset="-122"/>
                <a:ea typeface="Kaiti SC" panose="0201060004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charset="0"/>
              <a:buChar char="¨"/>
              <a:defRPr sz="2000" b="1">
                <a:solidFill>
                  <a:schemeClr val="tx1"/>
                </a:solidFill>
                <a:latin typeface="Kaiti SC" panose="02010600040101010101" pitchFamily="2" charset="-122"/>
                <a:ea typeface="Kaiti SC" panose="02010600040101010101" pitchFamily="2" charset="-122"/>
              </a:defRPr>
            </a:lvl4pPr>
            <a:lvl5pPr marL="2057400" indent="-228600" algn="l" rtl="0" eaLnBrk="0" fontAlgn="base" hangingPunct="0">
              <a:spcBef>
                <a:spcPct val="20000"/>
              </a:spcBef>
              <a:spcAft>
                <a:spcPct val="0"/>
              </a:spcAft>
              <a:buClr>
                <a:schemeClr val="bg2"/>
              </a:buClr>
              <a:buFont typeface="Wingdings" panose="05000000000000000000" charset="0"/>
              <a:buChar char="§"/>
              <a:defRPr sz="2000" b="1">
                <a:solidFill>
                  <a:schemeClr val="tx1"/>
                </a:solidFill>
                <a:latin typeface="Kaiti SC" panose="02010600040101010101" pitchFamily="2" charset="-122"/>
                <a:ea typeface="Kaiti SC" panose="02010600040101010101" pitchFamily="2"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a:lstStyle>
          <a:p>
            <a:pPr defTabSz="914400" eaLnBrk="1" hangingPunct="1">
              <a:lnSpc>
                <a:spcPct val="70000"/>
              </a:lnSpc>
            </a:pPr>
            <a:r>
              <a:rPr lang="zh-CN" altLang="en-US" sz="2800" b="1" kern="0" dirty="0"/>
              <a:t>顺序调用</a:t>
            </a:r>
            <a:endParaRPr lang="en-US" altLang="zh-CN" sz="2400" b="1" kern="0" dirty="0"/>
          </a:p>
          <a:p>
            <a:pPr defTabSz="914400" eaLnBrk="1" hangingPunct="1">
              <a:spcBef>
                <a:spcPts val="0"/>
              </a:spcBef>
              <a:buNone/>
            </a:pPr>
            <a:r>
              <a:rPr lang="en-US" altLang="zh-CN" sz="2400" b="1" kern="0" dirty="0"/>
              <a:t>int main (void)</a:t>
            </a:r>
          </a:p>
          <a:p>
            <a:pPr defTabSz="914400" eaLnBrk="1" hangingPunct="1">
              <a:spcBef>
                <a:spcPts val="0"/>
              </a:spcBef>
              <a:buNone/>
            </a:pPr>
            <a:r>
              <a:rPr lang="en-US" altLang="zh-CN" sz="2400" b="1" kern="0" dirty="0"/>
              <a:t>{  ……</a:t>
            </a:r>
          </a:p>
          <a:p>
            <a:pPr defTabSz="914400" eaLnBrk="1" hangingPunct="1">
              <a:spcBef>
                <a:spcPts val="0"/>
              </a:spcBef>
              <a:buNone/>
            </a:pPr>
            <a:r>
              <a:rPr lang="en-US" altLang="zh-CN" sz="2400" b="1" kern="0" dirty="0"/>
              <a:t>    y =</a:t>
            </a:r>
            <a:r>
              <a:rPr lang="en-US" altLang="zh-CN" sz="2400" b="1" kern="0" dirty="0">
                <a:solidFill>
                  <a:schemeClr val="bg2"/>
                </a:solidFill>
              </a:rPr>
              <a:t> fact </a:t>
            </a:r>
            <a:r>
              <a:rPr lang="en-US" altLang="zh-CN" sz="2400" b="1" kern="0" dirty="0"/>
              <a:t>(3);</a:t>
            </a:r>
          </a:p>
          <a:p>
            <a:pPr defTabSz="914400" eaLnBrk="1" hangingPunct="1">
              <a:spcBef>
                <a:spcPts val="0"/>
              </a:spcBef>
              <a:buNone/>
            </a:pPr>
            <a:r>
              <a:rPr lang="en-US" altLang="zh-CN" sz="2400" b="1" kern="0" dirty="0"/>
              <a:t>    ……</a:t>
            </a:r>
          </a:p>
          <a:p>
            <a:pPr defTabSz="914400" eaLnBrk="1" hangingPunct="1">
              <a:spcBef>
                <a:spcPts val="0"/>
              </a:spcBef>
              <a:buNone/>
            </a:pPr>
            <a:r>
              <a:rPr lang="en-US" altLang="zh-CN" sz="2400" b="1" kern="0" dirty="0"/>
              <a:t>    z = </a:t>
            </a:r>
            <a:r>
              <a:rPr lang="en-US" altLang="zh-CN" sz="2400" b="1" kern="0" dirty="0" err="1">
                <a:solidFill>
                  <a:schemeClr val="bg2"/>
                </a:solidFill>
              </a:rPr>
              <a:t>mypow</a:t>
            </a:r>
            <a:r>
              <a:rPr lang="en-US" altLang="zh-CN" sz="2400" b="1" kern="0" dirty="0">
                <a:solidFill>
                  <a:schemeClr val="bg2"/>
                </a:solidFill>
              </a:rPr>
              <a:t> </a:t>
            </a:r>
            <a:r>
              <a:rPr lang="en-US" altLang="zh-CN" sz="2400" b="1" kern="0" dirty="0"/>
              <a:t>(3.5, 2);</a:t>
            </a:r>
            <a:br>
              <a:rPr lang="en-US" altLang="zh-CN" sz="2400" b="1" kern="0" dirty="0"/>
            </a:br>
            <a:r>
              <a:rPr lang="en-US" altLang="zh-CN" sz="2400" b="1" kern="0" dirty="0"/>
              <a:t> ……</a:t>
            </a:r>
          </a:p>
          <a:p>
            <a:pPr defTabSz="914400" eaLnBrk="1" hangingPunct="1">
              <a:spcBef>
                <a:spcPts val="0"/>
              </a:spcBef>
              <a:buNone/>
            </a:pPr>
            <a:r>
              <a:rPr lang="en-US" altLang="zh-CN" sz="2400" b="1" kern="0" dirty="0"/>
              <a:t>}</a:t>
            </a:r>
          </a:p>
          <a:p>
            <a:pPr defTabSz="914400" eaLnBrk="1" hangingPunct="1">
              <a:spcBef>
                <a:spcPts val="0"/>
              </a:spcBef>
              <a:buNone/>
            </a:pPr>
            <a:r>
              <a:rPr lang="en-US" altLang="zh-CN" sz="2400" b="1" kern="0" dirty="0"/>
              <a:t>double </a:t>
            </a:r>
            <a:r>
              <a:rPr lang="en-US" altLang="zh-CN" sz="2400" b="1" kern="0" dirty="0">
                <a:solidFill>
                  <a:schemeClr val="bg2"/>
                </a:solidFill>
              </a:rPr>
              <a:t>fact </a:t>
            </a:r>
            <a:r>
              <a:rPr lang="en-US" altLang="zh-CN" sz="2400" b="1" kern="0" dirty="0"/>
              <a:t>(int n){</a:t>
            </a:r>
          </a:p>
          <a:p>
            <a:pPr defTabSz="914400" eaLnBrk="1" hangingPunct="1">
              <a:spcBef>
                <a:spcPts val="0"/>
              </a:spcBef>
              <a:buNone/>
            </a:pPr>
            <a:r>
              <a:rPr lang="en-US" altLang="zh-CN" sz="2400" b="1" kern="0" dirty="0"/>
              <a:t>     ……</a:t>
            </a:r>
          </a:p>
          <a:p>
            <a:pPr defTabSz="914400" eaLnBrk="1" hangingPunct="1">
              <a:spcBef>
                <a:spcPts val="0"/>
              </a:spcBef>
              <a:buNone/>
            </a:pPr>
            <a:r>
              <a:rPr lang="en-US" altLang="zh-CN" sz="2400" b="1" kern="0" dirty="0"/>
              <a:t>}</a:t>
            </a:r>
          </a:p>
          <a:p>
            <a:pPr defTabSz="914400" eaLnBrk="1" hangingPunct="1">
              <a:spcBef>
                <a:spcPts val="0"/>
              </a:spcBef>
              <a:buNone/>
            </a:pPr>
            <a:r>
              <a:rPr lang="en-US" altLang="zh-CN" sz="2400" b="1" kern="0" dirty="0"/>
              <a:t>double </a:t>
            </a:r>
            <a:r>
              <a:rPr lang="en-US" altLang="zh-CN" sz="2400" b="1" kern="0" dirty="0" err="1">
                <a:solidFill>
                  <a:schemeClr val="bg2"/>
                </a:solidFill>
              </a:rPr>
              <a:t>mypow</a:t>
            </a:r>
            <a:r>
              <a:rPr lang="en-US" altLang="zh-CN" sz="2400" b="1" kern="0" dirty="0">
                <a:solidFill>
                  <a:schemeClr val="bg2"/>
                </a:solidFill>
              </a:rPr>
              <a:t> </a:t>
            </a:r>
            <a:r>
              <a:rPr lang="en-US" altLang="zh-CN" sz="2400" b="1" kern="0" dirty="0"/>
              <a:t>(double x, in n){</a:t>
            </a:r>
          </a:p>
          <a:p>
            <a:pPr defTabSz="914400" eaLnBrk="1" hangingPunct="1">
              <a:spcBef>
                <a:spcPts val="0"/>
              </a:spcBef>
              <a:buNone/>
            </a:pPr>
            <a:r>
              <a:rPr lang="en-US" altLang="zh-CN" sz="2400" b="1" kern="0" dirty="0"/>
              <a:t>     ……</a:t>
            </a:r>
          </a:p>
          <a:p>
            <a:pPr defTabSz="914400" eaLnBrk="1" hangingPunct="1">
              <a:spcBef>
                <a:spcPts val="0"/>
              </a:spcBef>
              <a:buNone/>
            </a:pPr>
            <a:r>
              <a:rPr lang="en-US" altLang="zh-CN" sz="2400" b="1" kern="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62858"/>
                                        </p:tgtEl>
                                        <p:attrNameLst>
                                          <p:attrName>style.visibility</p:attrName>
                                        </p:attrNameLst>
                                      </p:cBhvr>
                                      <p:to>
                                        <p:strVal val="visible"/>
                                      </p:to>
                                    </p:set>
                                    <p:anim calcmode="lin" valueType="num">
                                      <p:cBhvr additive="base">
                                        <p:cTn id="19" dur="500" fill="hold"/>
                                        <p:tgtEl>
                                          <p:spTgt spid="462858"/>
                                        </p:tgtEl>
                                        <p:attrNameLst>
                                          <p:attrName>ppt_x</p:attrName>
                                        </p:attrNameLst>
                                      </p:cBhvr>
                                      <p:tavLst>
                                        <p:tav tm="0">
                                          <p:val>
                                            <p:strVal val="0-#ppt_w/2"/>
                                          </p:val>
                                        </p:tav>
                                        <p:tav tm="100000">
                                          <p:val>
                                            <p:strVal val="#ppt_x"/>
                                          </p:val>
                                        </p:tav>
                                      </p:tavLst>
                                    </p:anim>
                                    <p:anim calcmode="lin" valueType="num">
                                      <p:cBhvr additive="base">
                                        <p:cTn id="20" dur="500" fill="hold"/>
                                        <p:tgtEl>
                                          <p:spTgt spid="4628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62859"/>
                                        </p:tgtEl>
                                        <p:attrNameLst>
                                          <p:attrName>style.visibility</p:attrName>
                                        </p:attrNameLst>
                                      </p:cBhvr>
                                      <p:to>
                                        <p:strVal val="visible"/>
                                      </p:to>
                                    </p:set>
                                    <p:anim calcmode="lin" valueType="num">
                                      <p:cBhvr additive="base">
                                        <p:cTn id="25" dur="500" fill="hold"/>
                                        <p:tgtEl>
                                          <p:spTgt spid="462859"/>
                                        </p:tgtEl>
                                        <p:attrNameLst>
                                          <p:attrName>ppt_x</p:attrName>
                                        </p:attrNameLst>
                                      </p:cBhvr>
                                      <p:tavLst>
                                        <p:tav tm="0">
                                          <p:val>
                                            <p:strVal val="0-#ppt_w/2"/>
                                          </p:val>
                                        </p:tav>
                                        <p:tav tm="100000">
                                          <p:val>
                                            <p:strVal val="#ppt_x"/>
                                          </p:val>
                                        </p:tav>
                                      </p:tavLst>
                                    </p:anim>
                                    <p:anim calcmode="lin" valueType="num">
                                      <p:cBhvr additive="base">
                                        <p:cTn id="26" dur="500" fill="hold"/>
                                        <p:tgtEl>
                                          <p:spTgt spid="4628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62860"/>
                                        </p:tgtEl>
                                        <p:attrNameLst>
                                          <p:attrName>style.visibility</p:attrName>
                                        </p:attrNameLst>
                                      </p:cBhvr>
                                      <p:to>
                                        <p:strVal val="visible"/>
                                      </p:to>
                                    </p:set>
                                    <p:anim calcmode="lin" valueType="num">
                                      <p:cBhvr additive="base">
                                        <p:cTn id="31" dur="500" fill="hold"/>
                                        <p:tgtEl>
                                          <p:spTgt spid="462860"/>
                                        </p:tgtEl>
                                        <p:attrNameLst>
                                          <p:attrName>ppt_x</p:attrName>
                                        </p:attrNameLst>
                                      </p:cBhvr>
                                      <p:tavLst>
                                        <p:tav tm="0">
                                          <p:val>
                                            <p:strVal val="0-#ppt_w/2"/>
                                          </p:val>
                                        </p:tav>
                                        <p:tav tm="100000">
                                          <p:val>
                                            <p:strVal val="#ppt_x"/>
                                          </p:val>
                                        </p:tav>
                                      </p:tavLst>
                                    </p:anim>
                                    <p:anim calcmode="lin" valueType="num">
                                      <p:cBhvr additive="base">
                                        <p:cTn id="32" dur="500" fill="hold"/>
                                        <p:tgtEl>
                                          <p:spTgt spid="46286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62861"/>
                                        </p:tgtEl>
                                        <p:attrNameLst>
                                          <p:attrName>style.visibility</p:attrName>
                                        </p:attrNameLst>
                                      </p:cBhvr>
                                      <p:to>
                                        <p:strVal val="visible"/>
                                      </p:to>
                                    </p:set>
                                    <p:anim calcmode="lin" valueType="num">
                                      <p:cBhvr additive="base">
                                        <p:cTn id="37" dur="500" fill="hold"/>
                                        <p:tgtEl>
                                          <p:spTgt spid="462861"/>
                                        </p:tgtEl>
                                        <p:attrNameLst>
                                          <p:attrName>ppt_x</p:attrName>
                                        </p:attrNameLst>
                                      </p:cBhvr>
                                      <p:tavLst>
                                        <p:tav tm="0">
                                          <p:val>
                                            <p:strVal val="0-#ppt_w/2"/>
                                          </p:val>
                                        </p:tav>
                                        <p:tav tm="100000">
                                          <p:val>
                                            <p:strVal val="#ppt_x"/>
                                          </p:val>
                                        </p:tav>
                                      </p:tavLst>
                                    </p:anim>
                                    <p:anim calcmode="lin" valueType="num">
                                      <p:cBhvr additive="base">
                                        <p:cTn id="38" dur="500" fill="hold"/>
                                        <p:tgtEl>
                                          <p:spTgt spid="4628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62862"/>
                                        </p:tgtEl>
                                        <p:attrNameLst>
                                          <p:attrName>style.visibility</p:attrName>
                                        </p:attrNameLst>
                                      </p:cBhvr>
                                      <p:to>
                                        <p:strVal val="visible"/>
                                      </p:to>
                                    </p:set>
                                    <p:anim calcmode="lin" valueType="num">
                                      <p:cBhvr additive="base">
                                        <p:cTn id="43" dur="500" fill="hold"/>
                                        <p:tgtEl>
                                          <p:spTgt spid="462862"/>
                                        </p:tgtEl>
                                        <p:attrNameLst>
                                          <p:attrName>ppt_x</p:attrName>
                                        </p:attrNameLst>
                                      </p:cBhvr>
                                      <p:tavLst>
                                        <p:tav tm="0">
                                          <p:val>
                                            <p:strVal val="0-#ppt_w/2"/>
                                          </p:val>
                                        </p:tav>
                                        <p:tav tm="100000">
                                          <p:val>
                                            <p:strVal val="#ppt_x"/>
                                          </p:val>
                                        </p:tav>
                                      </p:tavLst>
                                    </p:anim>
                                    <p:anim calcmode="lin" valueType="num">
                                      <p:cBhvr additive="base">
                                        <p:cTn id="44" dur="500" fill="hold"/>
                                        <p:tgtEl>
                                          <p:spTgt spid="46286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62863"/>
                                        </p:tgtEl>
                                        <p:attrNameLst>
                                          <p:attrName>style.visibility</p:attrName>
                                        </p:attrNameLst>
                                      </p:cBhvr>
                                      <p:to>
                                        <p:strVal val="visible"/>
                                      </p:to>
                                    </p:set>
                                    <p:anim calcmode="lin" valueType="num">
                                      <p:cBhvr additive="base">
                                        <p:cTn id="49" dur="500" fill="hold"/>
                                        <p:tgtEl>
                                          <p:spTgt spid="462863"/>
                                        </p:tgtEl>
                                        <p:attrNameLst>
                                          <p:attrName>ppt_x</p:attrName>
                                        </p:attrNameLst>
                                      </p:cBhvr>
                                      <p:tavLst>
                                        <p:tav tm="0">
                                          <p:val>
                                            <p:strVal val="0-#ppt_w/2"/>
                                          </p:val>
                                        </p:tav>
                                        <p:tav tm="100000">
                                          <p:val>
                                            <p:strVal val="#ppt_x"/>
                                          </p:val>
                                        </p:tav>
                                      </p:tavLst>
                                    </p:anim>
                                    <p:anim calcmode="lin" valueType="num">
                                      <p:cBhvr additive="base">
                                        <p:cTn id="50" dur="500" fill="hold"/>
                                        <p:tgtEl>
                                          <p:spTgt spid="46286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62864"/>
                                        </p:tgtEl>
                                        <p:attrNameLst>
                                          <p:attrName>style.visibility</p:attrName>
                                        </p:attrNameLst>
                                      </p:cBhvr>
                                      <p:to>
                                        <p:strVal val="visible"/>
                                      </p:to>
                                    </p:set>
                                    <p:anim calcmode="lin" valueType="num">
                                      <p:cBhvr additive="base">
                                        <p:cTn id="55" dur="500" fill="hold"/>
                                        <p:tgtEl>
                                          <p:spTgt spid="462864"/>
                                        </p:tgtEl>
                                        <p:attrNameLst>
                                          <p:attrName>ppt_x</p:attrName>
                                        </p:attrNameLst>
                                      </p:cBhvr>
                                      <p:tavLst>
                                        <p:tav tm="0">
                                          <p:val>
                                            <p:strVal val="0-#ppt_w/2"/>
                                          </p:val>
                                        </p:tav>
                                        <p:tav tm="100000">
                                          <p:val>
                                            <p:strVal val="#ppt_x"/>
                                          </p:val>
                                        </p:tav>
                                      </p:tavLst>
                                    </p:anim>
                                    <p:anim calcmode="lin" valueType="num">
                                      <p:cBhvr additive="base">
                                        <p:cTn id="56" dur="500" fill="hold"/>
                                        <p:tgtEl>
                                          <p:spTgt spid="46286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62865"/>
                                        </p:tgtEl>
                                        <p:attrNameLst>
                                          <p:attrName>style.visibility</p:attrName>
                                        </p:attrNameLst>
                                      </p:cBhvr>
                                      <p:to>
                                        <p:strVal val="visible"/>
                                      </p:to>
                                    </p:set>
                                    <p:anim calcmode="lin" valueType="num">
                                      <p:cBhvr additive="base">
                                        <p:cTn id="61" dur="500" fill="hold"/>
                                        <p:tgtEl>
                                          <p:spTgt spid="462865"/>
                                        </p:tgtEl>
                                        <p:attrNameLst>
                                          <p:attrName>ppt_x</p:attrName>
                                        </p:attrNameLst>
                                      </p:cBhvr>
                                      <p:tavLst>
                                        <p:tav tm="0">
                                          <p:val>
                                            <p:strVal val="0-#ppt_w/2"/>
                                          </p:val>
                                        </p:tav>
                                        <p:tav tm="100000">
                                          <p:val>
                                            <p:strVal val="#ppt_x"/>
                                          </p:val>
                                        </p:tav>
                                      </p:tavLst>
                                    </p:anim>
                                    <p:anim calcmode="lin" valueType="num">
                                      <p:cBhvr additive="base">
                                        <p:cTn id="62" dur="500" fill="hold"/>
                                        <p:tgtEl>
                                          <p:spTgt spid="46286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462866"/>
                                        </p:tgtEl>
                                        <p:attrNameLst>
                                          <p:attrName>style.visibility</p:attrName>
                                        </p:attrNameLst>
                                      </p:cBhvr>
                                      <p:to>
                                        <p:strVal val="visible"/>
                                      </p:to>
                                    </p:set>
                                    <p:anim calcmode="lin" valueType="num">
                                      <p:cBhvr additive="base">
                                        <p:cTn id="67" dur="500" fill="hold"/>
                                        <p:tgtEl>
                                          <p:spTgt spid="462866"/>
                                        </p:tgtEl>
                                        <p:attrNameLst>
                                          <p:attrName>ppt_x</p:attrName>
                                        </p:attrNameLst>
                                      </p:cBhvr>
                                      <p:tavLst>
                                        <p:tav tm="0">
                                          <p:val>
                                            <p:strVal val="0-#ppt_w/2"/>
                                          </p:val>
                                        </p:tav>
                                        <p:tav tm="100000">
                                          <p:val>
                                            <p:strVal val="#ppt_x"/>
                                          </p:val>
                                        </p:tav>
                                      </p:tavLst>
                                    </p:anim>
                                    <p:anim calcmode="lin" valueType="num">
                                      <p:cBhvr additive="base">
                                        <p:cTn id="68" dur="500" fill="hold"/>
                                        <p:tgtEl>
                                          <p:spTgt spid="46286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500" fill="hold"/>
                                        <p:tgtEl>
                                          <p:spTgt spid="36"/>
                                        </p:tgtEl>
                                        <p:attrNameLst>
                                          <p:attrName>ppt_x</p:attrName>
                                        </p:attrNameLst>
                                      </p:cBhvr>
                                      <p:tavLst>
                                        <p:tav tm="0">
                                          <p:val>
                                            <p:strVal val="0-#ppt_w/2"/>
                                          </p:val>
                                        </p:tav>
                                        <p:tav tm="100000">
                                          <p:val>
                                            <p:strVal val="#ppt_x"/>
                                          </p:val>
                                        </p:tav>
                                      </p:tavLst>
                                    </p:anim>
                                    <p:anim calcmode="lin" valueType="num">
                                      <p:cBhvr additive="base">
                                        <p:cTn id="7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0-#ppt_w/2"/>
                                          </p:val>
                                        </p:tav>
                                        <p:tav tm="100000">
                                          <p:val>
                                            <p:strVal val="#ppt_x"/>
                                          </p:val>
                                        </p:tav>
                                      </p:tavLst>
                                    </p:anim>
                                    <p:anim calcmode="lin" valueType="num">
                                      <p:cBhvr additive="base">
                                        <p:cTn id="8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0-#ppt_w/2"/>
                                          </p:val>
                                        </p:tav>
                                        <p:tav tm="100000">
                                          <p:val>
                                            <p:strVal val="#ppt_x"/>
                                          </p:val>
                                        </p:tav>
                                      </p:tavLst>
                                    </p:anim>
                                    <p:anim calcmode="lin" valueType="num">
                                      <p:cBhvr additive="base">
                                        <p:cTn id="9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0-#ppt_w/2"/>
                                          </p:val>
                                        </p:tav>
                                        <p:tav tm="100000">
                                          <p:val>
                                            <p:strVal val="#ppt_x"/>
                                          </p:val>
                                        </p:tav>
                                      </p:tavLst>
                                    </p:anim>
                                    <p:anim calcmode="lin" valueType="num">
                                      <p:cBhvr additive="base">
                                        <p:cTn id="9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0-#ppt_w/2"/>
                                          </p:val>
                                        </p:tav>
                                        <p:tav tm="100000">
                                          <p:val>
                                            <p:strVal val="#ppt_x"/>
                                          </p:val>
                                        </p:tav>
                                      </p:tavLst>
                                    </p:anim>
                                    <p:anim calcmode="lin" valueType="num">
                                      <p:cBhvr additive="base">
                                        <p:cTn id="10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additive="base">
                                        <p:cTn id="109" dur="500" fill="hold"/>
                                        <p:tgtEl>
                                          <p:spTgt spid="30"/>
                                        </p:tgtEl>
                                        <p:attrNameLst>
                                          <p:attrName>ppt_x</p:attrName>
                                        </p:attrNameLst>
                                      </p:cBhvr>
                                      <p:tavLst>
                                        <p:tav tm="0">
                                          <p:val>
                                            <p:strVal val="0-#ppt_w/2"/>
                                          </p:val>
                                        </p:tav>
                                        <p:tav tm="100000">
                                          <p:val>
                                            <p:strVal val="#ppt_x"/>
                                          </p:val>
                                        </p:tav>
                                      </p:tavLst>
                                    </p:anim>
                                    <p:anim calcmode="lin" valueType="num">
                                      <p:cBhvr additive="base">
                                        <p:cTn id="11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0-#ppt_w/2"/>
                                          </p:val>
                                        </p:tav>
                                        <p:tav tm="100000">
                                          <p:val>
                                            <p:strVal val="#ppt_x"/>
                                          </p:val>
                                        </p:tav>
                                      </p:tavLst>
                                    </p:anim>
                                    <p:anim calcmode="lin" valueType="num">
                                      <p:cBhvr additive="base">
                                        <p:cTn id="11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500" fill="hold"/>
                                        <p:tgtEl>
                                          <p:spTgt spid="42"/>
                                        </p:tgtEl>
                                        <p:attrNameLst>
                                          <p:attrName>ppt_x</p:attrName>
                                        </p:attrNameLst>
                                      </p:cBhvr>
                                      <p:tavLst>
                                        <p:tav tm="0">
                                          <p:val>
                                            <p:strVal val="0-#ppt_w/2"/>
                                          </p:val>
                                        </p:tav>
                                        <p:tav tm="100000">
                                          <p:val>
                                            <p:strVal val="#ppt_x"/>
                                          </p:val>
                                        </p:tav>
                                      </p:tavLst>
                                    </p:anim>
                                    <p:anim calcmode="lin" valueType="num">
                                      <p:cBhvr additive="base">
                                        <p:cTn id="12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additive="base">
                                        <p:cTn id="127" dur="500" fill="hold"/>
                                        <p:tgtEl>
                                          <p:spTgt spid="27"/>
                                        </p:tgtEl>
                                        <p:attrNameLst>
                                          <p:attrName>ppt_x</p:attrName>
                                        </p:attrNameLst>
                                      </p:cBhvr>
                                      <p:tavLst>
                                        <p:tav tm="0">
                                          <p:val>
                                            <p:strVal val="0-#ppt_w/2"/>
                                          </p:val>
                                        </p:tav>
                                        <p:tav tm="100000">
                                          <p:val>
                                            <p:strVal val="#ppt_x"/>
                                          </p:val>
                                        </p:tav>
                                      </p:tavLst>
                                    </p:anim>
                                    <p:anim calcmode="lin" valueType="num">
                                      <p:cBhvr additive="base">
                                        <p:cTn id="12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additive="base">
                                        <p:cTn id="133" dur="500" fill="hold"/>
                                        <p:tgtEl>
                                          <p:spTgt spid="28"/>
                                        </p:tgtEl>
                                        <p:attrNameLst>
                                          <p:attrName>ppt_x</p:attrName>
                                        </p:attrNameLst>
                                      </p:cBhvr>
                                      <p:tavLst>
                                        <p:tav tm="0">
                                          <p:val>
                                            <p:strVal val="0-#ppt_w/2"/>
                                          </p:val>
                                        </p:tav>
                                        <p:tav tm="100000">
                                          <p:val>
                                            <p:strVal val="#ppt_x"/>
                                          </p:val>
                                        </p:tav>
                                      </p:tavLst>
                                    </p:anim>
                                    <p:anim calcmode="lin" valueType="num">
                                      <p:cBhvr additive="base">
                                        <p:cTn id="13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3" name="Rectangle 2"/>
          <p:cNvSpPr>
            <a:spLocks noGrp="1"/>
          </p:cNvSpPr>
          <p:nvPr>
            <p:ph type="title"/>
          </p:nvPr>
        </p:nvSpPr>
        <p:spPr>
          <a:xfrm>
            <a:off x="4406768" y="228600"/>
            <a:ext cx="3024187" cy="762000"/>
          </a:xfrm>
        </p:spPr>
        <p:txBody>
          <a:bodyPr vert="horz" wrap="square" lIns="91440" tIns="45720" rIns="91440" bIns="45720" anchor="ctr"/>
          <a:lstStyle/>
          <a:p>
            <a:pPr eaLnBrk="1" hangingPunct="1"/>
            <a:r>
              <a:rPr lang="zh-CN" altLang="en-US" sz="4000" dirty="0"/>
              <a:t>例</a:t>
            </a:r>
            <a:r>
              <a:rPr lang="en-US" altLang="zh-CN" sz="4000" dirty="0"/>
              <a:t>10-1 </a:t>
            </a:r>
            <a:r>
              <a:rPr lang="zh-CN" altLang="en-US" sz="4000" dirty="0"/>
              <a:t>分析</a:t>
            </a:r>
          </a:p>
        </p:txBody>
      </p:sp>
      <p:sp>
        <p:nvSpPr>
          <p:cNvPr id="28674" name="Rectangle 3"/>
          <p:cNvSpPr>
            <a:spLocks noGrp="1"/>
          </p:cNvSpPr>
          <p:nvPr>
            <p:ph idx="1"/>
          </p:nvPr>
        </p:nvSpPr>
        <p:spPr>
          <a:xfrm>
            <a:off x="348985" y="133350"/>
            <a:ext cx="4105275" cy="6669088"/>
          </a:xfrm>
        </p:spPr>
        <p:txBody>
          <a:bodyPr vert="horz" wrap="square" lIns="91440" tIns="45720" rIns="91440" bIns="45720" anchor="t"/>
          <a:lstStyle/>
          <a:p>
            <a:pPr algn="just" eaLnBrk="1" hangingPunct="1">
              <a:lnSpc>
                <a:spcPct val="80000"/>
              </a:lnSpc>
              <a:spcBef>
                <a:spcPct val="0"/>
              </a:spcBef>
              <a:buNone/>
            </a:pPr>
            <a:r>
              <a:rPr lang="en-US" altLang="zh-CN" sz="2400" dirty="0"/>
              <a:t>int main(void)</a:t>
            </a:r>
          </a:p>
          <a:p>
            <a:pPr algn="just" eaLnBrk="1" hangingPunct="1">
              <a:lnSpc>
                <a:spcPct val="80000"/>
              </a:lnSpc>
              <a:spcBef>
                <a:spcPct val="0"/>
              </a:spcBef>
              <a:buNone/>
            </a:pPr>
            <a:r>
              <a:rPr lang="en-US" altLang="zh-CN" sz="2400" dirty="0"/>
              <a:t>{</a:t>
            </a:r>
            <a:r>
              <a:rPr lang="zh-CN" altLang="en-US" sz="2400" dirty="0"/>
              <a:t>	 </a:t>
            </a:r>
            <a:r>
              <a:rPr lang="en-US" altLang="zh-CN" sz="2400" dirty="0"/>
              <a:t>……</a:t>
            </a:r>
            <a:endParaRPr lang="zh-CN" altLang="en-US" sz="2400" dirty="0"/>
          </a:p>
          <a:p>
            <a:pPr algn="just" eaLnBrk="1" hangingPunct="1">
              <a:lnSpc>
                <a:spcPct val="80000"/>
              </a:lnSpc>
              <a:spcBef>
                <a:spcPct val="0"/>
              </a:spcBef>
              <a:buNone/>
            </a:pPr>
            <a:r>
              <a:rPr lang="en-US" altLang="zh-CN" sz="2400" dirty="0"/>
              <a:t>     </a:t>
            </a:r>
            <a:r>
              <a:rPr lang="en-US" altLang="zh-CN" sz="2400" dirty="0">
                <a:solidFill>
                  <a:schemeClr val="bg2"/>
                </a:solidFill>
              </a:rPr>
              <a:t>cal (sel);</a:t>
            </a:r>
          </a:p>
          <a:p>
            <a:pPr algn="just" eaLnBrk="1" hangingPunct="1">
              <a:lnSpc>
                <a:spcPct val="80000"/>
              </a:lnSpc>
              <a:spcBef>
                <a:spcPct val="0"/>
              </a:spcBef>
              <a:buNone/>
            </a:pPr>
            <a:r>
              <a:rPr lang="en-US" altLang="zh-CN" sz="2400" dirty="0"/>
              <a:t>}</a:t>
            </a:r>
          </a:p>
          <a:p>
            <a:pPr algn="just" eaLnBrk="1" hangingPunct="1">
              <a:lnSpc>
                <a:spcPct val="80000"/>
              </a:lnSpc>
              <a:spcBef>
                <a:spcPct val="0"/>
              </a:spcBef>
              <a:buNone/>
            </a:pPr>
            <a:r>
              <a:rPr lang="en-US" altLang="zh-CN" sz="2400" dirty="0">
                <a:solidFill>
                  <a:schemeClr val="bg2"/>
                </a:solidFill>
              </a:rPr>
              <a:t>void cal (int sel)</a:t>
            </a:r>
          </a:p>
          <a:p>
            <a:pPr algn="just" eaLnBrk="1" hangingPunct="1">
              <a:lnSpc>
                <a:spcPct val="80000"/>
              </a:lnSpc>
              <a:spcBef>
                <a:spcPct val="0"/>
              </a:spcBef>
              <a:buNone/>
            </a:pPr>
            <a:r>
              <a:rPr lang="en-US" altLang="zh-CN" sz="2400" dirty="0"/>
              <a:t>{	……</a:t>
            </a:r>
          </a:p>
          <a:p>
            <a:pPr algn="just" eaLnBrk="1" hangingPunct="1">
              <a:lnSpc>
                <a:spcPct val="80000"/>
              </a:lnSpc>
              <a:spcBef>
                <a:spcPct val="0"/>
              </a:spcBef>
              <a:buNone/>
            </a:pPr>
            <a:r>
              <a:rPr lang="en-US" altLang="zh-CN" sz="2400" dirty="0"/>
              <a:t>    </a:t>
            </a:r>
            <a:r>
              <a:rPr lang="en-US" altLang="zh-CN" sz="2400" dirty="0">
                <a:solidFill>
                  <a:srgbClr val="CC0066"/>
                </a:solidFill>
              </a:rPr>
              <a:t>vol_ball();</a:t>
            </a:r>
          </a:p>
          <a:p>
            <a:pPr algn="just" eaLnBrk="1" hangingPunct="1">
              <a:lnSpc>
                <a:spcPct val="80000"/>
              </a:lnSpc>
              <a:spcBef>
                <a:spcPct val="0"/>
              </a:spcBef>
              <a:buNone/>
            </a:pPr>
            <a:r>
              <a:rPr lang="en-US" altLang="zh-CN" sz="2400" dirty="0"/>
              <a:t>    </a:t>
            </a:r>
            <a:r>
              <a:rPr lang="en-US" altLang="zh-CN" sz="2400" dirty="0">
                <a:solidFill>
                  <a:srgbClr val="CC0066"/>
                </a:solidFill>
              </a:rPr>
              <a:t>vol_cylind();</a:t>
            </a:r>
          </a:p>
          <a:p>
            <a:pPr algn="just" eaLnBrk="1" hangingPunct="1">
              <a:lnSpc>
                <a:spcPct val="80000"/>
              </a:lnSpc>
              <a:spcBef>
                <a:spcPct val="0"/>
              </a:spcBef>
              <a:buNone/>
            </a:pPr>
            <a:r>
              <a:rPr lang="en-US" altLang="zh-CN" sz="2400" dirty="0"/>
              <a:t>    </a:t>
            </a:r>
            <a:r>
              <a:rPr lang="en-US" altLang="zh-CN" sz="2400" dirty="0">
                <a:solidFill>
                  <a:srgbClr val="CC0066"/>
                </a:solidFill>
              </a:rPr>
              <a:t>vol_cone();</a:t>
            </a:r>
          </a:p>
          <a:p>
            <a:pPr algn="just" eaLnBrk="1" hangingPunct="1">
              <a:lnSpc>
                <a:spcPct val="80000"/>
              </a:lnSpc>
              <a:spcBef>
                <a:spcPct val="0"/>
              </a:spcBef>
              <a:buNone/>
            </a:pPr>
            <a:r>
              <a:rPr lang="en-US" altLang="zh-CN" sz="2400" dirty="0"/>
              <a:t>}</a:t>
            </a:r>
          </a:p>
          <a:p>
            <a:pPr algn="just" eaLnBrk="1" hangingPunct="1">
              <a:lnSpc>
                <a:spcPct val="80000"/>
              </a:lnSpc>
              <a:spcBef>
                <a:spcPct val="0"/>
              </a:spcBef>
              <a:buNone/>
            </a:pPr>
            <a:r>
              <a:rPr lang="en-US" altLang="zh-CN" sz="2400" dirty="0">
                <a:solidFill>
                  <a:srgbClr val="CC0066"/>
                </a:solidFill>
              </a:rPr>
              <a:t>double vol_ball( )</a:t>
            </a:r>
          </a:p>
          <a:p>
            <a:pPr algn="just" eaLnBrk="1" hangingPunct="1">
              <a:lnSpc>
                <a:spcPct val="80000"/>
              </a:lnSpc>
              <a:spcBef>
                <a:spcPct val="0"/>
              </a:spcBef>
              <a:buNone/>
            </a:pPr>
            <a:r>
              <a:rPr lang="en-US" altLang="zh-CN" sz="2400" dirty="0"/>
              <a:t>{	</a:t>
            </a:r>
          </a:p>
          <a:p>
            <a:pPr algn="just" eaLnBrk="1" hangingPunct="1">
              <a:lnSpc>
                <a:spcPct val="80000"/>
              </a:lnSpc>
              <a:spcBef>
                <a:spcPct val="0"/>
              </a:spcBef>
              <a:buNone/>
            </a:pPr>
            <a:r>
              <a:rPr lang="en-US" altLang="zh-CN" sz="2400" dirty="0"/>
              <a:t>    ……</a:t>
            </a:r>
          </a:p>
          <a:p>
            <a:pPr algn="just" eaLnBrk="1" hangingPunct="1">
              <a:lnSpc>
                <a:spcPct val="80000"/>
              </a:lnSpc>
              <a:spcBef>
                <a:spcPct val="0"/>
              </a:spcBef>
              <a:buNone/>
            </a:pPr>
            <a:r>
              <a:rPr lang="en-US" altLang="zh-CN" sz="2400" dirty="0"/>
              <a:t>}</a:t>
            </a:r>
          </a:p>
          <a:p>
            <a:pPr algn="just" eaLnBrk="1" hangingPunct="1">
              <a:lnSpc>
                <a:spcPct val="80000"/>
              </a:lnSpc>
              <a:spcBef>
                <a:spcPct val="0"/>
              </a:spcBef>
              <a:buNone/>
            </a:pPr>
            <a:r>
              <a:rPr lang="en-US" altLang="zh-CN" sz="2400" dirty="0">
                <a:solidFill>
                  <a:srgbClr val="CC0066"/>
                </a:solidFill>
              </a:rPr>
              <a:t>double vol_cylind( )</a:t>
            </a:r>
          </a:p>
          <a:p>
            <a:pPr algn="just" eaLnBrk="1" hangingPunct="1">
              <a:lnSpc>
                <a:spcPct val="80000"/>
              </a:lnSpc>
              <a:spcBef>
                <a:spcPct val="0"/>
              </a:spcBef>
              <a:buNone/>
            </a:pPr>
            <a:r>
              <a:rPr lang="en-US" altLang="zh-CN" sz="2400" dirty="0"/>
              <a:t>{	</a:t>
            </a:r>
          </a:p>
          <a:p>
            <a:pPr algn="just" eaLnBrk="1" hangingPunct="1">
              <a:lnSpc>
                <a:spcPct val="80000"/>
              </a:lnSpc>
              <a:spcBef>
                <a:spcPct val="0"/>
              </a:spcBef>
              <a:buNone/>
            </a:pPr>
            <a:r>
              <a:rPr lang="en-US" altLang="zh-CN" sz="2400" dirty="0"/>
              <a:t>    ……</a:t>
            </a:r>
          </a:p>
          <a:p>
            <a:pPr algn="just" eaLnBrk="1" hangingPunct="1">
              <a:lnSpc>
                <a:spcPct val="80000"/>
              </a:lnSpc>
              <a:spcBef>
                <a:spcPct val="0"/>
              </a:spcBef>
              <a:buNone/>
            </a:pPr>
            <a:r>
              <a:rPr lang="en-US" altLang="zh-CN" sz="2400" dirty="0"/>
              <a:t>}</a:t>
            </a:r>
          </a:p>
          <a:p>
            <a:pPr algn="just" eaLnBrk="1" hangingPunct="1">
              <a:lnSpc>
                <a:spcPct val="80000"/>
              </a:lnSpc>
              <a:spcBef>
                <a:spcPct val="0"/>
              </a:spcBef>
              <a:buNone/>
            </a:pPr>
            <a:r>
              <a:rPr lang="en-US" altLang="zh-CN" sz="2400" dirty="0">
                <a:solidFill>
                  <a:srgbClr val="CC0066"/>
                </a:solidFill>
              </a:rPr>
              <a:t>double vol_cone( )</a:t>
            </a:r>
          </a:p>
          <a:p>
            <a:pPr algn="just" eaLnBrk="1" hangingPunct="1">
              <a:lnSpc>
                <a:spcPct val="80000"/>
              </a:lnSpc>
              <a:spcBef>
                <a:spcPct val="0"/>
              </a:spcBef>
              <a:buNone/>
            </a:pPr>
            <a:r>
              <a:rPr lang="en-US" altLang="zh-CN" sz="2400" dirty="0"/>
              <a:t>{ </a:t>
            </a:r>
          </a:p>
          <a:p>
            <a:pPr algn="just" eaLnBrk="1" hangingPunct="1">
              <a:lnSpc>
                <a:spcPct val="80000"/>
              </a:lnSpc>
              <a:spcBef>
                <a:spcPct val="0"/>
              </a:spcBef>
              <a:buNone/>
            </a:pPr>
            <a:r>
              <a:rPr lang="en-US" altLang="zh-CN" sz="2400" dirty="0"/>
              <a:t>    …… </a:t>
            </a:r>
          </a:p>
          <a:p>
            <a:pPr algn="just" eaLnBrk="1" hangingPunct="1">
              <a:lnSpc>
                <a:spcPct val="80000"/>
              </a:lnSpc>
              <a:spcBef>
                <a:spcPct val="0"/>
              </a:spcBef>
              <a:buNone/>
            </a:pPr>
            <a:r>
              <a:rPr lang="en-US" altLang="zh-CN" sz="2400" dirty="0"/>
              <a:t>}</a:t>
            </a:r>
          </a:p>
        </p:txBody>
      </p:sp>
      <p:sp>
        <p:nvSpPr>
          <p:cNvPr id="28675" name="Line 4"/>
          <p:cNvSpPr/>
          <p:nvPr/>
        </p:nvSpPr>
        <p:spPr>
          <a:xfrm flipH="1">
            <a:off x="6553200" y="381000"/>
            <a:ext cx="76200" cy="457200"/>
          </a:xfrm>
          <a:prstGeom prst="line">
            <a:avLst/>
          </a:prstGeom>
          <a:ln w="9525" cap="flat" cmpd="sng">
            <a:solidFill>
              <a:schemeClr val="bg1"/>
            </a:solidFill>
            <a:prstDash val="solid"/>
            <a:headEnd type="none" w="med" len="med"/>
            <a:tailEnd type="none" w="med" len="med"/>
          </a:ln>
        </p:spPr>
      </p:sp>
      <p:sp>
        <p:nvSpPr>
          <p:cNvPr id="28676" name="Line 5"/>
          <p:cNvSpPr/>
          <p:nvPr/>
        </p:nvSpPr>
        <p:spPr>
          <a:xfrm>
            <a:off x="6629400" y="381000"/>
            <a:ext cx="2819400" cy="0"/>
          </a:xfrm>
          <a:prstGeom prst="line">
            <a:avLst/>
          </a:prstGeom>
          <a:ln w="9525" cap="flat" cmpd="sng">
            <a:solidFill>
              <a:schemeClr val="bg1"/>
            </a:solidFill>
            <a:prstDash val="solid"/>
            <a:headEnd type="none" w="med" len="med"/>
            <a:tailEnd type="none" w="med" len="med"/>
          </a:ln>
        </p:spPr>
      </p:sp>
      <p:grpSp>
        <p:nvGrpSpPr>
          <p:cNvPr id="28677" name="Group 16"/>
          <p:cNvGrpSpPr/>
          <p:nvPr/>
        </p:nvGrpSpPr>
        <p:grpSpPr>
          <a:xfrm>
            <a:off x="4476750" y="2113830"/>
            <a:ext cx="6191250" cy="2827338"/>
            <a:chOff x="295" y="2148"/>
            <a:chExt cx="3900" cy="1781"/>
          </a:xfrm>
        </p:grpSpPr>
        <p:sp>
          <p:nvSpPr>
            <p:cNvPr id="28679" name="Text Box 17"/>
            <p:cNvSpPr txBox="1"/>
            <p:nvPr/>
          </p:nvSpPr>
          <p:spPr>
            <a:xfrm>
              <a:off x="1637" y="2148"/>
              <a:ext cx="1051" cy="466"/>
            </a:xfrm>
            <a:prstGeom prst="rect">
              <a:avLst/>
            </a:prstGeom>
            <a:noFill/>
            <a:ln w="9525">
              <a:noFill/>
            </a:ln>
          </p:spPr>
          <p:txBody>
            <a:bodyPr/>
            <a:lstStyle/>
            <a:p>
              <a:pPr algn="ctr">
                <a:buClrTx/>
              </a:pPr>
              <a:r>
                <a:rPr lang="en-US" altLang="zh-CN" sz="2400" b="1" dirty="0"/>
                <a:t>main( )</a:t>
              </a:r>
              <a:endParaRPr lang="en-US" altLang="zh-CN" sz="2800" b="1" dirty="0"/>
            </a:p>
          </p:txBody>
        </p:sp>
        <p:sp>
          <p:nvSpPr>
            <p:cNvPr id="28680" name="Text Box 18"/>
            <p:cNvSpPr txBox="1"/>
            <p:nvPr/>
          </p:nvSpPr>
          <p:spPr>
            <a:xfrm>
              <a:off x="1610" y="2829"/>
              <a:ext cx="1051" cy="466"/>
            </a:xfrm>
            <a:prstGeom prst="rect">
              <a:avLst/>
            </a:prstGeom>
            <a:noFill/>
            <a:ln w="9525">
              <a:noFill/>
            </a:ln>
          </p:spPr>
          <p:txBody>
            <a:bodyPr/>
            <a:lstStyle/>
            <a:p>
              <a:pPr algn="ctr">
                <a:buClrTx/>
              </a:pPr>
              <a:r>
                <a:rPr lang="en-US" altLang="zh-CN" sz="2400" b="1" dirty="0">
                  <a:solidFill>
                    <a:schemeClr val="bg2"/>
                  </a:solidFill>
                </a:rPr>
                <a:t>cal ( )</a:t>
              </a:r>
              <a:endParaRPr lang="en-US" altLang="zh-CN" sz="2800" b="1" dirty="0">
                <a:solidFill>
                  <a:schemeClr val="bg2"/>
                </a:solidFill>
              </a:endParaRPr>
            </a:p>
          </p:txBody>
        </p:sp>
        <p:sp>
          <p:nvSpPr>
            <p:cNvPr id="28681" name="Text Box 19"/>
            <p:cNvSpPr txBox="1"/>
            <p:nvPr/>
          </p:nvSpPr>
          <p:spPr>
            <a:xfrm>
              <a:off x="295" y="3554"/>
              <a:ext cx="1225" cy="375"/>
            </a:xfrm>
            <a:prstGeom prst="rect">
              <a:avLst/>
            </a:prstGeom>
            <a:noFill/>
            <a:ln w="9525">
              <a:noFill/>
            </a:ln>
          </p:spPr>
          <p:txBody>
            <a:bodyPr/>
            <a:lstStyle/>
            <a:p>
              <a:pPr algn="ctr">
                <a:buClrTx/>
              </a:pPr>
              <a:r>
                <a:rPr lang="en-US" altLang="zh-CN" sz="2400" b="1" dirty="0">
                  <a:solidFill>
                    <a:srgbClr val="CC0066"/>
                  </a:solidFill>
                </a:rPr>
                <a:t>vol_ball ( )</a:t>
              </a:r>
              <a:endParaRPr lang="en-US" altLang="zh-CN" sz="2800" b="1" dirty="0">
                <a:solidFill>
                  <a:srgbClr val="CC0066"/>
                </a:solidFill>
              </a:endParaRPr>
            </a:p>
          </p:txBody>
        </p:sp>
        <p:sp>
          <p:nvSpPr>
            <p:cNvPr id="28682" name="Text Box 20"/>
            <p:cNvSpPr txBox="1"/>
            <p:nvPr/>
          </p:nvSpPr>
          <p:spPr>
            <a:xfrm>
              <a:off x="1482" y="3545"/>
              <a:ext cx="1307" cy="339"/>
            </a:xfrm>
            <a:prstGeom prst="rect">
              <a:avLst/>
            </a:prstGeom>
            <a:noFill/>
            <a:ln w="9525">
              <a:noFill/>
            </a:ln>
          </p:spPr>
          <p:txBody>
            <a:bodyPr/>
            <a:lstStyle/>
            <a:p>
              <a:pPr algn="ctr">
                <a:buClrTx/>
              </a:pPr>
              <a:r>
                <a:rPr lang="en-US" altLang="zh-CN" sz="2400" b="1" dirty="0">
                  <a:solidFill>
                    <a:srgbClr val="CC0066"/>
                  </a:solidFill>
                </a:rPr>
                <a:t>vol_cylind ( )</a:t>
              </a:r>
              <a:endParaRPr lang="en-US" altLang="zh-CN" sz="2800" b="1" dirty="0">
                <a:solidFill>
                  <a:srgbClr val="CC0066"/>
                </a:solidFill>
              </a:endParaRPr>
            </a:p>
          </p:txBody>
        </p:sp>
        <p:sp>
          <p:nvSpPr>
            <p:cNvPr id="28683" name="Text Box 21"/>
            <p:cNvSpPr txBox="1"/>
            <p:nvPr/>
          </p:nvSpPr>
          <p:spPr>
            <a:xfrm>
              <a:off x="2828" y="3554"/>
              <a:ext cx="1367" cy="375"/>
            </a:xfrm>
            <a:prstGeom prst="rect">
              <a:avLst/>
            </a:prstGeom>
            <a:noFill/>
            <a:ln w="9525">
              <a:noFill/>
            </a:ln>
          </p:spPr>
          <p:txBody>
            <a:bodyPr/>
            <a:lstStyle/>
            <a:p>
              <a:pPr algn="ctr">
                <a:buClrTx/>
              </a:pPr>
              <a:r>
                <a:rPr lang="en-US" altLang="zh-CN" sz="2400" b="1" dirty="0">
                  <a:solidFill>
                    <a:srgbClr val="CC0066"/>
                  </a:solidFill>
                </a:rPr>
                <a:t>vol_cone ( )</a:t>
              </a:r>
              <a:endParaRPr lang="en-US" altLang="zh-CN" sz="2800" b="1" dirty="0">
                <a:solidFill>
                  <a:srgbClr val="CC0066"/>
                </a:solidFill>
              </a:endParaRPr>
            </a:p>
          </p:txBody>
        </p:sp>
        <p:sp>
          <p:nvSpPr>
            <p:cNvPr id="28684" name="Line 22"/>
            <p:cNvSpPr/>
            <p:nvPr/>
          </p:nvSpPr>
          <p:spPr>
            <a:xfrm>
              <a:off x="2138" y="2387"/>
              <a:ext cx="0" cy="465"/>
            </a:xfrm>
            <a:prstGeom prst="line">
              <a:avLst/>
            </a:prstGeom>
            <a:ln w="38100" cap="flat" cmpd="sng">
              <a:solidFill>
                <a:schemeClr val="bg2"/>
              </a:solidFill>
              <a:prstDash val="solid"/>
              <a:headEnd type="none" w="med" len="med"/>
              <a:tailEnd type="triangle" w="sm" len="med"/>
            </a:ln>
          </p:spPr>
        </p:sp>
        <p:sp>
          <p:nvSpPr>
            <p:cNvPr id="28685" name="Line 23"/>
            <p:cNvSpPr/>
            <p:nvPr/>
          </p:nvSpPr>
          <p:spPr>
            <a:xfrm flipH="1">
              <a:off x="1020" y="3113"/>
              <a:ext cx="861" cy="466"/>
            </a:xfrm>
            <a:prstGeom prst="line">
              <a:avLst/>
            </a:prstGeom>
            <a:ln w="38100" cap="flat" cmpd="sng">
              <a:solidFill>
                <a:schemeClr val="bg2"/>
              </a:solidFill>
              <a:prstDash val="solid"/>
              <a:headEnd type="none" w="med" len="med"/>
              <a:tailEnd type="triangle" w="sm" len="med"/>
            </a:ln>
          </p:spPr>
        </p:sp>
        <p:sp>
          <p:nvSpPr>
            <p:cNvPr id="28686" name="Line 24"/>
            <p:cNvSpPr/>
            <p:nvPr/>
          </p:nvSpPr>
          <p:spPr>
            <a:xfrm>
              <a:off x="2109" y="3115"/>
              <a:ext cx="0" cy="451"/>
            </a:xfrm>
            <a:prstGeom prst="line">
              <a:avLst/>
            </a:prstGeom>
            <a:ln w="38100" cap="flat" cmpd="sng">
              <a:solidFill>
                <a:schemeClr val="bg2"/>
              </a:solidFill>
              <a:prstDash val="solid"/>
              <a:headEnd type="none" w="med" len="med"/>
              <a:tailEnd type="triangle" w="sm" len="med"/>
            </a:ln>
          </p:spPr>
        </p:sp>
        <p:sp>
          <p:nvSpPr>
            <p:cNvPr id="28687" name="Line 25"/>
            <p:cNvSpPr/>
            <p:nvPr/>
          </p:nvSpPr>
          <p:spPr>
            <a:xfrm>
              <a:off x="2426" y="3113"/>
              <a:ext cx="860" cy="466"/>
            </a:xfrm>
            <a:prstGeom prst="line">
              <a:avLst/>
            </a:prstGeom>
            <a:ln w="38100" cap="flat" cmpd="sng">
              <a:solidFill>
                <a:schemeClr val="bg2"/>
              </a:solidFill>
              <a:prstDash val="solid"/>
              <a:headEnd type="none" w="med" len="med"/>
              <a:tailEnd type="triangle" w="sm" len="med"/>
            </a:ln>
          </p:spPr>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3" name="Rectangle 3"/>
          <p:cNvSpPr>
            <a:spLocks noGrp="1"/>
          </p:cNvSpPr>
          <p:nvPr>
            <p:ph idx="1"/>
          </p:nvPr>
        </p:nvSpPr>
        <p:spPr>
          <a:xfrm>
            <a:off x="407368" y="1988840"/>
            <a:ext cx="11305256" cy="4150271"/>
          </a:xfrm>
        </p:spPr>
        <p:txBody>
          <a:bodyPr vert="horz" wrap="square" lIns="91440" tIns="45720" rIns="91440" bIns="45720" anchor="t"/>
          <a:lstStyle/>
          <a:p>
            <a:pPr eaLnBrk="1" hangingPunct="1"/>
            <a:r>
              <a:rPr lang="zh-CN" altLang="en-US" dirty="0"/>
              <a:t>在一个函数中再调用其它函数的情况称为函数的</a:t>
            </a:r>
            <a:r>
              <a:rPr lang="zh-CN" altLang="en-US" dirty="0">
                <a:solidFill>
                  <a:schemeClr val="bg2"/>
                </a:solidFill>
                <a:ea typeface="黑体" panose="02010609060101010101" pitchFamily="6" charset="-122"/>
              </a:rPr>
              <a:t>嵌套调用</a:t>
            </a:r>
            <a:r>
              <a:rPr lang="zh-CN" altLang="en-US" dirty="0"/>
              <a:t>。</a:t>
            </a:r>
          </a:p>
          <a:p>
            <a:pPr lvl="1" eaLnBrk="1" hangingPunct="1"/>
            <a:r>
              <a:rPr lang="zh-CN" altLang="en-US" dirty="0"/>
              <a:t>如果函数</a:t>
            </a:r>
            <a:r>
              <a:rPr lang="en-US" altLang="zh-CN" dirty="0"/>
              <a:t>A</a:t>
            </a:r>
            <a:r>
              <a:rPr lang="zh-CN" altLang="en-US" dirty="0"/>
              <a:t>调用函数</a:t>
            </a:r>
            <a:r>
              <a:rPr lang="en-US" altLang="zh-CN" dirty="0"/>
              <a:t>B，</a:t>
            </a:r>
            <a:r>
              <a:rPr lang="zh-CN" altLang="en-US" dirty="0"/>
              <a:t>函数</a:t>
            </a:r>
            <a:r>
              <a:rPr lang="en-US" altLang="zh-CN" dirty="0"/>
              <a:t>B</a:t>
            </a:r>
            <a:r>
              <a:rPr lang="zh-CN" altLang="en-US" dirty="0"/>
              <a:t>再调用函数</a:t>
            </a:r>
            <a:r>
              <a:rPr lang="en-US" altLang="zh-CN" dirty="0"/>
              <a:t>C，</a:t>
            </a:r>
            <a:r>
              <a:rPr lang="zh-CN" altLang="en-US" dirty="0"/>
              <a:t>一个调用一个地嵌套下去，构成了函数的嵌套调用。</a:t>
            </a:r>
            <a:endParaRPr lang="en-US" altLang="zh-CN" dirty="0"/>
          </a:p>
          <a:p>
            <a:pPr lvl="1" eaLnBrk="1" hangingPunct="1"/>
            <a:endParaRPr lang="en-US" altLang="zh-CN" dirty="0"/>
          </a:p>
          <a:p>
            <a:pPr marL="457200" lvl="1" indent="0" eaLnBrk="1" hangingPunct="1">
              <a:buNone/>
            </a:pPr>
            <a:endParaRPr lang="en-US" altLang="zh-CN" dirty="0"/>
          </a:p>
          <a:p>
            <a:pPr lvl="1" eaLnBrk="1" hangingPunct="1"/>
            <a:endParaRPr lang="en-US" altLang="zh-CN" dirty="0"/>
          </a:p>
          <a:p>
            <a:pPr lvl="1" eaLnBrk="1" hangingPunct="1"/>
            <a:r>
              <a:rPr lang="zh-CN" altLang="en-US" dirty="0"/>
              <a:t>具有嵌套调用函数的程序，需要分别定义多个不同的函数体，每个函数体完成不同的功能，它们合起来解决复杂的问题。</a:t>
            </a:r>
          </a:p>
        </p:txBody>
      </p:sp>
      <p:sp>
        <p:nvSpPr>
          <p:cNvPr id="29698" name="Rectangle 2"/>
          <p:cNvSpPr/>
          <p:nvPr/>
        </p:nvSpPr>
        <p:spPr>
          <a:xfrm>
            <a:off x="407368" y="673075"/>
            <a:ext cx="6172200" cy="762000"/>
          </a:xfrm>
          <a:prstGeom prst="rect">
            <a:avLst/>
          </a:prstGeom>
          <a:noFill/>
          <a:ln w="9525">
            <a:noFill/>
          </a:ln>
        </p:spPr>
        <p:txBody>
          <a:bodyPr anchor="ctr"/>
          <a:lstStyle/>
          <a:p>
            <a:pPr eaLnBrk="1" hangingPunct="1">
              <a:buClrTx/>
            </a:pPr>
            <a:r>
              <a:rPr lang="en-US" altLang="zh-CN" sz="4400" b="1" dirty="0">
                <a:solidFill>
                  <a:schemeClr val="hlink"/>
                </a:solidFill>
              </a:rPr>
              <a:t>10.1.2 </a:t>
            </a:r>
            <a:r>
              <a:rPr lang="zh-CN" altLang="en-US" sz="4400" b="1" dirty="0">
                <a:solidFill>
                  <a:schemeClr val="hlink"/>
                </a:solidFill>
              </a:rPr>
              <a:t>函数的嵌套调用</a:t>
            </a:r>
          </a:p>
        </p:txBody>
      </p:sp>
      <p:sp>
        <p:nvSpPr>
          <p:cNvPr id="2" name="双大括号 1">
            <a:extLst>
              <a:ext uri="{FF2B5EF4-FFF2-40B4-BE49-F238E27FC236}">
                <a16:creationId xmlns:a16="http://schemas.microsoft.com/office/drawing/2014/main" id="{AF40F652-4805-7546-AFF7-03DAC464C2AE}"/>
              </a:ext>
            </a:extLst>
          </p:cNvPr>
          <p:cNvSpPr/>
          <p:nvPr/>
        </p:nvSpPr>
        <p:spPr bwMode="auto">
          <a:xfrm>
            <a:off x="1487488" y="3635733"/>
            <a:ext cx="1296144" cy="1152128"/>
          </a:xfrm>
          <a:prstGeom prst="bracePair">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B( );</a:t>
            </a:r>
            <a:endParaRPr kumimoji="0" lang="zh-CN" altLang="en-US"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p:txBody>
      </p:sp>
      <p:sp>
        <p:nvSpPr>
          <p:cNvPr id="5" name="双大括号 4">
            <a:extLst>
              <a:ext uri="{FF2B5EF4-FFF2-40B4-BE49-F238E27FC236}">
                <a16:creationId xmlns:a16="http://schemas.microsoft.com/office/drawing/2014/main" id="{A6258A24-3D5A-0A46-B09C-1FB2BE9D99A9}"/>
              </a:ext>
            </a:extLst>
          </p:cNvPr>
          <p:cNvSpPr/>
          <p:nvPr/>
        </p:nvSpPr>
        <p:spPr bwMode="auto">
          <a:xfrm>
            <a:off x="3719736" y="3635733"/>
            <a:ext cx="1296144" cy="1152128"/>
          </a:xfrm>
          <a:prstGeom prst="bracePair">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C( );</a:t>
            </a:r>
            <a:endParaRPr kumimoji="0" lang="zh-CN" altLang="en-US"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p:txBody>
      </p:sp>
      <p:sp>
        <p:nvSpPr>
          <p:cNvPr id="6" name="双大括号 5">
            <a:extLst>
              <a:ext uri="{FF2B5EF4-FFF2-40B4-BE49-F238E27FC236}">
                <a16:creationId xmlns:a16="http://schemas.microsoft.com/office/drawing/2014/main" id="{1AF86AF7-3ACA-C443-9D2E-A4A808683012}"/>
              </a:ext>
            </a:extLst>
          </p:cNvPr>
          <p:cNvSpPr/>
          <p:nvPr/>
        </p:nvSpPr>
        <p:spPr bwMode="auto">
          <a:xfrm>
            <a:off x="5704928" y="3635733"/>
            <a:ext cx="1111152" cy="1152128"/>
          </a:xfrm>
          <a:prstGeom prst="bracePair">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p:txBody>
      </p:sp>
      <p:sp>
        <p:nvSpPr>
          <p:cNvPr id="4" name="文本框 3">
            <a:extLst>
              <a:ext uri="{FF2B5EF4-FFF2-40B4-BE49-F238E27FC236}">
                <a16:creationId xmlns:a16="http://schemas.microsoft.com/office/drawing/2014/main" id="{B90BFED0-4378-AD4F-AD6D-5187EE427825}"/>
              </a:ext>
            </a:extLst>
          </p:cNvPr>
          <p:cNvSpPr txBox="1"/>
          <p:nvPr/>
        </p:nvSpPr>
        <p:spPr>
          <a:xfrm>
            <a:off x="5353550" y="4027131"/>
            <a:ext cx="351378" cy="369332"/>
          </a:xfrm>
          <a:prstGeom prst="rect">
            <a:avLst/>
          </a:prstGeom>
          <a:noFill/>
        </p:spPr>
        <p:txBody>
          <a:bodyPr wrap="none" rtlCol="0">
            <a:spAutoFit/>
          </a:bodyPr>
          <a:lstStyle/>
          <a:p>
            <a:r>
              <a:rPr kumimoji="1" lang="en-US" altLang="zh-CN" dirty="0"/>
              <a:t>C</a:t>
            </a:r>
            <a:endParaRPr kumimoji="1" lang="zh-CN" altLang="en-US" dirty="0"/>
          </a:p>
        </p:txBody>
      </p:sp>
      <p:sp>
        <p:nvSpPr>
          <p:cNvPr id="7" name="矩形 6">
            <a:extLst>
              <a:ext uri="{FF2B5EF4-FFF2-40B4-BE49-F238E27FC236}">
                <a16:creationId xmlns:a16="http://schemas.microsoft.com/office/drawing/2014/main" id="{0A77D55A-9CB6-7B48-9872-72147B456F63}"/>
              </a:ext>
            </a:extLst>
          </p:cNvPr>
          <p:cNvSpPr/>
          <p:nvPr/>
        </p:nvSpPr>
        <p:spPr>
          <a:xfrm>
            <a:off x="3374770" y="4072945"/>
            <a:ext cx="338554" cy="369332"/>
          </a:xfrm>
          <a:prstGeom prst="rect">
            <a:avLst/>
          </a:prstGeom>
        </p:spPr>
        <p:txBody>
          <a:bodyPr wrap="none">
            <a:spAutoFit/>
          </a:bodyPr>
          <a:lstStyle/>
          <a:p>
            <a:r>
              <a:rPr lang="en-US" altLang="zh-CN" dirty="0"/>
              <a:t>B</a:t>
            </a:r>
            <a:endParaRPr lang="zh-CN" altLang="en-US" dirty="0"/>
          </a:p>
        </p:txBody>
      </p:sp>
      <p:sp>
        <p:nvSpPr>
          <p:cNvPr id="8" name="下弧形箭头 7">
            <a:extLst>
              <a:ext uri="{FF2B5EF4-FFF2-40B4-BE49-F238E27FC236}">
                <a16:creationId xmlns:a16="http://schemas.microsoft.com/office/drawing/2014/main" id="{37BD6E1A-D37B-5848-88E0-F3CFCB6FE710}"/>
              </a:ext>
            </a:extLst>
          </p:cNvPr>
          <p:cNvSpPr/>
          <p:nvPr/>
        </p:nvSpPr>
        <p:spPr bwMode="auto">
          <a:xfrm flipV="1">
            <a:off x="2207568" y="4490538"/>
            <a:ext cx="1505756" cy="369331"/>
          </a:xfrm>
          <a:prstGeom prst="curved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下弧形箭头 10">
            <a:extLst>
              <a:ext uri="{FF2B5EF4-FFF2-40B4-BE49-F238E27FC236}">
                <a16:creationId xmlns:a16="http://schemas.microsoft.com/office/drawing/2014/main" id="{F6F0E053-07C6-154D-9E4D-31EE5AD27A88}"/>
              </a:ext>
            </a:extLst>
          </p:cNvPr>
          <p:cNvSpPr/>
          <p:nvPr/>
        </p:nvSpPr>
        <p:spPr bwMode="auto">
          <a:xfrm flipV="1">
            <a:off x="4199172" y="4467785"/>
            <a:ext cx="1505756" cy="369331"/>
          </a:xfrm>
          <a:prstGeom prst="curved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2" name="下弧形箭头 11">
            <a:extLst>
              <a:ext uri="{FF2B5EF4-FFF2-40B4-BE49-F238E27FC236}">
                <a16:creationId xmlns:a16="http://schemas.microsoft.com/office/drawing/2014/main" id="{B59C6A5E-99CB-584E-A678-113C2C4C69A6}"/>
              </a:ext>
            </a:extLst>
          </p:cNvPr>
          <p:cNvSpPr/>
          <p:nvPr/>
        </p:nvSpPr>
        <p:spPr bwMode="auto">
          <a:xfrm flipV="1">
            <a:off x="6261944" y="4499829"/>
            <a:ext cx="1505756" cy="369331"/>
          </a:xfrm>
          <a:prstGeom prst="curved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9" name="矩形 8">
            <a:extLst>
              <a:ext uri="{FF2B5EF4-FFF2-40B4-BE49-F238E27FC236}">
                <a16:creationId xmlns:a16="http://schemas.microsoft.com/office/drawing/2014/main" id="{491102E5-23F8-BC4D-8046-6B2B7D43B5BA}"/>
              </a:ext>
            </a:extLst>
          </p:cNvPr>
          <p:cNvSpPr/>
          <p:nvPr/>
        </p:nvSpPr>
        <p:spPr>
          <a:xfrm>
            <a:off x="1091161" y="4098453"/>
            <a:ext cx="389915" cy="369332"/>
          </a:xfrm>
          <a:prstGeom prst="rect">
            <a:avLst/>
          </a:prstGeom>
        </p:spPr>
        <p:txBody>
          <a:bodyPr wrap="none">
            <a:spAutoFit/>
          </a:bodyPr>
          <a:lstStyle/>
          <a:p>
            <a:r>
              <a:rPr lang="en-US" altLang="zh-CN" dirty="0"/>
              <a:t>A</a:t>
            </a:r>
            <a:r>
              <a:rPr lang="zh-CN" altLang="en-US" dirty="0"/>
              <a:t> </a:t>
            </a:r>
          </a:p>
        </p:txBody>
      </p:sp>
      <p:sp>
        <p:nvSpPr>
          <p:cNvPr id="10" name="矩形 9">
            <a:extLst>
              <a:ext uri="{FF2B5EF4-FFF2-40B4-BE49-F238E27FC236}">
                <a16:creationId xmlns:a16="http://schemas.microsoft.com/office/drawing/2014/main" id="{A7CB86D0-3D3F-1744-A889-4E1A84CB2F2A}"/>
              </a:ext>
            </a:extLst>
          </p:cNvPr>
          <p:cNvSpPr/>
          <p:nvPr/>
        </p:nvSpPr>
        <p:spPr>
          <a:xfrm>
            <a:off x="6007515" y="3894148"/>
            <a:ext cx="492443" cy="461665"/>
          </a:xfrm>
          <a:prstGeom prst="rect">
            <a:avLst/>
          </a:prstGeom>
        </p:spPr>
        <p:txBody>
          <a:bodyPr wrap="none">
            <a:spAutoFit/>
          </a:bodyPr>
          <a:lstStyle/>
          <a:p>
            <a:r>
              <a:rPr lang="en-US" altLang="zh-CN" sz="2400" b="1" dirty="0">
                <a:solidFill>
                  <a:srgbClr val="FF0000"/>
                </a:solidFill>
                <a:latin typeface="Arial" panose="020B0604020202020204" pitchFamily="34" charset="0"/>
                <a:ea typeface="宋体" panose="02010600030101010101" pitchFamily="2" charset="-122"/>
              </a:rPr>
              <a:t>…</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F9742-6D14-9545-8EC9-5D054DA0EC17}"/>
              </a:ext>
            </a:extLst>
          </p:cNvPr>
          <p:cNvSpPr>
            <a:spLocks noGrp="1"/>
          </p:cNvSpPr>
          <p:nvPr>
            <p:ph type="title"/>
          </p:nvPr>
        </p:nvSpPr>
        <p:spPr>
          <a:xfrm>
            <a:off x="609600" y="2492896"/>
            <a:ext cx="10972800" cy="2481372"/>
          </a:xfrm>
        </p:spPr>
        <p:txBody>
          <a:bodyPr/>
          <a:lstStyle/>
          <a:p>
            <a:r>
              <a:rPr kumimoji="1" lang="zh-CN" altLang="en-US" dirty="0"/>
              <a:t>这么多函数组成的程序，函数是怎么设计出来的？函数设计注意哪些问题？</a:t>
            </a:r>
            <a:br>
              <a:rPr kumimoji="1" lang="en-US" altLang="zh-CN" dirty="0"/>
            </a:br>
            <a:br>
              <a:rPr kumimoji="1" lang="en-US" altLang="zh-CN" dirty="0"/>
            </a:br>
            <a:r>
              <a:rPr kumimoji="1" lang="zh-CN" altLang="en-US" dirty="0"/>
              <a:t>结构化程序设计方法</a:t>
            </a:r>
            <a:br>
              <a:rPr kumimoji="1" lang="en-US" altLang="zh-CN" dirty="0"/>
            </a:br>
            <a:br>
              <a:rPr kumimoji="1" lang="en-US" altLang="zh-CN" dirty="0"/>
            </a:br>
            <a:endParaRPr kumimoji="1" lang="zh-CN" altLang="en-US" dirty="0"/>
          </a:p>
        </p:txBody>
      </p:sp>
      <p:sp>
        <p:nvSpPr>
          <p:cNvPr id="4" name="文本框 3">
            <a:extLst>
              <a:ext uri="{FF2B5EF4-FFF2-40B4-BE49-F238E27FC236}">
                <a16:creationId xmlns:a16="http://schemas.microsoft.com/office/drawing/2014/main" id="{F841190C-E55F-304F-98F4-A713E7A62166}"/>
              </a:ext>
            </a:extLst>
          </p:cNvPr>
          <p:cNvSpPr txBox="1"/>
          <p:nvPr/>
        </p:nvSpPr>
        <p:spPr>
          <a:xfrm>
            <a:off x="604809" y="620688"/>
            <a:ext cx="1415772" cy="830997"/>
          </a:xfrm>
          <a:prstGeom prst="rect">
            <a:avLst/>
          </a:prstGeom>
          <a:noFill/>
        </p:spPr>
        <p:txBody>
          <a:bodyPr wrap="none" rtlCol="0">
            <a:spAutoFit/>
          </a:bodyPr>
          <a:lstStyle/>
          <a:p>
            <a:r>
              <a:rPr kumimoji="1" lang="zh-CN" altLang="en-US" sz="4800" b="1" dirty="0">
                <a:latin typeface="SimHei" panose="02010609060101010101" pitchFamily="49" charset="-122"/>
                <a:ea typeface="SimHei" panose="02010609060101010101" pitchFamily="49" charset="-122"/>
              </a:rPr>
              <a:t>思考</a:t>
            </a:r>
          </a:p>
        </p:txBody>
      </p:sp>
    </p:spTree>
    <p:extLst>
      <p:ext uri="{BB962C8B-B14F-4D97-AF65-F5344CB8AC3E}">
        <p14:creationId xmlns:p14="http://schemas.microsoft.com/office/powerpoint/2010/main" val="340689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055440" y="472520"/>
            <a:ext cx="7772400" cy="838200"/>
          </a:xfrm>
        </p:spPr>
        <p:txBody>
          <a:bodyPr/>
          <a:lstStyle/>
          <a:p>
            <a:pPr eaLnBrk="1" hangingPunct="1"/>
            <a:r>
              <a:rPr lang="zh-CN" altLang="en-US" dirty="0">
                <a:latin typeface="Arial" charset="0"/>
                <a:ea typeface="宋体" charset="0"/>
              </a:rPr>
              <a:t>结构化程序设计方法 </a:t>
            </a:r>
          </a:p>
        </p:txBody>
      </p:sp>
      <p:sp>
        <p:nvSpPr>
          <p:cNvPr id="29698" name="Rectangle 3"/>
          <p:cNvSpPr>
            <a:spLocks noGrp="1" noChangeArrowheads="1"/>
          </p:cNvSpPr>
          <p:nvPr>
            <p:ph type="body" idx="1"/>
          </p:nvPr>
        </p:nvSpPr>
        <p:spPr>
          <a:xfrm>
            <a:off x="335360" y="1310720"/>
            <a:ext cx="10657184" cy="5113038"/>
          </a:xfrm>
        </p:spPr>
        <p:txBody>
          <a:bodyPr/>
          <a:lstStyle/>
          <a:p>
            <a:pPr algn="just" eaLnBrk="1" hangingPunct="1">
              <a:lnSpc>
                <a:spcPct val="150000"/>
              </a:lnSpc>
              <a:spcBef>
                <a:spcPts val="72"/>
              </a:spcBef>
            </a:pPr>
            <a:r>
              <a:rPr lang="zh-CN" altLang="en-US" sz="2800" b="1" dirty="0"/>
              <a:t>自顶向下，逐步求精，函数实现 </a:t>
            </a:r>
          </a:p>
          <a:p>
            <a:pPr lvl="1" eaLnBrk="1" hangingPunct="1">
              <a:lnSpc>
                <a:spcPct val="150000"/>
              </a:lnSpc>
              <a:spcBef>
                <a:spcPts val="72"/>
              </a:spcBef>
            </a:pPr>
            <a:r>
              <a:rPr lang="zh-CN" altLang="en-US" sz="2400" dirty="0">
                <a:solidFill>
                  <a:schemeClr val="accent5">
                    <a:lumMod val="25000"/>
                  </a:schemeClr>
                </a:solidFill>
                <a:latin typeface="Microsoft YaHei" panose="020B0503020204020204" pitchFamily="34" charset="-122"/>
                <a:ea typeface="Microsoft YaHei" panose="020B0503020204020204" pitchFamily="34" charset="-122"/>
              </a:rPr>
              <a:t>自顶向下</a:t>
            </a:r>
            <a:r>
              <a:rPr lang="zh-CN" altLang="en-US" sz="2400" dirty="0">
                <a:solidFill>
                  <a:schemeClr val="accent5">
                    <a:lumMod val="25000"/>
                  </a:schemeClr>
                </a:solidFill>
                <a:latin typeface="Arial" charset="0"/>
                <a:ea typeface="宋体" charset="0"/>
              </a:rPr>
              <a:t>：</a:t>
            </a:r>
            <a:r>
              <a:rPr lang="zh-CN" altLang="en-US" sz="2400" dirty="0">
                <a:latin typeface="Arial" charset="0"/>
                <a:ea typeface="宋体" charset="0"/>
              </a:rPr>
              <a:t>程序设计时，应先考虑总体步骤，后考虑步骤的细节；先考虑全局目标，后考虑局部目标。先从最上层总目标开始设计，逐步使问题具体化。不要一开始就追求众多的细节。 </a:t>
            </a:r>
          </a:p>
          <a:p>
            <a:pPr lvl="1" eaLnBrk="1" hangingPunct="1">
              <a:lnSpc>
                <a:spcPct val="150000"/>
              </a:lnSpc>
              <a:spcBef>
                <a:spcPts val="72"/>
              </a:spcBef>
            </a:pPr>
            <a:r>
              <a:rPr lang="zh-CN" altLang="en-US" sz="2400" dirty="0">
                <a:solidFill>
                  <a:schemeClr val="accent5">
                    <a:lumMod val="25000"/>
                  </a:schemeClr>
                </a:solidFill>
                <a:latin typeface="Microsoft YaHei" panose="020B0503020204020204" pitchFamily="34" charset="-122"/>
                <a:ea typeface="Microsoft YaHei" panose="020B0503020204020204" pitchFamily="34" charset="-122"/>
              </a:rPr>
              <a:t>逐步求精</a:t>
            </a:r>
            <a:r>
              <a:rPr lang="zh-CN" altLang="en-US" sz="2400" dirty="0">
                <a:latin typeface="Microsoft YaHei" panose="020B0503020204020204" pitchFamily="34" charset="-122"/>
                <a:ea typeface="Microsoft YaHei" panose="020B0503020204020204" pitchFamily="34" charset="-122"/>
              </a:rPr>
              <a:t>：</a:t>
            </a:r>
            <a:r>
              <a:rPr lang="zh-CN" altLang="en-US" sz="2400" dirty="0">
                <a:latin typeface="Arial" charset="0"/>
                <a:ea typeface="宋体" charset="0"/>
              </a:rPr>
              <a:t>对于复杂的问题，其中大的操作步骤应该再将其分解为一些子步骤的序列，逐步明晰实现过程。</a:t>
            </a:r>
          </a:p>
          <a:p>
            <a:pPr lvl="1" eaLnBrk="1" hangingPunct="1">
              <a:lnSpc>
                <a:spcPct val="150000"/>
              </a:lnSpc>
              <a:spcBef>
                <a:spcPts val="72"/>
              </a:spcBef>
            </a:pPr>
            <a:r>
              <a:rPr lang="zh-CN" altLang="en-US" sz="2400" dirty="0">
                <a:solidFill>
                  <a:schemeClr val="accent5">
                    <a:lumMod val="25000"/>
                  </a:schemeClr>
                </a:solidFill>
                <a:latin typeface="Microsoft YaHei" panose="020B0503020204020204" pitchFamily="34" charset="-122"/>
                <a:ea typeface="Microsoft YaHei" panose="020B0503020204020204" pitchFamily="34" charset="-122"/>
              </a:rPr>
              <a:t>函数实现</a:t>
            </a:r>
            <a:r>
              <a:rPr lang="zh-CN" altLang="en-US" sz="2400" dirty="0">
                <a:solidFill>
                  <a:schemeClr val="accent5">
                    <a:lumMod val="25000"/>
                  </a:schemeClr>
                </a:solidFill>
                <a:latin typeface="Arial" charset="0"/>
                <a:ea typeface="宋体" charset="0"/>
              </a:rPr>
              <a:t>：</a:t>
            </a:r>
            <a:r>
              <a:rPr lang="zh-CN" altLang="en-US" sz="2400" dirty="0">
                <a:latin typeface="Arial" charset="0"/>
                <a:ea typeface="宋体" charset="0"/>
              </a:rPr>
              <a:t>通过逐步求精，把程序要解决的全局目标分解为局部目标，再进一步分解为具体的小目标，把最终的小目标用函数来实现。问题的逐步分解关系，构成了函数间的调用关系。</a:t>
            </a:r>
          </a:p>
        </p:txBody>
      </p:sp>
    </p:spTree>
    <p:extLst>
      <p:ext uri="{BB962C8B-B14F-4D97-AF65-F5344CB8AC3E}">
        <p14:creationId xmlns:p14="http://schemas.microsoft.com/office/powerpoint/2010/main" val="410555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专题一：模块化程序设计</a:t>
            </a:r>
            <a:r>
              <a:rPr lang="en-US" altLang="zh-CN"/>
              <a:t>[1]</a:t>
            </a:r>
            <a:endParaRPr lang="en-US" altLang="zh-CN" dirty="0">
              <a:latin typeface="SimHei" panose="02010609060101010101" pitchFamily="49" charset="-122"/>
              <a:ea typeface="SimHei" panose="02010609060101010101" pitchFamily="49" charset="-122"/>
            </a:endParaRPr>
          </a:p>
        </p:txBody>
      </p:sp>
      <p:sp>
        <p:nvSpPr>
          <p:cNvPr id="3" name="内容占位符 2"/>
          <p:cNvSpPr>
            <a:spLocks noGrp="1"/>
          </p:cNvSpPr>
          <p:nvPr>
            <p:ph idx="1"/>
          </p:nvPr>
        </p:nvSpPr>
        <p:spPr>
          <a:xfrm>
            <a:off x="551384" y="1700808"/>
            <a:ext cx="10972800" cy="4752528"/>
          </a:xfrm>
        </p:spPr>
        <p:txBody>
          <a:bodyPr/>
          <a:lstStyle/>
          <a:p>
            <a:r>
              <a:rPr lang="zh-CN" altLang="en-US" dirty="0"/>
              <a:t>基础回顾</a:t>
            </a:r>
          </a:p>
          <a:p>
            <a:r>
              <a:rPr lang="zh-CN" altLang="en-US" dirty="0"/>
              <a:t>函数模块与程序结构设计</a:t>
            </a:r>
            <a:endParaRPr lang="en-US" altLang="zh-CN" dirty="0"/>
          </a:p>
          <a:p>
            <a:r>
              <a:rPr lang="zh-CN" altLang="en-US" dirty="0"/>
              <a:t>简化复杂问题的递归方法</a:t>
            </a:r>
            <a:endParaRPr lang="en-US" altLang="zh-CN" dirty="0"/>
          </a:p>
          <a:p>
            <a:r>
              <a:rPr lang="zh-CN" altLang="en-US" dirty="0">
                <a:solidFill>
                  <a:schemeClr val="bg1">
                    <a:lumMod val="75000"/>
                  </a:schemeClr>
                </a:solidFill>
              </a:rPr>
              <a:t>编译预处理的高级应用</a:t>
            </a:r>
            <a:endParaRPr lang="en-US" altLang="zh-CN" dirty="0">
              <a:solidFill>
                <a:schemeClr val="bg1">
                  <a:lumMod val="75000"/>
                </a:schemeClr>
              </a:solidFill>
            </a:endParaRPr>
          </a:p>
          <a:p>
            <a:r>
              <a:rPr lang="zh-CN" altLang="en-US" dirty="0">
                <a:solidFill>
                  <a:schemeClr val="bg1">
                    <a:lumMod val="75000"/>
                  </a:schemeClr>
                </a:solidFill>
              </a:rPr>
              <a:t>大规模开发原则与编码规范</a:t>
            </a:r>
            <a:endParaRPr lang="en-US" altLang="zh-CN" dirty="0">
              <a:solidFill>
                <a:schemeClr val="bg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3"/>
          <p:cNvSpPr>
            <a:spLocks noGrp="1" noChangeArrowheads="1"/>
          </p:cNvSpPr>
          <p:nvPr>
            <p:ph type="body" idx="1"/>
          </p:nvPr>
        </p:nvSpPr>
        <p:spPr>
          <a:xfrm>
            <a:off x="407368" y="2060848"/>
            <a:ext cx="9865096" cy="4608512"/>
          </a:xfrm>
        </p:spPr>
        <p:txBody>
          <a:bodyPr/>
          <a:lstStyle/>
          <a:p>
            <a:pPr eaLnBrk="1" hangingPunct="1">
              <a:lnSpc>
                <a:spcPct val="120000"/>
              </a:lnSpc>
              <a:spcAft>
                <a:spcPts val="600"/>
              </a:spcAft>
            </a:pPr>
            <a:r>
              <a:rPr lang="zh-CN" altLang="en-US" sz="2400" b="1" dirty="0"/>
              <a:t>限制函数的长度</a:t>
            </a:r>
            <a:r>
              <a:rPr lang="zh-CN" altLang="en-US" sz="2400" b="1" dirty="0">
                <a:latin typeface="Arial" charset="0"/>
                <a:ea typeface="宋体" charset="0"/>
              </a:rPr>
              <a:t>。</a:t>
            </a:r>
            <a:r>
              <a:rPr lang="zh-CN" altLang="en-US" sz="2400" dirty="0">
                <a:latin typeface="STZhongsong" panose="02010600040101010101" pitchFamily="2" charset="-122"/>
                <a:ea typeface="STZhongsong" panose="02010600040101010101" pitchFamily="2" charset="-122"/>
              </a:rPr>
              <a:t>一个函数语句数不宜过多，既便于阅读、理解，也方便程序调试。若函数太长，可以考虑把函数进一步分解实现。</a:t>
            </a:r>
          </a:p>
          <a:p>
            <a:pPr eaLnBrk="1" hangingPunct="1">
              <a:lnSpc>
                <a:spcPct val="120000"/>
              </a:lnSpc>
              <a:spcAft>
                <a:spcPts val="600"/>
              </a:spcAft>
            </a:pPr>
            <a:r>
              <a:rPr lang="zh-CN" altLang="en-US" sz="2400" b="1" dirty="0"/>
              <a:t>避免函数功能间的重复。</a:t>
            </a:r>
            <a:r>
              <a:rPr lang="zh-CN" altLang="en-US" sz="2400" dirty="0">
                <a:latin typeface="STZhongsong" panose="02010600040101010101" pitchFamily="2" charset="-122"/>
                <a:ea typeface="STZhongsong" panose="02010600040101010101" pitchFamily="2" charset="-122"/>
                <a:cs typeface="Arial" panose="020B0604020202020204" pitchFamily="34" charset="0"/>
              </a:rPr>
              <a:t>对于在多处使用的同一个计算或操作过程，应当将其封装成一个独立的函数，以达到一处定义、多处使用的目的，以避免功能模块间的重复。</a:t>
            </a:r>
          </a:p>
          <a:p>
            <a:pPr eaLnBrk="1" hangingPunct="1">
              <a:lnSpc>
                <a:spcPct val="120000"/>
              </a:lnSpc>
              <a:spcAft>
                <a:spcPts val="600"/>
              </a:spcAft>
            </a:pPr>
            <a:r>
              <a:rPr lang="zh-CN" altLang="en-US" sz="2400" b="1" dirty="0"/>
              <a:t>减少全局变量的使用。</a:t>
            </a:r>
            <a:r>
              <a:rPr lang="zh-CN" altLang="en-US" sz="2400" dirty="0">
                <a:latin typeface="STZhongsong" panose="02010600040101010101" pitchFamily="2" charset="-122"/>
                <a:ea typeface="STZhongsong" panose="02010600040101010101" pitchFamily="2" charset="-122"/>
              </a:rPr>
              <a:t>应采用定义局部变量作为函数的临时工作单元，使用参数和返回值作为函数与外部进行数据交换的方式。只有当确实需要多个函数共享的数据时，才定义其为全局变量。</a:t>
            </a:r>
          </a:p>
        </p:txBody>
      </p:sp>
      <p:sp>
        <p:nvSpPr>
          <p:cNvPr id="30722" name="Rectangle 4"/>
          <p:cNvSpPr>
            <a:spLocks noGrp="1" noChangeArrowheads="1"/>
          </p:cNvSpPr>
          <p:nvPr>
            <p:ph type="title"/>
          </p:nvPr>
        </p:nvSpPr>
        <p:spPr>
          <a:xfrm>
            <a:off x="839416" y="404664"/>
            <a:ext cx="8147050" cy="955675"/>
          </a:xfrm>
        </p:spPr>
        <p:txBody>
          <a:bodyPr/>
          <a:lstStyle/>
          <a:p>
            <a:pPr eaLnBrk="1" hangingPunct="1"/>
            <a:r>
              <a:rPr lang="zh-CN" altLang="en-US" dirty="0"/>
              <a:t>函数设计时应注意的问题</a:t>
            </a:r>
          </a:p>
        </p:txBody>
      </p:sp>
    </p:spTree>
    <p:extLst>
      <p:ext uri="{BB962C8B-B14F-4D97-AF65-F5344CB8AC3E}">
        <p14:creationId xmlns:p14="http://schemas.microsoft.com/office/powerpoint/2010/main" val="621136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F9742-6D14-9545-8EC9-5D054DA0EC17}"/>
              </a:ext>
            </a:extLst>
          </p:cNvPr>
          <p:cNvSpPr>
            <a:spLocks noGrp="1"/>
          </p:cNvSpPr>
          <p:nvPr>
            <p:ph type="title"/>
          </p:nvPr>
        </p:nvSpPr>
        <p:spPr>
          <a:xfrm>
            <a:off x="609600" y="2492896"/>
            <a:ext cx="10972800" cy="2481372"/>
          </a:xfrm>
        </p:spPr>
        <p:txBody>
          <a:bodyPr/>
          <a:lstStyle/>
          <a:p>
            <a:r>
              <a:rPr kumimoji="1" lang="zh-CN" altLang="en-US" dirty="0"/>
              <a:t>还有一种函数调用，函数里面的语句中出现了对自己的调用？这是什么调用？</a:t>
            </a:r>
            <a:br>
              <a:rPr kumimoji="1" lang="en-US" altLang="zh-CN" dirty="0"/>
            </a:br>
            <a:br>
              <a:rPr kumimoji="1" lang="en-US" altLang="zh-CN" dirty="0"/>
            </a:br>
            <a:endParaRPr kumimoji="1" lang="zh-CN" altLang="en-US" dirty="0"/>
          </a:p>
        </p:txBody>
      </p:sp>
      <p:sp>
        <p:nvSpPr>
          <p:cNvPr id="4" name="文本框 3">
            <a:extLst>
              <a:ext uri="{FF2B5EF4-FFF2-40B4-BE49-F238E27FC236}">
                <a16:creationId xmlns:a16="http://schemas.microsoft.com/office/drawing/2014/main" id="{F841190C-E55F-304F-98F4-A713E7A62166}"/>
              </a:ext>
            </a:extLst>
          </p:cNvPr>
          <p:cNvSpPr txBox="1"/>
          <p:nvPr/>
        </p:nvSpPr>
        <p:spPr>
          <a:xfrm>
            <a:off x="604809" y="620688"/>
            <a:ext cx="1415772" cy="830997"/>
          </a:xfrm>
          <a:prstGeom prst="rect">
            <a:avLst/>
          </a:prstGeom>
          <a:noFill/>
        </p:spPr>
        <p:txBody>
          <a:bodyPr wrap="none" rtlCol="0">
            <a:spAutoFit/>
          </a:bodyPr>
          <a:lstStyle/>
          <a:p>
            <a:r>
              <a:rPr kumimoji="1" lang="zh-CN" altLang="en-US" sz="4800" b="1" dirty="0">
                <a:latin typeface="SimHei" panose="02010609060101010101" pitchFamily="49" charset="-122"/>
                <a:ea typeface="SimHei" panose="02010609060101010101" pitchFamily="49" charset="-122"/>
              </a:rPr>
              <a:t>思考</a:t>
            </a:r>
          </a:p>
        </p:txBody>
      </p:sp>
      <p:sp>
        <p:nvSpPr>
          <p:cNvPr id="5" name="标题 1">
            <a:extLst>
              <a:ext uri="{FF2B5EF4-FFF2-40B4-BE49-F238E27FC236}">
                <a16:creationId xmlns:a16="http://schemas.microsoft.com/office/drawing/2014/main" id="{AF9DCFF0-2C4E-544D-BCDB-A2D18E36DB69}"/>
              </a:ext>
            </a:extLst>
          </p:cNvPr>
          <p:cNvSpPr txBox="1">
            <a:spLocks/>
          </p:cNvSpPr>
          <p:nvPr/>
        </p:nvSpPr>
        <p:spPr>
          <a:xfrm>
            <a:off x="1005644" y="4111171"/>
            <a:ext cx="2088232" cy="1296144"/>
          </a:xfrm>
          <a:prstGeom prst="rect">
            <a:avLst/>
          </a:prstGeom>
          <a:noFill/>
          <a:ln w="9525">
            <a:noFill/>
          </a:ln>
        </p:spPr>
        <p:txBody>
          <a:bodyPr anchor="ctr"/>
          <a:lstStyle>
            <a:lvl1pPr algn="l" rtl="0" eaLnBrk="0" fontAlgn="base" hangingPunct="0">
              <a:spcBef>
                <a:spcPct val="0"/>
              </a:spcBef>
              <a:spcAft>
                <a:spcPct val="0"/>
              </a:spcAft>
              <a:defRPr sz="4400" b="1">
                <a:solidFill>
                  <a:schemeClr val="hlink"/>
                </a:solidFill>
                <a:latin typeface="SimHei" panose="02010609060101010101" pitchFamily="49" charset="-122"/>
                <a:ea typeface="SimHei" panose="02010609060101010101" pitchFamily="49" charset="-122"/>
                <a:cs typeface="SimHei" panose="02010609060101010101" pitchFamily="49"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pPr defTabSz="914400"/>
            <a:r>
              <a:rPr kumimoji="1" lang="zh-CN" altLang="en-US" kern="0" dirty="0">
                <a:solidFill>
                  <a:srgbClr val="C00000"/>
                </a:solidFill>
              </a:rPr>
              <a:t>递归</a:t>
            </a:r>
          </a:p>
        </p:txBody>
      </p:sp>
      <p:sp>
        <p:nvSpPr>
          <p:cNvPr id="6" name="标题 1">
            <a:extLst>
              <a:ext uri="{FF2B5EF4-FFF2-40B4-BE49-F238E27FC236}">
                <a16:creationId xmlns:a16="http://schemas.microsoft.com/office/drawing/2014/main" id="{8E4D5ADE-CA24-394D-9AA7-B17E9EFFE944}"/>
              </a:ext>
            </a:extLst>
          </p:cNvPr>
          <p:cNvSpPr txBox="1">
            <a:spLocks/>
          </p:cNvSpPr>
          <p:nvPr/>
        </p:nvSpPr>
        <p:spPr>
          <a:xfrm>
            <a:off x="3863752" y="4111171"/>
            <a:ext cx="5904656" cy="1296144"/>
          </a:xfrm>
          <a:prstGeom prst="rect">
            <a:avLst/>
          </a:prstGeom>
          <a:noFill/>
          <a:ln w="9525">
            <a:noFill/>
          </a:ln>
        </p:spPr>
        <p:txBody>
          <a:bodyPr anchor="ctr"/>
          <a:lstStyle>
            <a:lvl1pPr algn="l" rtl="0" eaLnBrk="0" fontAlgn="base" hangingPunct="0">
              <a:spcBef>
                <a:spcPct val="0"/>
              </a:spcBef>
              <a:spcAft>
                <a:spcPct val="0"/>
              </a:spcAft>
              <a:defRPr sz="4400" b="1">
                <a:solidFill>
                  <a:schemeClr val="hlink"/>
                </a:solidFill>
                <a:latin typeface="SimHei" panose="02010609060101010101" pitchFamily="49" charset="-122"/>
                <a:ea typeface="SimHei" panose="02010609060101010101" pitchFamily="49" charset="-122"/>
                <a:cs typeface="SimHei" panose="02010609060101010101" pitchFamily="49"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pPr defTabSz="914400"/>
            <a:r>
              <a:rPr kumimoji="1" lang="zh-CN" altLang="en-US" kern="0" dirty="0">
                <a:solidFill>
                  <a:srgbClr val="0000FF"/>
                </a:solidFill>
              </a:rPr>
              <a:t>递归有啥好处？</a:t>
            </a:r>
          </a:p>
        </p:txBody>
      </p:sp>
      <p:sp>
        <p:nvSpPr>
          <p:cNvPr id="3" name="文本框 2">
            <a:extLst>
              <a:ext uri="{FF2B5EF4-FFF2-40B4-BE49-F238E27FC236}">
                <a16:creationId xmlns:a16="http://schemas.microsoft.com/office/drawing/2014/main" id="{F46F64D2-52F7-7D49-A9EF-138B5DA96CD4}"/>
              </a:ext>
            </a:extLst>
          </p:cNvPr>
          <p:cNvSpPr txBox="1"/>
          <p:nvPr/>
        </p:nvSpPr>
        <p:spPr>
          <a:xfrm>
            <a:off x="335360" y="5723091"/>
            <a:ext cx="11521280" cy="584775"/>
          </a:xfrm>
          <a:prstGeom prst="rect">
            <a:avLst/>
          </a:prstGeom>
          <a:noFill/>
        </p:spPr>
        <p:txBody>
          <a:bodyPr wrap="square" rtlCol="0">
            <a:spAutoFit/>
          </a:bodyPr>
          <a:lstStyle/>
          <a:p>
            <a:r>
              <a:rPr kumimoji="1" lang="zh-CN" altLang="en-US" sz="3200" b="1" dirty="0">
                <a:latin typeface="Microsoft YaHei" panose="020B0503020204020204" pitchFamily="34" charset="-122"/>
                <a:ea typeface="Microsoft YaHei" panose="020B0503020204020204" pitchFamily="34" charset="-122"/>
              </a:rPr>
              <a:t>递归是一种解决复杂难题的简单方法，是一种精简代码的技术。</a:t>
            </a:r>
          </a:p>
        </p:txBody>
      </p:sp>
    </p:spTree>
    <p:extLst>
      <p:ext uri="{BB962C8B-B14F-4D97-AF65-F5344CB8AC3E}">
        <p14:creationId xmlns:p14="http://schemas.microsoft.com/office/powerpoint/2010/main" val="33742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413757" y="591912"/>
            <a:ext cx="8995853" cy="595313"/>
          </a:xfrm>
        </p:spPr>
        <p:txBody>
          <a:bodyPr vert="horz" wrap="square" lIns="91440" tIns="45720" rIns="91440" bIns="45720" anchor="ctr">
            <a:normAutofit fontScale="90000"/>
          </a:bodyPr>
          <a:lstStyle/>
          <a:p>
            <a:r>
              <a:rPr lang="zh-CN" altLang="en-US" dirty="0"/>
              <a:t>思考：函数调用自己是什么调用？</a:t>
            </a:r>
          </a:p>
        </p:txBody>
      </p:sp>
      <p:sp>
        <p:nvSpPr>
          <p:cNvPr id="30722" name="内容占位符 2"/>
          <p:cNvSpPr>
            <a:spLocks noGrp="1"/>
          </p:cNvSpPr>
          <p:nvPr>
            <p:ph idx="1"/>
          </p:nvPr>
        </p:nvSpPr>
        <p:spPr>
          <a:xfrm>
            <a:off x="4552654" y="2266624"/>
            <a:ext cx="6655914" cy="1018360"/>
          </a:xfrm>
        </p:spPr>
        <p:txBody>
          <a:bodyPr vert="horz" wrap="square" lIns="91440" tIns="45720" rIns="91440" bIns="45720" anchor="t"/>
          <a:lstStyle/>
          <a:p>
            <a:r>
              <a:rPr lang="zh-CN" altLang="en-US" sz="2800" dirty="0"/>
              <a:t>递归就是函数自己调用自己的副本</a:t>
            </a:r>
            <a:endParaRPr lang="en-US" altLang="zh-CN" sz="2800" dirty="0"/>
          </a:p>
          <a:p>
            <a:r>
              <a:rPr lang="zh-CN" altLang="en-US" sz="2800" dirty="0"/>
              <a:t>一个个调用结束逐一返回</a:t>
            </a:r>
          </a:p>
        </p:txBody>
      </p:sp>
      <p:sp>
        <p:nvSpPr>
          <p:cNvPr id="30723" name="圆角矩形 3"/>
          <p:cNvSpPr/>
          <p:nvPr/>
        </p:nvSpPr>
        <p:spPr>
          <a:xfrm>
            <a:off x="1818188" y="3722465"/>
            <a:ext cx="1584325" cy="2089150"/>
          </a:xfrm>
          <a:prstGeom prst="roundRect">
            <a:avLst>
              <a:gd name="adj" fmla="val 16667"/>
            </a:avLst>
          </a:prstGeom>
          <a:solidFill>
            <a:schemeClr val="bg1"/>
          </a:solidFill>
          <a:ln w="28575" cap="flat" cmpd="sng">
            <a:solidFill>
              <a:srgbClr val="FF3300"/>
            </a:solidFill>
            <a:prstDash val="solid"/>
            <a:headEnd type="none" w="med" len="med"/>
            <a:tailEnd type="none" w="med" len="med"/>
          </a:ln>
        </p:spPr>
        <p:txBody>
          <a:bodyPr lIns="92075" tIns="46038" rIns="92075" bIns="46038"/>
          <a:lstStyle/>
          <a:p>
            <a:pPr eaLnBrk="1" hangingPunct="1">
              <a:buClrTx/>
            </a:pPr>
            <a:r>
              <a:rPr lang="en-US" altLang="zh-CN" dirty="0">
                <a:latin typeface="Arial" panose="020B0604020202020204" pitchFamily="34" charset="0"/>
              </a:rPr>
              <a:t>==f(10)==</a:t>
            </a:r>
          </a:p>
          <a:p>
            <a:pPr eaLnBrk="1" hangingPunct="1">
              <a:buClrTx/>
            </a:pPr>
            <a:r>
              <a:rPr lang="en-US" altLang="zh-CN" dirty="0">
                <a:solidFill>
                  <a:srgbClr val="0000FF"/>
                </a:solidFill>
                <a:latin typeface="Arial" panose="020B0604020202020204" pitchFamily="34" charset="0"/>
              </a:rPr>
              <a:t>f</a:t>
            </a:r>
            <a:r>
              <a:rPr lang="zh-CN" altLang="en-US" dirty="0">
                <a:solidFill>
                  <a:srgbClr val="0000FF"/>
                </a:solidFill>
                <a:latin typeface="Arial" panose="020B0604020202020204" pitchFamily="34" charset="0"/>
              </a:rPr>
              <a:t>（</a:t>
            </a:r>
            <a:r>
              <a:rPr lang="en-US" altLang="zh-CN" dirty="0">
                <a:solidFill>
                  <a:srgbClr val="0000FF"/>
                </a:solidFill>
                <a:latin typeface="Arial" panose="020B0604020202020204" pitchFamily="34" charset="0"/>
              </a:rPr>
              <a:t>int n</a:t>
            </a:r>
            <a:r>
              <a:rPr lang="zh-CN" altLang="en-US" dirty="0">
                <a:solidFill>
                  <a:srgbClr val="0000FF"/>
                </a:solidFill>
                <a:latin typeface="Arial" panose="020B0604020202020204" pitchFamily="34" charset="0"/>
              </a:rPr>
              <a:t>）</a:t>
            </a:r>
            <a:endParaRPr lang="en-US" altLang="zh-CN" dirty="0">
              <a:solidFill>
                <a:srgbClr val="0000FF"/>
              </a:solidFill>
              <a:latin typeface="Arial" panose="020B0604020202020204" pitchFamily="34" charset="0"/>
            </a:endParaRP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a:t>
            </a:r>
          </a:p>
          <a:p>
            <a:pPr eaLnBrk="1" hangingPunct="1">
              <a:buClrTx/>
            </a:pPr>
            <a:r>
              <a:rPr lang="en-US" altLang="zh-CN" dirty="0">
                <a:solidFill>
                  <a:srgbClr val="0000FF"/>
                </a:solidFill>
                <a:latin typeface="Arial" panose="020B0604020202020204" pitchFamily="34" charset="0"/>
              </a:rPr>
              <a:t>f(n-1);</a:t>
            </a: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a:t>
            </a:r>
            <a:endParaRPr lang="zh-CN" altLang="en-US" dirty="0">
              <a:latin typeface="Arial" panose="020B0604020202020204" pitchFamily="34" charset="0"/>
            </a:endParaRPr>
          </a:p>
        </p:txBody>
      </p:sp>
      <p:sp>
        <p:nvSpPr>
          <p:cNvPr id="5" name="圆角矩形 4"/>
          <p:cNvSpPr/>
          <p:nvPr/>
        </p:nvSpPr>
        <p:spPr>
          <a:xfrm>
            <a:off x="4121647" y="3722465"/>
            <a:ext cx="1512888" cy="2089150"/>
          </a:xfrm>
          <a:prstGeom prst="roundRect">
            <a:avLst>
              <a:gd name="adj" fmla="val 16667"/>
            </a:avLst>
          </a:prstGeom>
          <a:solidFill>
            <a:schemeClr val="bg1"/>
          </a:solidFill>
          <a:ln w="28575" cap="flat" cmpd="sng">
            <a:solidFill>
              <a:srgbClr val="FF3300"/>
            </a:solidFill>
            <a:prstDash val="solid"/>
            <a:headEnd type="none" w="med" len="med"/>
            <a:tailEnd type="none" w="med" len="med"/>
          </a:ln>
        </p:spPr>
        <p:txBody>
          <a:bodyPr lIns="92075" tIns="46038" rIns="92075" bIns="46038"/>
          <a:lstStyle/>
          <a:p>
            <a:pPr eaLnBrk="1" hangingPunct="1">
              <a:buClrTx/>
            </a:pPr>
            <a:r>
              <a:rPr lang="en-US" altLang="zh-CN" dirty="0">
                <a:latin typeface="Arial" panose="020B0604020202020204" pitchFamily="34" charset="0"/>
              </a:rPr>
              <a:t>==f(9)==</a:t>
            </a:r>
          </a:p>
          <a:p>
            <a:pPr eaLnBrk="1" hangingPunct="1">
              <a:buClrTx/>
            </a:pPr>
            <a:r>
              <a:rPr lang="en-US" altLang="zh-CN" dirty="0">
                <a:latin typeface="Arial" panose="020B0604020202020204" pitchFamily="34" charset="0"/>
              </a:rPr>
              <a:t>fun</a:t>
            </a:r>
            <a:r>
              <a:rPr lang="zh-CN" altLang="en-US" dirty="0">
                <a:latin typeface="Arial" panose="020B0604020202020204" pitchFamily="34" charset="0"/>
              </a:rPr>
              <a:t>（</a:t>
            </a:r>
            <a:r>
              <a:rPr lang="en-US" altLang="zh-CN" dirty="0">
                <a:latin typeface="Arial" panose="020B0604020202020204" pitchFamily="34" charset="0"/>
              </a:rPr>
              <a:t>int n</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fun(n-2);</a:t>
            </a: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a:t>
            </a:r>
            <a:endParaRPr lang="zh-CN" altLang="en-US" dirty="0">
              <a:latin typeface="Arial" panose="020B0604020202020204" pitchFamily="34" charset="0"/>
            </a:endParaRPr>
          </a:p>
        </p:txBody>
      </p:sp>
      <p:sp>
        <p:nvSpPr>
          <p:cNvPr id="6" name="圆角矩形 5"/>
          <p:cNvSpPr/>
          <p:nvPr/>
        </p:nvSpPr>
        <p:spPr>
          <a:xfrm>
            <a:off x="7896722" y="3722465"/>
            <a:ext cx="1512888" cy="2089150"/>
          </a:xfrm>
          <a:prstGeom prst="roundRect">
            <a:avLst>
              <a:gd name="adj" fmla="val 16667"/>
            </a:avLst>
          </a:prstGeom>
          <a:solidFill>
            <a:schemeClr val="bg1"/>
          </a:solidFill>
          <a:ln w="28575" cap="flat" cmpd="sng">
            <a:solidFill>
              <a:srgbClr val="FF3300"/>
            </a:solidFill>
            <a:prstDash val="solid"/>
            <a:headEnd type="none" w="med" len="med"/>
            <a:tailEnd type="none" w="med" len="med"/>
          </a:ln>
        </p:spPr>
        <p:txBody>
          <a:bodyPr lIns="92075" tIns="46038" rIns="92075" bIns="46038"/>
          <a:lstStyle/>
          <a:p>
            <a:pPr eaLnBrk="1" hangingPunct="1">
              <a:buClrTx/>
            </a:pPr>
            <a:r>
              <a:rPr lang="en-US" altLang="zh-CN" dirty="0">
                <a:latin typeface="Arial" panose="020B0604020202020204" pitchFamily="34" charset="0"/>
              </a:rPr>
              <a:t>==f(1)==</a:t>
            </a:r>
          </a:p>
          <a:p>
            <a:pPr eaLnBrk="1" hangingPunct="1">
              <a:buClrTx/>
            </a:pPr>
            <a:r>
              <a:rPr lang="en-US" altLang="zh-CN" dirty="0">
                <a:latin typeface="Arial" panose="020B0604020202020204" pitchFamily="34" charset="0"/>
              </a:rPr>
              <a:t>fun</a:t>
            </a:r>
            <a:r>
              <a:rPr lang="zh-CN" altLang="en-US" dirty="0">
                <a:latin typeface="Arial" panose="020B0604020202020204" pitchFamily="34" charset="0"/>
              </a:rPr>
              <a:t>（</a:t>
            </a:r>
            <a:r>
              <a:rPr lang="en-US" altLang="zh-CN" dirty="0">
                <a:latin typeface="Arial" panose="020B0604020202020204" pitchFamily="34" charset="0"/>
              </a:rPr>
              <a:t>int n</a:t>
            </a:r>
            <a:r>
              <a:rPr lang="zh-CN" altLang="en-US" dirty="0">
                <a:latin typeface="Arial" panose="020B0604020202020204" pitchFamily="34" charset="0"/>
              </a:rPr>
              <a:t>）</a:t>
            </a:r>
            <a:endParaRPr lang="en-US" altLang="zh-CN" dirty="0">
              <a:latin typeface="Arial" panose="020B0604020202020204" pitchFamily="34" charset="0"/>
            </a:endParaRP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fun(1);</a:t>
            </a: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a:t>
            </a:r>
            <a:endParaRPr lang="zh-CN" altLang="en-US" dirty="0">
              <a:latin typeface="Arial" panose="020B0604020202020204" pitchFamily="34" charset="0"/>
            </a:endParaRPr>
          </a:p>
        </p:txBody>
      </p:sp>
      <p:sp>
        <p:nvSpPr>
          <p:cNvPr id="7" name="虚尾箭头 6"/>
          <p:cNvSpPr/>
          <p:nvPr/>
        </p:nvSpPr>
        <p:spPr bwMode="auto">
          <a:xfrm>
            <a:off x="3437435" y="4587655"/>
            <a:ext cx="649288" cy="360363"/>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lIns="92075" tIns="46038" rIns="92075" bIns="46038"/>
          <a:lstStyle/>
          <a:p>
            <a:pPr eaLnBrk="1" hangingPunct="1">
              <a:defRPr/>
            </a:pPr>
            <a:endParaRPr lang="zh-CN" altLang="en-US"/>
          </a:p>
        </p:txBody>
      </p:sp>
      <p:sp>
        <p:nvSpPr>
          <p:cNvPr id="8" name="虚尾箭头 7"/>
          <p:cNvSpPr/>
          <p:nvPr/>
        </p:nvSpPr>
        <p:spPr bwMode="auto">
          <a:xfrm>
            <a:off x="5701210" y="4587655"/>
            <a:ext cx="647700" cy="360363"/>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lIns="92075" tIns="46038" rIns="92075" bIns="46038"/>
          <a:lstStyle/>
          <a:p>
            <a:pPr eaLnBrk="1" hangingPunct="1">
              <a:defRPr/>
            </a:pPr>
            <a:endParaRPr lang="zh-CN" altLang="en-US"/>
          </a:p>
        </p:txBody>
      </p:sp>
      <p:sp>
        <p:nvSpPr>
          <p:cNvPr id="9" name="虚尾箭头 8"/>
          <p:cNvSpPr/>
          <p:nvPr/>
        </p:nvSpPr>
        <p:spPr bwMode="auto">
          <a:xfrm>
            <a:off x="7249022" y="4587655"/>
            <a:ext cx="647700" cy="360363"/>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lIns="92075" tIns="46038" rIns="92075" bIns="46038"/>
          <a:lstStyle/>
          <a:p>
            <a:pPr eaLnBrk="1" hangingPunct="1">
              <a:defRPr/>
            </a:pPr>
            <a:endParaRPr lang="zh-CN" altLang="en-US"/>
          </a:p>
        </p:txBody>
      </p:sp>
      <p:sp>
        <p:nvSpPr>
          <p:cNvPr id="27" name="右弧形箭头 26"/>
          <p:cNvSpPr/>
          <p:nvPr/>
        </p:nvSpPr>
        <p:spPr>
          <a:xfrm rot="5400000">
            <a:off x="7414122" y="5409980"/>
            <a:ext cx="869950" cy="1692275"/>
          </a:xfrm>
          <a:prstGeom prst="curvedLeftArrow">
            <a:avLst>
              <a:gd name="adj1" fmla="val 24973"/>
              <a:gd name="adj2" fmla="val 49973"/>
              <a:gd name="adj3" fmla="val 25000"/>
            </a:avLst>
          </a:prstGeom>
          <a:solidFill>
            <a:schemeClr val="accent1"/>
          </a:solidFill>
          <a:ln w="9525" cap="flat" cmpd="sng">
            <a:solidFill>
              <a:schemeClr val="tx1"/>
            </a:solidFill>
            <a:prstDash val="solid"/>
            <a:round/>
            <a:headEnd type="none" w="med" len="med"/>
            <a:tailEnd type="none" w="med" len="med"/>
          </a:ln>
        </p:spPr>
        <p:txBody>
          <a:bodyPr lIns="92075" tIns="46038" rIns="92075" bIns="46038"/>
          <a:lstStyle/>
          <a:p>
            <a:pPr eaLnBrk="1" hangingPunct="1">
              <a:buClrTx/>
            </a:pPr>
            <a:endParaRPr lang="zh-CN" altLang="en-US" dirty="0">
              <a:latin typeface="Arial" panose="020B0604020202020204" pitchFamily="34" charset="0"/>
            </a:endParaRPr>
          </a:p>
        </p:txBody>
      </p:sp>
      <p:sp>
        <p:nvSpPr>
          <p:cNvPr id="28" name="右弧形箭头 27"/>
          <p:cNvSpPr/>
          <p:nvPr/>
        </p:nvSpPr>
        <p:spPr>
          <a:xfrm rot="5400000">
            <a:off x="5199560" y="5381402"/>
            <a:ext cx="869950" cy="1873250"/>
          </a:xfrm>
          <a:prstGeom prst="curvedLeftArrow">
            <a:avLst>
              <a:gd name="adj1" fmla="val 25012"/>
              <a:gd name="adj2" fmla="val 50033"/>
              <a:gd name="adj3" fmla="val 25000"/>
            </a:avLst>
          </a:prstGeom>
          <a:solidFill>
            <a:schemeClr val="accent1"/>
          </a:solidFill>
          <a:ln w="9525" cap="flat" cmpd="sng">
            <a:solidFill>
              <a:schemeClr val="tx1"/>
            </a:solidFill>
            <a:prstDash val="solid"/>
            <a:round/>
            <a:headEnd type="none" w="med" len="med"/>
            <a:tailEnd type="none" w="med" len="med"/>
          </a:ln>
        </p:spPr>
        <p:txBody>
          <a:bodyPr lIns="92075" tIns="46038" rIns="92075" bIns="46038"/>
          <a:lstStyle/>
          <a:p>
            <a:pPr eaLnBrk="1" hangingPunct="1">
              <a:buClrTx/>
            </a:pPr>
            <a:endParaRPr lang="zh-CN" altLang="en-US" dirty="0">
              <a:latin typeface="Arial" panose="020B0604020202020204" pitchFamily="34" charset="0"/>
            </a:endParaRPr>
          </a:p>
        </p:txBody>
      </p:sp>
      <p:sp>
        <p:nvSpPr>
          <p:cNvPr id="30731" name="圆角矩形 28"/>
          <p:cNvSpPr/>
          <p:nvPr/>
        </p:nvSpPr>
        <p:spPr>
          <a:xfrm>
            <a:off x="1308600" y="1196752"/>
            <a:ext cx="2957513" cy="2089150"/>
          </a:xfrm>
          <a:prstGeom prst="roundRect">
            <a:avLst>
              <a:gd name="adj" fmla="val 16667"/>
            </a:avLst>
          </a:prstGeom>
          <a:solidFill>
            <a:schemeClr val="bg1"/>
          </a:solidFill>
          <a:ln w="28575" cap="flat" cmpd="sng">
            <a:solidFill>
              <a:srgbClr val="FF3300"/>
            </a:solidFill>
            <a:prstDash val="solid"/>
            <a:headEnd type="none" w="med" len="med"/>
            <a:tailEnd type="none" w="med" len="med"/>
          </a:ln>
        </p:spPr>
        <p:txBody>
          <a:bodyPr lIns="92075" tIns="46038" rIns="92075" bIns="46038"/>
          <a:lstStyle/>
          <a:p>
            <a:pPr eaLnBrk="1" hangingPunct="1">
              <a:buClrTx/>
            </a:pPr>
            <a:r>
              <a:rPr lang="en-US" altLang="zh-CN" dirty="0">
                <a:latin typeface="Arial" panose="020B0604020202020204" pitchFamily="34" charset="0"/>
              </a:rPr>
              <a:t>main()</a:t>
            </a: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f(10);</a:t>
            </a:r>
          </a:p>
          <a:p>
            <a:pPr eaLnBrk="1" hangingPunct="1">
              <a:buClrTx/>
            </a:pPr>
            <a:r>
              <a:rPr lang="en-US" altLang="zh-CN" dirty="0">
                <a:latin typeface="Arial" panose="020B0604020202020204" pitchFamily="34" charset="0"/>
              </a:rPr>
              <a:t>…</a:t>
            </a:r>
          </a:p>
          <a:p>
            <a:pPr eaLnBrk="1" hangingPunct="1">
              <a:buClrTx/>
            </a:pPr>
            <a:r>
              <a:rPr lang="en-US" altLang="zh-CN" dirty="0">
                <a:latin typeface="Arial" panose="020B0604020202020204" pitchFamily="34" charset="0"/>
              </a:rPr>
              <a:t>}</a:t>
            </a:r>
            <a:endParaRPr lang="zh-CN" altLang="en-US" dirty="0">
              <a:latin typeface="Arial" panose="020B0604020202020204" pitchFamily="34" charset="0"/>
            </a:endParaRPr>
          </a:p>
        </p:txBody>
      </p:sp>
      <p:sp>
        <p:nvSpPr>
          <p:cNvPr id="30732" name="下箭头 29"/>
          <p:cNvSpPr/>
          <p:nvPr/>
        </p:nvSpPr>
        <p:spPr>
          <a:xfrm rot="-2644534">
            <a:off x="2381747" y="2558827"/>
            <a:ext cx="533400" cy="1454150"/>
          </a:xfrm>
          <a:prstGeom prst="downArrow">
            <a:avLst>
              <a:gd name="adj1" fmla="val 50000"/>
              <a:gd name="adj2" fmla="val 50043"/>
            </a:avLst>
          </a:prstGeom>
          <a:solidFill>
            <a:schemeClr val="accent1"/>
          </a:solidFill>
          <a:ln w="9525" cap="flat" cmpd="sng">
            <a:solidFill>
              <a:schemeClr val="tx1"/>
            </a:solidFill>
            <a:prstDash val="solid"/>
            <a:round/>
            <a:headEnd type="none" w="med" len="med"/>
            <a:tailEnd type="none" w="med" len="med"/>
          </a:ln>
        </p:spPr>
        <p:txBody>
          <a:bodyPr lIns="92075" tIns="46038" rIns="92075" bIns="46038"/>
          <a:lstStyle/>
          <a:p>
            <a:pPr eaLnBrk="1" hangingPunct="1">
              <a:buClrTx/>
            </a:pPr>
            <a:endParaRPr lang="zh-CN" altLang="en-US" dirty="0">
              <a:latin typeface="Arial" panose="020B0604020202020204" pitchFamily="34" charset="0"/>
            </a:endParaRPr>
          </a:p>
        </p:txBody>
      </p:sp>
      <p:sp>
        <p:nvSpPr>
          <p:cNvPr id="15" name="右弧形箭头 26"/>
          <p:cNvSpPr/>
          <p:nvPr/>
        </p:nvSpPr>
        <p:spPr>
          <a:xfrm rot="5400000">
            <a:off x="3073897" y="5273455"/>
            <a:ext cx="869950" cy="2087563"/>
          </a:xfrm>
          <a:prstGeom prst="curvedLeftArrow">
            <a:avLst>
              <a:gd name="adj1" fmla="val 24975"/>
              <a:gd name="adj2" fmla="val 49970"/>
              <a:gd name="adj3" fmla="val 25000"/>
            </a:avLst>
          </a:prstGeom>
          <a:solidFill>
            <a:schemeClr val="accent1"/>
          </a:solidFill>
          <a:ln w="9525" cap="flat" cmpd="sng">
            <a:solidFill>
              <a:schemeClr val="tx1"/>
            </a:solidFill>
            <a:prstDash val="solid"/>
            <a:round/>
            <a:headEnd type="none" w="med" len="med"/>
            <a:tailEnd type="none" w="med" len="med"/>
          </a:ln>
        </p:spPr>
        <p:txBody>
          <a:bodyPr lIns="92075" tIns="46038" rIns="92075" bIns="46038"/>
          <a:lstStyle/>
          <a:p>
            <a:pPr eaLnBrk="1" hangingPunct="1">
              <a:buClrTx/>
            </a:pPr>
            <a:endParaRPr lang="zh-CN" altLang="en-US" dirty="0">
              <a:latin typeface="Arial" panose="020B0604020202020204" pitchFamily="34" charset="0"/>
            </a:endParaRPr>
          </a:p>
        </p:txBody>
      </p:sp>
      <p:sp>
        <p:nvSpPr>
          <p:cNvPr id="16" name="右弧形箭头 30"/>
          <p:cNvSpPr/>
          <p:nvPr/>
        </p:nvSpPr>
        <p:spPr>
          <a:xfrm rot="9777704">
            <a:off x="662485" y="2539780"/>
            <a:ext cx="869950" cy="1871663"/>
          </a:xfrm>
          <a:prstGeom prst="curvedLeftArrow">
            <a:avLst>
              <a:gd name="adj1" fmla="val 24991"/>
              <a:gd name="adj2" fmla="val 49991"/>
              <a:gd name="adj3" fmla="val 25000"/>
            </a:avLst>
          </a:prstGeom>
          <a:solidFill>
            <a:schemeClr val="accent1"/>
          </a:solidFill>
          <a:ln w="9525" cap="flat" cmpd="sng">
            <a:solidFill>
              <a:schemeClr val="tx1"/>
            </a:solidFill>
            <a:prstDash val="solid"/>
            <a:round/>
            <a:headEnd type="none" w="med" len="med"/>
            <a:tailEnd type="none" w="med" len="med"/>
          </a:ln>
        </p:spPr>
        <p:txBody>
          <a:bodyPr lIns="92075" tIns="46038" rIns="92075" bIns="46038"/>
          <a:lstStyle/>
          <a:p>
            <a:pPr eaLnBrk="1" hangingPunct="1">
              <a:buClrTx/>
            </a:pP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7" grpId="0" animBg="1"/>
      <p:bldP spid="28"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p:nvPr/>
        </p:nvSpPr>
        <p:spPr>
          <a:xfrm>
            <a:off x="191344" y="1253319"/>
            <a:ext cx="8569373" cy="1775342"/>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ts val="3500"/>
              </a:lnSpc>
              <a:buClr>
                <a:srgbClr val="FFC000"/>
              </a:buClr>
              <a:buSzPct val="80000"/>
            </a:pPr>
            <a:r>
              <a:rPr lang="zh-CN" altLang="en-US" sz="2400" b="1" dirty="0">
                <a:latin typeface="Microsoft YaHei" panose="020B0503020204020204" pitchFamily="34" charset="-122"/>
                <a:ea typeface="Microsoft YaHei" panose="020B0503020204020204" pitchFamily="34" charset="-122"/>
              </a:rPr>
              <a:t>问题：</a:t>
            </a:r>
            <a:r>
              <a:rPr lang="zh-CN" altLang="en-US" sz="2400" dirty="0">
                <a:latin typeface="Microsoft YaHei" panose="020B0503020204020204" pitchFamily="34" charset="-122"/>
                <a:ea typeface="Microsoft YaHei" panose="020B0503020204020204" pitchFamily="34" charset="-122"/>
              </a:rPr>
              <a:t>有５个人坐在一起，问第５个人多少岁？他说比第４个人大２岁。问第４个人岁数，他说比第３个人大２岁。问第３个人，又说比第２个人大２岁。问第２个人，说比第１个人大２岁。最后问第１个人，他说是１０岁。请问第５个人多大。</a:t>
            </a:r>
            <a:endParaRPr lang="en-US" altLang="zh-CN" sz="2400" dirty="0">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6" name="内容占位符 2"/>
          <p:cNvSpPr>
            <a:spLocks noChangeArrowheads="1"/>
          </p:cNvSpPr>
          <p:nvPr/>
        </p:nvSpPr>
        <p:spPr bwMode="auto">
          <a:xfrm>
            <a:off x="6311900" y="2205041"/>
            <a:ext cx="2736850" cy="2879725"/>
          </a:xfrm>
          <a:prstGeom prst="rect">
            <a:avLst/>
          </a:prstGeom>
          <a:noFill/>
          <a:ln w="9525">
            <a:noFill/>
            <a:miter lim="800000"/>
          </a:ln>
        </p:spPr>
        <p:txBody>
          <a:bodyPr/>
          <a:lstStyle/>
          <a:p>
            <a:pPr marL="342900" indent="-342900">
              <a:lnSpc>
                <a:spcPct val="150000"/>
              </a:lnSpc>
              <a:spcBef>
                <a:spcPct val="20000"/>
              </a:spcBef>
              <a:defRPr/>
            </a:pPr>
            <a:endParaRPr lang="zh-CN" altLang="en-US" sz="2400" b="1" dirty="0">
              <a:solidFill>
                <a:srgbClr val="3366CC"/>
              </a:solidFill>
              <a:effectLst>
                <a:outerShdw blurRad="38100" dist="38100" dir="2700000" algn="tl">
                  <a:srgbClr val="C0C0C0"/>
                </a:outerShdw>
              </a:effectLst>
              <a:latin typeface="微软雅黑" panose="020B0503020204020204" charset="-122"/>
              <a:ea typeface="微软雅黑" panose="020B0503020204020204" charset="-122"/>
              <a:cs typeface="宋体" panose="02010600030101010101" pitchFamily="2" charset="-122"/>
            </a:endParaRPr>
          </a:p>
        </p:txBody>
      </p:sp>
      <p:sp>
        <p:nvSpPr>
          <p:cNvPr id="7" name="TextBox 6"/>
          <p:cNvSpPr txBox="1"/>
          <p:nvPr/>
        </p:nvSpPr>
        <p:spPr>
          <a:xfrm>
            <a:off x="8062321" y="3251592"/>
            <a:ext cx="3888557" cy="1938992"/>
          </a:xfrm>
          <a:prstGeom prst="rect">
            <a:avLst/>
          </a:prstGeom>
          <a:noFill/>
          <a:ln>
            <a:solidFill>
              <a:schemeClr val="accent1">
                <a:lumMod val="50000"/>
              </a:schemeClr>
            </a:solidFill>
          </a:ln>
        </p:spPr>
        <p:txBody>
          <a:bodyPr wrap="square">
            <a:spAutoFit/>
          </a:bodyPr>
          <a:lstStyle/>
          <a:p>
            <a:pPr>
              <a:defRPr/>
            </a:pPr>
            <a:r>
              <a:rPr lang="en-US" altLang="zh-CN" sz="2400" dirty="0">
                <a:cs typeface="Arial" panose="020B0604020202020204" pitchFamily="34" charset="0"/>
              </a:rPr>
              <a:t>age</a:t>
            </a:r>
            <a:r>
              <a:rPr lang="zh-CN" altLang="en-US" sz="2400" dirty="0">
                <a:cs typeface="Arial" panose="020B0604020202020204" pitchFamily="34" charset="0"/>
              </a:rPr>
              <a:t>（</a:t>
            </a:r>
            <a:r>
              <a:rPr lang="en-US" altLang="zh-CN" sz="2400" dirty="0">
                <a:cs typeface="Arial" panose="020B0604020202020204" pitchFamily="34" charset="0"/>
              </a:rPr>
              <a:t>5</a:t>
            </a:r>
            <a:r>
              <a:rPr lang="zh-CN" altLang="en-US" sz="2400" dirty="0">
                <a:cs typeface="Arial" panose="020B0604020202020204" pitchFamily="34" charset="0"/>
              </a:rPr>
              <a:t>）</a:t>
            </a:r>
            <a:r>
              <a:rPr lang="en-US" altLang="zh-CN" sz="2400" dirty="0">
                <a:cs typeface="Arial" panose="020B0604020202020204" pitchFamily="34" charset="0"/>
              </a:rPr>
              <a:t>=  age </a:t>
            </a:r>
            <a:r>
              <a:rPr lang="zh-CN" altLang="en-US" sz="2400" dirty="0">
                <a:cs typeface="Arial" panose="020B0604020202020204" pitchFamily="34" charset="0"/>
              </a:rPr>
              <a:t>（</a:t>
            </a:r>
            <a:r>
              <a:rPr lang="en-US" altLang="zh-CN" sz="2400" dirty="0">
                <a:cs typeface="Arial" panose="020B0604020202020204" pitchFamily="34" charset="0"/>
              </a:rPr>
              <a:t>4</a:t>
            </a:r>
            <a:r>
              <a:rPr lang="zh-CN" altLang="en-US" sz="2400" dirty="0">
                <a:cs typeface="Arial" panose="020B0604020202020204" pitchFamily="34" charset="0"/>
              </a:rPr>
              <a:t>）</a:t>
            </a:r>
            <a:r>
              <a:rPr lang="en-US" altLang="zh-CN" sz="2400" dirty="0">
                <a:cs typeface="Arial" panose="020B0604020202020204" pitchFamily="34" charset="0"/>
              </a:rPr>
              <a:t>+ 2</a:t>
            </a:r>
          </a:p>
          <a:p>
            <a:pPr>
              <a:defRPr/>
            </a:pPr>
            <a:r>
              <a:rPr lang="en-US" altLang="zh-CN" sz="2400" dirty="0">
                <a:cs typeface="Arial" panose="020B0604020202020204" pitchFamily="34" charset="0"/>
              </a:rPr>
              <a:t>age</a:t>
            </a:r>
            <a:r>
              <a:rPr lang="zh-CN" altLang="en-US" sz="2400" dirty="0">
                <a:cs typeface="Arial" panose="020B0604020202020204" pitchFamily="34" charset="0"/>
              </a:rPr>
              <a:t>（</a:t>
            </a:r>
            <a:r>
              <a:rPr lang="en-US" altLang="zh-CN" sz="2400" dirty="0">
                <a:cs typeface="Arial" panose="020B0604020202020204" pitchFamily="34" charset="0"/>
              </a:rPr>
              <a:t>4</a:t>
            </a:r>
            <a:r>
              <a:rPr lang="zh-CN" altLang="en-US" sz="2400" dirty="0">
                <a:cs typeface="Arial" panose="020B0604020202020204" pitchFamily="34" charset="0"/>
              </a:rPr>
              <a:t>）</a:t>
            </a:r>
            <a:r>
              <a:rPr lang="en-US" altLang="zh-CN" sz="2400" dirty="0">
                <a:cs typeface="Arial" panose="020B0604020202020204" pitchFamily="34" charset="0"/>
              </a:rPr>
              <a:t>=  age </a:t>
            </a:r>
            <a:r>
              <a:rPr lang="zh-CN" altLang="en-US" sz="2400" dirty="0">
                <a:cs typeface="Arial" panose="020B0604020202020204" pitchFamily="34" charset="0"/>
              </a:rPr>
              <a:t>（</a:t>
            </a:r>
            <a:r>
              <a:rPr lang="en-US" altLang="zh-CN" sz="2400" dirty="0">
                <a:cs typeface="Arial" panose="020B0604020202020204" pitchFamily="34" charset="0"/>
              </a:rPr>
              <a:t>3</a:t>
            </a:r>
            <a:r>
              <a:rPr lang="zh-CN" altLang="en-US" sz="2400" dirty="0">
                <a:cs typeface="Arial" panose="020B0604020202020204" pitchFamily="34" charset="0"/>
              </a:rPr>
              <a:t>）</a:t>
            </a:r>
            <a:r>
              <a:rPr lang="en-US" altLang="zh-CN" sz="2400" dirty="0">
                <a:cs typeface="Arial" panose="020B0604020202020204" pitchFamily="34" charset="0"/>
              </a:rPr>
              <a:t>+ 2</a:t>
            </a:r>
          </a:p>
          <a:p>
            <a:pPr>
              <a:defRPr/>
            </a:pPr>
            <a:r>
              <a:rPr lang="en-US" altLang="zh-CN" sz="2400" dirty="0">
                <a:cs typeface="Arial" panose="020B0604020202020204" pitchFamily="34" charset="0"/>
              </a:rPr>
              <a:t>age</a:t>
            </a:r>
            <a:r>
              <a:rPr lang="zh-CN" altLang="en-US" sz="2400" dirty="0">
                <a:cs typeface="Arial" panose="020B0604020202020204" pitchFamily="34" charset="0"/>
              </a:rPr>
              <a:t>（</a:t>
            </a:r>
            <a:r>
              <a:rPr lang="en-US" altLang="zh-CN" sz="2400" dirty="0">
                <a:cs typeface="Arial" panose="020B0604020202020204" pitchFamily="34" charset="0"/>
              </a:rPr>
              <a:t>3</a:t>
            </a:r>
            <a:r>
              <a:rPr lang="zh-CN" altLang="en-US" sz="2400" dirty="0">
                <a:cs typeface="Arial" panose="020B0604020202020204" pitchFamily="34" charset="0"/>
              </a:rPr>
              <a:t>）</a:t>
            </a:r>
            <a:r>
              <a:rPr lang="en-US" altLang="zh-CN" sz="2400" dirty="0">
                <a:cs typeface="Arial" panose="020B0604020202020204" pitchFamily="34" charset="0"/>
              </a:rPr>
              <a:t>=  age </a:t>
            </a:r>
            <a:r>
              <a:rPr lang="zh-CN" altLang="en-US" sz="2400" dirty="0">
                <a:cs typeface="Arial" panose="020B0604020202020204" pitchFamily="34" charset="0"/>
              </a:rPr>
              <a:t>（</a:t>
            </a:r>
            <a:r>
              <a:rPr lang="en-US" altLang="zh-CN" sz="2400" dirty="0">
                <a:cs typeface="Arial" panose="020B0604020202020204" pitchFamily="34" charset="0"/>
              </a:rPr>
              <a:t>2</a:t>
            </a:r>
            <a:r>
              <a:rPr lang="zh-CN" altLang="en-US" sz="2400" dirty="0">
                <a:cs typeface="Arial" panose="020B0604020202020204" pitchFamily="34" charset="0"/>
              </a:rPr>
              <a:t>）</a:t>
            </a:r>
            <a:r>
              <a:rPr lang="en-US" altLang="zh-CN" sz="2400" dirty="0">
                <a:cs typeface="Arial" panose="020B0604020202020204" pitchFamily="34" charset="0"/>
              </a:rPr>
              <a:t>+ 2</a:t>
            </a:r>
          </a:p>
          <a:p>
            <a:pPr>
              <a:defRPr/>
            </a:pPr>
            <a:r>
              <a:rPr lang="en-US" altLang="zh-CN" sz="2400" dirty="0">
                <a:cs typeface="Arial" panose="020B0604020202020204" pitchFamily="34" charset="0"/>
              </a:rPr>
              <a:t>age</a:t>
            </a:r>
            <a:r>
              <a:rPr lang="zh-CN" altLang="en-US" sz="2400" dirty="0">
                <a:cs typeface="Arial" panose="020B0604020202020204" pitchFamily="34" charset="0"/>
              </a:rPr>
              <a:t>（</a:t>
            </a:r>
            <a:r>
              <a:rPr lang="en-US" altLang="zh-CN" sz="2400" dirty="0">
                <a:cs typeface="Arial" panose="020B0604020202020204" pitchFamily="34" charset="0"/>
              </a:rPr>
              <a:t>2</a:t>
            </a:r>
            <a:r>
              <a:rPr lang="zh-CN" altLang="en-US" sz="2400" dirty="0">
                <a:cs typeface="Arial" panose="020B0604020202020204" pitchFamily="34" charset="0"/>
              </a:rPr>
              <a:t>）</a:t>
            </a:r>
            <a:r>
              <a:rPr lang="en-US" altLang="zh-CN" sz="2400" dirty="0">
                <a:cs typeface="Arial" panose="020B0604020202020204" pitchFamily="34" charset="0"/>
              </a:rPr>
              <a:t>=  age </a:t>
            </a:r>
            <a:r>
              <a:rPr lang="zh-CN" altLang="en-US" sz="2400" dirty="0">
                <a:cs typeface="Arial" panose="020B0604020202020204" pitchFamily="34" charset="0"/>
              </a:rPr>
              <a:t>（</a:t>
            </a:r>
            <a:r>
              <a:rPr lang="en-US" altLang="zh-CN" sz="2400" dirty="0">
                <a:cs typeface="Arial" panose="020B0604020202020204" pitchFamily="34" charset="0"/>
              </a:rPr>
              <a:t>1</a:t>
            </a:r>
            <a:r>
              <a:rPr lang="zh-CN" altLang="en-US" sz="2400" dirty="0">
                <a:cs typeface="Arial" panose="020B0604020202020204" pitchFamily="34" charset="0"/>
              </a:rPr>
              <a:t>）</a:t>
            </a:r>
            <a:r>
              <a:rPr lang="en-US" altLang="zh-CN" sz="2400" dirty="0">
                <a:cs typeface="Arial" panose="020B0604020202020204" pitchFamily="34" charset="0"/>
              </a:rPr>
              <a:t>+ 2</a:t>
            </a:r>
          </a:p>
          <a:p>
            <a:pPr>
              <a:defRPr/>
            </a:pPr>
            <a:r>
              <a:rPr lang="en-US" altLang="zh-CN" sz="2400" dirty="0">
                <a:cs typeface="Arial" panose="020B0604020202020204" pitchFamily="34" charset="0"/>
              </a:rPr>
              <a:t>age</a:t>
            </a:r>
            <a:r>
              <a:rPr lang="zh-CN" altLang="en-US" sz="2400" dirty="0">
                <a:cs typeface="Arial" panose="020B0604020202020204" pitchFamily="34" charset="0"/>
              </a:rPr>
              <a:t>（</a:t>
            </a:r>
            <a:r>
              <a:rPr lang="en-US" altLang="zh-CN" sz="2400" dirty="0">
                <a:cs typeface="Arial" panose="020B0604020202020204" pitchFamily="34" charset="0"/>
              </a:rPr>
              <a:t>1</a:t>
            </a:r>
            <a:r>
              <a:rPr lang="zh-CN" altLang="en-US" sz="2400" dirty="0">
                <a:cs typeface="Arial" panose="020B0604020202020204" pitchFamily="34" charset="0"/>
              </a:rPr>
              <a:t>）</a:t>
            </a:r>
            <a:r>
              <a:rPr lang="en-US" altLang="zh-CN" sz="2400" dirty="0">
                <a:cs typeface="Arial" panose="020B0604020202020204" pitchFamily="34" charset="0"/>
              </a:rPr>
              <a:t>=  10</a:t>
            </a:r>
            <a:r>
              <a:rPr lang="zh-CN" altLang="en-US" sz="2400" dirty="0">
                <a:latin typeface="华文细黑" panose="02010600040101010101" pitchFamily="6" charset="-122"/>
                <a:ea typeface="华文细黑" panose="02010600040101010101" pitchFamily="6" charset="-122"/>
                <a:cs typeface="Arial" panose="020B0604020202020204" pitchFamily="34" charset="0"/>
              </a:rPr>
              <a:t> </a:t>
            </a:r>
          </a:p>
        </p:txBody>
      </p:sp>
      <p:sp>
        <p:nvSpPr>
          <p:cNvPr id="8" name="Rectangle 2"/>
          <p:cNvSpPr txBox="1"/>
          <p:nvPr/>
        </p:nvSpPr>
        <p:spPr>
          <a:xfrm>
            <a:off x="541337" y="332130"/>
            <a:ext cx="7138988" cy="955675"/>
          </a:xfrm>
          <a:prstGeom prst="rect">
            <a:avLst/>
          </a:prstGeom>
        </p:spPr>
        <p:txBody>
          <a:bodyPr vert="horz" wrap="square" lIns="91440" tIns="45720" rIns="91440" bIns="45720" anchor="ctr"/>
          <a:lstStyle>
            <a:lvl1pPr algn="l" rtl="0" eaLnBrk="0" fontAlgn="base" hangingPunct="0">
              <a:spcBef>
                <a:spcPct val="0"/>
              </a:spcBef>
              <a:spcAft>
                <a:spcPct val="0"/>
              </a:spcAft>
              <a:defRPr sz="4400" b="1">
                <a:solidFill>
                  <a:schemeClr val="hlink"/>
                </a:solidFill>
                <a:latin typeface="+mj-lt"/>
                <a:ea typeface="+mj-ea"/>
                <a:cs typeface="宋体" panose="02010600030101010101" pitchFamily="2"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r>
              <a:rPr lang="zh-CN" altLang="en-US" sz="4000" kern="0" dirty="0">
                <a:latin typeface="SimHei" panose="02010609060101010101" pitchFamily="49" charset="-122"/>
                <a:ea typeface="SimHei" panose="02010609060101010101" pitchFamily="49" charset="-122"/>
              </a:rPr>
              <a:t>第</a:t>
            </a:r>
            <a:r>
              <a:rPr lang="en-US" altLang="zh-CN" sz="4000" kern="0" dirty="0">
                <a:latin typeface="SimHei" panose="02010609060101010101" pitchFamily="49" charset="-122"/>
                <a:ea typeface="SimHei" panose="02010609060101010101" pitchFamily="49" charset="-122"/>
              </a:rPr>
              <a:t>5</a:t>
            </a:r>
            <a:r>
              <a:rPr lang="zh-CN" altLang="en-US" sz="4000" kern="0" dirty="0">
                <a:latin typeface="SimHei" panose="02010609060101010101" pitchFamily="49" charset="-122"/>
                <a:ea typeface="SimHei" panose="02010609060101010101" pitchFamily="49" charset="-122"/>
              </a:rPr>
              <a:t>号几岁</a:t>
            </a:r>
          </a:p>
        </p:txBody>
      </p:sp>
      <p:pic>
        <p:nvPicPr>
          <p:cNvPr id="9" name="图片 8">
            <a:extLst>
              <a:ext uri="{FF2B5EF4-FFF2-40B4-BE49-F238E27FC236}">
                <a16:creationId xmlns:a16="http://schemas.microsoft.com/office/drawing/2014/main" id="{362075B7-4A55-A648-A858-4AF6612114DA}"/>
              </a:ext>
            </a:extLst>
          </p:cNvPr>
          <p:cNvPicPr>
            <a:picLocks noChangeAspect="1"/>
          </p:cNvPicPr>
          <p:nvPr/>
        </p:nvPicPr>
        <p:blipFill>
          <a:blip r:embed="rId3"/>
          <a:stretch>
            <a:fillRect/>
          </a:stretch>
        </p:blipFill>
        <p:spPr>
          <a:xfrm>
            <a:off x="6151105" y="3864408"/>
            <a:ext cx="1580983" cy="1654334"/>
          </a:xfrm>
          <a:prstGeom prst="rect">
            <a:avLst/>
          </a:prstGeom>
        </p:spPr>
      </p:pic>
      <p:grpSp>
        <p:nvGrpSpPr>
          <p:cNvPr id="3" name="组合 2">
            <a:extLst>
              <a:ext uri="{FF2B5EF4-FFF2-40B4-BE49-F238E27FC236}">
                <a16:creationId xmlns:a16="http://schemas.microsoft.com/office/drawing/2014/main" id="{E8DA055D-5EDE-1C4A-BD19-828984D073DF}"/>
              </a:ext>
            </a:extLst>
          </p:cNvPr>
          <p:cNvGrpSpPr/>
          <p:nvPr/>
        </p:nvGrpSpPr>
        <p:grpSpPr>
          <a:xfrm>
            <a:off x="4187998" y="3429000"/>
            <a:ext cx="1474356" cy="1113930"/>
            <a:chOff x="4187998" y="3499488"/>
            <a:chExt cx="1474356" cy="1113930"/>
          </a:xfrm>
        </p:grpSpPr>
        <p:pic>
          <p:nvPicPr>
            <p:cNvPr id="10" name="图片 9">
              <a:extLst>
                <a:ext uri="{FF2B5EF4-FFF2-40B4-BE49-F238E27FC236}">
                  <a16:creationId xmlns:a16="http://schemas.microsoft.com/office/drawing/2014/main" id="{DC9F945F-7C86-DE46-BC08-885A99A08A4B}"/>
                </a:ext>
              </a:extLst>
            </p:cNvPr>
            <p:cNvPicPr>
              <a:picLocks noChangeAspect="1"/>
            </p:cNvPicPr>
            <p:nvPr/>
          </p:nvPicPr>
          <p:blipFill>
            <a:blip r:embed="rId4"/>
            <a:stretch>
              <a:fillRect/>
            </a:stretch>
          </p:blipFill>
          <p:spPr>
            <a:xfrm rot="10800000">
              <a:off x="4623241" y="3499488"/>
              <a:ext cx="1039113" cy="1113930"/>
            </a:xfrm>
            <a:prstGeom prst="rect">
              <a:avLst/>
            </a:prstGeom>
          </p:spPr>
        </p:pic>
        <p:sp>
          <p:nvSpPr>
            <p:cNvPr id="2" name="文本框 1">
              <a:extLst>
                <a:ext uri="{FF2B5EF4-FFF2-40B4-BE49-F238E27FC236}">
                  <a16:creationId xmlns:a16="http://schemas.microsoft.com/office/drawing/2014/main" id="{83C434DB-C513-214C-B5BF-AF4D9CDFB3B4}"/>
                </a:ext>
              </a:extLst>
            </p:cNvPr>
            <p:cNvSpPr txBox="1"/>
            <p:nvPr/>
          </p:nvSpPr>
          <p:spPr>
            <a:xfrm>
              <a:off x="4187998" y="3657888"/>
              <a:ext cx="971897" cy="523220"/>
            </a:xfrm>
            <a:prstGeom prst="rect">
              <a:avLst/>
            </a:prstGeom>
            <a:noFill/>
          </p:spPr>
          <p:txBody>
            <a:bodyPr wrap="none" rtlCol="0">
              <a:noAutofit/>
            </a:bodyPr>
            <a:lstStyle/>
            <a:p>
              <a:pPr marL="514350" indent="-514350">
                <a:buFont typeface="+mj-ea"/>
                <a:buAutoNum type="circleNumDbPlain" startAt="5"/>
              </a:pPr>
              <a:r>
                <a:rPr kumimoji="1" lang="zh-CN" altLang="en-US" sz="2800" dirty="0">
                  <a:solidFill>
                    <a:schemeClr val="accent1">
                      <a:lumMod val="50000"/>
                    </a:schemeClr>
                  </a:solidFill>
                </a:rPr>
                <a:t> </a:t>
              </a:r>
            </a:p>
          </p:txBody>
        </p:sp>
      </p:grpSp>
      <p:grpSp>
        <p:nvGrpSpPr>
          <p:cNvPr id="11" name="组合 10">
            <a:extLst>
              <a:ext uri="{FF2B5EF4-FFF2-40B4-BE49-F238E27FC236}">
                <a16:creationId xmlns:a16="http://schemas.microsoft.com/office/drawing/2014/main" id="{7B735E1D-ED03-0A45-89ED-4BF24B72AF39}"/>
              </a:ext>
            </a:extLst>
          </p:cNvPr>
          <p:cNvGrpSpPr/>
          <p:nvPr/>
        </p:nvGrpSpPr>
        <p:grpSpPr>
          <a:xfrm>
            <a:off x="2279576" y="3356992"/>
            <a:ext cx="1474356" cy="1113930"/>
            <a:chOff x="4187998" y="3499488"/>
            <a:chExt cx="1474356" cy="1113930"/>
          </a:xfrm>
        </p:grpSpPr>
        <p:pic>
          <p:nvPicPr>
            <p:cNvPr id="12" name="图片 11">
              <a:extLst>
                <a:ext uri="{FF2B5EF4-FFF2-40B4-BE49-F238E27FC236}">
                  <a16:creationId xmlns:a16="http://schemas.microsoft.com/office/drawing/2014/main" id="{9978E62A-5D99-9140-8B8D-EC2DC50610D5}"/>
                </a:ext>
              </a:extLst>
            </p:cNvPr>
            <p:cNvPicPr>
              <a:picLocks noChangeAspect="1"/>
            </p:cNvPicPr>
            <p:nvPr/>
          </p:nvPicPr>
          <p:blipFill>
            <a:blip r:embed="rId4"/>
            <a:stretch>
              <a:fillRect/>
            </a:stretch>
          </p:blipFill>
          <p:spPr>
            <a:xfrm rot="10800000">
              <a:off x="4623241" y="3499488"/>
              <a:ext cx="1039113" cy="1113930"/>
            </a:xfrm>
            <a:prstGeom prst="rect">
              <a:avLst/>
            </a:prstGeom>
          </p:spPr>
        </p:pic>
        <p:sp>
          <p:nvSpPr>
            <p:cNvPr id="13" name="文本框 12">
              <a:extLst>
                <a:ext uri="{FF2B5EF4-FFF2-40B4-BE49-F238E27FC236}">
                  <a16:creationId xmlns:a16="http://schemas.microsoft.com/office/drawing/2014/main" id="{8A3CB556-B4CE-5A4F-81F7-B0FA2DE888CA}"/>
                </a:ext>
              </a:extLst>
            </p:cNvPr>
            <p:cNvSpPr txBox="1"/>
            <p:nvPr/>
          </p:nvSpPr>
          <p:spPr>
            <a:xfrm>
              <a:off x="4187998" y="3657888"/>
              <a:ext cx="971897" cy="523220"/>
            </a:xfrm>
            <a:prstGeom prst="rect">
              <a:avLst/>
            </a:prstGeom>
            <a:noFill/>
          </p:spPr>
          <p:txBody>
            <a:bodyPr wrap="none" rtlCol="0">
              <a:noAutofit/>
            </a:bodyPr>
            <a:lstStyle/>
            <a:p>
              <a:pPr marL="514350" indent="-514350">
                <a:buFont typeface="+mj-ea"/>
                <a:buAutoNum type="circleNumDbPlain" startAt="4"/>
              </a:pPr>
              <a:r>
                <a:rPr kumimoji="1" lang="zh-CN" altLang="en-US" sz="2800" dirty="0">
                  <a:solidFill>
                    <a:schemeClr val="accent1">
                      <a:lumMod val="50000"/>
                    </a:schemeClr>
                  </a:solidFill>
                </a:rPr>
                <a:t> </a:t>
              </a:r>
            </a:p>
          </p:txBody>
        </p:sp>
      </p:grpSp>
      <p:grpSp>
        <p:nvGrpSpPr>
          <p:cNvPr id="14" name="组合 13">
            <a:extLst>
              <a:ext uri="{FF2B5EF4-FFF2-40B4-BE49-F238E27FC236}">
                <a16:creationId xmlns:a16="http://schemas.microsoft.com/office/drawing/2014/main" id="{971DE7CB-59D1-9149-A174-F255B55ADC95}"/>
              </a:ext>
            </a:extLst>
          </p:cNvPr>
          <p:cNvGrpSpPr/>
          <p:nvPr/>
        </p:nvGrpSpPr>
        <p:grpSpPr>
          <a:xfrm>
            <a:off x="911424" y="4221088"/>
            <a:ext cx="1474356" cy="1113930"/>
            <a:chOff x="4187998" y="3499488"/>
            <a:chExt cx="1474356" cy="1113930"/>
          </a:xfrm>
        </p:grpSpPr>
        <p:pic>
          <p:nvPicPr>
            <p:cNvPr id="15" name="图片 14">
              <a:extLst>
                <a:ext uri="{FF2B5EF4-FFF2-40B4-BE49-F238E27FC236}">
                  <a16:creationId xmlns:a16="http://schemas.microsoft.com/office/drawing/2014/main" id="{25269B76-E237-9C43-A214-CA1C1D946C2A}"/>
                </a:ext>
              </a:extLst>
            </p:cNvPr>
            <p:cNvPicPr>
              <a:picLocks noChangeAspect="1"/>
            </p:cNvPicPr>
            <p:nvPr/>
          </p:nvPicPr>
          <p:blipFill>
            <a:blip r:embed="rId4"/>
            <a:stretch>
              <a:fillRect/>
            </a:stretch>
          </p:blipFill>
          <p:spPr>
            <a:xfrm rot="10800000">
              <a:off x="4623241" y="3499488"/>
              <a:ext cx="1039113" cy="1113930"/>
            </a:xfrm>
            <a:prstGeom prst="rect">
              <a:avLst/>
            </a:prstGeom>
          </p:spPr>
        </p:pic>
        <p:sp>
          <p:nvSpPr>
            <p:cNvPr id="16" name="文本框 15">
              <a:extLst>
                <a:ext uri="{FF2B5EF4-FFF2-40B4-BE49-F238E27FC236}">
                  <a16:creationId xmlns:a16="http://schemas.microsoft.com/office/drawing/2014/main" id="{15E1C65E-D937-C747-83AD-4A0134AAC1B3}"/>
                </a:ext>
              </a:extLst>
            </p:cNvPr>
            <p:cNvSpPr txBox="1"/>
            <p:nvPr/>
          </p:nvSpPr>
          <p:spPr>
            <a:xfrm>
              <a:off x="4187998" y="3657888"/>
              <a:ext cx="971897" cy="523220"/>
            </a:xfrm>
            <a:prstGeom prst="rect">
              <a:avLst/>
            </a:prstGeom>
            <a:noFill/>
          </p:spPr>
          <p:txBody>
            <a:bodyPr wrap="none" rtlCol="0">
              <a:noAutofit/>
            </a:bodyPr>
            <a:lstStyle/>
            <a:p>
              <a:pPr marL="514350" indent="-514350">
                <a:buFont typeface="+mj-ea"/>
                <a:buAutoNum type="circleNumDbPlain" startAt="3"/>
              </a:pPr>
              <a:r>
                <a:rPr kumimoji="1" lang="zh-CN" altLang="en-US" sz="2800" dirty="0">
                  <a:solidFill>
                    <a:schemeClr val="accent1">
                      <a:lumMod val="50000"/>
                    </a:schemeClr>
                  </a:solidFill>
                </a:rPr>
                <a:t> </a:t>
              </a:r>
            </a:p>
          </p:txBody>
        </p:sp>
      </p:grpSp>
      <p:grpSp>
        <p:nvGrpSpPr>
          <p:cNvPr id="17" name="组合 16">
            <a:extLst>
              <a:ext uri="{FF2B5EF4-FFF2-40B4-BE49-F238E27FC236}">
                <a16:creationId xmlns:a16="http://schemas.microsoft.com/office/drawing/2014/main" id="{D579DFC6-690E-F14F-A161-C563FF6258AA}"/>
              </a:ext>
            </a:extLst>
          </p:cNvPr>
          <p:cNvGrpSpPr/>
          <p:nvPr/>
        </p:nvGrpSpPr>
        <p:grpSpPr>
          <a:xfrm>
            <a:off x="1775520" y="5771454"/>
            <a:ext cx="1474356" cy="1113930"/>
            <a:chOff x="4187998" y="3499488"/>
            <a:chExt cx="1474356" cy="1113930"/>
          </a:xfrm>
        </p:grpSpPr>
        <p:pic>
          <p:nvPicPr>
            <p:cNvPr id="18" name="图片 17">
              <a:extLst>
                <a:ext uri="{FF2B5EF4-FFF2-40B4-BE49-F238E27FC236}">
                  <a16:creationId xmlns:a16="http://schemas.microsoft.com/office/drawing/2014/main" id="{8527BFE8-2870-E64F-BFA8-05E9010E6CE6}"/>
                </a:ext>
              </a:extLst>
            </p:cNvPr>
            <p:cNvPicPr>
              <a:picLocks noChangeAspect="1"/>
            </p:cNvPicPr>
            <p:nvPr/>
          </p:nvPicPr>
          <p:blipFill>
            <a:blip r:embed="rId4"/>
            <a:stretch>
              <a:fillRect/>
            </a:stretch>
          </p:blipFill>
          <p:spPr>
            <a:xfrm rot="10800000">
              <a:off x="4623241" y="3499488"/>
              <a:ext cx="1039113" cy="1113930"/>
            </a:xfrm>
            <a:prstGeom prst="rect">
              <a:avLst/>
            </a:prstGeom>
          </p:spPr>
        </p:pic>
        <p:sp>
          <p:nvSpPr>
            <p:cNvPr id="19" name="文本框 18">
              <a:extLst>
                <a:ext uri="{FF2B5EF4-FFF2-40B4-BE49-F238E27FC236}">
                  <a16:creationId xmlns:a16="http://schemas.microsoft.com/office/drawing/2014/main" id="{60D7E99F-C5C5-B54B-9E5B-714E7DD887C2}"/>
                </a:ext>
              </a:extLst>
            </p:cNvPr>
            <p:cNvSpPr txBox="1"/>
            <p:nvPr/>
          </p:nvSpPr>
          <p:spPr>
            <a:xfrm>
              <a:off x="4187998" y="3657888"/>
              <a:ext cx="971897" cy="523220"/>
            </a:xfrm>
            <a:prstGeom prst="rect">
              <a:avLst/>
            </a:prstGeom>
            <a:noFill/>
          </p:spPr>
          <p:txBody>
            <a:bodyPr wrap="none" rtlCol="0">
              <a:noAutofit/>
            </a:bodyPr>
            <a:lstStyle/>
            <a:p>
              <a:pPr marL="514350" indent="-514350">
                <a:buFont typeface="+mj-ea"/>
                <a:buAutoNum type="circleNumDbPlain" startAt="2"/>
              </a:pPr>
              <a:r>
                <a:rPr kumimoji="1" lang="zh-CN" altLang="en-US" sz="2800" dirty="0">
                  <a:solidFill>
                    <a:schemeClr val="accent1">
                      <a:lumMod val="50000"/>
                    </a:schemeClr>
                  </a:solidFill>
                </a:rPr>
                <a:t> </a:t>
              </a:r>
            </a:p>
          </p:txBody>
        </p:sp>
      </p:grpSp>
      <p:grpSp>
        <p:nvGrpSpPr>
          <p:cNvPr id="20" name="组合 19">
            <a:extLst>
              <a:ext uri="{FF2B5EF4-FFF2-40B4-BE49-F238E27FC236}">
                <a16:creationId xmlns:a16="http://schemas.microsoft.com/office/drawing/2014/main" id="{A9742D94-C0FA-DC45-8B28-D70A7C913778}"/>
              </a:ext>
            </a:extLst>
          </p:cNvPr>
          <p:cNvGrpSpPr/>
          <p:nvPr/>
        </p:nvGrpSpPr>
        <p:grpSpPr>
          <a:xfrm>
            <a:off x="4219701" y="5690451"/>
            <a:ext cx="1474356" cy="1113930"/>
            <a:chOff x="4187998" y="3499488"/>
            <a:chExt cx="1474356" cy="1113930"/>
          </a:xfrm>
        </p:grpSpPr>
        <p:pic>
          <p:nvPicPr>
            <p:cNvPr id="21" name="图片 20">
              <a:extLst>
                <a:ext uri="{FF2B5EF4-FFF2-40B4-BE49-F238E27FC236}">
                  <a16:creationId xmlns:a16="http://schemas.microsoft.com/office/drawing/2014/main" id="{BBECE607-4ECD-DA46-8524-31C7005DAE2D}"/>
                </a:ext>
              </a:extLst>
            </p:cNvPr>
            <p:cNvPicPr>
              <a:picLocks noChangeAspect="1"/>
            </p:cNvPicPr>
            <p:nvPr/>
          </p:nvPicPr>
          <p:blipFill>
            <a:blip r:embed="rId4"/>
            <a:stretch>
              <a:fillRect/>
            </a:stretch>
          </p:blipFill>
          <p:spPr>
            <a:xfrm rot="10800000">
              <a:off x="4623241" y="3499488"/>
              <a:ext cx="1039113" cy="1113930"/>
            </a:xfrm>
            <a:prstGeom prst="rect">
              <a:avLst/>
            </a:prstGeom>
          </p:spPr>
        </p:pic>
        <p:sp>
          <p:nvSpPr>
            <p:cNvPr id="22" name="文本框 21">
              <a:extLst>
                <a:ext uri="{FF2B5EF4-FFF2-40B4-BE49-F238E27FC236}">
                  <a16:creationId xmlns:a16="http://schemas.microsoft.com/office/drawing/2014/main" id="{C4D51E0F-797F-A44A-B72F-3D295E5AE310}"/>
                </a:ext>
              </a:extLst>
            </p:cNvPr>
            <p:cNvSpPr txBox="1"/>
            <p:nvPr/>
          </p:nvSpPr>
          <p:spPr>
            <a:xfrm>
              <a:off x="4187998" y="3657888"/>
              <a:ext cx="971897" cy="523220"/>
            </a:xfrm>
            <a:prstGeom prst="rect">
              <a:avLst/>
            </a:prstGeom>
            <a:noFill/>
          </p:spPr>
          <p:txBody>
            <a:bodyPr wrap="none" rtlCol="0">
              <a:noAutofit/>
            </a:bodyPr>
            <a:lstStyle/>
            <a:p>
              <a:pPr marL="514350" indent="-514350">
                <a:buFont typeface="+mj-ea"/>
                <a:buAutoNum type="circleNumDbPlain"/>
              </a:pPr>
              <a:r>
                <a:rPr kumimoji="1" lang="zh-CN" altLang="en-US" sz="2800" dirty="0">
                  <a:solidFill>
                    <a:schemeClr val="accent1">
                      <a:lumMod val="50000"/>
                    </a:schemeClr>
                  </a:solidFill>
                </a:rPr>
                <a:t> </a:t>
              </a:r>
            </a:p>
          </p:txBody>
        </p:sp>
      </p:grpSp>
      <p:sp>
        <p:nvSpPr>
          <p:cNvPr id="4" name="直角上箭头 3">
            <a:extLst>
              <a:ext uri="{FF2B5EF4-FFF2-40B4-BE49-F238E27FC236}">
                <a16:creationId xmlns:a16="http://schemas.microsoft.com/office/drawing/2014/main" id="{38B4F1BA-7619-0345-A559-141E10FF70A1}"/>
              </a:ext>
            </a:extLst>
          </p:cNvPr>
          <p:cNvSpPr/>
          <p:nvPr/>
        </p:nvSpPr>
        <p:spPr bwMode="auto">
          <a:xfrm>
            <a:off x="7141318" y="5260782"/>
            <a:ext cx="1580983" cy="870536"/>
          </a:xfrm>
          <a:prstGeom prst="bentUpArrow">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 name="文本框 22">
            <a:extLst>
              <a:ext uri="{FF2B5EF4-FFF2-40B4-BE49-F238E27FC236}">
                <a16:creationId xmlns:a16="http://schemas.microsoft.com/office/drawing/2014/main" id="{44B77A74-463D-C14E-8F15-A46683DA3B3A}"/>
              </a:ext>
            </a:extLst>
          </p:cNvPr>
          <p:cNvSpPr txBox="1"/>
          <p:nvPr/>
        </p:nvSpPr>
        <p:spPr>
          <a:xfrm>
            <a:off x="4161178" y="3158717"/>
            <a:ext cx="1370888" cy="369332"/>
          </a:xfrm>
          <a:prstGeom prst="rect">
            <a:avLst/>
          </a:prstGeom>
          <a:noFill/>
        </p:spPr>
        <p:txBody>
          <a:bodyPr wrap="none" rtlCol="0">
            <a:spAutoFit/>
          </a:bodyPr>
          <a:lstStyle/>
          <a:p>
            <a:r>
              <a:rPr kumimoji="1" lang="zh-CN" altLang="en-US" b="1" dirty="0">
                <a:solidFill>
                  <a:schemeClr val="accent1">
                    <a:lumMod val="50000"/>
                  </a:schemeClr>
                </a:solidFill>
              </a:rPr>
              <a:t>我比</a:t>
            </a:r>
            <a:r>
              <a:rPr kumimoji="1" lang="en-US" altLang="zh-CN" b="1" dirty="0">
                <a:solidFill>
                  <a:schemeClr val="accent1">
                    <a:lumMod val="50000"/>
                  </a:schemeClr>
                </a:solidFill>
              </a:rPr>
              <a:t>4</a:t>
            </a:r>
            <a:r>
              <a:rPr kumimoji="1" lang="zh-CN" altLang="en-US" b="1" dirty="0">
                <a:solidFill>
                  <a:schemeClr val="accent1">
                    <a:lumMod val="50000"/>
                  </a:schemeClr>
                </a:solidFill>
              </a:rPr>
              <a:t>大</a:t>
            </a:r>
            <a:r>
              <a:rPr kumimoji="1" lang="en-US" altLang="zh-CN" b="1" dirty="0">
                <a:solidFill>
                  <a:schemeClr val="accent1">
                    <a:lumMod val="50000"/>
                  </a:schemeClr>
                </a:solidFill>
              </a:rPr>
              <a:t>2</a:t>
            </a:r>
            <a:r>
              <a:rPr kumimoji="1" lang="zh-CN" altLang="en-US" b="1" dirty="0">
                <a:solidFill>
                  <a:schemeClr val="accent1">
                    <a:lumMod val="50000"/>
                  </a:schemeClr>
                </a:solidFill>
              </a:rPr>
              <a:t>岁</a:t>
            </a:r>
          </a:p>
        </p:txBody>
      </p:sp>
      <p:sp>
        <p:nvSpPr>
          <p:cNvPr id="24" name="文本框 23">
            <a:extLst>
              <a:ext uri="{FF2B5EF4-FFF2-40B4-BE49-F238E27FC236}">
                <a16:creationId xmlns:a16="http://schemas.microsoft.com/office/drawing/2014/main" id="{394B89F0-3B44-9E43-B589-FE44B92E92F2}"/>
              </a:ext>
            </a:extLst>
          </p:cNvPr>
          <p:cNvSpPr txBox="1"/>
          <p:nvPr/>
        </p:nvSpPr>
        <p:spPr>
          <a:xfrm>
            <a:off x="2505705" y="4415366"/>
            <a:ext cx="1370888" cy="369332"/>
          </a:xfrm>
          <a:prstGeom prst="rect">
            <a:avLst/>
          </a:prstGeom>
          <a:noFill/>
        </p:spPr>
        <p:txBody>
          <a:bodyPr wrap="none" rtlCol="0">
            <a:spAutoFit/>
          </a:bodyPr>
          <a:lstStyle/>
          <a:p>
            <a:r>
              <a:rPr kumimoji="1" lang="zh-CN" altLang="en-US" b="1" dirty="0">
                <a:solidFill>
                  <a:schemeClr val="accent1">
                    <a:lumMod val="50000"/>
                  </a:schemeClr>
                </a:solidFill>
              </a:rPr>
              <a:t>我比</a:t>
            </a:r>
            <a:r>
              <a:rPr kumimoji="1" lang="en-US" altLang="zh-CN" b="1" dirty="0">
                <a:solidFill>
                  <a:schemeClr val="accent1">
                    <a:lumMod val="50000"/>
                  </a:schemeClr>
                </a:solidFill>
              </a:rPr>
              <a:t>3</a:t>
            </a:r>
            <a:r>
              <a:rPr kumimoji="1" lang="zh-CN" altLang="en-US" b="1" dirty="0">
                <a:solidFill>
                  <a:schemeClr val="accent1">
                    <a:lumMod val="50000"/>
                  </a:schemeClr>
                </a:solidFill>
              </a:rPr>
              <a:t>大</a:t>
            </a:r>
            <a:r>
              <a:rPr kumimoji="1" lang="en-US" altLang="zh-CN" b="1" dirty="0">
                <a:solidFill>
                  <a:schemeClr val="accent1">
                    <a:lumMod val="50000"/>
                  </a:schemeClr>
                </a:solidFill>
              </a:rPr>
              <a:t>2</a:t>
            </a:r>
            <a:r>
              <a:rPr kumimoji="1" lang="zh-CN" altLang="en-US" b="1" dirty="0">
                <a:solidFill>
                  <a:schemeClr val="accent1">
                    <a:lumMod val="50000"/>
                  </a:schemeClr>
                </a:solidFill>
              </a:rPr>
              <a:t>岁</a:t>
            </a:r>
          </a:p>
        </p:txBody>
      </p:sp>
      <p:sp>
        <p:nvSpPr>
          <p:cNvPr id="28" name="文本框 27">
            <a:extLst>
              <a:ext uri="{FF2B5EF4-FFF2-40B4-BE49-F238E27FC236}">
                <a16:creationId xmlns:a16="http://schemas.microsoft.com/office/drawing/2014/main" id="{015A2201-CB60-EE4A-8C67-E5F14D0C1773}"/>
              </a:ext>
            </a:extLst>
          </p:cNvPr>
          <p:cNvSpPr txBox="1"/>
          <p:nvPr/>
        </p:nvSpPr>
        <p:spPr>
          <a:xfrm>
            <a:off x="568794" y="5415568"/>
            <a:ext cx="1370888" cy="369332"/>
          </a:xfrm>
          <a:prstGeom prst="rect">
            <a:avLst/>
          </a:prstGeom>
          <a:noFill/>
        </p:spPr>
        <p:txBody>
          <a:bodyPr wrap="none" rtlCol="0">
            <a:spAutoFit/>
          </a:bodyPr>
          <a:lstStyle/>
          <a:p>
            <a:r>
              <a:rPr kumimoji="1" lang="zh-CN" altLang="en-US" b="1" dirty="0">
                <a:solidFill>
                  <a:schemeClr val="accent1">
                    <a:lumMod val="50000"/>
                  </a:schemeClr>
                </a:solidFill>
              </a:rPr>
              <a:t>我比</a:t>
            </a:r>
            <a:r>
              <a:rPr kumimoji="1" lang="en-US" altLang="zh-CN" b="1" dirty="0">
                <a:solidFill>
                  <a:schemeClr val="accent1">
                    <a:lumMod val="50000"/>
                  </a:schemeClr>
                </a:solidFill>
              </a:rPr>
              <a:t>2</a:t>
            </a:r>
            <a:r>
              <a:rPr kumimoji="1" lang="zh-CN" altLang="en-US" b="1" dirty="0">
                <a:solidFill>
                  <a:schemeClr val="accent1">
                    <a:lumMod val="50000"/>
                  </a:schemeClr>
                </a:solidFill>
              </a:rPr>
              <a:t>大</a:t>
            </a:r>
            <a:r>
              <a:rPr kumimoji="1" lang="en-US" altLang="zh-CN" b="1" dirty="0">
                <a:solidFill>
                  <a:schemeClr val="accent1">
                    <a:lumMod val="50000"/>
                  </a:schemeClr>
                </a:solidFill>
              </a:rPr>
              <a:t>2</a:t>
            </a:r>
            <a:r>
              <a:rPr kumimoji="1" lang="zh-CN" altLang="en-US" b="1" dirty="0">
                <a:solidFill>
                  <a:schemeClr val="accent1">
                    <a:lumMod val="50000"/>
                  </a:schemeClr>
                </a:solidFill>
              </a:rPr>
              <a:t>岁</a:t>
            </a:r>
          </a:p>
        </p:txBody>
      </p:sp>
      <p:sp>
        <p:nvSpPr>
          <p:cNvPr id="32" name="文本框 31">
            <a:extLst>
              <a:ext uri="{FF2B5EF4-FFF2-40B4-BE49-F238E27FC236}">
                <a16:creationId xmlns:a16="http://schemas.microsoft.com/office/drawing/2014/main" id="{D85DF421-3D4F-DA4F-9875-F8B98CB328DF}"/>
              </a:ext>
            </a:extLst>
          </p:cNvPr>
          <p:cNvSpPr txBox="1"/>
          <p:nvPr/>
        </p:nvSpPr>
        <p:spPr>
          <a:xfrm>
            <a:off x="2845106" y="6361504"/>
            <a:ext cx="1370888" cy="369332"/>
          </a:xfrm>
          <a:prstGeom prst="rect">
            <a:avLst/>
          </a:prstGeom>
          <a:noFill/>
        </p:spPr>
        <p:txBody>
          <a:bodyPr wrap="none" rtlCol="0">
            <a:spAutoFit/>
          </a:bodyPr>
          <a:lstStyle/>
          <a:p>
            <a:r>
              <a:rPr kumimoji="1" lang="zh-CN" altLang="en-US" b="1" dirty="0">
                <a:solidFill>
                  <a:schemeClr val="accent1">
                    <a:lumMod val="50000"/>
                  </a:schemeClr>
                </a:solidFill>
              </a:rPr>
              <a:t>我比</a:t>
            </a:r>
            <a:r>
              <a:rPr kumimoji="1" lang="en-US" altLang="zh-CN" b="1" dirty="0">
                <a:solidFill>
                  <a:schemeClr val="accent1">
                    <a:lumMod val="50000"/>
                  </a:schemeClr>
                </a:solidFill>
              </a:rPr>
              <a:t>1</a:t>
            </a:r>
            <a:r>
              <a:rPr kumimoji="1" lang="zh-CN" altLang="en-US" b="1" dirty="0">
                <a:solidFill>
                  <a:schemeClr val="accent1">
                    <a:lumMod val="50000"/>
                  </a:schemeClr>
                </a:solidFill>
              </a:rPr>
              <a:t>大</a:t>
            </a:r>
            <a:r>
              <a:rPr kumimoji="1" lang="en-US" altLang="zh-CN" b="1" dirty="0">
                <a:solidFill>
                  <a:schemeClr val="accent1">
                    <a:lumMod val="50000"/>
                  </a:schemeClr>
                </a:solidFill>
              </a:rPr>
              <a:t>2</a:t>
            </a:r>
            <a:r>
              <a:rPr kumimoji="1" lang="zh-CN" altLang="en-US" b="1" dirty="0">
                <a:solidFill>
                  <a:schemeClr val="accent1">
                    <a:lumMod val="50000"/>
                  </a:schemeClr>
                </a:solidFill>
              </a:rPr>
              <a:t>岁</a:t>
            </a:r>
          </a:p>
        </p:txBody>
      </p:sp>
      <p:sp>
        <p:nvSpPr>
          <p:cNvPr id="33" name="文本框 32">
            <a:extLst>
              <a:ext uri="{FF2B5EF4-FFF2-40B4-BE49-F238E27FC236}">
                <a16:creationId xmlns:a16="http://schemas.microsoft.com/office/drawing/2014/main" id="{B6907392-E7E6-244A-A5D6-CBCFB500C5E8}"/>
              </a:ext>
            </a:extLst>
          </p:cNvPr>
          <p:cNvSpPr txBox="1"/>
          <p:nvPr/>
        </p:nvSpPr>
        <p:spPr>
          <a:xfrm>
            <a:off x="5694057" y="6097586"/>
            <a:ext cx="1455848" cy="461665"/>
          </a:xfrm>
          <a:prstGeom prst="rect">
            <a:avLst/>
          </a:prstGeom>
          <a:noFill/>
        </p:spPr>
        <p:txBody>
          <a:bodyPr wrap="none" rtlCol="0">
            <a:spAutoFit/>
          </a:bodyPr>
          <a:lstStyle/>
          <a:p>
            <a:r>
              <a:rPr kumimoji="1" lang="zh-CN" altLang="en-US" sz="2400" b="1" dirty="0">
                <a:solidFill>
                  <a:schemeClr val="accent1">
                    <a:lumMod val="50000"/>
                  </a:schemeClr>
                </a:solidFill>
              </a:rPr>
              <a:t>我</a:t>
            </a:r>
            <a:r>
              <a:rPr kumimoji="1" lang="en-US" altLang="zh-CN" sz="2400" b="1" dirty="0">
                <a:solidFill>
                  <a:schemeClr val="accent1">
                    <a:lumMod val="50000"/>
                  </a:schemeClr>
                </a:solidFill>
              </a:rPr>
              <a:t>10</a:t>
            </a:r>
            <a:r>
              <a:rPr kumimoji="1" lang="zh-CN" altLang="en-US" sz="2400" b="1" dirty="0">
                <a:solidFill>
                  <a:schemeClr val="accent1">
                    <a:lumMod val="50000"/>
                  </a:schemeClr>
                </a:solidFill>
              </a:rPr>
              <a:t>岁啦</a:t>
            </a:r>
          </a:p>
        </p:txBody>
      </p:sp>
      <p:sp>
        <p:nvSpPr>
          <p:cNvPr id="34" name="文本框 33">
            <a:extLst>
              <a:ext uri="{FF2B5EF4-FFF2-40B4-BE49-F238E27FC236}">
                <a16:creationId xmlns:a16="http://schemas.microsoft.com/office/drawing/2014/main" id="{10078DE0-DAF7-1B4C-8384-BF7C4F366914}"/>
              </a:ext>
            </a:extLst>
          </p:cNvPr>
          <p:cNvSpPr txBox="1"/>
          <p:nvPr/>
        </p:nvSpPr>
        <p:spPr>
          <a:xfrm rot="20512988">
            <a:off x="5902672" y="3190575"/>
            <a:ext cx="1475084" cy="707886"/>
          </a:xfrm>
          <a:prstGeom prst="rect">
            <a:avLst/>
          </a:prstGeom>
          <a:noFill/>
        </p:spPr>
        <p:txBody>
          <a:bodyPr wrap="none" rtlCol="0">
            <a:spAutoFit/>
          </a:bodyPr>
          <a:lstStyle/>
          <a:p>
            <a:r>
              <a:rPr kumimoji="1" lang="zh-CN" altLang="en-US" sz="2000" b="1" dirty="0">
                <a:solidFill>
                  <a:schemeClr val="accent1">
                    <a:lumMod val="50000"/>
                  </a:schemeClr>
                </a:solidFill>
              </a:rPr>
              <a:t>嗨，</a:t>
            </a:r>
            <a:r>
              <a:rPr kumimoji="1" lang="en-US" altLang="zh-CN" sz="2000" b="1" dirty="0">
                <a:solidFill>
                  <a:schemeClr val="accent1">
                    <a:lumMod val="50000"/>
                  </a:schemeClr>
                </a:solidFill>
              </a:rPr>
              <a:t>5</a:t>
            </a:r>
            <a:r>
              <a:rPr kumimoji="1" lang="zh-CN" altLang="en-US" sz="2000" b="1" dirty="0">
                <a:solidFill>
                  <a:schemeClr val="accent1">
                    <a:lumMod val="50000"/>
                  </a:schemeClr>
                </a:solidFill>
              </a:rPr>
              <a:t>号，</a:t>
            </a:r>
            <a:endParaRPr kumimoji="1" lang="en-US" altLang="zh-CN" sz="2000" b="1" dirty="0">
              <a:solidFill>
                <a:schemeClr val="accent1">
                  <a:lumMod val="50000"/>
                </a:schemeClr>
              </a:solidFill>
            </a:endParaRPr>
          </a:p>
          <a:p>
            <a:r>
              <a:rPr kumimoji="1" lang="zh-CN" altLang="en-US" sz="2000" b="1" dirty="0">
                <a:solidFill>
                  <a:schemeClr val="accent1">
                    <a:lumMod val="50000"/>
                  </a:schemeClr>
                </a:solidFill>
              </a:rPr>
              <a:t>你几岁啦？</a:t>
            </a:r>
          </a:p>
        </p:txBody>
      </p:sp>
      <p:sp>
        <p:nvSpPr>
          <p:cNvPr id="36" name="虚尾箭头 35">
            <a:extLst>
              <a:ext uri="{FF2B5EF4-FFF2-40B4-BE49-F238E27FC236}">
                <a16:creationId xmlns:a16="http://schemas.microsoft.com/office/drawing/2014/main" id="{3933BA6F-5556-A24A-8212-3CF3CFB15B3C}"/>
              </a:ext>
            </a:extLst>
          </p:cNvPr>
          <p:cNvSpPr/>
          <p:nvPr/>
        </p:nvSpPr>
        <p:spPr bwMode="auto">
          <a:xfrm rot="8564318">
            <a:off x="1946562" y="4084372"/>
            <a:ext cx="848595" cy="361828"/>
          </a:xfrm>
          <a:prstGeom prst="stripedRightArrow">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7" name="虚尾箭头 36">
            <a:extLst>
              <a:ext uri="{FF2B5EF4-FFF2-40B4-BE49-F238E27FC236}">
                <a16:creationId xmlns:a16="http://schemas.microsoft.com/office/drawing/2014/main" id="{111B57ED-D0CB-6C4A-A037-1212F071B768}"/>
              </a:ext>
            </a:extLst>
          </p:cNvPr>
          <p:cNvSpPr/>
          <p:nvPr/>
        </p:nvSpPr>
        <p:spPr bwMode="auto">
          <a:xfrm rot="3285671">
            <a:off x="1689693" y="5366053"/>
            <a:ext cx="848595" cy="361828"/>
          </a:xfrm>
          <a:prstGeom prst="stripedRightArrow">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8" name="虚尾箭头 37">
            <a:extLst>
              <a:ext uri="{FF2B5EF4-FFF2-40B4-BE49-F238E27FC236}">
                <a16:creationId xmlns:a16="http://schemas.microsoft.com/office/drawing/2014/main" id="{70928F97-EFCB-8F42-A974-018ED516B50B}"/>
              </a:ext>
            </a:extLst>
          </p:cNvPr>
          <p:cNvSpPr/>
          <p:nvPr/>
        </p:nvSpPr>
        <p:spPr bwMode="auto">
          <a:xfrm rot="21281514">
            <a:off x="3380405" y="6052770"/>
            <a:ext cx="848595" cy="361828"/>
          </a:xfrm>
          <a:prstGeom prst="stripedRightArrow">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9" name="虚尾箭头 38">
            <a:extLst>
              <a:ext uri="{FF2B5EF4-FFF2-40B4-BE49-F238E27FC236}">
                <a16:creationId xmlns:a16="http://schemas.microsoft.com/office/drawing/2014/main" id="{C94F5753-74EB-C342-A89A-22E1E431C232}"/>
              </a:ext>
            </a:extLst>
          </p:cNvPr>
          <p:cNvSpPr/>
          <p:nvPr/>
        </p:nvSpPr>
        <p:spPr bwMode="auto">
          <a:xfrm rot="11119099">
            <a:off x="3490429" y="3451977"/>
            <a:ext cx="848595" cy="361828"/>
          </a:xfrm>
          <a:prstGeom prst="stripedRightArrow">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0" name="文本框 39">
            <a:extLst>
              <a:ext uri="{FF2B5EF4-FFF2-40B4-BE49-F238E27FC236}">
                <a16:creationId xmlns:a16="http://schemas.microsoft.com/office/drawing/2014/main" id="{B1B43B8E-F851-384E-AD1E-07AC7C2E52F1}"/>
              </a:ext>
            </a:extLst>
          </p:cNvPr>
          <p:cNvSpPr txBox="1"/>
          <p:nvPr/>
        </p:nvSpPr>
        <p:spPr>
          <a:xfrm>
            <a:off x="8520453" y="2738555"/>
            <a:ext cx="3382657" cy="461665"/>
          </a:xfrm>
          <a:prstGeom prst="rect">
            <a:avLst/>
          </a:prstGeom>
          <a:noFill/>
        </p:spPr>
        <p:txBody>
          <a:bodyPr wrap="none" rtlCol="0">
            <a:spAutoFit/>
          </a:bodyPr>
          <a:lstStyle/>
          <a:p>
            <a:r>
              <a:rPr kumimoji="1" lang="zh-CN" altLang="en-US" sz="2400" b="1" dirty="0">
                <a:solidFill>
                  <a:srgbClr val="C00000"/>
                </a:solidFill>
              </a:rPr>
              <a:t>答案：</a:t>
            </a:r>
            <a:r>
              <a:rPr kumimoji="1" lang="en-US" altLang="zh-CN" sz="2400" b="1" dirty="0">
                <a:solidFill>
                  <a:srgbClr val="C00000"/>
                </a:solidFill>
              </a:rPr>
              <a:t>10+2+2+2+2=18</a:t>
            </a:r>
            <a:endParaRPr kumimoji="1" lang="zh-CN" altLang="en-US" sz="2400" b="1" dirty="0">
              <a:solidFill>
                <a:srgbClr val="C00000"/>
              </a:solidFill>
            </a:endParaRPr>
          </a:p>
        </p:txBody>
      </p:sp>
      <p:sp>
        <p:nvSpPr>
          <p:cNvPr id="41" name="文本框 40">
            <a:extLst>
              <a:ext uri="{FF2B5EF4-FFF2-40B4-BE49-F238E27FC236}">
                <a16:creationId xmlns:a16="http://schemas.microsoft.com/office/drawing/2014/main" id="{C2A86085-57C5-4F40-8758-4844468BCA38}"/>
              </a:ext>
            </a:extLst>
          </p:cNvPr>
          <p:cNvSpPr txBox="1"/>
          <p:nvPr/>
        </p:nvSpPr>
        <p:spPr>
          <a:xfrm>
            <a:off x="8772984" y="5929854"/>
            <a:ext cx="2549096" cy="523220"/>
          </a:xfrm>
          <a:prstGeom prst="rect">
            <a:avLst/>
          </a:prstGeom>
          <a:noFill/>
        </p:spPr>
        <p:txBody>
          <a:bodyPr wrap="none" rtlCol="0">
            <a:spAutoFit/>
          </a:bodyPr>
          <a:lstStyle/>
          <a:p>
            <a:r>
              <a:rPr kumimoji="1" lang="en-US" altLang="zh-CN" sz="2800" b="1" dirty="0">
                <a:solidFill>
                  <a:srgbClr val="C00000"/>
                </a:solidFill>
                <a:latin typeface="Microsoft YaHei" panose="020B0503020204020204" pitchFamily="34" charset="-122"/>
                <a:ea typeface="Microsoft YaHei" panose="020B0503020204020204" pitchFamily="34" charset="-122"/>
              </a:rPr>
              <a:t>5</a:t>
            </a:r>
            <a:r>
              <a:rPr kumimoji="1" lang="zh-CN" altLang="en-US" sz="2800" b="1" dirty="0">
                <a:solidFill>
                  <a:srgbClr val="C00000"/>
                </a:solidFill>
                <a:latin typeface="Microsoft YaHei" panose="020B0503020204020204" pitchFamily="34" charset="-122"/>
                <a:ea typeface="Microsoft YaHei" panose="020B0503020204020204" pitchFamily="34" charset="-122"/>
              </a:rPr>
              <a:t>号到底几岁？</a:t>
            </a:r>
          </a:p>
        </p:txBody>
      </p:sp>
      <p:cxnSp>
        <p:nvCxnSpPr>
          <p:cNvPr id="43" name="直线箭头连接符 42">
            <a:extLst>
              <a:ext uri="{FF2B5EF4-FFF2-40B4-BE49-F238E27FC236}">
                <a16:creationId xmlns:a16="http://schemas.microsoft.com/office/drawing/2014/main" id="{5068BC63-DD5B-824C-A3D7-89F08DBDB0C0}"/>
              </a:ext>
            </a:extLst>
          </p:cNvPr>
          <p:cNvCxnSpPr/>
          <p:nvPr/>
        </p:nvCxnSpPr>
        <p:spPr bwMode="auto">
          <a:xfrm flipH="1" flipV="1">
            <a:off x="5734688" y="4032104"/>
            <a:ext cx="614013" cy="235123"/>
          </a:xfrm>
          <a:prstGeom prst="straightConnector1">
            <a:avLst/>
          </a:prstGeom>
          <a:solidFill>
            <a:schemeClr val="accent1"/>
          </a:solidFill>
          <a:ln w="95250"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2827985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8" presetClass="entr" presetSubtype="12"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strips(down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38" presetClass="exit" presetSubtype="0" accel="50000" fill="hold" grpId="1" nodeType="clickEffect">
                                  <p:stCondLst>
                                    <p:cond delay="0"/>
                                  </p:stCondLst>
                                  <p:childTnLst>
                                    <p:anim calcmode="lin" valueType="num">
                                      <p:cBhvr>
                                        <p:cTn id="17" dur="1000">
                                          <p:stCondLst>
                                            <p:cond delay="0"/>
                                          </p:stCondLst>
                                        </p:cTn>
                                        <p:tgtEl>
                                          <p:spTgt spid="41"/>
                                        </p:tgtEl>
                                        <p:attrNameLst>
                                          <p:attrName>style.rotation</p:attrName>
                                        </p:attrNameLst>
                                      </p:cBhvr>
                                      <p:tavLst>
                                        <p:tav tm="0">
                                          <p:val>
                                            <p:fltVal val="0"/>
                                          </p:val>
                                        </p:tav>
                                        <p:tav tm="100000">
                                          <p:val>
                                            <p:fltVal val="45"/>
                                          </p:val>
                                        </p:tav>
                                      </p:tavLst>
                                    </p:anim>
                                    <p:anim calcmode="lin" valueType="num">
                                      <p:cBhvr>
                                        <p:cTn id="18" dur="1000">
                                          <p:stCondLst>
                                            <p:cond delay="0"/>
                                          </p:stCondLst>
                                        </p:cTn>
                                        <p:tgtEl>
                                          <p:spTgt spid="41"/>
                                        </p:tgtEl>
                                        <p:attrNameLst>
                                          <p:attrName>ppt_y</p:attrName>
                                        </p:attrNameLst>
                                      </p:cBhvr>
                                      <p:tavLst>
                                        <p:tav tm="0">
                                          <p:val>
                                            <p:strVal val="ppt_y"/>
                                          </p:val>
                                        </p:tav>
                                        <p:tav tm="100000">
                                          <p:val>
                                            <p:strVal val="ppt_y+1"/>
                                          </p:val>
                                        </p:tav>
                                      </p:tavLst>
                                    </p:anim>
                                    <p:set>
                                      <p:cBhvr>
                                        <p:cTn id="19" dur="1" fill="hold">
                                          <p:stCondLst>
                                            <p:cond delay="999"/>
                                          </p:stCondLst>
                                        </p:cTn>
                                        <p:tgtEl>
                                          <p:spTgt spid="41"/>
                                        </p:tgtEl>
                                        <p:attrNameLst>
                                          <p:attrName>style.visibility</p:attrName>
                                        </p:attrNameLst>
                                      </p:cBhvr>
                                      <p:to>
                                        <p:strVal val="hidden"/>
                                      </p:to>
                                    </p:set>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P spid="41" grpId="0"/>
      <p:bldP spid="4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5440" y="620688"/>
            <a:ext cx="9145016" cy="1944216"/>
          </a:xfrm>
        </p:spPr>
        <p:txBody>
          <a:bodyPr/>
          <a:lstStyle/>
          <a:p>
            <a:pPr algn="ctr"/>
            <a:r>
              <a:rPr lang="zh-CN" altLang="en-US" sz="5400" dirty="0"/>
              <a:t>二、函数与程序结构</a:t>
            </a:r>
            <a:br>
              <a:rPr lang="en-US" altLang="zh-CN" sz="5400" dirty="0"/>
            </a:br>
            <a:r>
              <a:rPr lang="zh-CN" altLang="en-US" dirty="0">
                <a:solidFill>
                  <a:srgbClr val="C00000"/>
                </a:solidFill>
              </a:rPr>
              <a:t>教材第</a:t>
            </a:r>
            <a:r>
              <a:rPr lang="en-US" altLang="zh-CN" dirty="0">
                <a:solidFill>
                  <a:srgbClr val="C00000"/>
                </a:solidFill>
              </a:rPr>
              <a:t>10</a:t>
            </a:r>
            <a:r>
              <a:rPr lang="zh-CN" altLang="en-US" dirty="0">
                <a:solidFill>
                  <a:srgbClr val="C00000"/>
                </a:solidFill>
              </a:rPr>
              <a:t>章</a:t>
            </a:r>
            <a:endParaRPr lang="zh-CN" altLang="en-US" sz="5400" dirty="0">
              <a:solidFill>
                <a:srgbClr val="C00000"/>
              </a:solidFill>
            </a:endParaRPr>
          </a:p>
        </p:txBody>
      </p:sp>
      <p:sp>
        <p:nvSpPr>
          <p:cNvPr id="5" name="标题 1">
            <a:extLst>
              <a:ext uri="{FF2B5EF4-FFF2-40B4-BE49-F238E27FC236}">
                <a16:creationId xmlns:a16="http://schemas.microsoft.com/office/drawing/2014/main" id="{E57F6846-161F-864C-943E-626AC704B71A}"/>
              </a:ext>
            </a:extLst>
          </p:cNvPr>
          <p:cNvSpPr txBox="1">
            <a:spLocks/>
          </p:cNvSpPr>
          <p:nvPr/>
        </p:nvSpPr>
        <p:spPr>
          <a:xfrm>
            <a:off x="1811524" y="2636912"/>
            <a:ext cx="3888432" cy="972108"/>
          </a:xfrm>
          <a:prstGeom prst="rect">
            <a:avLst/>
          </a:prstGeom>
          <a:noFill/>
          <a:ln w="9525">
            <a:noFill/>
          </a:ln>
        </p:spPr>
        <p:txBody>
          <a:bodyPr anchor="ctr"/>
          <a:lstStyle>
            <a:lvl1pPr algn="l" rtl="0" eaLnBrk="0" fontAlgn="base" hangingPunct="0">
              <a:spcBef>
                <a:spcPct val="0"/>
              </a:spcBef>
              <a:spcAft>
                <a:spcPct val="0"/>
              </a:spcAft>
              <a:defRPr sz="4400" b="1">
                <a:solidFill>
                  <a:schemeClr val="hlink"/>
                </a:solidFill>
                <a:latin typeface="SimHei" panose="02010609060101010101" pitchFamily="49" charset="-122"/>
                <a:ea typeface="SimHei" panose="02010609060101010101" pitchFamily="49" charset="-122"/>
                <a:cs typeface="SimHei" panose="02010609060101010101" pitchFamily="49"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pPr marL="685800" indent="-685800" algn="ctr" defTabSz="914400">
              <a:buFont typeface="Wingdings" pitchFamily="2" charset="2"/>
              <a:buChar char="p"/>
            </a:pPr>
            <a:r>
              <a:rPr lang="zh-CN" altLang="en-US" sz="4800" kern="0" dirty="0">
                <a:solidFill>
                  <a:schemeClr val="bg1">
                    <a:lumMod val="50000"/>
                  </a:schemeClr>
                </a:solidFill>
              </a:rPr>
              <a:t>程序结构</a:t>
            </a:r>
          </a:p>
        </p:txBody>
      </p:sp>
      <p:sp>
        <p:nvSpPr>
          <p:cNvPr id="7" name="标题 1">
            <a:extLst>
              <a:ext uri="{FF2B5EF4-FFF2-40B4-BE49-F238E27FC236}">
                <a16:creationId xmlns:a16="http://schemas.microsoft.com/office/drawing/2014/main" id="{76E043C9-9EC6-3D4B-B110-2A751B34D5B3}"/>
              </a:ext>
            </a:extLst>
          </p:cNvPr>
          <p:cNvSpPr txBox="1">
            <a:spLocks/>
          </p:cNvSpPr>
          <p:nvPr/>
        </p:nvSpPr>
        <p:spPr>
          <a:xfrm>
            <a:off x="6168008" y="2636912"/>
            <a:ext cx="3888432" cy="972108"/>
          </a:xfrm>
          <a:prstGeom prst="rect">
            <a:avLst/>
          </a:prstGeom>
          <a:noFill/>
          <a:ln w="9525">
            <a:noFill/>
          </a:ln>
        </p:spPr>
        <p:txBody>
          <a:bodyPr anchor="ctr"/>
          <a:lstStyle>
            <a:defPPr>
              <a:defRPr lang="en-US"/>
            </a:defPPr>
            <a:lvl1pPr marL="685800" indent="-685800" algn="ctr" defTabSz="914400" eaLnBrk="0" fontAlgn="base" hangingPunct="0">
              <a:spcBef>
                <a:spcPct val="0"/>
              </a:spcBef>
              <a:spcAft>
                <a:spcPct val="0"/>
              </a:spcAft>
              <a:buFont typeface="Wingdings" pitchFamily="2" charset="2"/>
              <a:buChar char="n"/>
              <a:defRPr sz="4800" b="1" kern="0">
                <a:solidFill>
                  <a:schemeClr val="hlink"/>
                </a:solidFill>
                <a:latin typeface="SimHei" panose="02010609060101010101" pitchFamily="49" charset="-122"/>
                <a:ea typeface="SimHei" panose="02010609060101010101" pitchFamily="49" charset="-122"/>
                <a:cs typeface="SimHei" panose="02010609060101010101" pitchFamily="49" charset="-122"/>
              </a:defRPr>
            </a:lvl1pPr>
            <a:lvl2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r>
              <a:rPr lang="zh-CN" altLang="en-US" dirty="0"/>
              <a:t>递归</a:t>
            </a:r>
          </a:p>
        </p:txBody>
      </p:sp>
    </p:spTree>
    <p:extLst>
      <p:ext uri="{BB962C8B-B14F-4D97-AF65-F5344CB8AC3E}">
        <p14:creationId xmlns:p14="http://schemas.microsoft.com/office/powerpoint/2010/main" val="417563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1440" tIns="45720" rIns="91440" bIns="45720" anchor="ctr"/>
          <a:lstStyle/>
          <a:p>
            <a:r>
              <a:rPr lang="en-US" altLang="zh-CN" sz="4800" dirty="0"/>
              <a:t>10.2 </a:t>
            </a:r>
            <a:r>
              <a:rPr lang="zh-CN" altLang="en-US" sz="4800" dirty="0"/>
              <a:t>汉诺塔问题</a:t>
            </a:r>
          </a:p>
        </p:txBody>
      </p:sp>
      <p:sp>
        <p:nvSpPr>
          <p:cNvPr id="34818" name="Rectangle 3"/>
          <p:cNvSpPr>
            <a:spLocks noGrp="1"/>
          </p:cNvSpPr>
          <p:nvPr>
            <p:ph idx="1"/>
          </p:nvPr>
        </p:nvSpPr>
        <p:spPr>
          <a:xfrm>
            <a:off x="1055440" y="2268711"/>
            <a:ext cx="8002588" cy="2384425"/>
          </a:xfrm>
        </p:spPr>
        <p:txBody>
          <a:bodyPr vert="horz" wrap="square" lIns="91440" tIns="45720" rIns="91440" bIns="45720" anchor="t"/>
          <a:lstStyle/>
          <a:p>
            <a:pPr>
              <a:spcBef>
                <a:spcPct val="50000"/>
              </a:spcBef>
              <a:buNone/>
            </a:pPr>
            <a:r>
              <a:rPr lang="en-US" altLang="zh-CN" sz="3600" b="1" dirty="0"/>
              <a:t>10.2.1 </a:t>
            </a:r>
            <a:r>
              <a:rPr lang="zh-CN" altLang="en-US" sz="3600" b="1" dirty="0"/>
              <a:t>程序解析</a:t>
            </a:r>
          </a:p>
          <a:p>
            <a:pPr>
              <a:spcBef>
                <a:spcPct val="50000"/>
              </a:spcBef>
              <a:buNone/>
            </a:pPr>
            <a:r>
              <a:rPr lang="en-US" altLang="zh-CN" sz="3600" b="1" dirty="0"/>
              <a:t>10.2.2 </a:t>
            </a:r>
            <a:r>
              <a:rPr lang="zh-CN" altLang="en-US" sz="3600" b="1" dirty="0"/>
              <a:t>递归函数基本概念</a:t>
            </a:r>
          </a:p>
          <a:p>
            <a:pPr>
              <a:spcBef>
                <a:spcPct val="50000"/>
              </a:spcBef>
              <a:buNone/>
            </a:pPr>
            <a:r>
              <a:rPr lang="en-US" altLang="zh-CN" sz="3600" b="1" dirty="0"/>
              <a:t>10.2.3 </a:t>
            </a:r>
            <a:r>
              <a:rPr lang="zh-CN" altLang="en-US" sz="3600" b="1" dirty="0"/>
              <a:t>递归程序设计</a:t>
            </a:r>
            <a:endParaRPr lang="en-US" altLang="zh-CN" sz="3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D2BBC-6E19-744C-95E2-E83B843B8B37}"/>
              </a:ext>
            </a:extLst>
          </p:cNvPr>
          <p:cNvSpPr>
            <a:spLocks noGrp="1"/>
          </p:cNvSpPr>
          <p:nvPr>
            <p:ph type="title"/>
          </p:nvPr>
        </p:nvSpPr>
        <p:spPr/>
        <p:txBody>
          <a:bodyPr/>
          <a:lstStyle/>
          <a:p>
            <a:r>
              <a:rPr kumimoji="1" lang="zh-CN" altLang="en-US" dirty="0"/>
              <a:t>汉诺塔问题</a:t>
            </a:r>
          </a:p>
        </p:txBody>
      </p:sp>
      <p:sp>
        <p:nvSpPr>
          <p:cNvPr id="3" name="内容占位符 2">
            <a:extLst>
              <a:ext uri="{FF2B5EF4-FFF2-40B4-BE49-F238E27FC236}">
                <a16:creationId xmlns:a16="http://schemas.microsoft.com/office/drawing/2014/main" id="{E0646D4C-E840-5A42-84A3-1D5A03D68B54}"/>
              </a:ext>
            </a:extLst>
          </p:cNvPr>
          <p:cNvSpPr>
            <a:spLocks noGrp="1"/>
          </p:cNvSpPr>
          <p:nvPr>
            <p:ph idx="1"/>
          </p:nvPr>
        </p:nvSpPr>
        <p:spPr>
          <a:xfrm>
            <a:off x="574245" y="2257400"/>
            <a:ext cx="10972800" cy="1969533"/>
          </a:xfrm>
        </p:spPr>
        <p:txBody>
          <a:bodyPr/>
          <a:lstStyle/>
          <a:p>
            <a:r>
              <a:rPr kumimoji="1" lang="zh-CN" altLang="en-US" sz="2800" dirty="0">
                <a:latin typeface="STZhongsong" panose="02010600040101010101" pitchFamily="2" charset="-122"/>
                <a:ea typeface="STZhongsong" panose="02010600040101010101" pitchFamily="2" charset="-122"/>
              </a:rPr>
              <a:t>汉诺塔问题是源于印度一个古老传说的益智玩具。大梵天创造世界的时候做了三根金刚石柱子，在一根柱子上从下往上按照大小顺序摞着</a:t>
            </a:r>
            <a:r>
              <a:rPr kumimoji="1" lang="en-US" altLang="zh-CN" sz="2800" dirty="0">
                <a:latin typeface="STZhongsong" panose="02010600040101010101" pitchFamily="2" charset="-122"/>
                <a:ea typeface="STZhongsong" panose="02010600040101010101" pitchFamily="2" charset="-122"/>
              </a:rPr>
              <a:t>64</a:t>
            </a:r>
            <a:r>
              <a:rPr kumimoji="1" lang="zh-CN" altLang="en-US" sz="2800" dirty="0">
                <a:latin typeface="STZhongsong" panose="02010600040101010101" pitchFamily="2" charset="-122"/>
                <a:ea typeface="STZhongsong" panose="02010600040101010101" pitchFamily="2" charset="-122"/>
              </a:rPr>
              <a:t>片黄金圆盘。大梵天命令婆罗门把圆盘从下面开始按大小顺序重新摆放在另一根柱子上。</a:t>
            </a:r>
          </a:p>
        </p:txBody>
      </p:sp>
      <p:pic>
        <p:nvPicPr>
          <p:cNvPr id="4" name="Picture 2">
            <a:extLst>
              <a:ext uri="{FF2B5EF4-FFF2-40B4-BE49-F238E27FC236}">
                <a16:creationId xmlns:a16="http://schemas.microsoft.com/office/drawing/2014/main" id="{1373355C-980A-2F42-8659-AC7AD07A5645}"/>
              </a:ext>
            </a:extLst>
          </p:cNvPr>
          <p:cNvPicPr>
            <a:picLocks noChangeAspect="1"/>
          </p:cNvPicPr>
          <p:nvPr/>
        </p:nvPicPr>
        <p:blipFill>
          <a:blip r:embed="rId2" cstate="print"/>
          <a:stretch>
            <a:fillRect/>
          </a:stretch>
        </p:blipFill>
        <p:spPr>
          <a:xfrm>
            <a:off x="6528048" y="3936826"/>
            <a:ext cx="4730750" cy="2876550"/>
          </a:xfrm>
          <a:prstGeom prst="rect">
            <a:avLst/>
          </a:prstGeom>
          <a:noFill/>
          <a:ln w="9525">
            <a:noFill/>
          </a:ln>
        </p:spPr>
      </p:pic>
      <p:sp>
        <p:nvSpPr>
          <p:cNvPr id="6" name="内容占位符 2">
            <a:extLst>
              <a:ext uri="{FF2B5EF4-FFF2-40B4-BE49-F238E27FC236}">
                <a16:creationId xmlns:a16="http://schemas.microsoft.com/office/drawing/2014/main" id="{14798098-853B-774D-BC1E-4F4DECA08EF1}"/>
              </a:ext>
            </a:extLst>
          </p:cNvPr>
          <p:cNvSpPr txBox="1">
            <a:spLocks/>
          </p:cNvSpPr>
          <p:nvPr/>
        </p:nvSpPr>
        <p:spPr>
          <a:xfrm>
            <a:off x="609600" y="4273624"/>
            <a:ext cx="5305731" cy="2127176"/>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charset="0"/>
              <a:buChar char="n"/>
              <a:defRPr sz="3200" b="0" i="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742950" indent="-285750" algn="l" rtl="0" eaLnBrk="0" fontAlgn="base" hangingPunct="0">
              <a:spcBef>
                <a:spcPct val="20000"/>
              </a:spcBef>
              <a:spcAft>
                <a:spcPct val="0"/>
              </a:spcAft>
              <a:buClr>
                <a:schemeClr val="accent2"/>
              </a:buClr>
              <a:buSzPct val="80000"/>
              <a:buFont typeface="Wingdings" panose="05000000000000000000" charset="0"/>
              <a:buChar char="¨"/>
              <a:defRPr sz="2800" b="1">
                <a:solidFill>
                  <a:schemeClr val="tx1"/>
                </a:solidFill>
                <a:latin typeface="Kaiti SC" panose="02010600040101010101" pitchFamily="2" charset="-122"/>
                <a:ea typeface="Kaiti SC" panose="02010600040101010101" pitchFamily="2" charset="-122"/>
              </a:defRPr>
            </a:lvl2pPr>
            <a:lvl3pPr marL="1143000" indent="-228600" algn="l" rtl="0" eaLnBrk="0" fontAlgn="base" hangingPunct="0">
              <a:spcBef>
                <a:spcPct val="20000"/>
              </a:spcBef>
              <a:spcAft>
                <a:spcPct val="0"/>
              </a:spcAft>
              <a:buClr>
                <a:schemeClr val="bg2"/>
              </a:buClr>
              <a:buSzPct val="65000"/>
              <a:buFont typeface="Wingdings" panose="05000000000000000000" charset="0"/>
              <a:buChar char="n"/>
              <a:defRPr sz="2400" b="1">
                <a:solidFill>
                  <a:schemeClr val="tx1"/>
                </a:solidFill>
                <a:latin typeface="Kaiti SC" panose="02010600040101010101" pitchFamily="2" charset="-122"/>
                <a:ea typeface="Kaiti SC" panose="0201060004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charset="0"/>
              <a:buChar char="¨"/>
              <a:defRPr sz="2000" b="1">
                <a:solidFill>
                  <a:schemeClr val="tx1"/>
                </a:solidFill>
                <a:latin typeface="Kaiti SC" panose="02010600040101010101" pitchFamily="2" charset="-122"/>
                <a:ea typeface="Kaiti SC" panose="02010600040101010101" pitchFamily="2" charset="-122"/>
              </a:defRPr>
            </a:lvl4pPr>
            <a:lvl5pPr marL="2057400" indent="-228600" algn="l" rtl="0" eaLnBrk="0" fontAlgn="base" hangingPunct="0">
              <a:spcBef>
                <a:spcPct val="20000"/>
              </a:spcBef>
              <a:spcAft>
                <a:spcPct val="0"/>
              </a:spcAft>
              <a:buClr>
                <a:schemeClr val="bg2"/>
              </a:buClr>
              <a:buFont typeface="Wingdings" panose="05000000000000000000" charset="0"/>
              <a:buChar char="§"/>
              <a:defRPr sz="2000" b="1">
                <a:solidFill>
                  <a:schemeClr val="tx1"/>
                </a:solidFill>
                <a:latin typeface="Kaiti SC" panose="02010600040101010101" pitchFamily="2" charset="-122"/>
                <a:ea typeface="Kaiti SC" panose="02010600040101010101" pitchFamily="2"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a:lstStyle>
          <a:p>
            <a:pPr defTabSz="914400"/>
            <a:r>
              <a:rPr kumimoji="1" lang="zh-CN" altLang="en-US" sz="2800" kern="0" dirty="0">
                <a:latin typeface="STZhongsong" panose="02010600040101010101" pitchFamily="2" charset="-122"/>
                <a:ea typeface="STZhongsong" panose="02010600040101010101" pitchFamily="2" charset="-122"/>
              </a:rPr>
              <a:t>规则：在小圆盘上不能放大圆盘，在三根柱子之间一次只能移动一个圆盘。</a:t>
            </a:r>
          </a:p>
        </p:txBody>
      </p:sp>
    </p:spTree>
    <p:extLst>
      <p:ext uri="{BB962C8B-B14F-4D97-AF65-F5344CB8AC3E}">
        <p14:creationId xmlns:p14="http://schemas.microsoft.com/office/powerpoint/2010/main" val="3909754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533400" y="528637"/>
            <a:ext cx="7772400" cy="762000"/>
          </a:xfrm>
        </p:spPr>
        <p:txBody>
          <a:bodyPr/>
          <a:lstStyle/>
          <a:p>
            <a:pPr eaLnBrk="1" hangingPunct="1"/>
            <a:r>
              <a:rPr lang="en-US" altLang="zh-CN" sz="4000" dirty="0">
                <a:latin typeface="Arial" charset="0"/>
                <a:ea typeface="宋体" charset="0"/>
              </a:rPr>
              <a:t>10.2.1  </a:t>
            </a:r>
            <a:r>
              <a:rPr lang="zh-CN" altLang="en-US" sz="4000" dirty="0">
                <a:latin typeface="Arial" charset="0"/>
                <a:ea typeface="宋体" charset="0"/>
              </a:rPr>
              <a:t>汉诺(</a:t>
            </a:r>
            <a:r>
              <a:rPr lang="en-US" altLang="zh-CN" sz="4000" dirty="0">
                <a:latin typeface="Arial" charset="0"/>
                <a:ea typeface="宋体" charset="0"/>
              </a:rPr>
              <a:t>Hanoi)</a:t>
            </a:r>
            <a:r>
              <a:rPr lang="zh-CN" altLang="en-US" sz="4000" dirty="0">
                <a:latin typeface="Arial" charset="0"/>
                <a:ea typeface="宋体" charset="0"/>
              </a:rPr>
              <a:t>塔问题解析</a:t>
            </a:r>
            <a:r>
              <a:rPr lang="en-US" altLang="zh-CN" sz="4000" dirty="0">
                <a:latin typeface="Arial" charset="0"/>
                <a:ea typeface="宋体" charset="0"/>
              </a:rPr>
              <a:t> </a:t>
            </a:r>
          </a:p>
        </p:txBody>
      </p:sp>
      <p:sp>
        <p:nvSpPr>
          <p:cNvPr id="32770" name="Rectangle 3"/>
          <p:cNvSpPr>
            <a:spLocks noGrp="1" noChangeArrowheads="1"/>
          </p:cNvSpPr>
          <p:nvPr>
            <p:ph type="body" idx="1"/>
          </p:nvPr>
        </p:nvSpPr>
        <p:spPr>
          <a:xfrm>
            <a:off x="1463552" y="4019128"/>
            <a:ext cx="5943600" cy="2362200"/>
          </a:xfrm>
        </p:spPr>
        <p:txBody>
          <a:bodyPr/>
          <a:lstStyle/>
          <a:p>
            <a:pPr eaLnBrk="1" hangingPunct="1">
              <a:spcBef>
                <a:spcPct val="50000"/>
              </a:spcBef>
              <a:buClrTx/>
              <a:buSzTx/>
              <a:buFontTx/>
              <a:buNone/>
            </a:pPr>
            <a:r>
              <a:rPr lang="zh-CN" altLang="en-US" sz="2800">
                <a:latin typeface="Arial" charset="0"/>
                <a:ea typeface="宋体" charset="0"/>
              </a:rPr>
              <a:t>将</a:t>
            </a:r>
            <a:r>
              <a:rPr lang="en-US" altLang="zh-CN" sz="2800">
                <a:latin typeface="Arial" charset="0"/>
                <a:ea typeface="宋体" charset="0"/>
              </a:rPr>
              <a:t> 64</a:t>
            </a:r>
            <a:r>
              <a:rPr lang="zh-CN" altLang="en-US" sz="2800">
                <a:latin typeface="Arial" charset="0"/>
                <a:ea typeface="宋体" charset="0"/>
              </a:rPr>
              <a:t> 个盘从座</a:t>
            </a:r>
            <a:r>
              <a:rPr lang="en-US" altLang="zh-CN" sz="2800">
                <a:latin typeface="Arial" charset="0"/>
                <a:ea typeface="宋体" charset="0"/>
              </a:rPr>
              <a:t>A</a:t>
            </a:r>
            <a:r>
              <a:rPr lang="zh-CN" altLang="en-US" sz="2800">
                <a:latin typeface="Arial" charset="0"/>
                <a:ea typeface="宋体" charset="0"/>
              </a:rPr>
              <a:t>搬到座</a:t>
            </a:r>
            <a:r>
              <a:rPr lang="en-US" altLang="zh-CN" sz="2800">
                <a:latin typeface="Arial" charset="0"/>
                <a:ea typeface="宋体" charset="0"/>
              </a:rPr>
              <a:t>B</a:t>
            </a:r>
            <a:endParaRPr lang="zh-CN" altLang="en-US" sz="2800">
              <a:latin typeface="Arial" charset="0"/>
              <a:ea typeface="宋体" charset="0"/>
            </a:endParaRPr>
          </a:p>
          <a:p>
            <a:pPr lvl="1" eaLnBrk="1" hangingPunct="1">
              <a:spcBef>
                <a:spcPct val="50000"/>
              </a:spcBef>
              <a:buClrTx/>
              <a:buSzTx/>
              <a:buFontTx/>
              <a:buNone/>
            </a:pPr>
            <a:r>
              <a:rPr lang="zh-CN" altLang="en-US" sz="2400">
                <a:latin typeface="Arial" charset="0"/>
                <a:ea typeface="宋体" charset="0"/>
              </a:rPr>
              <a:t>(1) 一次只能搬一个盘子</a:t>
            </a:r>
          </a:p>
          <a:p>
            <a:pPr lvl="1" eaLnBrk="1" hangingPunct="1">
              <a:spcBef>
                <a:spcPct val="50000"/>
              </a:spcBef>
              <a:buClrTx/>
              <a:buSzTx/>
              <a:buFontTx/>
              <a:buNone/>
            </a:pPr>
            <a:r>
              <a:rPr lang="zh-CN" altLang="en-US" sz="2400">
                <a:latin typeface="Arial" charset="0"/>
                <a:ea typeface="宋体" charset="0"/>
              </a:rPr>
              <a:t>(2) 盘子只能插在</a:t>
            </a:r>
            <a:r>
              <a:rPr lang="en-US" altLang="zh-CN" sz="2400">
                <a:latin typeface="Arial" charset="0"/>
                <a:ea typeface="宋体" charset="0"/>
              </a:rPr>
              <a:t>A、B、C</a:t>
            </a:r>
            <a:r>
              <a:rPr lang="zh-CN" altLang="en-US" sz="2400">
                <a:latin typeface="Arial" charset="0"/>
                <a:ea typeface="宋体" charset="0"/>
              </a:rPr>
              <a:t>三个杆中</a:t>
            </a:r>
          </a:p>
          <a:p>
            <a:pPr lvl="1" eaLnBrk="1" hangingPunct="1">
              <a:spcBef>
                <a:spcPct val="50000"/>
              </a:spcBef>
              <a:buClrTx/>
              <a:buSzTx/>
              <a:buFontTx/>
              <a:buNone/>
            </a:pPr>
            <a:r>
              <a:rPr lang="zh-CN" altLang="en-US" sz="2400">
                <a:latin typeface="Arial" charset="0"/>
                <a:ea typeface="宋体" charset="0"/>
              </a:rPr>
              <a:t>(3) 大盘不能压在小盘上</a:t>
            </a:r>
          </a:p>
        </p:txBody>
      </p:sp>
      <p:sp>
        <p:nvSpPr>
          <p:cNvPr id="32771" name="Line 4"/>
          <p:cNvSpPr>
            <a:spLocks noChangeShapeType="1"/>
          </p:cNvSpPr>
          <p:nvPr/>
        </p:nvSpPr>
        <p:spPr bwMode="auto">
          <a:xfrm>
            <a:off x="4167064" y="3253953"/>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772" name="Line 5"/>
          <p:cNvSpPr>
            <a:spLocks noChangeShapeType="1"/>
          </p:cNvSpPr>
          <p:nvPr/>
        </p:nvSpPr>
        <p:spPr bwMode="auto">
          <a:xfrm flipV="1">
            <a:off x="5157664" y="1425153"/>
            <a:ext cx="0" cy="1828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97670" name="Rectangle 6"/>
          <p:cNvSpPr>
            <a:spLocks noChangeArrowheads="1"/>
          </p:cNvSpPr>
          <p:nvPr/>
        </p:nvSpPr>
        <p:spPr bwMode="auto">
          <a:xfrm>
            <a:off x="4319464" y="3025353"/>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7671" name="Rectangle 7"/>
          <p:cNvSpPr>
            <a:spLocks noChangeArrowheads="1"/>
          </p:cNvSpPr>
          <p:nvPr/>
        </p:nvSpPr>
        <p:spPr bwMode="auto">
          <a:xfrm>
            <a:off x="4548064" y="2796753"/>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7672" name="Rectangle 8"/>
          <p:cNvSpPr>
            <a:spLocks noChangeArrowheads="1"/>
          </p:cNvSpPr>
          <p:nvPr/>
        </p:nvSpPr>
        <p:spPr bwMode="auto">
          <a:xfrm>
            <a:off x="4852864" y="1882353"/>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7673" name="Rectangle 9"/>
          <p:cNvSpPr>
            <a:spLocks noChangeArrowheads="1"/>
          </p:cNvSpPr>
          <p:nvPr/>
        </p:nvSpPr>
        <p:spPr bwMode="auto">
          <a:xfrm>
            <a:off x="5005264" y="1729953"/>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77" name="Line 10"/>
          <p:cNvSpPr>
            <a:spLocks noChangeShapeType="1"/>
          </p:cNvSpPr>
          <p:nvPr/>
        </p:nvSpPr>
        <p:spPr bwMode="auto">
          <a:xfrm>
            <a:off x="6808664" y="3304753"/>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778" name="Line 11"/>
          <p:cNvSpPr>
            <a:spLocks noChangeShapeType="1"/>
          </p:cNvSpPr>
          <p:nvPr/>
        </p:nvSpPr>
        <p:spPr bwMode="auto">
          <a:xfrm flipV="1">
            <a:off x="7951664" y="1628353"/>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779" name="Line 12"/>
          <p:cNvSpPr>
            <a:spLocks noChangeShapeType="1"/>
          </p:cNvSpPr>
          <p:nvPr/>
        </p:nvSpPr>
        <p:spPr bwMode="auto">
          <a:xfrm>
            <a:off x="1271464" y="3253953"/>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780" name="Line 13"/>
          <p:cNvSpPr>
            <a:spLocks noChangeShapeType="1"/>
          </p:cNvSpPr>
          <p:nvPr/>
        </p:nvSpPr>
        <p:spPr bwMode="auto">
          <a:xfrm flipV="1">
            <a:off x="2414464" y="1577553"/>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2781" name="Text Box 14"/>
          <p:cNvSpPr txBox="1">
            <a:spLocks noChangeArrowheads="1"/>
          </p:cNvSpPr>
          <p:nvPr/>
        </p:nvSpPr>
        <p:spPr bwMode="auto">
          <a:xfrm>
            <a:off x="1500063" y="3226966"/>
            <a:ext cx="827746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t>         </a:t>
            </a:r>
            <a:r>
              <a:rPr lang="en-US" altLang="zh-CN" b="1" dirty="0"/>
              <a:t>A		        </a:t>
            </a:r>
            <a:r>
              <a:rPr lang="zh-CN" altLang="en-US" b="1" dirty="0"/>
              <a:t>            </a:t>
            </a:r>
            <a:r>
              <a:rPr lang="en-US" altLang="zh-CN" b="1" dirty="0"/>
              <a:t>B	                     </a:t>
            </a:r>
            <a:r>
              <a:rPr lang="zh-CN" altLang="en-US" b="1" dirty="0"/>
              <a:t>  </a:t>
            </a:r>
            <a:r>
              <a:rPr lang="en-US" altLang="zh-CN" b="1" dirty="0"/>
              <a:t>  C</a:t>
            </a:r>
          </a:p>
        </p:txBody>
      </p:sp>
      <p:sp>
        <p:nvSpPr>
          <p:cNvPr id="32782" name="AutoShape 15"/>
          <p:cNvSpPr>
            <a:spLocks noChangeArrowheads="1"/>
          </p:cNvSpPr>
          <p:nvPr/>
        </p:nvSpPr>
        <p:spPr bwMode="auto">
          <a:xfrm>
            <a:off x="3405064" y="2339553"/>
            <a:ext cx="762000" cy="304800"/>
          </a:xfrm>
          <a:prstGeom prst="rightArrow">
            <a:avLst>
              <a:gd name="adj1" fmla="val 50000"/>
              <a:gd name="adj2" fmla="val 62500"/>
            </a:avLst>
          </a:prstGeom>
          <a:solidFill>
            <a:srgbClr val="CC0066"/>
          </a:solidFill>
          <a:ln w="9525">
            <a:solidFill>
              <a:schemeClr val="tx1"/>
            </a:solidFill>
            <a:miter lim="800000"/>
            <a:headEnd/>
            <a:tailEnd/>
          </a:ln>
        </p:spPr>
        <p:txBody>
          <a:bodyPr wrap="none" anchor="ctr"/>
          <a:lstStyle/>
          <a:p>
            <a:endParaRPr lang="zh-CN" altLang="en-US"/>
          </a:p>
        </p:txBody>
      </p:sp>
      <p:sp>
        <p:nvSpPr>
          <p:cNvPr id="32783" name="Rectangle 16"/>
          <p:cNvSpPr>
            <a:spLocks noChangeArrowheads="1"/>
          </p:cNvSpPr>
          <p:nvPr/>
        </p:nvSpPr>
        <p:spPr bwMode="auto">
          <a:xfrm>
            <a:off x="1576264" y="3025353"/>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84" name="Rectangle 17"/>
          <p:cNvSpPr>
            <a:spLocks noChangeArrowheads="1"/>
          </p:cNvSpPr>
          <p:nvPr/>
        </p:nvSpPr>
        <p:spPr bwMode="auto">
          <a:xfrm>
            <a:off x="1804864" y="2796753"/>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85" name="Rectangle 18"/>
          <p:cNvSpPr>
            <a:spLocks noChangeArrowheads="1"/>
          </p:cNvSpPr>
          <p:nvPr/>
        </p:nvSpPr>
        <p:spPr bwMode="auto">
          <a:xfrm>
            <a:off x="2109664" y="1882353"/>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2786" name="Rectangle 19"/>
          <p:cNvSpPr>
            <a:spLocks noChangeArrowheads="1"/>
          </p:cNvSpPr>
          <p:nvPr/>
        </p:nvSpPr>
        <p:spPr bwMode="auto">
          <a:xfrm>
            <a:off x="2262064" y="1729953"/>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7684" name="Rectangle 20"/>
          <p:cNvSpPr>
            <a:spLocks noChangeArrowheads="1"/>
          </p:cNvSpPr>
          <p:nvPr/>
        </p:nvSpPr>
        <p:spPr bwMode="auto">
          <a:xfrm>
            <a:off x="1576264" y="3025353"/>
            <a:ext cx="1676400" cy="228600"/>
          </a:xfrm>
          <a:prstGeom prst="rect">
            <a:avLst/>
          </a:prstGeom>
          <a:gradFill rotWithShape="0">
            <a:gsLst>
              <a:gs pos="0">
                <a:srgbClr val="FFFFFF"/>
              </a:gs>
              <a:gs pos="50000">
                <a:srgbClr val="CCECFF"/>
              </a:gs>
              <a:gs pos="100000">
                <a:srgbClr val="FFFFFF"/>
              </a:gs>
            </a:gsLst>
            <a:lin ang="5400000" scaled="1"/>
          </a:gradFill>
          <a:ln w="9525">
            <a:solidFill>
              <a:schemeClr val="tx1"/>
            </a:solidFill>
            <a:miter lim="800000"/>
            <a:headEnd/>
            <a:tailEnd/>
          </a:ln>
        </p:spPr>
        <p:txBody>
          <a:bodyPr wrap="none" anchor="ctr"/>
          <a:lstStyle/>
          <a:p>
            <a:endParaRPr lang="zh-CN" altLang="en-US"/>
          </a:p>
        </p:txBody>
      </p:sp>
      <p:sp>
        <p:nvSpPr>
          <p:cNvPr id="497685" name="Rectangle 21"/>
          <p:cNvSpPr>
            <a:spLocks noChangeArrowheads="1"/>
          </p:cNvSpPr>
          <p:nvPr/>
        </p:nvSpPr>
        <p:spPr bwMode="auto">
          <a:xfrm>
            <a:off x="1804864" y="2796753"/>
            <a:ext cx="1295400" cy="228600"/>
          </a:xfrm>
          <a:prstGeom prst="rect">
            <a:avLst/>
          </a:prstGeom>
          <a:gradFill rotWithShape="0">
            <a:gsLst>
              <a:gs pos="0">
                <a:srgbClr val="FFFFFF"/>
              </a:gs>
              <a:gs pos="50000">
                <a:srgbClr val="CCECFF"/>
              </a:gs>
              <a:gs pos="100000">
                <a:srgbClr val="FFFFFF"/>
              </a:gs>
            </a:gsLst>
            <a:lin ang="5400000" scaled="1"/>
          </a:gradFill>
          <a:ln w="9525">
            <a:solidFill>
              <a:schemeClr val="tx1"/>
            </a:solidFill>
            <a:miter lim="800000"/>
            <a:headEnd/>
            <a:tailEnd/>
          </a:ln>
        </p:spPr>
        <p:txBody>
          <a:bodyPr wrap="none" anchor="ctr"/>
          <a:lstStyle/>
          <a:p>
            <a:endParaRPr lang="zh-CN" altLang="en-US"/>
          </a:p>
        </p:txBody>
      </p:sp>
      <p:sp>
        <p:nvSpPr>
          <p:cNvPr id="497686" name="Rectangle 22"/>
          <p:cNvSpPr>
            <a:spLocks noChangeArrowheads="1"/>
          </p:cNvSpPr>
          <p:nvPr/>
        </p:nvSpPr>
        <p:spPr bwMode="auto">
          <a:xfrm>
            <a:off x="2109664" y="1882353"/>
            <a:ext cx="609600" cy="152400"/>
          </a:xfrm>
          <a:prstGeom prst="rect">
            <a:avLst/>
          </a:prstGeom>
          <a:gradFill rotWithShape="0">
            <a:gsLst>
              <a:gs pos="0">
                <a:srgbClr val="FFFFFF"/>
              </a:gs>
              <a:gs pos="50000">
                <a:srgbClr val="CCECFF"/>
              </a:gs>
              <a:gs pos="100000">
                <a:srgbClr val="FFFFFF"/>
              </a:gs>
            </a:gsLst>
            <a:lin ang="5400000" scaled="1"/>
          </a:gradFill>
          <a:ln w="9525">
            <a:solidFill>
              <a:schemeClr val="tx1"/>
            </a:solidFill>
            <a:miter lim="800000"/>
            <a:headEnd/>
            <a:tailEnd/>
          </a:ln>
        </p:spPr>
        <p:txBody>
          <a:bodyPr wrap="none" anchor="ctr"/>
          <a:lstStyle/>
          <a:p>
            <a:endParaRPr lang="zh-CN" altLang="en-US"/>
          </a:p>
        </p:txBody>
      </p:sp>
      <p:sp>
        <p:nvSpPr>
          <p:cNvPr id="497687" name="Rectangle 23"/>
          <p:cNvSpPr>
            <a:spLocks noChangeArrowheads="1"/>
          </p:cNvSpPr>
          <p:nvPr/>
        </p:nvSpPr>
        <p:spPr bwMode="auto">
          <a:xfrm>
            <a:off x="2262064" y="1729953"/>
            <a:ext cx="304800" cy="152400"/>
          </a:xfrm>
          <a:prstGeom prst="rect">
            <a:avLst/>
          </a:prstGeom>
          <a:gradFill rotWithShape="0">
            <a:gsLst>
              <a:gs pos="0">
                <a:srgbClr val="FFFFFF"/>
              </a:gs>
              <a:gs pos="50000">
                <a:srgbClr val="CCECFF"/>
              </a:gs>
              <a:gs pos="100000">
                <a:srgbClr val="FFFFFF"/>
              </a:gs>
            </a:gsLst>
            <a:lin ang="5400000" scaled="1"/>
          </a:gra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288983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767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9767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9767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9767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49768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49768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49768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497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animBg="1"/>
      <p:bldP spid="497671" grpId="0" animBg="1"/>
      <p:bldP spid="497672" grpId="0" animBg="1"/>
      <p:bldP spid="497673" grpId="0" animBg="1"/>
      <p:bldP spid="497684" grpId="0" animBg="1"/>
      <p:bldP spid="497685" grpId="0" animBg="1"/>
      <p:bldP spid="497686" grpId="0" animBg="1"/>
      <p:bldP spid="49768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1331" y="620688"/>
            <a:ext cx="7772400" cy="762000"/>
          </a:xfrm>
        </p:spPr>
        <p:txBody>
          <a:bodyPr/>
          <a:lstStyle/>
          <a:p>
            <a:pPr eaLnBrk="1" hangingPunct="1"/>
            <a:r>
              <a:rPr lang="zh-CN" altLang="en-US" dirty="0">
                <a:latin typeface="Arial" charset="0"/>
                <a:ea typeface="宋体" charset="0"/>
              </a:rPr>
              <a:t>分析</a:t>
            </a:r>
            <a:endParaRPr lang="zh-CN" altLang="en-US" dirty="0">
              <a:solidFill>
                <a:srgbClr val="FFFFCC"/>
              </a:solidFill>
              <a:latin typeface="Arial" charset="0"/>
              <a:ea typeface="宋体" charset="0"/>
            </a:endParaRPr>
          </a:p>
        </p:txBody>
      </p:sp>
      <p:sp>
        <p:nvSpPr>
          <p:cNvPr id="33794" name="Line 3"/>
          <p:cNvSpPr>
            <a:spLocks noChangeShapeType="1"/>
          </p:cNvSpPr>
          <p:nvPr/>
        </p:nvSpPr>
        <p:spPr bwMode="auto">
          <a:xfrm>
            <a:off x="678632" y="490344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3795" name="Line 4"/>
          <p:cNvSpPr>
            <a:spLocks noChangeShapeType="1"/>
          </p:cNvSpPr>
          <p:nvPr/>
        </p:nvSpPr>
        <p:spPr bwMode="auto">
          <a:xfrm flipV="1">
            <a:off x="1669232" y="3074640"/>
            <a:ext cx="0" cy="1828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3796" name="Rectangle 5"/>
          <p:cNvSpPr>
            <a:spLocks noChangeArrowheads="1"/>
          </p:cNvSpPr>
          <p:nvPr/>
        </p:nvSpPr>
        <p:spPr bwMode="auto">
          <a:xfrm>
            <a:off x="831032" y="4674840"/>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797" name="Rectangle 6"/>
          <p:cNvSpPr>
            <a:spLocks noChangeArrowheads="1"/>
          </p:cNvSpPr>
          <p:nvPr/>
        </p:nvSpPr>
        <p:spPr bwMode="auto">
          <a:xfrm>
            <a:off x="1059632" y="444624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798" name="Rectangle 7"/>
          <p:cNvSpPr>
            <a:spLocks noChangeArrowheads="1"/>
          </p:cNvSpPr>
          <p:nvPr/>
        </p:nvSpPr>
        <p:spPr bwMode="auto">
          <a:xfrm>
            <a:off x="1364432" y="4217640"/>
            <a:ext cx="6096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799" name="Line 8"/>
          <p:cNvSpPr>
            <a:spLocks noChangeShapeType="1"/>
          </p:cNvSpPr>
          <p:nvPr/>
        </p:nvSpPr>
        <p:spPr bwMode="auto">
          <a:xfrm>
            <a:off x="3498032" y="4903440"/>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3800" name="Line 9"/>
          <p:cNvSpPr>
            <a:spLocks noChangeShapeType="1"/>
          </p:cNvSpPr>
          <p:nvPr/>
        </p:nvSpPr>
        <p:spPr bwMode="auto">
          <a:xfrm flipV="1">
            <a:off x="4641032" y="322704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3801" name="Line 10"/>
          <p:cNvSpPr>
            <a:spLocks noChangeShapeType="1"/>
          </p:cNvSpPr>
          <p:nvPr/>
        </p:nvSpPr>
        <p:spPr bwMode="auto">
          <a:xfrm>
            <a:off x="6241232" y="4903440"/>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3802" name="Line 11"/>
          <p:cNvSpPr>
            <a:spLocks noChangeShapeType="1"/>
          </p:cNvSpPr>
          <p:nvPr/>
        </p:nvSpPr>
        <p:spPr bwMode="auto">
          <a:xfrm flipV="1">
            <a:off x="7384232" y="322704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3803" name="Text Box 12"/>
          <p:cNvSpPr txBox="1">
            <a:spLocks noChangeArrowheads="1"/>
          </p:cNvSpPr>
          <p:nvPr/>
        </p:nvSpPr>
        <p:spPr bwMode="auto">
          <a:xfrm>
            <a:off x="1364432" y="5127277"/>
            <a:ext cx="69342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t>   </a:t>
            </a:r>
            <a:r>
              <a:rPr lang="en-US" altLang="zh-CN" b="1" dirty="0"/>
              <a:t>A			         </a:t>
            </a:r>
            <a:r>
              <a:rPr lang="zh-CN" altLang="en-US" b="1" dirty="0"/>
              <a:t>     </a:t>
            </a:r>
            <a:r>
              <a:rPr lang="en-US" altLang="zh-CN" b="1" dirty="0"/>
              <a:t>B		         </a:t>
            </a:r>
            <a:r>
              <a:rPr lang="zh-CN" altLang="en-US" b="1" dirty="0"/>
              <a:t>            </a:t>
            </a:r>
            <a:r>
              <a:rPr lang="en-US" altLang="zh-CN" b="1" dirty="0"/>
              <a:t>C</a:t>
            </a:r>
          </a:p>
        </p:txBody>
      </p:sp>
    </p:spTree>
    <p:extLst>
      <p:ext uri="{BB962C8B-B14F-4D97-AF65-F5344CB8AC3E}">
        <p14:creationId xmlns:p14="http://schemas.microsoft.com/office/powerpoint/2010/main" val="1526184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409576" y="569912"/>
            <a:ext cx="1763712" cy="973138"/>
          </a:xfrm>
        </p:spPr>
        <p:txBody>
          <a:bodyPr/>
          <a:lstStyle/>
          <a:p>
            <a:pPr eaLnBrk="1" hangingPunct="1"/>
            <a:r>
              <a:rPr lang="zh-CN" altLang="en-US">
                <a:latin typeface="Arial" charset="0"/>
                <a:ea typeface="宋体" charset="0"/>
              </a:rPr>
              <a:t>分析</a:t>
            </a:r>
            <a:endParaRPr lang="zh-CN" altLang="en-US">
              <a:solidFill>
                <a:srgbClr val="FFFFCC"/>
              </a:solidFill>
              <a:latin typeface="Arial" charset="0"/>
              <a:ea typeface="宋体" charset="0"/>
            </a:endParaRPr>
          </a:p>
        </p:txBody>
      </p:sp>
      <p:sp>
        <p:nvSpPr>
          <p:cNvPr id="34818" name="Line 3"/>
          <p:cNvSpPr>
            <a:spLocks noChangeShapeType="1"/>
          </p:cNvSpPr>
          <p:nvPr/>
        </p:nvSpPr>
        <p:spPr bwMode="auto">
          <a:xfrm>
            <a:off x="1487488" y="358140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19" name="Line 4"/>
          <p:cNvSpPr>
            <a:spLocks noChangeShapeType="1"/>
          </p:cNvSpPr>
          <p:nvPr/>
        </p:nvSpPr>
        <p:spPr bwMode="auto">
          <a:xfrm flipV="1">
            <a:off x="2478088" y="1752600"/>
            <a:ext cx="0" cy="1828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20" name="Rectangle 5"/>
          <p:cNvSpPr>
            <a:spLocks noChangeArrowheads="1"/>
          </p:cNvSpPr>
          <p:nvPr/>
        </p:nvSpPr>
        <p:spPr bwMode="auto">
          <a:xfrm>
            <a:off x="1639888" y="3352800"/>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21" name="Rectangle 6"/>
          <p:cNvSpPr>
            <a:spLocks noChangeArrowheads="1"/>
          </p:cNvSpPr>
          <p:nvPr/>
        </p:nvSpPr>
        <p:spPr bwMode="auto">
          <a:xfrm>
            <a:off x="1868488" y="312420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22" name="Rectangle 7"/>
          <p:cNvSpPr>
            <a:spLocks noChangeArrowheads="1"/>
          </p:cNvSpPr>
          <p:nvPr/>
        </p:nvSpPr>
        <p:spPr bwMode="auto">
          <a:xfrm>
            <a:off x="2173288" y="2209800"/>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23" name="Rectangle 8"/>
          <p:cNvSpPr>
            <a:spLocks noChangeArrowheads="1"/>
          </p:cNvSpPr>
          <p:nvPr/>
        </p:nvSpPr>
        <p:spPr bwMode="auto">
          <a:xfrm>
            <a:off x="2325688" y="2057400"/>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24" name="Line 9"/>
          <p:cNvSpPr>
            <a:spLocks noChangeShapeType="1"/>
          </p:cNvSpPr>
          <p:nvPr/>
        </p:nvSpPr>
        <p:spPr bwMode="auto">
          <a:xfrm>
            <a:off x="4306888" y="3581400"/>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25" name="Line 10"/>
          <p:cNvSpPr>
            <a:spLocks noChangeShapeType="1"/>
          </p:cNvSpPr>
          <p:nvPr/>
        </p:nvSpPr>
        <p:spPr bwMode="auto">
          <a:xfrm flipV="1">
            <a:off x="5449888" y="190500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26" name="Line 11"/>
          <p:cNvSpPr>
            <a:spLocks noChangeShapeType="1"/>
          </p:cNvSpPr>
          <p:nvPr/>
        </p:nvSpPr>
        <p:spPr bwMode="auto">
          <a:xfrm>
            <a:off x="7050088" y="3581400"/>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27" name="Line 12"/>
          <p:cNvSpPr>
            <a:spLocks noChangeShapeType="1"/>
          </p:cNvSpPr>
          <p:nvPr/>
        </p:nvSpPr>
        <p:spPr bwMode="auto">
          <a:xfrm flipV="1">
            <a:off x="8193088" y="190500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28" name="Text Box 13"/>
          <p:cNvSpPr txBox="1">
            <a:spLocks noChangeArrowheads="1"/>
          </p:cNvSpPr>
          <p:nvPr/>
        </p:nvSpPr>
        <p:spPr bwMode="auto">
          <a:xfrm>
            <a:off x="1792288" y="3733800"/>
            <a:ext cx="905624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t>      </a:t>
            </a:r>
            <a:r>
              <a:rPr lang="en-US" altLang="zh-CN" b="1" dirty="0"/>
              <a:t>A			  </a:t>
            </a:r>
            <a:r>
              <a:rPr lang="zh-CN" altLang="en-US" b="1" dirty="0"/>
              <a:t>           </a:t>
            </a:r>
            <a:r>
              <a:rPr lang="en-US" altLang="zh-CN" b="1" dirty="0"/>
              <a:t>       B		       </a:t>
            </a:r>
            <a:r>
              <a:rPr lang="zh-CN" altLang="en-US" b="1" dirty="0"/>
              <a:t>           </a:t>
            </a:r>
            <a:r>
              <a:rPr lang="en-US" altLang="zh-CN" b="1" dirty="0"/>
              <a:t>  C</a:t>
            </a:r>
          </a:p>
        </p:txBody>
      </p:sp>
      <p:sp>
        <p:nvSpPr>
          <p:cNvPr id="34829" name="AutoShape 14"/>
          <p:cNvSpPr>
            <a:spLocks/>
          </p:cNvSpPr>
          <p:nvPr/>
        </p:nvSpPr>
        <p:spPr bwMode="auto">
          <a:xfrm>
            <a:off x="3316288" y="2057400"/>
            <a:ext cx="304800" cy="1447800"/>
          </a:xfrm>
          <a:prstGeom prst="rightBrace">
            <a:avLst>
              <a:gd name="adj1" fmla="val 3958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34830" name="AutoShape 15"/>
          <p:cNvSpPr>
            <a:spLocks noChangeArrowheads="1"/>
          </p:cNvSpPr>
          <p:nvPr/>
        </p:nvSpPr>
        <p:spPr bwMode="auto">
          <a:xfrm>
            <a:off x="3697287" y="2667000"/>
            <a:ext cx="1600187" cy="330200"/>
          </a:xfrm>
          <a:prstGeom prst="rightArrow">
            <a:avLst>
              <a:gd name="adj1" fmla="val 50000"/>
              <a:gd name="adj2" fmla="val 62500"/>
            </a:avLst>
          </a:prstGeom>
          <a:solidFill>
            <a:srgbClr val="CC0066"/>
          </a:solidFill>
          <a:ln w="9525">
            <a:solidFill>
              <a:schemeClr val="tx1"/>
            </a:solidFill>
            <a:miter lim="800000"/>
            <a:headEnd/>
            <a:tailEnd/>
          </a:ln>
        </p:spPr>
        <p:txBody>
          <a:bodyPr wrap="none" anchor="ctr"/>
          <a:lstStyle/>
          <a:p>
            <a:endParaRPr lang="zh-CN" altLang="en-US"/>
          </a:p>
        </p:txBody>
      </p:sp>
      <p:sp>
        <p:nvSpPr>
          <p:cNvPr id="34831" name="Line 16"/>
          <p:cNvSpPr>
            <a:spLocks noChangeShapeType="1"/>
          </p:cNvSpPr>
          <p:nvPr/>
        </p:nvSpPr>
        <p:spPr bwMode="auto">
          <a:xfrm>
            <a:off x="1487488" y="601980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32" name="Line 17"/>
          <p:cNvSpPr>
            <a:spLocks noChangeShapeType="1"/>
          </p:cNvSpPr>
          <p:nvPr/>
        </p:nvSpPr>
        <p:spPr bwMode="auto">
          <a:xfrm flipV="1">
            <a:off x="2478088" y="4191000"/>
            <a:ext cx="0" cy="1828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99730" name="Rectangle 18"/>
          <p:cNvSpPr>
            <a:spLocks noChangeArrowheads="1"/>
          </p:cNvSpPr>
          <p:nvPr/>
        </p:nvSpPr>
        <p:spPr bwMode="auto">
          <a:xfrm>
            <a:off x="1639888" y="5791200"/>
            <a:ext cx="1676400" cy="228600"/>
          </a:xfrm>
          <a:prstGeom prst="rect">
            <a:avLst/>
          </a:prstGeom>
          <a:solidFill>
            <a:schemeClr val="accent5">
              <a:lumMod val="25000"/>
            </a:schemeClr>
          </a:solidFill>
          <a:ln w="9525">
            <a:solidFill>
              <a:schemeClr val="tx1"/>
            </a:solidFill>
            <a:miter lim="800000"/>
            <a:headEnd/>
            <a:tailEnd/>
          </a:ln>
        </p:spPr>
        <p:txBody>
          <a:bodyPr wrap="none" anchor="ctr"/>
          <a:lstStyle/>
          <a:p>
            <a:pPr>
              <a:defRPr/>
            </a:pPr>
            <a:endParaRPr lang="zh-CN" altLang="en-US">
              <a:ea typeface="宋体" pitchFamily="2" charset="-122"/>
              <a:cs typeface="+mn-cs"/>
            </a:endParaRPr>
          </a:p>
        </p:txBody>
      </p:sp>
      <p:sp>
        <p:nvSpPr>
          <p:cNvPr id="499731" name="Rectangle 19"/>
          <p:cNvSpPr>
            <a:spLocks noChangeArrowheads="1"/>
          </p:cNvSpPr>
          <p:nvPr/>
        </p:nvSpPr>
        <p:spPr bwMode="auto">
          <a:xfrm>
            <a:off x="1868488" y="556260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9732" name="Rectangle 20"/>
          <p:cNvSpPr>
            <a:spLocks noChangeArrowheads="1"/>
          </p:cNvSpPr>
          <p:nvPr/>
        </p:nvSpPr>
        <p:spPr bwMode="auto">
          <a:xfrm>
            <a:off x="2173288" y="4648200"/>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9733" name="Rectangle 21"/>
          <p:cNvSpPr>
            <a:spLocks noChangeArrowheads="1"/>
          </p:cNvSpPr>
          <p:nvPr/>
        </p:nvSpPr>
        <p:spPr bwMode="auto">
          <a:xfrm>
            <a:off x="2325688" y="4495800"/>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4837" name="Line 22"/>
          <p:cNvSpPr>
            <a:spLocks noChangeShapeType="1"/>
          </p:cNvSpPr>
          <p:nvPr/>
        </p:nvSpPr>
        <p:spPr bwMode="auto">
          <a:xfrm>
            <a:off x="4332288" y="6019800"/>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38" name="Line 23"/>
          <p:cNvSpPr>
            <a:spLocks noChangeShapeType="1"/>
          </p:cNvSpPr>
          <p:nvPr/>
        </p:nvSpPr>
        <p:spPr bwMode="auto">
          <a:xfrm flipV="1">
            <a:off x="5475288" y="434340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99736" name="AutoShape 24"/>
          <p:cNvSpPr>
            <a:spLocks/>
          </p:cNvSpPr>
          <p:nvPr/>
        </p:nvSpPr>
        <p:spPr bwMode="auto">
          <a:xfrm>
            <a:off x="3392488" y="4495800"/>
            <a:ext cx="228600" cy="1143000"/>
          </a:xfrm>
          <a:prstGeom prst="rightBrace">
            <a:avLst>
              <a:gd name="adj1" fmla="val 4166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99737" name="AutoShape 25"/>
          <p:cNvSpPr>
            <a:spLocks noChangeArrowheads="1"/>
          </p:cNvSpPr>
          <p:nvPr/>
        </p:nvSpPr>
        <p:spPr bwMode="auto">
          <a:xfrm>
            <a:off x="3570288" y="5816600"/>
            <a:ext cx="762000" cy="152400"/>
          </a:xfrm>
          <a:prstGeom prst="rightArrow">
            <a:avLst>
              <a:gd name="adj1" fmla="val 50000"/>
              <a:gd name="adj2" fmla="val 125000"/>
            </a:avLst>
          </a:prstGeom>
          <a:solidFill>
            <a:srgbClr val="FF0000"/>
          </a:solidFill>
          <a:ln w="9525">
            <a:solidFill>
              <a:schemeClr val="tx1"/>
            </a:solidFill>
            <a:miter lim="800000"/>
            <a:headEnd/>
            <a:tailEnd/>
          </a:ln>
        </p:spPr>
        <p:txBody>
          <a:bodyPr wrap="none" anchor="ctr"/>
          <a:lstStyle/>
          <a:p>
            <a:endParaRPr lang="zh-CN" altLang="en-US"/>
          </a:p>
        </p:txBody>
      </p:sp>
      <p:sp>
        <p:nvSpPr>
          <p:cNvPr id="34841" name="Line 26"/>
          <p:cNvSpPr>
            <a:spLocks noChangeShapeType="1"/>
          </p:cNvSpPr>
          <p:nvPr/>
        </p:nvSpPr>
        <p:spPr bwMode="auto">
          <a:xfrm>
            <a:off x="7202488" y="599440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4842" name="Line 27"/>
          <p:cNvSpPr>
            <a:spLocks noChangeShapeType="1"/>
          </p:cNvSpPr>
          <p:nvPr/>
        </p:nvSpPr>
        <p:spPr bwMode="auto">
          <a:xfrm flipV="1">
            <a:off x="8193088" y="4165600"/>
            <a:ext cx="0" cy="1828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499740" name="Rectangle 28"/>
          <p:cNvSpPr>
            <a:spLocks noChangeArrowheads="1"/>
          </p:cNvSpPr>
          <p:nvPr/>
        </p:nvSpPr>
        <p:spPr bwMode="auto">
          <a:xfrm>
            <a:off x="7583488" y="576580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9741" name="Rectangle 29"/>
          <p:cNvSpPr>
            <a:spLocks noChangeArrowheads="1"/>
          </p:cNvSpPr>
          <p:nvPr/>
        </p:nvSpPr>
        <p:spPr bwMode="auto">
          <a:xfrm>
            <a:off x="7888288" y="4851400"/>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9742" name="Rectangle 30"/>
          <p:cNvSpPr>
            <a:spLocks noChangeArrowheads="1"/>
          </p:cNvSpPr>
          <p:nvPr/>
        </p:nvSpPr>
        <p:spPr bwMode="auto">
          <a:xfrm>
            <a:off x="8040688" y="4699000"/>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9743" name="Rectangle 31"/>
          <p:cNvSpPr>
            <a:spLocks noChangeArrowheads="1"/>
          </p:cNvSpPr>
          <p:nvPr/>
        </p:nvSpPr>
        <p:spPr bwMode="auto">
          <a:xfrm>
            <a:off x="4560888" y="5791200"/>
            <a:ext cx="1676400" cy="228600"/>
          </a:xfrm>
          <a:prstGeom prst="rect">
            <a:avLst/>
          </a:prstGeom>
          <a:solidFill>
            <a:schemeClr val="accent5">
              <a:lumMod val="25000"/>
            </a:schemeClr>
          </a:solidFill>
          <a:ln w="9525">
            <a:solidFill>
              <a:schemeClr val="tx1"/>
            </a:solidFill>
            <a:miter lim="800000"/>
            <a:headEnd/>
            <a:tailEnd/>
          </a:ln>
        </p:spPr>
        <p:txBody>
          <a:bodyPr wrap="none" anchor="ctr"/>
          <a:lstStyle/>
          <a:p>
            <a:pPr>
              <a:defRPr/>
            </a:pPr>
            <a:endParaRPr lang="zh-CN" altLang="en-US">
              <a:ea typeface="宋体" pitchFamily="2" charset="-122"/>
              <a:cs typeface="+mn-cs"/>
            </a:endParaRPr>
          </a:p>
        </p:txBody>
      </p:sp>
      <p:sp>
        <p:nvSpPr>
          <p:cNvPr id="34847" name="Text Box 32"/>
          <p:cNvSpPr txBox="1">
            <a:spLocks noChangeArrowheads="1"/>
          </p:cNvSpPr>
          <p:nvPr/>
        </p:nvSpPr>
        <p:spPr bwMode="auto">
          <a:xfrm>
            <a:off x="1868488" y="6096000"/>
            <a:ext cx="6934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t>      </a:t>
            </a:r>
            <a:r>
              <a:rPr lang="en-US" altLang="zh-CN" b="1" dirty="0"/>
              <a:t>A			    </a:t>
            </a:r>
            <a:r>
              <a:rPr lang="zh-CN" altLang="en-US" b="1" dirty="0"/>
              <a:t>          </a:t>
            </a:r>
            <a:r>
              <a:rPr lang="en-US" altLang="zh-CN" b="1" dirty="0"/>
              <a:t>     B		        </a:t>
            </a:r>
            <a:r>
              <a:rPr lang="zh-CN" altLang="en-US" b="1" dirty="0"/>
              <a:t>               </a:t>
            </a:r>
            <a:r>
              <a:rPr lang="en-US" altLang="zh-CN" b="1" dirty="0"/>
              <a:t> C</a:t>
            </a:r>
          </a:p>
        </p:txBody>
      </p:sp>
      <p:sp>
        <p:nvSpPr>
          <p:cNvPr id="34848" name="Text Box 33"/>
          <p:cNvSpPr txBox="1">
            <a:spLocks noChangeArrowheads="1"/>
          </p:cNvSpPr>
          <p:nvPr/>
        </p:nvSpPr>
        <p:spPr bwMode="auto">
          <a:xfrm>
            <a:off x="3621088" y="2362200"/>
            <a:ext cx="38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b="1"/>
              <a:t>n</a:t>
            </a:r>
          </a:p>
        </p:txBody>
      </p:sp>
      <p:sp>
        <p:nvSpPr>
          <p:cNvPr id="499746" name="Text Box 34"/>
          <p:cNvSpPr txBox="1">
            <a:spLocks noChangeArrowheads="1"/>
          </p:cNvSpPr>
          <p:nvPr/>
        </p:nvSpPr>
        <p:spPr bwMode="auto">
          <a:xfrm>
            <a:off x="3621088" y="4648200"/>
            <a:ext cx="858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b="1"/>
              <a:t>n-1</a:t>
            </a:r>
          </a:p>
        </p:txBody>
      </p:sp>
      <p:sp>
        <p:nvSpPr>
          <p:cNvPr id="499747" name="Freeform 35"/>
          <p:cNvSpPr>
            <a:spLocks/>
          </p:cNvSpPr>
          <p:nvPr/>
        </p:nvSpPr>
        <p:spPr bwMode="auto">
          <a:xfrm>
            <a:off x="3773488" y="4267200"/>
            <a:ext cx="3581400" cy="762000"/>
          </a:xfrm>
          <a:custGeom>
            <a:avLst/>
            <a:gdLst>
              <a:gd name="T0" fmla="*/ 0 w 2256"/>
              <a:gd name="T1" fmla="*/ 2147483647 h 480"/>
              <a:gd name="T2" fmla="*/ 2147483647 w 2256"/>
              <a:gd name="T3" fmla="*/ 0 h 480"/>
              <a:gd name="T4" fmla="*/ 2147483647 w 2256"/>
              <a:gd name="T5" fmla="*/ 2147483647 h 480"/>
              <a:gd name="T6" fmla="*/ 0 60000 65536"/>
              <a:gd name="T7" fmla="*/ 0 60000 65536"/>
              <a:gd name="T8" fmla="*/ 0 60000 65536"/>
              <a:gd name="T9" fmla="*/ 0 w 2256"/>
              <a:gd name="T10" fmla="*/ 0 h 480"/>
              <a:gd name="T11" fmla="*/ 2256 w 2256"/>
              <a:gd name="T12" fmla="*/ 480 h 480"/>
            </a:gdLst>
            <a:ahLst/>
            <a:cxnLst>
              <a:cxn ang="T6">
                <a:pos x="T0" y="T1"/>
              </a:cxn>
              <a:cxn ang="T7">
                <a:pos x="T2" y="T3"/>
              </a:cxn>
              <a:cxn ang="T8">
                <a:pos x="T4" y="T5"/>
              </a:cxn>
            </a:cxnLst>
            <a:rect l="T9" t="T10" r="T11" b="T12"/>
            <a:pathLst>
              <a:path w="2256" h="480">
                <a:moveTo>
                  <a:pt x="0" y="480"/>
                </a:moveTo>
                <a:cubicBezTo>
                  <a:pt x="364" y="240"/>
                  <a:pt x="728" y="0"/>
                  <a:pt x="1104" y="0"/>
                </a:cubicBezTo>
                <a:cubicBezTo>
                  <a:pt x="1480" y="0"/>
                  <a:pt x="1868" y="240"/>
                  <a:pt x="2256" y="480"/>
                </a:cubicBez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99748" name="AutoShape 36"/>
          <p:cNvSpPr>
            <a:spLocks noChangeArrowheads="1"/>
          </p:cNvSpPr>
          <p:nvPr/>
        </p:nvSpPr>
        <p:spPr bwMode="auto">
          <a:xfrm>
            <a:off x="6059488" y="5257800"/>
            <a:ext cx="1676400" cy="152400"/>
          </a:xfrm>
          <a:prstGeom prst="leftArrow">
            <a:avLst>
              <a:gd name="adj1" fmla="val 50000"/>
              <a:gd name="adj2" fmla="val 275000"/>
            </a:avLst>
          </a:prstGeom>
          <a:solidFill>
            <a:srgbClr val="FFFF00"/>
          </a:solidFill>
          <a:ln w="9525">
            <a:solidFill>
              <a:srgbClr val="FFFF00"/>
            </a:solidFill>
            <a:miter lim="800000"/>
            <a:headEnd/>
            <a:tailEnd/>
          </a:ln>
        </p:spPr>
        <p:txBody>
          <a:bodyPr wrap="none" anchor="ctr"/>
          <a:lstStyle/>
          <a:p>
            <a:endParaRPr lang="zh-CN" altLang="en-US"/>
          </a:p>
        </p:txBody>
      </p:sp>
      <p:sp>
        <p:nvSpPr>
          <p:cNvPr id="34852" name="Text Box 37"/>
          <p:cNvSpPr txBox="1">
            <a:spLocks noChangeArrowheads="1"/>
          </p:cNvSpPr>
          <p:nvPr/>
        </p:nvSpPr>
        <p:spPr bwMode="auto">
          <a:xfrm>
            <a:off x="9677400" y="1143000"/>
            <a:ext cx="609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endParaRPr lang="zh-CN" altLang="en-US" b="1"/>
          </a:p>
        </p:txBody>
      </p:sp>
      <p:sp>
        <p:nvSpPr>
          <p:cNvPr id="41" name="Text Box 34"/>
          <p:cNvSpPr txBox="1">
            <a:spLocks noChangeArrowheads="1"/>
          </p:cNvSpPr>
          <p:nvPr/>
        </p:nvSpPr>
        <p:spPr bwMode="auto">
          <a:xfrm>
            <a:off x="6697663" y="4857750"/>
            <a:ext cx="858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b="1"/>
              <a:t>n-1</a:t>
            </a:r>
          </a:p>
        </p:txBody>
      </p:sp>
      <p:sp>
        <p:nvSpPr>
          <p:cNvPr id="42" name="左大括号 41"/>
          <p:cNvSpPr>
            <a:spLocks/>
          </p:cNvSpPr>
          <p:nvPr/>
        </p:nvSpPr>
        <p:spPr bwMode="auto">
          <a:xfrm>
            <a:off x="7269164" y="4786313"/>
            <a:ext cx="214313" cy="1071562"/>
          </a:xfrm>
          <a:prstGeom prst="leftBrace">
            <a:avLst>
              <a:gd name="adj1" fmla="val 8333"/>
              <a:gd name="adj2" fmla="val 35176"/>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92075" tIns="46038" rIns="92075" bIns="46038"/>
          <a:lstStyle/>
          <a:p>
            <a:endParaRPr lang="zh-CN" altLang="en-US"/>
          </a:p>
        </p:txBody>
      </p:sp>
    </p:spTree>
    <p:extLst>
      <p:ext uri="{BB962C8B-B14F-4D97-AF65-F5344CB8AC3E}">
        <p14:creationId xmlns:p14="http://schemas.microsoft.com/office/powerpoint/2010/main" val="1055087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97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9731"/>
                                        </p:tgtEl>
                                        <p:attrNameLst>
                                          <p:attrName>style.visibility</p:attrName>
                                        </p:attrNameLst>
                                      </p:cBhvr>
                                      <p:to>
                                        <p:strVal val="visible"/>
                                      </p:to>
                                    </p:set>
                                  </p:childTnLst>
                                  <p:subTnLst>
                                    <p:set>
                                      <p:cBhvr override="childStyle">
                                        <p:cTn dur="1" fill="hold" display="0" masterRel="nextClick" afterEffect="1"/>
                                        <p:tgtEl>
                                          <p:spTgt spid="499731"/>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499732"/>
                                        </p:tgtEl>
                                        <p:attrNameLst>
                                          <p:attrName>style.visibility</p:attrName>
                                        </p:attrNameLst>
                                      </p:cBhvr>
                                      <p:to>
                                        <p:strVal val="visible"/>
                                      </p:to>
                                    </p:set>
                                  </p:childTnLst>
                                  <p:subTnLst>
                                    <p:set>
                                      <p:cBhvr override="childStyle">
                                        <p:cTn dur="1" fill="hold" display="0" masterRel="nextClick" afterEffect="1"/>
                                        <p:tgtEl>
                                          <p:spTgt spid="499732"/>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499733"/>
                                        </p:tgtEl>
                                        <p:attrNameLst>
                                          <p:attrName>style.visibility</p:attrName>
                                        </p:attrNameLst>
                                      </p:cBhvr>
                                      <p:to>
                                        <p:strVal val="visible"/>
                                      </p:to>
                                    </p:set>
                                  </p:childTnLst>
                                  <p:subTnLst>
                                    <p:set>
                                      <p:cBhvr override="childStyle">
                                        <p:cTn dur="1" fill="hold" display="0" masterRel="nextClick" afterEffect="1"/>
                                        <p:tgtEl>
                                          <p:spTgt spid="499733"/>
                                        </p:tgtEl>
                                        <p:attrNameLst>
                                          <p:attrName>style.visibility</p:attrName>
                                        </p:attrNameLst>
                                      </p:cBhvr>
                                      <p:to>
                                        <p:strVal val="hidden"/>
                                      </p:to>
                                    </p:set>
                                  </p:subTnLst>
                                </p:cTn>
                              </p:par>
                              <p:par>
                                <p:cTn id="13" presetID="2" presetClass="entr" presetSubtype="4" fill="hold" grpId="0" nodeType="withEffect">
                                  <p:stCondLst>
                                    <p:cond delay="0"/>
                                  </p:stCondLst>
                                  <p:childTnLst>
                                    <p:set>
                                      <p:cBhvr>
                                        <p:cTn id="14" dur="1" fill="hold">
                                          <p:stCondLst>
                                            <p:cond delay="0"/>
                                          </p:stCondLst>
                                        </p:cTn>
                                        <p:tgtEl>
                                          <p:spTgt spid="499746"/>
                                        </p:tgtEl>
                                        <p:attrNameLst>
                                          <p:attrName>style.visibility</p:attrName>
                                        </p:attrNameLst>
                                      </p:cBhvr>
                                      <p:to>
                                        <p:strVal val="visible"/>
                                      </p:to>
                                    </p:set>
                                    <p:anim calcmode="lin" valueType="num">
                                      <p:cBhvr additive="base">
                                        <p:cTn id="15" dur="500" fill="hold"/>
                                        <p:tgtEl>
                                          <p:spTgt spid="499746"/>
                                        </p:tgtEl>
                                        <p:attrNameLst>
                                          <p:attrName>ppt_x</p:attrName>
                                        </p:attrNameLst>
                                      </p:cBhvr>
                                      <p:tavLst>
                                        <p:tav tm="0">
                                          <p:val>
                                            <p:strVal val="#ppt_x"/>
                                          </p:val>
                                        </p:tav>
                                        <p:tav tm="100000">
                                          <p:val>
                                            <p:strVal val="#ppt_x"/>
                                          </p:val>
                                        </p:tav>
                                      </p:tavLst>
                                    </p:anim>
                                    <p:anim calcmode="lin" valueType="num">
                                      <p:cBhvr additive="base">
                                        <p:cTn id="16" dur="500" fill="hold"/>
                                        <p:tgtEl>
                                          <p:spTgt spid="4997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9746"/>
                                        </p:tgtEl>
                                        <p:attrNameLst>
                                          <p:attrName>style.visibility</p:attrName>
                                        </p:attrNameLst>
                                      </p:cBhvr>
                                      <p:to>
                                        <p:strVal val="hidden"/>
                                      </p:to>
                                    </p:set>
                                  </p:subTnLst>
                                </p:cTn>
                              </p:par>
                              <p:par>
                                <p:cTn id="17" presetID="2" presetClass="entr" presetSubtype="4" fill="hold" grpId="0" nodeType="withEffect">
                                  <p:stCondLst>
                                    <p:cond delay="0"/>
                                  </p:stCondLst>
                                  <p:childTnLst>
                                    <p:set>
                                      <p:cBhvr>
                                        <p:cTn id="18" dur="1" fill="hold">
                                          <p:stCondLst>
                                            <p:cond delay="0"/>
                                          </p:stCondLst>
                                        </p:cTn>
                                        <p:tgtEl>
                                          <p:spTgt spid="499736"/>
                                        </p:tgtEl>
                                        <p:attrNameLst>
                                          <p:attrName>style.visibility</p:attrName>
                                        </p:attrNameLst>
                                      </p:cBhvr>
                                      <p:to>
                                        <p:strVal val="visible"/>
                                      </p:to>
                                    </p:set>
                                    <p:anim calcmode="lin" valueType="num">
                                      <p:cBhvr additive="base">
                                        <p:cTn id="19" dur="500" fill="hold"/>
                                        <p:tgtEl>
                                          <p:spTgt spid="499736"/>
                                        </p:tgtEl>
                                        <p:attrNameLst>
                                          <p:attrName>ppt_x</p:attrName>
                                        </p:attrNameLst>
                                      </p:cBhvr>
                                      <p:tavLst>
                                        <p:tav tm="0">
                                          <p:val>
                                            <p:strVal val="#ppt_x"/>
                                          </p:val>
                                        </p:tav>
                                        <p:tav tm="100000">
                                          <p:val>
                                            <p:strVal val="#ppt_x"/>
                                          </p:val>
                                        </p:tav>
                                      </p:tavLst>
                                    </p:anim>
                                    <p:anim calcmode="lin" valueType="num">
                                      <p:cBhvr additive="base">
                                        <p:cTn id="20" dur="500" fill="hold"/>
                                        <p:tgtEl>
                                          <p:spTgt spid="49973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973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9747"/>
                                        </p:tgtEl>
                                        <p:attrNameLst>
                                          <p:attrName>style.visibility</p:attrName>
                                        </p:attrNameLst>
                                      </p:cBhvr>
                                      <p:to>
                                        <p:strVal val="visible"/>
                                      </p:to>
                                    </p:set>
                                    <p:anim calcmode="lin" valueType="num">
                                      <p:cBhvr additive="base">
                                        <p:cTn id="25" dur="500" fill="hold"/>
                                        <p:tgtEl>
                                          <p:spTgt spid="499747"/>
                                        </p:tgtEl>
                                        <p:attrNameLst>
                                          <p:attrName>ppt_x</p:attrName>
                                        </p:attrNameLst>
                                      </p:cBhvr>
                                      <p:tavLst>
                                        <p:tav tm="0">
                                          <p:val>
                                            <p:strVal val="0-#ppt_w/2"/>
                                          </p:val>
                                        </p:tav>
                                        <p:tav tm="100000">
                                          <p:val>
                                            <p:strVal val="#ppt_x"/>
                                          </p:val>
                                        </p:tav>
                                      </p:tavLst>
                                    </p:anim>
                                    <p:anim calcmode="lin" valueType="num">
                                      <p:cBhvr additive="base">
                                        <p:cTn id="26" dur="500" fill="hold"/>
                                        <p:tgtEl>
                                          <p:spTgt spid="499747"/>
                                        </p:tgtEl>
                                        <p:attrNameLst>
                                          <p:attrName>ppt_y</p:attrName>
                                        </p:attrNameLst>
                                      </p:cBhvr>
                                      <p:tavLst>
                                        <p:tav tm="0">
                                          <p:val>
                                            <p:strVal val="#ppt_y"/>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499"/>
                                          </p:stCondLst>
                                        </p:cTn>
                                        <p:tgtEl>
                                          <p:spTgt spid="4997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997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99742"/>
                                        </p:tgtEl>
                                        <p:attrNameLst>
                                          <p:attrName>style.visibility</p:attrName>
                                        </p:attrNameLst>
                                      </p:cBhvr>
                                      <p:to>
                                        <p:strVal val="visible"/>
                                      </p:to>
                                    </p:set>
                                  </p:childTnLst>
                                </p:cTn>
                              </p:par>
                              <p:par>
                                <p:cTn id="33" presetID="2" presetClass="entr" presetSubtype="4"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499737"/>
                                        </p:tgtEl>
                                        <p:attrNameLst>
                                          <p:attrName>style.visibility</p:attrName>
                                        </p:attrNameLst>
                                      </p:cBhvr>
                                      <p:to>
                                        <p:strVal val="visible"/>
                                      </p:to>
                                    </p:set>
                                    <p:anim calcmode="lin" valueType="num">
                                      <p:cBhvr>
                                        <p:cTn id="43" dur="500" fill="hold"/>
                                        <p:tgtEl>
                                          <p:spTgt spid="499737"/>
                                        </p:tgtEl>
                                        <p:attrNameLst>
                                          <p:attrName>ppt_x</p:attrName>
                                        </p:attrNameLst>
                                      </p:cBhvr>
                                      <p:tavLst>
                                        <p:tav tm="0">
                                          <p:val>
                                            <p:strVal val="#ppt_x-#ppt_w/2"/>
                                          </p:val>
                                        </p:tav>
                                        <p:tav tm="100000">
                                          <p:val>
                                            <p:strVal val="#ppt_x"/>
                                          </p:val>
                                        </p:tav>
                                      </p:tavLst>
                                    </p:anim>
                                    <p:anim calcmode="lin" valueType="num">
                                      <p:cBhvr>
                                        <p:cTn id="44" dur="500" fill="hold"/>
                                        <p:tgtEl>
                                          <p:spTgt spid="499737"/>
                                        </p:tgtEl>
                                        <p:attrNameLst>
                                          <p:attrName>ppt_y</p:attrName>
                                        </p:attrNameLst>
                                      </p:cBhvr>
                                      <p:tavLst>
                                        <p:tav tm="0">
                                          <p:val>
                                            <p:strVal val="#ppt_y"/>
                                          </p:val>
                                        </p:tav>
                                        <p:tav tm="100000">
                                          <p:val>
                                            <p:strVal val="#ppt_y"/>
                                          </p:val>
                                        </p:tav>
                                      </p:tavLst>
                                    </p:anim>
                                    <p:anim calcmode="lin" valueType="num">
                                      <p:cBhvr>
                                        <p:cTn id="45" dur="500" fill="hold"/>
                                        <p:tgtEl>
                                          <p:spTgt spid="499737"/>
                                        </p:tgtEl>
                                        <p:attrNameLst>
                                          <p:attrName>ppt_w</p:attrName>
                                        </p:attrNameLst>
                                      </p:cBhvr>
                                      <p:tavLst>
                                        <p:tav tm="0">
                                          <p:val>
                                            <p:fltVal val="0"/>
                                          </p:val>
                                        </p:tav>
                                        <p:tav tm="100000">
                                          <p:val>
                                            <p:strVal val="#ppt_w"/>
                                          </p:val>
                                        </p:tav>
                                      </p:tavLst>
                                    </p:anim>
                                    <p:anim calcmode="lin" valueType="num">
                                      <p:cBhvr>
                                        <p:cTn id="46" dur="500" fill="hold"/>
                                        <p:tgtEl>
                                          <p:spTgt spid="499737"/>
                                        </p:tgtEl>
                                        <p:attrNameLst>
                                          <p:attrName>ppt_h</p:attrName>
                                        </p:attrNameLst>
                                      </p:cBhvr>
                                      <p:tavLst>
                                        <p:tav tm="0">
                                          <p:val>
                                            <p:strVal val="#ppt_h"/>
                                          </p:val>
                                        </p:tav>
                                        <p:tav tm="100000">
                                          <p:val>
                                            <p:strVal val="#ppt_h"/>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99743"/>
                                        </p:tgtEl>
                                        <p:attrNameLst>
                                          <p:attrName>style.visibility</p:attrName>
                                        </p:attrNameLst>
                                      </p:cBhvr>
                                      <p:to>
                                        <p:strVal val="visible"/>
                                      </p:to>
                                    </p:set>
                                    <p:anim calcmode="lin" valueType="num">
                                      <p:cBhvr additive="base">
                                        <p:cTn id="49" dur="500" fill="hold"/>
                                        <p:tgtEl>
                                          <p:spTgt spid="499743"/>
                                        </p:tgtEl>
                                        <p:attrNameLst>
                                          <p:attrName>ppt_x</p:attrName>
                                        </p:attrNameLst>
                                      </p:cBhvr>
                                      <p:tavLst>
                                        <p:tav tm="0">
                                          <p:val>
                                            <p:strVal val="0-#ppt_w/2"/>
                                          </p:val>
                                        </p:tav>
                                        <p:tav tm="100000">
                                          <p:val>
                                            <p:strVal val="#ppt_x"/>
                                          </p:val>
                                        </p:tav>
                                      </p:tavLst>
                                    </p:anim>
                                    <p:anim calcmode="lin" valueType="num">
                                      <p:cBhvr additive="base">
                                        <p:cTn id="50" dur="500" fill="hold"/>
                                        <p:tgtEl>
                                          <p:spTgt spid="49974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2" fill="hold" grpId="0" nodeType="clickEffect">
                                  <p:stCondLst>
                                    <p:cond delay="0"/>
                                  </p:stCondLst>
                                  <p:childTnLst>
                                    <p:set>
                                      <p:cBhvr>
                                        <p:cTn id="54" dur="1" fill="hold">
                                          <p:stCondLst>
                                            <p:cond delay="0"/>
                                          </p:stCondLst>
                                        </p:cTn>
                                        <p:tgtEl>
                                          <p:spTgt spid="499748"/>
                                        </p:tgtEl>
                                        <p:attrNameLst>
                                          <p:attrName>style.visibility</p:attrName>
                                        </p:attrNameLst>
                                      </p:cBhvr>
                                      <p:to>
                                        <p:strVal val="visible"/>
                                      </p:to>
                                    </p:set>
                                    <p:anim calcmode="lin" valueType="num">
                                      <p:cBhvr>
                                        <p:cTn id="55" dur="500" fill="hold"/>
                                        <p:tgtEl>
                                          <p:spTgt spid="499748"/>
                                        </p:tgtEl>
                                        <p:attrNameLst>
                                          <p:attrName>ppt_x</p:attrName>
                                        </p:attrNameLst>
                                      </p:cBhvr>
                                      <p:tavLst>
                                        <p:tav tm="0">
                                          <p:val>
                                            <p:strVal val="#ppt_x+#ppt_w/2"/>
                                          </p:val>
                                        </p:tav>
                                        <p:tav tm="100000">
                                          <p:val>
                                            <p:strVal val="#ppt_x"/>
                                          </p:val>
                                        </p:tav>
                                      </p:tavLst>
                                    </p:anim>
                                    <p:anim calcmode="lin" valueType="num">
                                      <p:cBhvr>
                                        <p:cTn id="56" dur="500" fill="hold"/>
                                        <p:tgtEl>
                                          <p:spTgt spid="499748"/>
                                        </p:tgtEl>
                                        <p:attrNameLst>
                                          <p:attrName>ppt_y</p:attrName>
                                        </p:attrNameLst>
                                      </p:cBhvr>
                                      <p:tavLst>
                                        <p:tav tm="0">
                                          <p:val>
                                            <p:strVal val="#ppt_y"/>
                                          </p:val>
                                        </p:tav>
                                        <p:tav tm="100000">
                                          <p:val>
                                            <p:strVal val="#ppt_y"/>
                                          </p:val>
                                        </p:tav>
                                      </p:tavLst>
                                    </p:anim>
                                    <p:anim calcmode="lin" valueType="num">
                                      <p:cBhvr>
                                        <p:cTn id="57" dur="500" fill="hold"/>
                                        <p:tgtEl>
                                          <p:spTgt spid="499748"/>
                                        </p:tgtEl>
                                        <p:attrNameLst>
                                          <p:attrName>ppt_w</p:attrName>
                                        </p:attrNameLst>
                                      </p:cBhvr>
                                      <p:tavLst>
                                        <p:tav tm="0">
                                          <p:val>
                                            <p:fltVal val="0"/>
                                          </p:val>
                                        </p:tav>
                                        <p:tav tm="100000">
                                          <p:val>
                                            <p:strVal val="#ppt_w"/>
                                          </p:val>
                                        </p:tav>
                                      </p:tavLst>
                                    </p:anim>
                                    <p:anim calcmode="lin" valueType="num">
                                      <p:cBhvr>
                                        <p:cTn id="58" dur="500" fill="hold"/>
                                        <p:tgtEl>
                                          <p:spTgt spid="49974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30" grpId="0" animBg="1"/>
      <p:bldP spid="499731" grpId="0" animBg="1"/>
      <p:bldP spid="499732" grpId="0" animBg="1"/>
      <p:bldP spid="499733" grpId="0" animBg="1"/>
      <p:bldP spid="499736" grpId="0" animBg="1"/>
      <p:bldP spid="499737" grpId="0" animBg="1"/>
      <p:bldP spid="499740" grpId="0" animBg="1"/>
      <p:bldP spid="499741" grpId="0" animBg="1"/>
      <p:bldP spid="499742" grpId="0" animBg="1"/>
      <p:bldP spid="499743" grpId="0" animBg="1"/>
      <p:bldP spid="499746" grpId="0"/>
      <p:bldP spid="499747" grpId="0" animBg="1"/>
      <p:bldP spid="499748" grpId="0" animBg="1"/>
      <p:bldP spid="41"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2F29D-4BF9-A544-8D17-84A36B67B58D}"/>
              </a:ext>
            </a:extLst>
          </p:cNvPr>
          <p:cNvSpPr>
            <a:spLocks noGrp="1"/>
          </p:cNvSpPr>
          <p:nvPr>
            <p:ph type="title"/>
          </p:nvPr>
        </p:nvSpPr>
        <p:spPr>
          <a:xfrm>
            <a:off x="609600" y="457200"/>
            <a:ext cx="10972800" cy="1027584"/>
          </a:xfrm>
        </p:spPr>
        <p:txBody>
          <a:bodyPr/>
          <a:lstStyle/>
          <a:p>
            <a:r>
              <a:rPr kumimoji="1" lang="zh-CN" altLang="en-US" dirty="0"/>
              <a:t>基本要求</a:t>
            </a:r>
          </a:p>
        </p:txBody>
      </p:sp>
      <p:sp>
        <p:nvSpPr>
          <p:cNvPr id="3" name="内容占位符 2">
            <a:extLst>
              <a:ext uri="{FF2B5EF4-FFF2-40B4-BE49-F238E27FC236}">
                <a16:creationId xmlns:a16="http://schemas.microsoft.com/office/drawing/2014/main" id="{4B0F6E36-B065-5847-9332-A8F793A88625}"/>
              </a:ext>
            </a:extLst>
          </p:cNvPr>
          <p:cNvSpPr>
            <a:spLocks noGrp="1"/>
          </p:cNvSpPr>
          <p:nvPr>
            <p:ph idx="1"/>
          </p:nvPr>
        </p:nvSpPr>
        <p:spPr>
          <a:xfrm>
            <a:off x="609600" y="1484784"/>
            <a:ext cx="11103024" cy="5040560"/>
          </a:xfrm>
        </p:spPr>
        <p:txBody>
          <a:bodyPr/>
          <a:lstStyle/>
          <a:p>
            <a:r>
              <a:rPr kumimoji="1" lang="zh-CN" altLang="en-US" sz="2400" dirty="0"/>
              <a:t>回顾基础，理解</a:t>
            </a:r>
            <a:r>
              <a:rPr kumimoji="1" lang="en-US" altLang="zh-CN" sz="2400" dirty="0"/>
              <a:t>C</a:t>
            </a:r>
            <a:r>
              <a:rPr kumimoji="1" lang="zh-CN" altLang="en-US" sz="2400" dirty="0"/>
              <a:t>结构化程序设计语言的规律，数据类型和流程控制语句，程序构成等</a:t>
            </a:r>
            <a:endParaRPr kumimoji="1" lang="en-US" altLang="zh-CN" sz="2400" dirty="0"/>
          </a:p>
          <a:p>
            <a:r>
              <a:rPr kumimoji="1" lang="zh-CN" altLang="en-US" sz="2400" dirty="0"/>
              <a:t>理解大程序与函数程序设计方法，基于函数、文件的模块化设计方法：函数表达了小规模程序，多个函数组成大程序，掌握</a:t>
            </a:r>
            <a:r>
              <a:rPr lang="zh-CN" altLang="en-US" sz="2400" dirty="0"/>
              <a:t>怎样把多个函数组织起来，理解把单个程序分为多个单独模块的重要性</a:t>
            </a:r>
            <a:endParaRPr lang="en-US" altLang="zh-CN" sz="2400" dirty="0"/>
          </a:p>
          <a:p>
            <a:r>
              <a:rPr lang="zh-CN" altLang="en-US" sz="2400" dirty="0"/>
              <a:t>多种函数调用形式，掌握函数嵌套求解复杂问题，用函数归简化问题求解的方法，掌握嵌套、</a:t>
            </a:r>
            <a:r>
              <a:rPr kumimoji="1" lang="zh-CN" altLang="en-US" sz="2400" dirty="0"/>
              <a:t>递归调用的含义及作用，如何实现“用最简单的代码求解复杂的问题”？</a:t>
            </a:r>
            <a:endParaRPr kumimoji="1" lang="en-US" altLang="zh-CN" sz="2400" dirty="0"/>
          </a:p>
          <a:p>
            <a:r>
              <a:rPr kumimoji="1" lang="zh-CN" altLang="en-US" sz="2400" dirty="0"/>
              <a:t>如何实现大规模程序（几千行代码），掌握多文件</a:t>
            </a:r>
            <a:r>
              <a:rPr kumimoji="1" lang="en-US" altLang="zh-CN" sz="2400" dirty="0"/>
              <a:t>+</a:t>
            </a:r>
            <a:r>
              <a:rPr kumimoji="1" lang="zh-CN" altLang="en-US" sz="2400" dirty="0"/>
              <a:t>宏定义</a:t>
            </a:r>
            <a:r>
              <a:rPr kumimoji="1" lang="en-US" altLang="zh-CN" sz="2400" dirty="0"/>
              <a:t>+</a:t>
            </a:r>
            <a:r>
              <a:rPr kumimoji="1" lang="zh-CN" altLang="en-US" sz="2400" dirty="0"/>
              <a:t>文件包含等编译预处理的使用</a:t>
            </a:r>
            <a:endParaRPr kumimoji="1" lang="en-US" altLang="zh-CN" sz="2400" dirty="0"/>
          </a:p>
          <a:p>
            <a:r>
              <a:rPr kumimoji="1" lang="zh-CN" altLang="en-US" sz="2400" dirty="0"/>
              <a:t>大规模程序开发，注意哪些设计编码原则，理解</a:t>
            </a:r>
            <a:r>
              <a:rPr lang="zh-CN" altLang="en-US" sz="2400" dirty="0"/>
              <a:t>编码规范的重要性</a:t>
            </a:r>
            <a:endParaRPr kumimoji="1" lang="zh-CN" altLang="en-US" sz="2400" dirty="0"/>
          </a:p>
        </p:txBody>
      </p:sp>
    </p:spTree>
    <p:extLst>
      <p:ext uri="{BB962C8B-B14F-4D97-AF65-F5344CB8AC3E}">
        <p14:creationId xmlns:p14="http://schemas.microsoft.com/office/powerpoint/2010/main" val="2136923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510705" y="532755"/>
            <a:ext cx="1620837" cy="973138"/>
          </a:xfrm>
        </p:spPr>
        <p:txBody>
          <a:bodyPr/>
          <a:lstStyle/>
          <a:p>
            <a:pPr eaLnBrk="1" hangingPunct="1"/>
            <a:r>
              <a:rPr lang="zh-CN" altLang="en-US">
                <a:latin typeface="Arial" charset="0"/>
                <a:ea typeface="宋体" charset="0"/>
              </a:rPr>
              <a:t>分析</a:t>
            </a:r>
            <a:endParaRPr lang="zh-CN" altLang="en-US">
              <a:solidFill>
                <a:srgbClr val="FFFFCC"/>
              </a:solidFill>
              <a:latin typeface="Arial" charset="0"/>
              <a:ea typeface="宋体" charset="0"/>
            </a:endParaRPr>
          </a:p>
        </p:txBody>
      </p:sp>
      <p:sp>
        <p:nvSpPr>
          <p:cNvPr id="35842" name="Line 3"/>
          <p:cNvSpPr>
            <a:spLocks noChangeShapeType="1"/>
          </p:cNvSpPr>
          <p:nvPr/>
        </p:nvSpPr>
        <p:spPr bwMode="auto">
          <a:xfrm>
            <a:off x="1334616" y="356488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43" name="Line 4"/>
          <p:cNvSpPr>
            <a:spLocks noChangeShapeType="1"/>
          </p:cNvSpPr>
          <p:nvPr/>
        </p:nvSpPr>
        <p:spPr bwMode="auto">
          <a:xfrm flipV="1">
            <a:off x="2325216" y="1736080"/>
            <a:ext cx="0" cy="1828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44" name="Rectangle 5"/>
          <p:cNvSpPr>
            <a:spLocks noChangeArrowheads="1"/>
          </p:cNvSpPr>
          <p:nvPr/>
        </p:nvSpPr>
        <p:spPr bwMode="auto">
          <a:xfrm>
            <a:off x="1487016" y="3336280"/>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45" name="Rectangle 6"/>
          <p:cNvSpPr>
            <a:spLocks noChangeArrowheads="1"/>
          </p:cNvSpPr>
          <p:nvPr/>
        </p:nvSpPr>
        <p:spPr bwMode="auto">
          <a:xfrm>
            <a:off x="1715616" y="310768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46" name="Rectangle 7"/>
          <p:cNvSpPr>
            <a:spLocks noChangeArrowheads="1"/>
          </p:cNvSpPr>
          <p:nvPr/>
        </p:nvSpPr>
        <p:spPr bwMode="auto">
          <a:xfrm>
            <a:off x="2020416" y="2193280"/>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47" name="Rectangle 8"/>
          <p:cNvSpPr>
            <a:spLocks noChangeArrowheads="1"/>
          </p:cNvSpPr>
          <p:nvPr/>
        </p:nvSpPr>
        <p:spPr bwMode="auto">
          <a:xfrm>
            <a:off x="2172816" y="2040880"/>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48" name="Line 9"/>
          <p:cNvSpPr>
            <a:spLocks noChangeShapeType="1"/>
          </p:cNvSpPr>
          <p:nvPr/>
        </p:nvSpPr>
        <p:spPr bwMode="auto">
          <a:xfrm>
            <a:off x="4154016" y="3564880"/>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49" name="Line 10"/>
          <p:cNvSpPr>
            <a:spLocks noChangeShapeType="1"/>
          </p:cNvSpPr>
          <p:nvPr/>
        </p:nvSpPr>
        <p:spPr bwMode="auto">
          <a:xfrm flipV="1">
            <a:off x="5297016" y="188848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50" name="Line 11"/>
          <p:cNvSpPr>
            <a:spLocks noChangeShapeType="1"/>
          </p:cNvSpPr>
          <p:nvPr/>
        </p:nvSpPr>
        <p:spPr bwMode="auto">
          <a:xfrm>
            <a:off x="6897216" y="3564880"/>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51" name="Line 12"/>
          <p:cNvSpPr>
            <a:spLocks noChangeShapeType="1"/>
          </p:cNvSpPr>
          <p:nvPr/>
        </p:nvSpPr>
        <p:spPr bwMode="auto">
          <a:xfrm flipV="1">
            <a:off x="8040216" y="188848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52" name="Text Box 13"/>
          <p:cNvSpPr txBox="1">
            <a:spLocks noChangeArrowheads="1"/>
          </p:cNvSpPr>
          <p:nvPr/>
        </p:nvSpPr>
        <p:spPr bwMode="auto">
          <a:xfrm>
            <a:off x="1639415" y="3717280"/>
            <a:ext cx="852060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t>      </a:t>
            </a:r>
            <a:r>
              <a:rPr lang="en-US" altLang="zh-CN" b="1" dirty="0"/>
              <a:t>A			        </a:t>
            </a:r>
            <a:r>
              <a:rPr lang="zh-CN" altLang="en-US" b="1" dirty="0"/>
              <a:t>           </a:t>
            </a:r>
            <a:r>
              <a:rPr lang="en-US" altLang="zh-CN" b="1" dirty="0"/>
              <a:t> B		         </a:t>
            </a:r>
            <a:r>
              <a:rPr lang="zh-CN" altLang="en-US" b="1" dirty="0"/>
              <a:t>          </a:t>
            </a:r>
            <a:r>
              <a:rPr lang="en-US" altLang="zh-CN" b="1" dirty="0"/>
              <a:t>C</a:t>
            </a:r>
          </a:p>
        </p:txBody>
      </p:sp>
      <p:sp>
        <p:nvSpPr>
          <p:cNvPr id="35853" name="AutoShape 14"/>
          <p:cNvSpPr>
            <a:spLocks/>
          </p:cNvSpPr>
          <p:nvPr/>
        </p:nvSpPr>
        <p:spPr bwMode="auto">
          <a:xfrm>
            <a:off x="3163416" y="2040880"/>
            <a:ext cx="304800" cy="1447800"/>
          </a:xfrm>
          <a:prstGeom prst="rightBrace">
            <a:avLst>
              <a:gd name="adj1" fmla="val 3958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35854" name="AutoShape 15"/>
          <p:cNvSpPr>
            <a:spLocks noChangeArrowheads="1"/>
          </p:cNvSpPr>
          <p:nvPr/>
        </p:nvSpPr>
        <p:spPr bwMode="auto">
          <a:xfrm rot="2708405">
            <a:off x="3438054" y="3242618"/>
            <a:ext cx="1728788" cy="360363"/>
          </a:xfrm>
          <a:prstGeom prst="rightArrow">
            <a:avLst>
              <a:gd name="adj1" fmla="val 50000"/>
              <a:gd name="adj2" fmla="val 119934"/>
            </a:avLst>
          </a:prstGeom>
          <a:solidFill>
            <a:srgbClr val="CC0066"/>
          </a:solidFill>
          <a:ln w="9525">
            <a:solidFill>
              <a:schemeClr val="tx1"/>
            </a:solidFill>
            <a:miter lim="800000"/>
            <a:headEnd/>
            <a:tailEnd/>
          </a:ln>
        </p:spPr>
        <p:txBody>
          <a:bodyPr wrap="none" anchor="ctr"/>
          <a:lstStyle/>
          <a:p>
            <a:endParaRPr lang="zh-CN" altLang="en-US"/>
          </a:p>
        </p:txBody>
      </p:sp>
      <p:sp>
        <p:nvSpPr>
          <p:cNvPr id="35855" name="Line 16"/>
          <p:cNvSpPr>
            <a:spLocks noChangeShapeType="1"/>
          </p:cNvSpPr>
          <p:nvPr/>
        </p:nvSpPr>
        <p:spPr bwMode="auto">
          <a:xfrm>
            <a:off x="1334616" y="600328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56" name="Line 17"/>
          <p:cNvSpPr>
            <a:spLocks noChangeShapeType="1"/>
          </p:cNvSpPr>
          <p:nvPr/>
        </p:nvSpPr>
        <p:spPr bwMode="auto">
          <a:xfrm flipV="1">
            <a:off x="2325216" y="4174480"/>
            <a:ext cx="0" cy="1828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57" name="Line 18"/>
          <p:cNvSpPr>
            <a:spLocks noChangeShapeType="1"/>
          </p:cNvSpPr>
          <p:nvPr/>
        </p:nvSpPr>
        <p:spPr bwMode="auto">
          <a:xfrm>
            <a:off x="4179416" y="6003280"/>
            <a:ext cx="2209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58" name="Line 19"/>
          <p:cNvSpPr>
            <a:spLocks noChangeShapeType="1"/>
          </p:cNvSpPr>
          <p:nvPr/>
        </p:nvSpPr>
        <p:spPr bwMode="auto">
          <a:xfrm flipV="1">
            <a:off x="5322416" y="432688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59" name="Line 20"/>
          <p:cNvSpPr>
            <a:spLocks noChangeShapeType="1"/>
          </p:cNvSpPr>
          <p:nvPr/>
        </p:nvSpPr>
        <p:spPr bwMode="auto">
          <a:xfrm>
            <a:off x="7049616" y="597788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60" name="Line 21"/>
          <p:cNvSpPr>
            <a:spLocks noChangeShapeType="1"/>
          </p:cNvSpPr>
          <p:nvPr/>
        </p:nvSpPr>
        <p:spPr bwMode="auto">
          <a:xfrm flipV="1">
            <a:off x="8040216" y="4149080"/>
            <a:ext cx="0" cy="1828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5861" name="Rectangle 22"/>
          <p:cNvSpPr>
            <a:spLocks noChangeArrowheads="1"/>
          </p:cNvSpPr>
          <p:nvPr/>
        </p:nvSpPr>
        <p:spPr bwMode="auto">
          <a:xfrm>
            <a:off x="4687416" y="554608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62" name="Rectangle 23"/>
          <p:cNvSpPr>
            <a:spLocks noChangeArrowheads="1"/>
          </p:cNvSpPr>
          <p:nvPr/>
        </p:nvSpPr>
        <p:spPr bwMode="auto">
          <a:xfrm>
            <a:off x="4992216" y="4631680"/>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63" name="Rectangle 24"/>
          <p:cNvSpPr>
            <a:spLocks noChangeArrowheads="1"/>
          </p:cNvSpPr>
          <p:nvPr/>
        </p:nvSpPr>
        <p:spPr bwMode="auto">
          <a:xfrm>
            <a:off x="5144616" y="4479280"/>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5864" name="Rectangle 25"/>
          <p:cNvSpPr>
            <a:spLocks noChangeArrowheads="1"/>
          </p:cNvSpPr>
          <p:nvPr/>
        </p:nvSpPr>
        <p:spPr bwMode="auto">
          <a:xfrm>
            <a:off x="4496916" y="5774680"/>
            <a:ext cx="1676400" cy="228600"/>
          </a:xfrm>
          <a:prstGeom prst="rect">
            <a:avLst/>
          </a:prstGeom>
          <a:solidFill>
            <a:schemeClr val="tx2"/>
          </a:solidFill>
          <a:ln w="9525">
            <a:solidFill>
              <a:schemeClr val="tx1"/>
            </a:solidFill>
            <a:miter lim="800000"/>
            <a:headEnd/>
            <a:tailEnd/>
          </a:ln>
        </p:spPr>
        <p:txBody>
          <a:bodyPr wrap="none" anchor="ctr"/>
          <a:lstStyle/>
          <a:p>
            <a:endParaRPr lang="zh-CN" altLang="en-US"/>
          </a:p>
        </p:txBody>
      </p:sp>
      <p:sp>
        <p:nvSpPr>
          <p:cNvPr id="35865" name="Text Box 26"/>
          <p:cNvSpPr txBox="1">
            <a:spLocks noChangeArrowheads="1"/>
          </p:cNvSpPr>
          <p:nvPr/>
        </p:nvSpPr>
        <p:spPr bwMode="auto">
          <a:xfrm>
            <a:off x="1715616" y="6079480"/>
            <a:ext cx="6934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t>      </a:t>
            </a:r>
            <a:r>
              <a:rPr lang="en-US" altLang="zh-CN" b="1" dirty="0"/>
              <a:t>A			</a:t>
            </a:r>
            <a:r>
              <a:rPr lang="zh-CN" altLang="en-US" b="1" dirty="0"/>
              <a:t>          </a:t>
            </a:r>
            <a:r>
              <a:rPr lang="en-US" altLang="zh-CN" b="1" dirty="0"/>
              <a:t>         B		       </a:t>
            </a:r>
            <a:r>
              <a:rPr lang="zh-CN" altLang="en-US" b="1" dirty="0"/>
              <a:t>               </a:t>
            </a:r>
            <a:r>
              <a:rPr lang="en-US" altLang="zh-CN" b="1" dirty="0"/>
              <a:t>  C</a:t>
            </a:r>
          </a:p>
        </p:txBody>
      </p:sp>
      <p:sp>
        <p:nvSpPr>
          <p:cNvPr id="35866" name="Text Box 27"/>
          <p:cNvSpPr txBox="1">
            <a:spLocks noChangeArrowheads="1"/>
          </p:cNvSpPr>
          <p:nvPr/>
        </p:nvSpPr>
        <p:spPr bwMode="auto">
          <a:xfrm>
            <a:off x="3468216" y="2345680"/>
            <a:ext cx="38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b="1"/>
              <a:t>n</a:t>
            </a:r>
          </a:p>
        </p:txBody>
      </p:sp>
    </p:spTree>
    <p:extLst>
      <p:ext uri="{BB962C8B-B14F-4D97-AF65-F5344CB8AC3E}">
        <p14:creationId xmlns:p14="http://schemas.microsoft.com/office/powerpoint/2010/main" val="1899259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839416" y="457200"/>
            <a:ext cx="8229600" cy="1100138"/>
          </a:xfrm>
        </p:spPr>
        <p:txBody>
          <a:bodyPr/>
          <a:lstStyle/>
          <a:p>
            <a:pPr eaLnBrk="1" hangingPunct="1"/>
            <a:r>
              <a:rPr lang="en-US" altLang="zh-CN" dirty="0">
                <a:latin typeface="Arial" charset="0"/>
                <a:ea typeface="宋体" charset="0"/>
              </a:rPr>
              <a:t>10.2.1  </a:t>
            </a:r>
            <a:r>
              <a:rPr lang="zh-CN" altLang="en-US" dirty="0">
                <a:latin typeface="Arial" charset="0"/>
                <a:ea typeface="宋体" charset="0"/>
              </a:rPr>
              <a:t>汉诺(</a:t>
            </a:r>
            <a:r>
              <a:rPr lang="en-US" altLang="zh-CN" dirty="0">
                <a:latin typeface="Arial" charset="0"/>
                <a:ea typeface="宋体" charset="0"/>
              </a:rPr>
              <a:t>Hanoi)</a:t>
            </a:r>
            <a:r>
              <a:rPr lang="zh-CN" altLang="en-US" dirty="0">
                <a:latin typeface="Arial" charset="0"/>
                <a:ea typeface="宋体" charset="0"/>
              </a:rPr>
              <a:t>塔问题解析</a:t>
            </a:r>
          </a:p>
        </p:txBody>
      </p:sp>
      <p:sp>
        <p:nvSpPr>
          <p:cNvPr id="36866" name="Rectangle 3"/>
          <p:cNvSpPr>
            <a:spLocks noGrp="1" noChangeArrowheads="1"/>
          </p:cNvSpPr>
          <p:nvPr>
            <p:ph type="body" idx="1"/>
          </p:nvPr>
        </p:nvSpPr>
        <p:spPr>
          <a:xfrm>
            <a:off x="839416" y="1557338"/>
            <a:ext cx="10297144" cy="4679950"/>
          </a:xfrm>
        </p:spPr>
        <p:txBody>
          <a:bodyPr/>
          <a:lstStyle/>
          <a:p>
            <a:pPr eaLnBrk="1" hangingPunct="1"/>
            <a:r>
              <a:rPr lang="zh-CN" altLang="en-US" dirty="0">
                <a:latin typeface="Arial" charset="0"/>
                <a:ea typeface="宋体" charset="0"/>
              </a:rPr>
              <a:t>递归方法的两个要点</a:t>
            </a:r>
          </a:p>
          <a:p>
            <a:pPr lvl="1" eaLnBrk="1" hangingPunct="1"/>
            <a:r>
              <a:rPr lang="zh-CN" altLang="en-US" dirty="0">
                <a:latin typeface="Arial" charset="0"/>
                <a:ea typeface="宋体" charset="0"/>
              </a:rPr>
              <a:t>（</a:t>
            </a:r>
            <a:r>
              <a:rPr lang="en-US" altLang="zh-CN" dirty="0">
                <a:latin typeface="Arial" charset="0"/>
                <a:ea typeface="宋体" charset="0"/>
              </a:rPr>
              <a:t>1</a:t>
            </a:r>
            <a:r>
              <a:rPr lang="zh-CN" altLang="en-US" dirty="0">
                <a:latin typeface="Arial" charset="0"/>
                <a:ea typeface="宋体" charset="0"/>
              </a:rPr>
              <a:t>）递归出口：一个盘子的解决方法；</a:t>
            </a:r>
          </a:p>
          <a:p>
            <a:pPr lvl="1" eaLnBrk="1" hangingPunct="1"/>
            <a:r>
              <a:rPr lang="zh-CN" altLang="en-US" dirty="0">
                <a:latin typeface="Arial" charset="0"/>
                <a:ea typeface="宋体" charset="0"/>
              </a:rPr>
              <a:t>（</a:t>
            </a:r>
            <a:r>
              <a:rPr lang="en-US" altLang="zh-CN" dirty="0">
                <a:latin typeface="Arial" charset="0"/>
                <a:ea typeface="宋体" charset="0"/>
              </a:rPr>
              <a:t>2</a:t>
            </a:r>
            <a:r>
              <a:rPr lang="zh-CN" altLang="en-US" dirty="0">
                <a:latin typeface="Arial" charset="0"/>
                <a:ea typeface="宋体" charset="0"/>
              </a:rPr>
              <a:t>）递归式子：如何把搬动</a:t>
            </a:r>
            <a:r>
              <a:rPr lang="en-US" altLang="zh-CN" dirty="0">
                <a:latin typeface="Arial" charset="0"/>
                <a:ea typeface="宋体" charset="0"/>
              </a:rPr>
              <a:t>64</a:t>
            </a:r>
            <a:r>
              <a:rPr lang="zh-CN" altLang="en-US" dirty="0">
                <a:latin typeface="Arial" charset="0"/>
                <a:ea typeface="宋体" charset="0"/>
              </a:rPr>
              <a:t>个盘子的问题简化成搬动</a:t>
            </a:r>
            <a:r>
              <a:rPr lang="en-US" altLang="zh-CN" dirty="0">
                <a:latin typeface="Arial" charset="0"/>
                <a:ea typeface="宋体" charset="0"/>
              </a:rPr>
              <a:t>63</a:t>
            </a:r>
            <a:r>
              <a:rPr lang="zh-CN" altLang="en-US" dirty="0">
                <a:latin typeface="Arial" charset="0"/>
                <a:ea typeface="宋体" charset="0"/>
              </a:rPr>
              <a:t>个盘子的问题。</a:t>
            </a:r>
          </a:p>
          <a:p>
            <a:pPr eaLnBrk="1" hangingPunct="1">
              <a:lnSpc>
                <a:spcPct val="140000"/>
              </a:lnSpc>
            </a:pPr>
            <a:r>
              <a:rPr lang="zh-CN" altLang="en-US" dirty="0">
                <a:latin typeface="Arial" charset="0"/>
                <a:ea typeface="宋体" charset="0"/>
              </a:rPr>
              <a:t>把汉诺塔的递归解法归纳成三个步骤：</a:t>
            </a:r>
          </a:p>
          <a:p>
            <a:pPr lvl="1" eaLnBrk="1" hangingPunct="1"/>
            <a:r>
              <a:rPr lang="en-US" altLang="zh-CN" dirty="0">
                <a:latin typeface="Arial" charset="0"/>
                <a:ea typeface="宋体" charset="0"/>
              </a:rPr>
              <a:t>n-1</a:t>
            </a:r>
            <a:r>
              <a:rPr lang="zh-CN" altLang="en-US" dirty="0">
                <a:latin typeface="Arial" charset="0"/>
                <a:ea typeface="宋体" charset="0"/>
              </a:rPr>
              <a:t>个盘子从座</a:t>
            </a:r>
            <a:r>
              <a:rPr lang="en-US" altLang="zh-CN" dirty="0">
                <a:latin typeface="Arial" charset="0"/>
                <a:ea typeface="宋体" charset="0"/>
              </a:rPr>
              <a:t>A</a:t>
            </a:r>
            <a:r>
              <a:rPr lang="zh-CN" altLang="en-US" dirty="0">
                <a:latin typeface="Arial" charset="0"/>
                <a:ea typeface="宋体" charset="0"/>
              </a:rPr>
              <a:t>搬到座</a:t>
            </a:r>
            <a:r>
              <a:rPr lang="en-US" altLang="zh-CN" dirty="0">
                <a:latin typeface="Arial" charset="0"/>
                <a:ea typeface="宋体" charset="0"/>
              </a:rPr>
              <a:t>C</a:t>
            </a:r>
          </a:p>
          <a:p>
            <a:pPr lvl="1" eaLnBrk="1" hangingPunct="1"/>
            <a:r>
              <a:rPr lang="zh-CN" altLang="en-US" dirty="0">
                <a:latin typeface="Arial" charset="0"/>
                <a:ea typeface="宋体" charset="0"/>
              </a:rPr>
              <a:t>第</a:t>
            </a:r>
            <a:r>
              <a:rPr lang="en-US" altLang="zh-CN" dirty="0">
                <a:latin typeface="Arial" charset="0"/>
                <a:ea typeface="宋体" charset="0"/>
              </a:rPr>
              <a:t>n</a:t>
            </a:r>
            <a:r>
              <a:rPr lang="zh-CN" altLang="en-US" dirty="0">
                <a:latin typeface="Arial" charset="0"/>
                <a:ea typeface="宋体" charset="0"/>
              </a:rPr>
              <a:t>号盘子从座</a:t>
            </a:r>
            <a:r>
              <a:rPr lang="en-US" altLang="zh-CN" dirty="0">
                <a:latin typeface="Arial" charset="0"/>
                <a:ea typeface="宋体" charset="0"/>
              </a:rPr>
              <a:t>A</a:t>
            </a:r>
            <a:r>
              <a:rPr lang="zh-CN" altLang="en-US" dirty="0">
                <a:latin typeface="Arial" charset="0"/>
                <a:ea typeface="宋体" charset="0"/>
              </a:rPr>
              <a:t>搬到座</a:t>
            </a:r>
            <a:r>
              <a:rPr lang="en-US" altLang="zh-CN" dirty="0">
                <a:latin typeface="Arial" charset="0"/>
                <a:ea typeface="宋体" charset="0"/>
              </a:rPr>
              <a:t>B</a:t>
            </a:r>
          </a:p>
          <a:p>
            <a:pPr lvl="1" eaLnBrk="1" hangingPunct="1"/>
            <a:r>
              <a:rPr lang="en-US" altLang="zh-CN" dirty="0">
                <a:latin typeface="Arial" charset="0"/>
                <a:ea typeface="宋体" charset="0"/>
              </a:rPr>
              <a:t>n-1</a:t>
            </a:r>
            <a:r>
              <a:rPr lang="zh-CN" altLang="en-US" dirty="0">
                <a:latin typeface="Arial" charset="0"/>
                <a:ea typeface="宋体" charset="0"/>
              </a:rPr>
              <a:t>个盘子从座</a:t>
            </a:r>
            <a:r>
              <a:rPr lang="en-US" altLang="zh-CN" dirty="0">
                <a:latin typeface="Arial" charset="0"/>
                <a:ea typeface="宋体" charset="0"/>
              </a:rPr>
              <a:t>C</a:t>
            </a:r>
            <a:r>
              <a:rPr lang="zh-CN" altLang="en-US" dirty="0">
                <a:latin typeface="Arial" charset="0"/>
                <a:ea typeface="宋体" charset="0"/>
              </a:rPr>
              <a:t>搬到座</a:t>
            </a:r>
            <a:r>
              <a:rPr lang="en-US" altLang="zh-CN" dirty="0">
                <a:latin typeface="Arial" charset="0"/>
                <a:ea typeface="宋体" charset="0"/>
              </a:rPr>
              <a:t>B</a:t>
            </a:r>
            <a:endParaRPr lang="zh-CN" altLang="en-US" dirty="0">
              <a:latin typeface="Arial" charset="0"/>
              <a:ea typeface="宋体" charset="0"/>
            </a:endParaRPr>
          </a:p>
        </p:txBody>
      </p:sp>
    </p:spTree>
    <p:extLst>
      <p:ext uri="{BB962C8B-B14F-4D97-AF65-F5344CB8AC3E}">
        <p14:creationId xmlns:p14="http://schemas.microsoft.com/office/powerpoint/2010/main" val="3252067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95400" y="2446338"/>
            <a:ext cx="1446213" cy="838200"/>
          </a:xfrm>
        </p:spPr>
        <p:txBody>
          <a:bodyPr/>
          <a:lstStyle/>
          <a:p>
            <a:pPr eaLnBrk="1" hangingPunct="1"/>
            <a:r>
              <a:rPr lang="zh-CN" altLang="en-US" sz="4000">
                <a:solidFill>
                  <a:srgbClr val="0033CC"/>
                </a:solidFill>
                <a:latin typeface="Arial" charset="0"/>
                <a:ea typeface="宋体" charset="0"/>
              </a:rPr>
              <a:t>算法：</a:t>
            </a:r>
          </a:p>
        </p:txBody>
      </p:sp>
      <p:sp>
        <p:nvSpPr>
          <p:cNvPr id="37890" name="Rectangle 3"/>
          <p:cNvSpPr>
            <a:spLocks noGrp="1" noChangeArrowheads="1"/>
          </p:cNvSpPr>
          <p:nvPr>
            <p:ph type="body" idx="1"/>
          </p:nvPr>
        </p:nvSpPr>
        <p:spPr>
          <a:xfrm>
            <a:off x="2279724" y="3068638"/>
            <a:ext cx="6851650" cy="3713162"/>
          </a:xfrm>
          <a:noFill/>
        </p:spPr>
        <p:txBody>
          <a:bodyPr/>
          <a:lstStyle/>
          <a:p>
            <a:pPr algn="just" eaLnBrk="1" hangingPunct="1">
              <a:lnSpc>
                <a:spcPct val="90000"/>
              </a:lnSpc>
              <a:buFont typeface="Wingdings" charset="0"/>
              <a:buNone/>
            </a:pPr>
            <a:r>
              <a:rPr lang="en-US" altLang="zh-CN" sz="2400" dirty="0" err="1">
                <a:latin typeface="Arial" charset="0"/>
                <a:ea typeface="宋体" charset="0"/>
              </a:rPr>
              <a:t>hanio</a:t>
            </a:r>
            <a:r>
              <a:rPr lang="en-US" altLang="zh-CN" sz="2400" dirty="0">
                <a:latin typeface="Arial" charset="0"/>
                <a:ea typeface="宋体" charset="0"/>
              </a:rPr>
              <a:t>(n</a:t>
            </a:r>
            <a:r>
              <a:rPr lang="zh-CN" altLang="en-US" sz="2400" dirty="0">
                <a:latin typeface="Arial" charset="0"/>
                <a:ea typeface="宋体" charset="0"/>
              </a:rPr>
              <a:t>个盘，</a:t>
            </a:r>
            <a:r>
              <a:rPr lang="en-US" altLang="zh-CN" sz="2400" dirty="0">
                <a:latin typeface="Arial" charset="0"/>
                <a:ea typeface="宋体" charset="0"/>
              </a:rPr>
              <a:t>A→B</a:t>
            </a:r>
            <a:r>
              <a:rPr lang="zh-CN" altLang="en-US" sz="2400" dirty="0">
                <a:latin typeface="Arial" charset="0"/>
                <a:ea typeface="宋体" charset="0"/>
              </a:rPr>
              <a:t>， </a:t>
            </a:r>
            <a:r>
              <a:rPr lang="en-US" altLang="zh-CN" sz="2400" dirty="0">
                <a:latin typeface="Arial" charset="0"/>
                <a:ea typeface="宋体" charset="0"/>
              </a:rPr>
              <a:t>C</a:t>
            </a:r>
            <a:r>
              <a:rPr lang="zh-CN" altLang="en-US" sz="2400" dirty="0">
                <a:latin typeface="Arial" charset="0"/>
                <a:ea typeface="宋体" charset="0"/>
              </a:rPr>
              <a:t>为过渡</a:t>
            </a:r>
            <a:r>
              <a:rPr lang="en-US" altLang="zh-CN" sz="2400" dirty="0">
                <a:latin typeface="Arial" charset="0"/>
                <a:ea typeface="宋体" charset="0"/>
              </a:rPr>
              <a:t>)    </a:t>
            </a:r>
            <a:endParaRPr lang="zh-CN" altLang="en-US" sz="2400" dirty="0">
              <a:latin typeface="Arial" charset="0"/>
              <a:ea typeface="宋体" charset="0"/>
            </a:endParaRPr>
          </a:p>
          <a:p>
            <a:pPr algn="just" eaLnBrk="1" hangingPunct="1">
              <a:lnSpc>
                <a:spcPct val="90000"/>
              </a:lnSpc>
              <a:buFont typeface="Wingdings" charset="0"/>
              <a:buNone/>
            </a:pPr>
            <a:r>
              <a:rPr lang="en-US" altLang="zh-CN" sz="2400" dirty="0">
                <a:latin typeface="Arial" charset="0"/>
                <a:ea typeface="宋体" charset="0"/>
              </a:rPr>
              <a:t>{  if (n == 1)</a:t>
            </a:r>
          </a:p>
          <a:p>
            <a:pPr algn="just" eaLnBrk="1" hangingPunct="1">
              <a:lnSpc>
                <a:spcPct val="90000"/>
              </a:lnSpc>
              <a:buFont typeface="Wingdings" charset="0"/>
              <a:buNone/>
            </a:pPr>
            <a:r>
              <a:rPr lang="en-US" altLang="zh-CN" sz="2400" dirty="0">
                <a:latin typeface="Arial" charset="0"/>
                <a:ea typeface="宋体" charset="0"/>
              </a:rPr>
              <a:t>       </a:t>
            </a:r>
            <a:r>
              <a:rPr lang="zh-CN" altLang="en-US" sz="2400" dirty="0">
                <a:latin typeface="Arial" charset="0"/>
                <a:ea typeface="宋体" charset="0"/>
              </a:rPr>
              <a:t> </a:t>
            </a:r>
            <a:r>
              <a:rPr lang="zh-CN" altLang="en-US" sz="2400" b="1" u="sng" dirty="0">
                <a:solidFill>
                  <a:srgbClr val="0033CC"/>
                </a:solidFill>
                <a:latin typeface="Arial" charset="0"/>
                <a:ea typeface="宋体" charset="0"/>
              </a:rPr>
              <a:t>直接把盘子</a:t>
            </a:r>
            <a:r>
              <a:rPr lang="en-US" altLang="zh-CN" sz="2400" b="1" u="sng" dirty="0">
                <a:solidFill>
                  <a:srgbClr val="0033CC"/>
                </a:solidFill>
                <a:latin typeface="Arial" charset="0"/>
                <a:ea typeface="宋体" charset="0"/>
              </a:rPr>
              <a:t>A→B</a:t>
            </a:r>
          </a:p>
          <a:p>
            <a:pPr algn="just" eaLnBrk="1" hangingPunct="1">
              <a:lnSpc>
                <a:spcPct val="90000"/>
              </a:lnSpc>
              <a:buFont typeface="Wingdings" charset="0"/>
              <a:buNone/>
            </a:pPr>
            <a:r>
              <a:rPr lang="en-US" altLang="zh-CN" sz="2400" dirty="0">
                <a:latin typeface="Arial" charset="0"/>
                <a:ea typeface="宋体" charset="0"/>
              </a:rPr>
              <a:t>    else{</a:t>
            </a:r>
          </a:p>
          <a:p>
            <a:pPr algn="just" eaLnBrk="1" hangingPunct="1">
              <a:lnSpc>
                <a:spcPct val="9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hanio</a:t>
            </a:r>
            <a:r>
              <a:rPr lang="en-US" altLang="zh-CN" sz="2400" dirty="0">
                <a:latin typeface="Arial" charset="0"/>
                <a:ea typeface="宋体" charset="0"/>
              </a:rPr>
              <a:t>(n-1</a:t>
            </a:r>
            <a:r>
              <a:rPr lang="zh-CN" altLang="en-US" sz="2400" dirty="0">
                <a:latin typeface="Arial" charset="0"/>
                <a:ea typeface="宋体" charset="0"/>
              </a:rPr>
              <a:t>个盘，</a:t>
            </a:r>
            <a:r>
              <a:rPr lang="en-US" altLang="zh-CN" sz="2400" dirty="0">
                <a:latin typeface="Arial" charset="0"/>
                <a:ea typeface="宋体" charset="0"/>
              </a:rPr>
              <a:t>A→C</a:t>
            </a:r>
            <a:r>
              <a:rPr lang="zh-CN" altLang="en-US" sz="2400" dirty="0">
                <a:latin typeface="Arial" charset="0"/>
                <a:ea typeface="宋体" charset="0"/>
              </a:rPr>
              <a:t>， </a:t>
            </a:r>
            <a:r>
              <a:rPr lang="en-US" altLang="zh-CN" sz="2400" dirty="0">
                <a:latin typeface="Arial" charset="0"/>
                <a:ea typeface="宋体" charset="0"/>
              </a:rPr>
              <a:t>B</a:t>
            </a:r>
            <a:r>
              <a:rPr lang="zh-CN" altLang="en-US" sz="2400" dirty="0">
                <a:latin typeface="Arial" charset="0"/>
                <a:ea typeface="宋体" charset="0"/>
              </a:rPr>
              <a:t>为过渡</a:t>
            </a:r>
            <a:r>
              <a:rPr lang="en-US" altLang="zh-CN" sz="2400" dirty="0">
                <a:latin typeface="Arial" charset="0"/>
                <a:ea typeface="宋体" charset="0"/>
              </a:rPr>
              <a:t>) </a:t>
            </a:r>
          </a:p>
          <a:p>
            <a:pPr algn="just" eaLnBrk="1" hangingPunct="1">
              <a:lnSpc>
                <a:spcPct val="90000"/>
              </a:lnSpc>
              <a:buFont typeface="Wingdings" charset="0"/>
              <a:buNone/>
            </a:pPr>
            <a:r>
              <a:rPr lang="en-US" altLang="zh-CN" sz="2400" dirty="0">
                <a:latin typeface="Arial" charset="0"/>
                <a:ea typeface="宋体" charset="0"/>
              </a:rPr>
              <a:t>	    </a:t>
            </a:r>
            <a:r>
              <a:rPr lang="zh-CN" altLang="en-US" sz="2400" b="1" u="sng" dirty="0">
                <a:solidFill>
                  <a:srgbClr val="0033CC"/>
                </a:solidFill>
                <a:latin typeface="Arial" charset="0"/>
                <a:ea typeface="宋体" charset="0"/>
              </a:rPr>
              <a:t>把第</a:t>
            </a:r>
            <a:r>
              <a:rPr lang="en-US" altLang="zh-CN" sz="2400" b="1" u="sng" dirty="0">
                <a:solidFill>
                  <a:srgbClr val="0033CC"/>
                </a:solidFill>
                <a:latin typeface="Arial" charset="0"/>
                <a:ea typeface="宋体" charset="0"/>
              </a:rPr>
              <a:t>n</a:t>
            </a:r>
            <a:r>
              <a:rPr lang="zh-CN" altLang="en-US" sz="2400" b="1" u="sng" dirty="0">
                <a:solidFill>
                  <a:srgbClr val="0033CC"/>
                </a:solidFill>
                <a:latin typeface="Arial" charset="0"/>
                <a:ea typeface="宋体" charset="0"/>
              </a:rPr>
              <a:t>号盘 </a:t>
            </a:r>
            <a:r>
              <a:rPr lang="en-US" altLang="zh-CN" sz="2400" b="1" u="sng" dirty="0">
                <a:solidFill>
                  <a:srgbClr val="0033CC"/>
                </a:solidFill>
                <a:latin typeface="Arial" charset="0"/>
                <a:ea typeface="宋体" charset="0"/>
              </a:rPr>
              <a:t>A→B</a:t>
            </a:r>
          </a:p>
          <a:p>
            <a:pPr algn="just" eaLnBrk="1" hangingPunct="1">
              <a:lnSpc>
                <a:spcPct val="9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hanio</a:t>
            </a:r>
            <a:r>
              <a:rPr lang="en-US" altLang="zh-CN" sz="2400" dirty="0">
                <a:latin typeface="Arial" charset="0"/>
                <a:ea typeface="宋体" charset="0"/>
              </a:rPr>
              <a:t>(n-1</a:t>
            </a:r>
            <a:r>
              <a:rPr lang="zh-CN" altLang="en-US" sz="2400" dirty="0">
                <a:latin typeface="Arial" charset="0"/>
                <a:ea typeface="宋体" charset="0"/>
              </a:rPr>
              <a:t>个盘，</a:t>
            </a:r>
            <a:r>
              <a:rPr lang="en-US" altLang="zh-CN" sz="2400" dirty="0">
                <a:latin typeface="Arial" charset="0"/>
                <a:ea typeface="宋体" charset="0"/>
              </a:rPr>
              <a:t>C→B</a:t>
            </a:r>
            <a:r>
              <a:rPr lang="zh-CN" altLang="en-US" sz="2400" dirty="0">
                <a:latin typeface="Arial" charset="0"/>
                <a:ea typeface="宋体" charset="0"/>
              </a:rPr>
              <a:t>， </a:t>
            </a:r>
            <a:r>
              <a:rPr lang="en-US" altLang="zh-CN" sz="2400" dirty="0">
                <a:latin typeface="Arial" charset="0"/>
                <a:ea typeface="宋体" charset="0"/>
              </a:rPr>
              <a:t>A</a:t>
            </a:r>
            <a:r>
              <a:rPr lang="zh-CN" altLang="en-US" sz="2400" dirty="0">
                <a:latin typeface="Arial" charset="0"/>
                <a:ea typeface="宋体" charset="0"/>
              </a:rPr>
              <a:t>为过渡</a:t>
            </a:r>
            <a:r>
              <a:rPr lang="en-US" altLang="zh-CN" sz="2400" dirty="0">
                <a:latin typeface="Arial" charset="0"/>
                <a:ea typeface="宋体" charset="0"/>
              </a:rPr>
              <a:t>)</a:t>
            </a:r>
          </a:p>
          <a:p>
            <a:pPr algn="just" eaLnBrk="1" hangingPunct="1">
              <a:lnSpc>
                <a:spcPct val="90000"/>
              </a:lnSpc>
              <a:buFont typeface="Wingdings" charset="0"/>
              <a:buNone/>
            </a:pPr>
            <a:r>
              <a:rPr lang="en-US" altLang="zh-CN" sz="2400" dirty="0">
                <a:latin typeface="Arial" charset="0"/>
                <a:ea typeface="宋体" charset="0"/>
              </a:rPr>
              <a:t>	  }</a:t>
            </a:r>
          </a:p>
          <a:p>
            <a:pPr algn="just" eaLnBrk="1" hangingPunct="1">
              <a:lnSpc>
                <a:spcPct val="90000"/>
              </a:lnSpc>
              <a:buFont typeface="Wingdings" charset="0"/>
              <a:buNone/>
            </a:pPr>
            <a:r>
              <a:rPr lang="en-US" altLang="zh-CN" sz="2400" dirty="0">
                <a:latin typeface="Arial" charset="0"/>
                <a:ea typeface="宋体" charset="0"/>
              </a:rPr>
              <a:t>}</a:t>
            </a:r>
          </a:p>
        </p:txBody>
      </p:sp>
      <p:grpSp>
        <p:nvGrpSpPr>
          <p:cNvPr id="37891" name="Group 4"/>
          <p:cNvGrpSpPr>
            <a:grpSpLocks/>
          </p:cNvGrpSpPr>
          <p:nvPr/>
        </p:nvGrpSpPr>
        <p:grpSpPr bwMode="auto">
          <a:xfrm>
            <a:off x="912888" y="388940"/>
            <a:ext cx="10007628" cy="2180705"/>
            <a:chOff x="576" y="2624"/>
            <a:chExt cx="5915" cy="1542"/>
          </a:xfrm>
        </p:grpSpPr>
        <p:sp>
          <p:nvSpPr>
            <p:cNvPr id="37892" name="Line 5"/>
            <p:cNvSpPr>
              <a:spLocks noChangeShapeType="1"/>
            </p:cNvSpPr>
            <p:nvPr/>
          </p:nvSpPr>
          <p:spPr bwMode="auto">
            <a:xfrm>
              <a:off x="576" y="3792"/>
              <a:ext cx="129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7893" name="Line 6"/>
            <p:cNvSpPr>
              <a:spLocks noChangeShapeType="1"/>
            </p:cNvSpPr>
            <p:nvPr/>
          </p:nvSpPr>
          <p:spPr bwMode="auto">
            <a:xfrm flipV="1">
              <a:off x="1200" y="2640"/>
              <a:ext cx="0" cy="11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7894" name="Rectangle 7"/>
            <p:cNvSpPr>
              <a:spLocks noChangeArrowheads="1"/>
            </p:cNvSpPr>
            <p:nvPr/>
          </p:nvSpPr>
          <p:spPr bwMode="auto">
            <a:xfrm>
              <a:off x="672" y="3648"/>
              <a:ext cx="1056" cy="144"/>
            </a:xfrm>
            <a:prstGeom prst="rect">
              <a:avLst/>
            </a:prstGeom>
            <a:solidFill>
              <a:schemeClr val="tx2"/>
            </a:solidFill>
            <a:ln w="9525">
              <a:solidFill>
                <a:schemeClr val="tx1"/>
              </a:solidFill>
              <a:miter lim="800000"/>
              <a:headEnd/>
              <a:tailEnd/>
            </a:ln>
          </p:spPr>
          <p:txBody>
            <a:bodyPr wrap="none" anchor="ctr"/>
            <a:lstStyle/>
            <a:p>
              <a:endParaRPr lang="zh-CN" altLang="en-US"/>
            </a:p>
          </p:txBody>
        </p:sp>
        <p:sp>
          <p:nvSpPr>
            <p:cNvPr id="37895" name="Rectangle 8"/>
            <p:cNvSpPr>
              <a:spLocks noChangeArrowheads="1"/>
            </p:cNvSpPr>
            <p:nvPr/>
          </p:nvSpPr>
          <p:spPr bwMode="auto">
            <a:xfrm>
              <a:off x="816" y="3504"/>
              <a:ext cx="816" cy="14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896" name="Rectangle 9"/>
            <p:cNvSpPr>
              <a:spLocks noChangeArrowheads="1"/>
            </p:cNvSpPr>
            <p:nvPr/>
          </p:nvSpPr>
          <p:spPr bwMode="auto">
            <a:xfrm>
              <a:off x="1008" y="2928"/>
              <a:ext cx="384"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897" name="Rectangle 10"/>
            <p:cNvSpPr>
              <a:spLocks noChangeArrowheads="1"/>
            </p:cNvSpPr>
            <p:nvPr/>
          </p:nvSpPr>
          <p:spPr bwMode="auto">
            <a:xfrm>
              <a:off x="1104" y="2832"/>
              <a:ext cx="192"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898" name="Line 11"/>
            <p:cNvSpPr>
              <a:spLocks noChangeShapeType="1"/>
            </p:cNvSpPr>
            <p:nvPr/>
          </p:nvSpPr>
          <p:spPr bwMode="auto">
            <a:xfrm>
              <a:off x="2368" y="3792"/>
              <a:ext cx="139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7899" name="Line 12"/>
            <p:cNvSpPr>
              <a:spLocks noChangeShapeType="1"/>
            </p:cNvSpPr>
            <p:nvPr/>
          </p:nvSpPr>
          <p:spPr bwMode="auto">
            <a:xfrm flipV="1">
              <a:off x="3088" y="2736"/>
              <a:ext cx="0" cy="105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7900" name="AutoShape 13"/>
            <p:cNvSpPr>
              <a:spLocks/>
            </p:cNvSpPr>
            <p:nvPr/>
          </p:nvSpPr>
          <p:spPr bwMode="auto">
            <a:xfrm>
              <a:off x="1776" y="2832"/>
              <a:ext cx="144" cy="720"/>
            </a:xfrm>
            <a:prstGeom prst="rightBrace">
              <a:avLst>
                <a:gd name="adj1" fmla="val 4166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37901" name="Line 14"/>
            <p:cNvSpPr>
              <a:spLocks noChangeShapeType="1"/>
            </p:cNvSpPr>
            <p:nvPr/>
          </p:nvSpPr>
          <p:spPr bwMode="auto">
            <a:xfrm>
              <a:off x="4176" y="3776"/>
              <a:ext cx="129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7902" name="Line 15"/>
            <p:cNvSpPr>
              <a:spLocks noChangeShapeType="1"/>
            </p:cNvSpPr>
            <p:nvPr/>
          </p:nvSpPr>
          <p:spPr bwMode="auto">
            <a:xfrm flipV="1">
              <a:off x="4800" y="2624"/>
              <a:ext cx="0" cy="115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37903" name="Rectangle 16"/>
            <p:cNvSpPr>
              <a:spLocks noChangeArrowheads="1"/>
            </p:cNvSpPr>
            <p:nvPr/>
          </p:nvSpPr>
          <p:spPr bwMode="auto">
            <a:xfrm>
              <a:off x="2688" y="3504"/>
              <a:ext cx="816" cy="14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04" name="Rectangle 17"/>
            <p:cNvSpPr>
              <a:spLocks noChangeArrowheads="1"/>
            </p:cNvSpPr>
            <p:nvPr/>
          </p:nvSpPr>
          <p:spPr bwMode="auto">
            <a:xfrm>
              <a:off x="2880" y="2928"/>
              <a:ext cx="384"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05" name="Rectangle 18"/>
            <p:cNvSpPr>
              <a:spLocks noChangeArrowheads="1"/>
            </p:cNvSpPr>
            <p:nvPr/>
          </p:nvSpPr>
          <p:spPr bwMode="auto">
            <a:xfrm>
              <a:off x="2976" y="2832"/>
              <a:ext cx="192"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06" name="Rectangle 19"/>
            <p:cNvSpPr>
              <a:spLocks noChangeArrowheads="1"/>
            </p:cNvSpPr>
            <p:nvPr/>
          </p:nvSpPr>
          <p:spPr bwMode="auto">
            <a:xfrm>
              <a:off x="2568" y="3648"/>
              <a:ext cx="1056" cy="144"/>
            </a:xfrm>
            <a:prstGeom prst="rect">
              <a:avLst/>
            </a:prstGeom>
            <a:solidFill>
              <a:schemeClr val="tx2"/>
            </a:solidFill>
            <a:ln w="9525">
              <a:solidFill>
                <a:schemeClr val="tx1"/>
              </a:solidFill>
              <a:miter lim="800000"/>
              <a:headEnd/>
              <a:tailEnd/>
            </a:ln>
          </p:spPr>
          <p:txBody>
            <a:bodyPr wrap="none" anchor="ctr"/>
            <a:lstStyle/>
            <a:p>
              <a:endParaRPr lang="zh-CN" altLang="en-US"/>
            </a:p>
          </p:txBody>
        </p:sp>
        <p:sp>
          <p:nvSpPr>
            <p:cNvPr id="37907" name="Text Box 20"/>
            <p:cNvSpPr txBox="1">
              <a:spLocks noChangeArrowheads="1"/>
            </p:cNvSpPr>
            <p:nvPr/>
          </p:nvSpPr>
          <p:spPr bwMode="auto">
            <a:xfrm>
              <a:off x="816" y="3840"/>
              <a:ext cx="5675"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t>      </a:t>
              </a:r>
              <a:r>
                <a:rPr lang="en-US" altLang="zh-CN" b="1" dirty="0"/>
                <a:t>A			      </a:t>
              </a:r>
              <a:r>
                <a:rPr lang="zh-CN" altLang="en-US" b="1" dirty="0"/>
                <a:t>             </a:t>
              </a:r>
              <a:r>
                <a:rPr lang="en-US" altLang="zh-CN" b="1" dirty="0"/>
                <a:t>   B		        </a:t>
              </a:r>
              <a:r>
                <a:rPr lang="zh-CN" altLang="en-US" b="1" dirty="0"/>
                <a:t>               </a:t>
              </a:r>
              <a:r>
                <a:rPr lang="en-US" altLang="zh-CN" b="1" dirty="0"/>
                <a:t> C</a:t>
              </a:r>
            </a:p>
          </p:txBody>
        </p:sp>
        <p:sp>
          <p:nvSpPr>
            <p:cNvPr id="37908" name="Text Box 21"/>
            <p:cNvSpPr txBox="1">
              <a:spLocks noChangeArrowheads="1"/>
            </p:cNvSpPr>
            <p:nvPr/>
          </p:nvSpPr>
          <p:spPr bwMode="auto">
            <a:xfrm>
              <a:off x="1920" y="2928"/>
              <a:ext cx="384"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b="1"/>
                <a:t>n-1</a:t>
              </a:r>
            </a:p>
          </p:txBody>
        </p:sp>
      </p:grpSp>
    </p:spTree>
    <p:extLst>
      <p:ext uri="{BB962C8B-B14F-4D97-AF65-F5344CB8AC3E}">
        <p14:creationId xmlns:p14="http://schemas.microsoft.com/office/powerpoint/2010/main" val="4084279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843252" y="382588"/>
            <a:ext cx="8229600" cy="739775"/>
          </a:xfrm>
        </p:spPr>
        <p:txBody>
          <a:bodyPr/>
          <a:lstStyle/>
          <a:p>
            <a:pPr eaLnBrk="1" hangingPunct="1"/>
            <a:r>
              <a:rPr lang="en-US" altLang="zh-CN" sz="4000" dirty="0">
                <a:latin typeface="Arial" charset="0"/>
                <a:ea typeface="宋体" charset="0"/>
              </a:rPr>
              <a:t>10.2.2</a:t>
            </a:r>
            <a:r>
              <a:rPr lang="zh-CN" altLang="en-US" sz="4000" dirty="0">
                <a:latin typeface="Arial" charset="0"/>
                <a:ea typeface="宋体" charset="0"/>
              </a:rPr>
              <a:t>递归函数基本概念</a:t>
            </a:r>
          </a:p>
        </p:txBody>
      </p:sp>
      <p:sp>
        <p:nvSpPr>
          <p:cNvPr id="38914" name="Rectangle 3"/>
          <p:cNvSpPr>
            <a:spLocks noGrp="1" noChangeArrowheads="1"/>
          </p:cNvSpPr>
          <p:nvPr>
            <p:ph type="body" idx="1"/>
          </p:nvPr>
        </p:nvSpPr>
        <p:spPr>
          <a:xfrm>
            <a:off x="479376" y="1124397"/>
            <a:ext cx="11233248" cy="5472955"/>
          </a:xfrm>
        </p:spPr>
        <p:txBody>
          <a:bodyPr/>
          <a:lstStyle/>
          <a:p>
            <a:pPr eaLnBrk="1" hangingPunct="1">
              <a:lnSpc>
                <a:spcPct val="90000"/>
              </a:lnSpc>
            </a:pPr>
            <a:r>
              <a:rPr lang="zh-CN" altLang="en-US" b="1" dirty="0">
                <a:solidFill>
                  <a:schemeClr val="accent5">
                    <a:lumMod val="25000"/>
                  </a:schemeClr>
                </a:solidFill>
                <a:latin typeface="Arial" charset="0"/>
                <a:ea typeface="宋体" charset="0"/>
              </a:rPr>
              <a:t>例</a:t>
            </a:r>
            <a:r>
              <a:rPr lang="en-US" altLang="zh-CN" b="1" dirty="0">
                <a:solidFill>
                  <a:schemeClr val="accent5">
                    <a:lumMod val="25000"/>
                  </a:schemeClr>
                </a:solidFill>
                <a:latin typeface="Arial" charset="0"/>
                <a:ea typeface="宋体" charset="0"/>
              </a:rPr>
              <a:t>10-2  </a:t>
            </a:r>
            <a:r>
              <a:rPr lang="zh-CN" altLang="en-US" b="1" dirty="0">
                <a:solidFill>
                  <a:schemeClr val="accent5">
                    <a:lumMod val="25000"/>
                  </a:schemeClr>
                </a:solidFill>
                <a:latin typeface="Arial" charset="0"/>
                <a:ea typeface="宋体" charset="0"/>
              </a:rPr>
              <a:t>用递归函数实现求</a:t>
            </a:r>
            <a:r>
              <a:rPr lang="en-US" altLang="zh-CN" b="1" dirty="0">
                <a:solidFill>
                  <a:schemeClr val="accent5">
                    <a:lumMod val="25000"/>
                  </a:schemeClr>
                </a:solidFill>
                <a:latin typeface="Arial" charset="0"/>
                <a:ea typeface="宋体" charset="0"/>
              </a:rPr>
              <a:t>n</a:t>
            </a:r>
            <a:r>
              <a:rPr lang="zh-CN" altLang="en-US" b="1" dirty="0">
                <a:solidFill>
                  <a:schemeClr val="accent5">
                    <a:lumMod val="25000"/>
                  </a:schemeClr>
                </a:solidFill>
                <a:latin typeface="Arial" charset="0"/>
                <a:ea typeface="宋体" charset="0"/>
              </a:rPr>
              <a:t>！</a:t>
            </a:r>
          </a:p>
          <a:p>
            <a:pPr lvl="1" eaLnBrk="1" hangingPunct="1">
              <a:lnSpc>
                <a:spcPct val="90000"/>
              </a:lnSpc>
            </a:pPr>
            <a:r>
              <a:rPr lang="zh-CN" altLang="en-US" b="0" dirty="0">
                <a:latin typeface="Microsoft YaHei" panose="020B0503020204020204" pitchFamily="34" charset="-122"/>
                <a:ea typeface="Microsoft YaHei" panose="020B0503020204020204" pitchFamily="34" charset="-122"/>
              </a:rPr>
              <a:t>递推法</a:t>
            </a:r>
          </a:p>
          <a:p>
            <a:pPr lvl="2" eaLnBrk="1" hangingPunct="1">
              <a:lnSpc>
                <a:spcPct val="90000"/>
              </a:lnSpc>
            </a:pPr>
            <a:r>
              <a:rPr lang="zh-CN" altLang="en-US" dirty="0">
                <a:latin typeface="Arial" charset="0"/>
                <a:ea typeface="宋体" charset="0"/>
              </a:rPr>
              <a:t>在学习循环时，计算</a:t>
            </a:r>
            <a:r>
              <a:rPr lang="en-US" altLang="zh-CN" dirty="0">
                <a:latin typeface="Arial" charset="0"/>
                <a:ea typeface="宋体" charset="0"/>
              </a:rPr>
              <a:t>n</a:t>
            </a:r>
            <a:r>
              <a:rPr lang="zh-CN" altLang="en-US" dirty="0">
                <a:latin typeface="Arial" charset="0"/>
                <a:ea typeface="宋体" charset="0"/>
              </a:rPr>
              <a:t>！采用的就是递推法：</a:t>
            </a:r>
          </a:p>
          <a:p>
            <a:pPr lvl="2" eaLnBrk="1" hangingPunct="1">
              <a:lnSpc>
                <a:spcPct val="90000"/>
              </a:lnSpc>
              <a:buFont typeface="Wingdings" charset="0"/>
              <a:buNone/>
            </a:pPr>
            <a:r>
              <a:rPr lang="zh-CN" altLang="en-US" dirty="0">
                <a:latin typeface="Arial" charset="0"/>
                <a:ea typeface="宋体" charset="0"/>
              </a:rPr>
              <a:t>		</a:t>
            </a:r>
            <a:r>
              <a:rPr lang="en-US" altLang="zh-CN" dirty="0">
                <a:latin typeface="Arial" charset="0"/>
                <a:ea typeface="宋体" charset="0"/>
              </a:rPr>
              <a:t>n</a:t>
            </a:r>
            <a:r>
              <a:rPr lang="zh-CN" altLang="en-US" dirty="0">
                <a:latin typeface="Arial" charset="0"/>
                <a:ea typeface="宋体" charset="0"/>
              </a:rPr>
              <a:t>！</a:t>
            </a:r>
            <a:r>
              <a:rPr lang="en-US" altLang="zh-CN" dirty="0">
                <a:latin typeface="Arial" charset="0"/>
                <a:ea typeface="宋体" charset="0"/>
              </a:rPr>
              <a:t>= 1×2×3×…×n</a:t>
            </a:r>
          </a:p>
          <a:p>
            <a:pPr lvl="2" eaLnBrk="1" hangingPunct="1">
              <a:lnSpc>
                <a:spcPct val="90000"/>
              </a:lnSpc>
            </a:pPr>
            <a:r>
              <a:rPr lang="zh-CN" altLang="en-US" dirty="0">
                <a:latin typeface="Arial" charset="0"/>
                <a:ea typeface="宋体" charset="0"/>
              </a:rPr>
              <a:t>用循环语句实现：</a:t>
            </a:r>
          </a:p>
          <a:p>
            <a:pPr lvl="2" eaLnBrk="1" hangingPunct="1">
              <a:lnSpc>
                <a:spcPct val="90000"/>
              </a:lnSpc>
              <a:buFont typeface="Wingdings" charset="0"/>
              <a:buNone/>
            </a:pPr>
            <a:r>
              <a:rPr lang="zh-CN" altLang="en-US" dirty="0">
                <a:latin typeface="Arial" charset="0"/>
                <a:ea typeface="宋体" charset="0"/>
              </a:rPr>
              <a:t>		</a:t>
            </a:r>
            <a:r>
              <a:rPr lang="en-US" altLang="zh-CN" dirty="0">
                <a:latin typeface="Arial" charset="0"/>
                <a:ea typeface="宋体" charset="0"/>
              </a:rPr>
              <a:t>result = 1;</a:t>
            </a:r>
          </a:p>
          <a:p>
            <a:pPr lvl="2" eaLnBrk="1" hangingPunct="1">
              <a:lnSpc>
                <a:spcPct val="90000"/>
              </a:lnSpc>
              <a:buFont typeface="Wingdings" charset="0"/>
              <a:buNone/>
            </a:pPr>
            <a:r>
              <a:rPr lang="en-US" altLang="zh-CN" dirty="0">
                <a:latin typeface="Arial" charset="0"/>
                <a:ea typeface="宋体" charset="0"/>
              </a:rPr>
              <a:t>		for(</a:t>
            </a:r>
            <a:r>
              <a:rPr lang="en-US" altLang="zh-CN" dirty="0" err="1">
                <a:latin typeface="Arial" charset="0"/>
                <a:ea typeface="宋体" charset="0"/>
              </a:rPr>
              <a:t>i</a:t>
            </a:r>
            <a:r>
              <a:rPr lang="en-US" altLang="zh-CN" dirty="0">
                <a:latin typeface="Arial" charset="0"/>
                <a:ea typeface="宋体" charset="0"/>
              </a:rPr>
              <a:t> = 1; </a:t>
            </a:r>
            <a:r>
              <a:rPr lang="en-US" altLang="zh-CN" dirty="0" err="1">
                <a:latin typeface="Arial" charset="0"/>
                <a:ea typeface="宋体" charset="0"/>
              </a:rPr>
              <a:t>i</a:t>
            </a:r>
            <a:r>
              <a:rPr lang="en-US" altLang="zh-CN" dirty="0">
                <a:latin typeface="Arial" charset="0"/>
                <a:ea typeface="宋体" charset="0"/>
              </a:rPr>
              <a:t> &lt;= n; </a:t>
            </a:r>
            <a:r>
              <a:rPr lang="en-US" altLang="zh-CN" dirty="0" err="1">
                <a:latin typeface="Arial" charset="0"/>
                <a:ea typeface="宋体" charset="0"/>
              </a:rPr>
              <a:t>i</a:t>
            </a:r>
            <a:r>
              <a:rPr lang="en-US" altLang="zh-CN" dirty="0">
                <a:latin typeface="Arial" charset="0"/>
                <a:ea typeface="宋体" charset="0"/>
              </a:rPr>
              <a:t>++)</a:t>
            </a:r>
          </a:p>
          <a:p>
            <a:pPr lvl="2" eaLnBrk="1" hangingPunct="1">
              <a:lnSpc>
                <a:spcPct val="90000"/>
              </a:lnSpc>
              <a:buFont typeface="Wingdings" charset="0"/>
              <a:buNone/>
            </a:pPr>
            <a:r>
              <a:rPr lang="en-US" altLang="zh-CN" dirty="0">
                <a:latin typeface="Arial" charset="0"/>
                <a:ea typeface="宋体" charset="0"/>
              </a:rPr>
              <a:t>    	    result = result * </a:t>
            </a:r>
            <a:r>
              <a:rPr lang="en-US" altLang="zh-CN" dirty="0" err="1">
                <a:latin typeface="Arial" charset="0"/>
                <a:ea typeface="宋体" charset="0"/>
              </a:rPr>
              <a:t>i</a:t>
            </a:r>
            <a:r>
              <a:rPr lang="en-US" altLang="zh-CN" dirty="0">
                <a:latin typeface="Arial" charset="0"/>
                <a:ea typeface="宋体" charset="0"/>
              </a:rPr>
              <a:t>;</a:t>
            </a:r>
            <a:endParaRPr lang="en-US" altLang="zh-CN" b="0" dirty="0">
              <a:latin typeface="Arial" charset="0"/>
              <a:ea typeface="宋体" charset="0"/>
            </a:endParaRPr>
          </a:p>
          <a:p>
            <a:pPr lvl="1" eaLnBrk="1" hangingPunct="1">
              <a:lnSpc>
                <a:spcPct val="90000"/>
              </a:lnSpc>
            </a:pPr>
            <a:r>
              <a:rPr lang="zh-CN" altLang="en-US" b="0" dirty="0">
                <a:latin typeface="Microsoft YaHei" panose="020B0503020204020204" pitchFamily="34" charset="-122"/>
                <a:ea typeface="Microsoft YaHei" panose="020B0503020204020204" pitchFamily="34" charset="-122"/>
              </a:rPr>
              <a:t>递归法</a:t>
            </a:r>
            <a:endParaRPr lang="en-US" altLang="zh-CN" dirty="0">
              <a:latin typeface="Microsoft YaHei" panose="020B0503020204020204" pitchFamily="34" charset="-122"/>
              <a:ea typeface="Microsoft YaHei" panose="020B0503020204020204" pitchFamily="34" charset="-122"/>
            </a:endParaRPr>
          </a:p>
          <a:p>
            <a:pPr lvl="2" eaLnBrk="1" hangingPunct="1">
              <a:lnSpc>
                <a:spcPct val="90000"/>
              </a:lnSpc>
            </a:pPr>
            <a:r>
              <a:rPr lang="en-US" altLang="zh-CN" dirty="0">
                <a:latin typeface="Arial" charset="0"/>
                <a:ea typeface="宋体" charset="0"/>
              </a:rPr>
              <a:t>n</a:t>
            </a:r>
            <a:r>
              <a:rPr lang="zh-CN" altLang="en-US" dirty="0">
                <a:latin typeface="Arial" charset="0"/>
                <a:ea typeface="宋体" charset="0"/>
              </a:rPr>
              <a:t>！</a:t>
            </a:r>
            <a:r>
              <a:rPr lang="en-US" altLang="zh-CN" dirty="0">
                <a:latin typeface="Arial" charset="0"/>
                <a:ea typeface="宋体" charset="0"/>
              </a:rPr>
              <a:t>= n ×(n-1)!	</a:t>
            </a:r>
            <a:r>
              <a:rPr lang="zh-CN" altLang="en-US" dirty="0">
                <a:latin typeface="Arial" charset="0"/>
                <a:ea typeface="宋体" charset="0"/>
              </a:rPr>
              <a:t>当</a:t>
            </a:r>
            <a:r>
              <a:rPr lang="en-US" altLang="zh-CN" dirty="0">
                <a:latin typeface="Arial" charset="0"/>
                <a:ea typeface="宋体" charset="0"/>
              </a:rPr>
              <a:t>n</a:t>
            </a:r>
            <a:r>
              <a:rPr lang="zh-CN" altLang="en-US" dirty="0">
                <a:latin typeface="Arial" charset="0"/>
                <a:ea typeface="宋体" charset="0"/>
              </a:rPr>
              <a:t>＞</a:t>
            </a:r>
            <a:r>
              <a:rPr lang="en-US" altLang="zh-CN" dirty="0">
                <a:latin typeface="Arial" charset="0"/>
                <a:ea typeface="宋体" charset="0"/>
              </a:rPr>
              <a:t>1		</a:t>
            </a:r>
            <a:r>
              <a:rPr lang="zh-CN" altLang="en-US" dirty="0">
                <a:solidFill>
                  <a:srgbClr val="C00000"/>
                </a:solidFill>
                <a:latin typeface="Arial" charset="0"/>
                <a:ea typeface="宋体" charset="0"/>
              </a:rPr>
              <a:t>递归式子</a:t>
            </a:r>
          </a:p>
          <a:p>
            <a:pPr lvl="2" eaLnBrk="1" hangingPunct="1">
              <a:lnSpc>
                <a:spcPct val="90000"/>
              </a:lnSpc>
              <a:buFont typeface="Wingdings" charset="0"/>
              <a:buNone/>
            </a:pPr>
            <a:r>
              <a:rPr lang="en-US" altLang="zh-CN" dirty="0">
                <a:latin typeface="Arial" charset="0"/>
                <a:ea typeface="宋体" charset="0"/>
              </a:rPr>
              <a:t>          = 1		</a:t>
            </a:r>
            <a:r>
              <a:rPr lang="zh-CN" altLang="en-US" dirty="0">
                <a:latin typeface="Arial" charset="0"/>
                <a:ea typeface="宋体" charset="0"/>
              </a:rPr>
              <a:t>当</a:t>
            </a:r>
            <a:r>
              <a:rPr lang="en-US" altLang="zh-CN" dirty="0">
                <a:latin typeface="Arial" charset="0"/>
                <a:ea typeface="宋体" charset="0"/>
              </a:rPr>
              <a:t>n=1</a:t>
            </a:r>
            <a:r>
              <a:rPr lang="zh-CN" altLang="en-US" dirty="0">
                <a:latin typeface="Arial" charset="0"/>
                <a:ea typeface="宋体" charset="0"/>
              </a:rPr>
              <a:t>或</a:t>
            </a:r>
            <a:r>
              <a:rPr lang="en-US" altLang="zh-CN" dirty="0">
                <a:latin typeface="Arial" charset="0"/>
                <a:ea typeface="宋体" charset="0"/>
              </a:rPr>
              <a:t>n=0		</a:t>
            </a:r>
            <a:r>
              <a:rPr lang="zh-CN" altLang="en-US" dirty="0">
                <a:solidFill>
                  <a:srgbClr val="C00000"/>
                </a:solidFill>
                <a:latin typeface="Arial" charset="0"/>
                <a:ea typeface="宋体" charset="0"/>
              </a:rPr>
              <a:t>递归出口</a:t>
            </a:r>
          </a:p>
          <a:p>
            <a:pPr lvl="2" eaLnBrk="1" hangingPunct="1">
              <a:lnSpc>
                <a:spcPct val="110000"/>
              </a:lnSpc>
            </a:pPr>
            <a:r>
              <a:rPr lang="zh-CN" altLang="en-US" dirty="0">
                <a:latin typeface="Arial" charset="0"/>
                <a:ea typeface="宋体" charset="0"/>
              </a:rPr>
              <a:t>即求</a:t>
            </a:r>
            <a:r>
              <a:rPr lang="en-US" altLang="zh-CN" dirty="0">
                <a:latin typeface="Arial" charset="0"/>
                <a:ea typeface="宋体" charset="0"/>
              </a:rPr>
              <a:t>n</a:t>
            </a:r>
            <a:r>
              <a:rPr lang="zh-CN" altLang="en-US" dirty="0">
                <a:latin typeface="Arial" charset="0"/>
                <a:ea typeface="宋体" charset="0"/>
              </a:rPr>
              <a:t>！可以在</a:t>
            </a:r>
            <a:r>
              <a:rPr lang="en-US" altLang="zh-CN" dirty="0">
                <a:latin typeface="Arial" charset="0"/>
                <a:ea typeface="宋体" charset="0"/>
              </a:rPr>
              <a:t>(n-1)</a:t>
            </a:r>
            <a:r>
              <a:rPr lang="zh-CN" altLang="en-US" dirty="0">
                <a:latin typeface="Arial" charset="0"/>
                <a:ea typeface="宋体" charset="0"/>
              </a:rPr>
              <a:t>！的基础上再乘上</a:t>
            </a:r>
            <a:r>
              <a:rPr lang="en-US" altLang="zh-CN" dirty="0">
                <a:latin typeface="Arial" charset="0"/>
                <a:ea typeface="宋体" charset="0"/>
              </a:rPr>
              <a:t>n</a:t>
            </a:r>
            <a:r>
              <a:rPr lang="zh-CN" altLang="en-US" dirty="0">
                <a:latin typeface="Arial" charset="0"/>
                <a:ea typeface="宋体" charset="0"/>
              </a:rPr>
              <a:t>。如果把求</a:t>
            </a:r>
            <a:r>
              <a:rPr lang="en-US" altLang="zh-CN" dirty="0">
                <a:latin typeface="Arial" charset="0"/>
                <a:ea typeface="宋体" charset="0"/>
              </a:rPr>
              <a:t>n</a:t>
            </a:r>
            <a:r>
              <a:rPr lang="zh-CN" altLang="en-US" dirty="0">
                <a:latin typeface="Arial" charset="0"/>
                <a:ea typeface="宋体" charset="0"/>
              </a:rPr>
              <a:t>！写成函数</a:t>
            </a:r>
            <a:r>
              <a:rPr lang="en-US" altLang="zh-CN" dirty="0">
                <a:latin typeface="Arial" charset="0"/>
                <a:ea typeface="宋体" charset="0"/>
              </a:rPr>
              <a:t>fact(n)</a:t>
            </a:r>
            <a:r>
              <a:rPr lang="zh-CN" altLang="en-US" dirty="0">
                <a:latin typeface="Arial" charset="0"/>
                <a:ea typeface="宋体" charset="0"/>
              </a:rPr>
              <a:t>，则</a:t>
            </a:r>
            <a:r>
              <a:rPr lang="en-US" altLang="zh-CN" dirty="0">
                <a:latin typeface="Arial" charset="0"/>
                <a:ea typeface="宋体" charset="0"/>
              </a:rPr>
              <a:t>fact (n)</a:t>
            </a:r>
            <a:r>
              <a:rPr lang="zh-CN" altLang="en-US" dirty="0">
                <a:latin typeface="Arial" charset="0"/>
                <a:ea typeface="宋体" charset="0"/>
              </a:rPr>
              <a:t>的实现依赖于</a:t>
            </a:r>
            <a:r>
              <a:rPr lang="en-US" altLang="zh-CN" dirty="0">
                <a:latin typeface="Arial" charset="0"/>
                <a:ea typeface="宋体" charset="0"/>
              </a:rPr>
              <a:t>fact(n-1)</a:t>
            </a:r>
            <a:r>
              <a:rPr lang="zh-CN" altLang="en-US" dirty="0">
                <a:latin typeface="Arial" charset="0"/>
                <a:ea typeface="宋体" charset="0"/>
              </a:rPr>
              <a:t>。</a:t>
            </a:r>
          </a:p>
        </p:txBody>
      </p:sp>
    </p:spTree>
    <p:extLst>
      <p:ext uri="{BB962C8B-B14F-4D97-AF65-F5344CB8AC3E}">
        <p14:creationId xmlns:p14="http://schemas.microsoft.com/office/powerpoint/2010/main" val="607528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647232" y="445420"/>
            <a:ext cx="5184775" cy="792162"/>
          </a:xfrm>
        </p:spPr>
        <p:txBody>
          <a:bodyPr/>
          <a:lstStyle/>
          <a:p>
            <a:pPr eaLnBrk="1" hangingPunct="1"/>
            <a:r>
              <a:rPr lang="en-US" altLang="zh-CN" sz="3600" dirty="0">
                <a:latin typeface="Arial" charset="0"/>
                <a:ea typeface="宋体" charset="0"/>
              </a:rPr>
              <a:t>10.2.2</a:t>
            </a:r>
            <a:r>
              <a:rPr lang="zh-CN" altLang="en-US" sz="3600" dirty="0">
                <a:latin typeface="Arial" charset="0"/>
                <a:ea typeface="宋体" charset="0"/>
              </a:rPr>
              <a:t>递归函数基本概念 </a:t>
            </a:r>
          </a:p>
        </p:txBody>
      </p:sp>
      <p:sp>
        <p:nvSpPr>
          <p:cNvPr id="39938" name="Rectangle 3"/>
          <p:cNvSpPr>
            <a:spLocks noGrp="1" noChangeArrowheads="1"/>
          </p:cNvSpPr>
          <p:nvPr>
            <p:ph type="body" idx="1"/>
          </p:nvPr>
        </p:nvSpPr>
        <p:spPr>
          <a:xfrm>
            <a:off x="191344" y="593725"/>
            <a:ext cx="5761038" cy="6264275"/>
          </a:xfrm>
        </p:spPr>
        <p:txBody>
          <a:bodyPr/>
          <a:lstStyle/>
          <a:p>
            <a:pPr eaLnBrk="1" hangingPunct="1">
              <a:lnSpc>
                <a:spcPct val="90000"/>
              </a:lnSpc>
              <a:buFont typeface="Wingdings" charset="0"/>
              <a:buNone/>
            </a:pPr>
            <a:r>
              <a:rPr lang="zh-CN" altLang="en-US" sz="2400" b="1" dirty="0">
                <a:latin typeface="Arial" charset="0"/>
                <a:ea typeface="宋体" charset="0"/>
              </a:rPr>
              <a:t>例</a:t>
            </a:r>
            <a:r>
              <a:rPr lang="en-US" altLang="zh-CN" sz="2400" b="1" dirty="0">
                <a:latin typeface="Arial" charset="0"/>
                <a:ea typeface="宋体" charset="0"/>
              </a:rPr>
              <a:t>10-2 </a:t>
            </a:r>
            <a:r>
              <a:rPr lang="zh-CN" altLang="en-US" sz="2400" b="1" dirty="0">
                <a:latin typeface="Arial" charset="0"/>
                <a:ea typeface="宋体" charset="0"/>
              </a:rPr>
              <a:t>用递归函数求</a:t>
            </a:r>
            <a:r>
              <a:rPr lang="en-US" altLang="zh-CN" sz="2400" b="1" dirty="0">
                <a:latin typeface="Arial" charset="0"/>
                <a:ea typeface="宋体" charset="0"/>
              </a:rPr>
              <a:t>n!</a:t>
            </a:r>
            <a:r>
              <a:rPr lang="zh-CN" altLang="en-US" sz="2400" b="1" dirty="0">
                <a:latin typeface="Arial" charset="0"/>
                <a:ea typeface="宋体" charset="0"/>
              </a:rPr>
              <a:t>。</a:t>
            </a:r>
            <a:endParaRPr lang="en-US" altLang="zh-CN" sz="2400" b="1" dirty="0">
              <a:latin typeface="Arial" charset="0"/>
              <a:ea typeface="宋体" charset="0"/>
            </a:endParaRPr>
          </a:p>
          <a:p>
            <a:pPr eaLnBrk="1" hangingPunct="1">
              <a:lnSpc>
                <a:spcPct val="140000"/>
              </a:lnSpc>
              <a:buFont typeface="Wingdings" charset="0"/>
              <a:buNone/>
            </a:pPr>
            <a:r>
              <a:rPr lang="en-US" altLang="zh-CN" sz="2000" b="1" dirty="0">
                <a:latin typeface="Arial" charset="0"/>
                <a:ea typeface="宋体" charset="0"/>
              </a:rPr>
              <a:t>#include &lt;</a:t>
            </a:r>
            <a:r>
              <a:rPr lang="en-US" altLang="zh-CN" sz="2000" b="1" dirty="0" err="1">
                <a:latin typeface="Arial" charset="0"/>
                <a:ea typeface="宋体" charset="0"/>
              </a:rPr>
              <a:t>stdio.h</a:t>
            </a:r>
            <a:r>
              <a:rPr lang="en-US" altLang="zh-CN" sz="2000" b="1" dirty="0">
                <a:latin typeface="Arial" charset="0"/>
                <a:ea typeface="宋体" charset="0"/>
              </a:rPr>
              <a:t>&gt;</a:t>
            </a:r>
          </a:p>
          <a:p>
            <a:pPr eaLnBrk="1" hangingPunct="1">
              <a:lnSpc>
                <a:spcPct val="90000"/>
              </a:lnSpc>
              <a:buFont typeface="Wingdings" charset="0"/>
              <a:buNone/>
            </a:pPr>
            <a:r>
              <a:rPr lang="en-US" altLang="zh-CN" sz="2000" b="1" dirty="0">
                <a:solidFill>
                  <a:schemeClr val="bg2"/>
                </a:solidFill>
                <a:latin typeface="Arial" charset="0"/>
                <a:ea typeface="宋体" charset="0"/>
              </a:rPr>
              <a:t>double  fact(int n)</a:t>
            </a:r>
            <a:r>
              <a:rPr lang="zh-CN" altLang="en-US" sz="2000" b="1" dirty="0">
                <a:solidFill>
                  <a:schemeClr val="bg2"/>
                </a:solidFill>
                <a:latin typeface="Arial" charset="0"/>
                <a:ea typeface="宋体" charset="0"/>
              </a:rPr>
              <a:t>；</a:t>
            </a:r>
            <a:endParaRPr lang="en-US" altLang="zh-CN" sz="2000" b="1" dirty="0">
              <a:solidFill>
                <a:schemeClr val="bg2"/>
              </a:solidFill>
              <a:latin typeface="Arial" charset="0"/>
              <a:ea typeface="宋体" charset="0"/>
            </a:endParaRPr>
          </a:p>
          <a:p>
            <a:pPr eaLnBrk="1" hangingPunct="1">
              <a:lnSpc>
                <a:spcPct val="90000"/>
              </a:lnSpc>
              <a:buFont typeface="Wingdings" charset="0"/>
              <a:buNone/>
            </a:pPr>
            <a:r>
              <a:rPr lang="en-US" altLang="zh-CN" sz="2000" b="1" dirty="0">
                <a:latin typeface="Arial" charset="0"/>
                <a:ea typeface="宋体" charset="0"/>
              </a:rPr>
              <a:t>int main(void)</a:t>
            </a:r>
          </a:p>
          <a:p>
            <a:pPr eaLnBrk="1" hangingPunct="1">
              <a:lnSpc>
                <a:spcPct val="90000"/>
              </a:lnSpc>
              <a:buFont typeface="Wingdings" charset="0"/>
              <a:buNone/>
            </a:pPr>
            <a:r>
              <a:rPr lang="en-US" altLang="zh-CN" sz="2000" b="1" dirty="0">
                <a:latin typeface="Arial" charset="0"/>
                <a:ea typeface="宋体" charset="0"/>
              </a:rPr>
              <a:t>{   int n;</a:t>
            </a:r>
          </a:p>
          <a:p>
            <a:pPr eaLnBrk="1" hangingPunct="1">
              <a:lnSpc>
                <a:spcPct val="90000"/>
              </a:lnSpc>
              <a:buFont typeface="Wingdings" charset="0"/>
              <a:buNone/>
            </a:pPr>
            <a:r>
              <a:rPr lang="en-US" altLang="zh-CN" sz="2000" b="1" dirty="0">
                <a:latin typeface="Arial" charset="0"/>
                <a:ea typeface="宋体" charset="0"/>
              </a:rPr>
              <a:t>    </a:t>
            </a:r>
            <a:r>
              <a:rPr lang="en-US" altLang="zh-CN" sz="2000" b="1" dirty="0" err="1">
                <a:latin typeface="Arial" charset="0"/>
                <a:ea typeface="宋体" charset="0"/>
              </a:rPr>
              <a:t>scanf</a:t>
            </a:r>
            <a:r>
              <a:rPr lang="en-US" altLang="zh-CN" sz="2000" b="1" dirty="0">
                <a:latin typeface="Arial" charset="0"/>
                <a:ea typeface="宋体" charset="0"/>
              </a:rPr>
              <a:t> ("%d", &amp;n);</a:t>
            </a:r>
          </a:p>
          <a:p>
            <a:pPr eaLnBrk="1" hangingPunct="1">
              <a:lnSpc>
                <a:spcPct val="90000"/>
              </a:lnSpc>
              <a:buFont typeface="Wingdings" charset="0"/>
              <a:buNone/>
            </a:pPr>
            <a:r>
              <a:rPr lang="en-US" altLang="zh-CN" sz="2000" b="1" dirty="0">
                <a:latin typeface="Arial" charset="0"/>
                <a:ea typeface="宋体" charset="0"/>
              </a:rPr>
              <a:t>    </a:t>
            </a:r>
            <a:r>
              <a:rPr lang="en-US" altLang="zh-CN" sz="2000" b="1" dirty="0" err="1">
                <a:latin typeface="Arial" charset="0"/>
                <a:ea typeface="宋体" charset="0"/>
              </a:rPr>
              <a:t>printf</a:t>
            </a:r>
            <a:r>
              <a:rPr lang="en-US" altLang="zh-CN" sz="2000" b="1" dirty="0">
                <a:latin typeface="Arial" charset="0"/>
                <a:ea typeface="宋体" charset="0"/>
              </a:rPr>
              <a:t> ("%f", fact (n) );</a:t>
            </a:r>
          </a:p>
          <a:p>
            <a:pPr eaLnBrk="1" hangingPunct="1">
              <a:lnSpc>
                <a:spcPct val="90000"/>
              </a:lnSpc>
              <a:buFont typeface="Wingdings" charset="0"/>
              <a:buNone/>
            </a:pPr>
            <a:r>
              <a:rPr lang="en-US" altLang="zh-CN" sz="2000" b="1" dirty="0">
                <a:latin typeface="Arial" charset="0"/>
                <a:ea typeface="宋体" charset="0"/>
              </a:rPr>
              <a:t>    return 0;</a:t>
            </a:r>
          </a:p>
          <a:p>
            <a:pPr eaLnBrk="1" hangingPunct="1">
              <a:lnSpc>
                <a:spcPct val="90000"/>
              </a:lnSpc>
              <a:buFont typeface="Wingdings" charset="0"/>
              <a:buNone/>
            </a:pPr>
            <a:r>
              <a:rPr lang="en-US" altLang="zh-CN" sz="2000" b="1" dirty="0">
                <a:latin typeface="Arial" charset="0"/>
                <a:ea typeface="宋体" charset="0"/>
              </a:rPr>
              <a:t>}</a:t>
            </a:r>
          </a:p>
          <a:p>
            <a:pPr eaLnBrk="1" hangingPunct="1">
              <a:lnSpc>
                <a:spcPct val="90000"/>
              </a:lnSpc>
              <a:buFont typeface="Wingdings" charset="0"/>
              <a:buNone/>
            </a:pPr>
            <a:r>
              <a:rPr lang="en-US" altLang="zh-CN" sz="2000" b="1" dirty="0">
                <a:solidFill>
                  <a:schemeClr val="bg2"/>
                </a:solidFill>
                <a:latin typeface="Arial" charset="0"/>
                <a:ea typeface="宋体" charset="0"/>
              </a:rPr>
              <a:t>double  fact(int n)</a:t>
            </a:r>
            <a:r>
              <a:rPr lang="zh-CN" altLang="en-US" sz="2000" b="1" dirty="0">
                <a:solidFill>
                  <a:schemeClr val="bg2"/>
                </a:solidFill>
                <a:latin typeface="Arial" charset="0"/>
                <a:ea typeface="宋体" charset="0"/>
              </a:rPr>
              <a:t>  </a:t>
            </a:r>
            <a:r>
              <a:rPr lang="en-US" altLang="zh-CN" sz="2000" b="1" dirty="0">
                <a:latin typeface="Arial" charset="0"/>
                <a:ea typeface="宋体" charset="0"/>
              </a:rPr>
              <a:t>  /*  </a:t>
            </a:r>
            <a:r>
              <a:rPr lang="zh-CN" altLang="en-US" sz="2000" b="1" dirty="0">
                <a:latin typeface="Arial" charset="0"/>
                <a:ea typeface="宋体" charset="0"/>
              </a:rPr>
              <a:t>函数定义  *</a:t>
            </a:r>
            <a:r>
              <a:rPr lang="en-US" altLang="zh-CN" sz="2000" b="1" dirty="0">
                <a:latin typeface="Arial" charset="0"/>
                <a:ea typeface="宋体" charset="0"/>
              </a:rPr>
              <a:t>/</a:t>
            </a:r>
          </a:p>
          <a:p>
            <a:pPr eaLnBrk="1" hangingPunct="1">
              <a:lnSpc>
                <a:spcPct val="90000"/>
              </a:lnSpc>
              <a:buFont typeface="Wingdings" charset="0"/>
              <a:buNone/>
            </a:pPr>
            <a:r>
              <a:rPr lang="en-US" altLang="zh-CN" sz="2000" b="1" dirty="0">
                <a:latin typeface="Arial" charset="0"/>
                <a:ea typeface="宋体" charset="0"/>
              </a:rPr>
              <a:t>{  double result;</a:t>
            </a:r>
          </a:p>
          <a:p>
            <a:pPr eaLnBrk="1" hangingPunct="1">
              <a:lnSpc>
                <a:spcPct val="90000"/>
              </a:lnSpc>
              <a:buFont typeface="Wingdings" charset="0"/>
              <a:buNone/>
            </a:pPr>
            <a:r>
              <a:rPr lang="en-US" altLang="zh-CN" sz="2000" b="1" dirty="0">
                <a:latin typeface="Arial" charset="0"/>
                <a:ea typeface="宋体" charset="0"/>
              </a:rPr>
              <a:t>    </a:t>
            </a:r>
            <a:r>
              <a:rPr lang="en-US" altLang="zh-CN" sz="2000" b="1" dirty="0">
                <a:solidFill>
                  <a:schemeClr val="bg2"/>
                </a:solidFill>
                <a:latin typeface="Arial" charset="0"/>
                <a:ea typeface="宋体" charset="0"/>
              </a:rPr>
              <a:t>if (n==1 || n == 0)</a:t>
            </a:r>
            <a:r>
              <a:rPr lang="zh-CN" altLang="en-US" sz="2000" b="1" dirty="0">
                <a:solidFill>
                  <a:schemeClr val="bg2"/>
                </a:solidFill>
                <a:latin typeface="Arial" charset="0"/>
                <a:ea typeface="宋体" charset="0"/>
              </a:rPr>
              <a:t> </a:t>
            </a:r>
            <a:r>
              <a:rPr lang="en-US" altLang="zh-CN" sz="2000" b="1" dirty="0">
                <a:solidFill>
                  <a:schemeClr val="bg2"/>
                </a:solidFill>
                <a:latin typeface="Arial" charset="0"/>
                <a:ea typeface="宋体" charset="0"/>
              </a:rPr>
              <a:t> /*  </a:t>
            </a:r>
            <a:r>
              <a:rPr lang="zh-CN" altLang="en-US" sz="2000" b="1" dirty="0">
                <a:solidFill>
                  <a:schemeClr val="bg2"/>
                </a:solidFill>
                <a:latin typeface="Arial" charset="0"/>
                <a:ea typeface="宋体" charset="0"/>
              </a:rPr>
              <a:t>递归出口  *</a:t>
            </a:r>
            <a:r>
              <a:rPr lang="en-US" altLang="zh-CN" sz="2000" b="1" dirty="0">
                <a:solidFill>
                  <a:schemeClr val="bg2"/>
                </a:solidFill>
                <a:latin typeface="Arial" charset="0"/>
                <a:ea typeface="宋体" charset="0"/>
              </a:rPr>
              <a:t>/</a:t>
            </a:r>
          </a:p>
          <a:p>
            <a:pPr eaLnBrk="1" hangingPunct="1">
              <a:lnSpc>
                <a:spcPct val="90000"/>
              </a:lnSpc>
              <a:buFont typeface="Wingdings" charset="0"/>
              <a:buNone/>
            </a:pPr>
            <a:r>
              <a:rPr lang="en-US" altLang="zh-CN" sz="2000" b="1" dirty="0">
                <a:solidFill>
                  <a:schemeClr val="bg2"/>
                </a:solidFill>
                <a:latin typeface="Arial" charset="0"/>
                <a:ea typeface="宋体" charset="0"/>
              </a:rPr>
              <a:t>        result = 1;</a:t>
            </a:r>
          </a:p>
          <a:p>
            <a:pPr eaLnBrk="1" hangingPunct="1">
              <a:lnSpc>
                <a:spcPct val="90000"/>
              </a:lnSpc>
              <a:buFont typeface="Wingdings" charset="0"/>
              <a:buNone/>
            </a:pPr>
            <a:r>
              <a:rPr lang="en-US" altLang="zh-CN" sz="2000" b="1" dirty="0">
                <a:solidFill>
                  <a:schemeClr val="bg2"/>
                </a:solidFill>
                <a:latin typeface="Arial" charset="0"/>
                <a:ea typeface="宋体" charset="0"/>
              </a:rPr>
              <a:t>    else </a:t>
            </a:r>
          </a:p>
          <a:p>
            <a:pPr eaLnBrk="1" hangingPunct="1">
              <a:lnSpc>
                <a:spcPct val="90000"/>
              </a:lnSpc>
              <a:buFont typeface="Wingdings" charset="0"/>
              <a:buNone/>
            </a:pPr>
            <a:r>
              <a:rPr lang="en-US" altLang="zh-CN" sz="2000" b="1" dirty="0">
                <a:solidFill>
                  <a:schemeClr val="bg2"/>
                </a:solidFill>
                <a:latin typeface="Arial" charset="0"/>
                <a:ea typeface="宋体" charset="0"/>
              </a:rPr>
              <a:t>        result = n * fact(n-1);</a:t>
            </a:r>
            <a:r>
              <a:rPr lang="en-US" altLang="zh-CN" sz="2000" b="1" dirty="0">
                <a:latin typeface="Arial" charset="0"/>
                <a:ea typeface="宋体" charset="0"/>
              </a:rPr>
              <a:t>      </a:t>
            </a:r>
          </a:p>
          <a:p>
            <a:pPr eaLnBrk="1" hangingPunct="1">
              <a:lnSpc>
                <a:spcPct val="90000"/>
              </a:lnSpc>
              <a:buFont typeface="Wingdings" charset="0"/>
              <a:buNone/>
            </a:pPr>
            <a:r>
              <a:rPr lang="en-US" altLang="zh-CN" sz="2000" b="1" dirty="0">
                <a:latin typeface="Arial" charset="0"/>
                <a:ea typeface="宋体" charset="0"/>
              </a:rPr>
              <a:t>    return result;</a:t>
            </a:r>
          </a:p>
          <a:p>
            <a:pPr eaLnBrk="1" hangingPunct="1">
              <a:lnSpc>
                <a:spcPct val="90000"/>
              </a:lnSpc>
              <a:buFont typeface="Wingdings" charset="0"/>
              <a:buNone/>
            </a:pPr>
            <a:r>
              <a:rPr lang="en-US" altLang="zh-CN" sz="2000" b="1" dirty="0">
                <a:latin typeface="Arial" charset="0"/>
                <a:ea typeface="宋体" charset="0"/>
              </a:rPr>
              <a:t>}</a:t>
            </a:r>
            <a:endParaRPr lang="zh-CN" altLang="en-US" sz="2000" b="1" dirty="0">
              <a:latin typeface="Arial" charset="0"/>
              <a:ea typeface="宋体" charset="0"/>
            </a:endParaRPr>
          </a:p>
        </p:txBody>
      </p:sp>
      <p:sp>
        <p:nvSpPr>
          <p:cNvPr id="39939" name="Line 4"/>
          <p:cNvSpPr>
            <a:spLocks noChangeShapeType="1"/>
          </p:cNvSpPr>
          <p:nvPr/>
        </p:nvSpPr>
        <p:spPr bwMode="auto">
          <a:xfrm>
            <a:off x="2063751" y="5877272"/>
            <a:ext cx="1439862" cy="0"/>
          </a:xfrm>
          <a:prstGeom prst="line">
            <a:avLst/>
          </a:prstGeom>
          <a:noFill/>
          <a:ln w="57150">
            <a:solidFill>
              <a:srgbClr val="CC0066"/>
            </a:solidFill>
            <a:round/>
            <a:headEnd/>
            <a:tailEn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pic>
        <p:nvPicPr>
          <p:cNvPr id="5" name="Picture 4">
            <a:extLst>
              <a:ext uri="{FF2B5EF4-FFF2-40B4-BE49-F238E27FC236}">
                <a16:creationId xmlns:a16="http://schemas.microsoft.com/office/drawing/2014/main" id="{705A4859-B8FB-594A-954B-51FC0AE473CD}"/>
              </a:ext>
            </a:extLst>
          </p:cNvPr>
          <p:cNvPicPr>
            <a:picLocks noChangeAspect="1"/>
          </p:cNvPicPr>
          <p:nvPr/>
        </p:nvPicPr>
        <p:blipFill>
          <a:blip r:embed="rId2" cstate="print"/>
          <a:stretch>
            <a:fillRect/>
          </a:stretch>
        </p:blipFill>
        <p:spPr>
          <a:xfrm>
            <a:off x="4871866" y="2408794"/>
            <a:ext cx="7128790" cy="3939669"/>
          </a:xfrm>
          <a:prstGeom prst="rect">
            <a:avLst/>
          </a:prstGeom>
          <a:noFill/>
          <a:ln w="9525">
            <a:noFill/>
          </a:ln>
        </p:spPr>
      </p:pic>
    </p:spTree>
    <p:extLst>
      <p:ext uri="{BB962C8B-B14F-4D97-AF65-F5344CB8AC3E}">
        <p14:creationId xmlns:p14="http://schemas.microsoft.com/office/powerpoint/2010/main" val="286110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2066" name="Oval 2"/>
          <p:cNvSpPr>
            <a:spLocks noChangeArrowheads="1"/>
          </p:cNvSpPr>
          <p:nvPr/>
        </p:nvSpPr>
        <p:spPr bwMode="auto">
          <a:xfrm>
            <a:off x="7076302" y="4873997"/>
            <a:ext cx="1905000" cy="53340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pPr algn="ctr"/>
            <a:r>
              <a:rPr kumimoji="1" lang="zh-CN" altLang="en-US" sz="2800" b="1" dirty="0">
                <a:latin typeface="Times New Roman" charset="0"/>
              </a:rPr>
              <a:t>递归式</a:t>
            </a:r>
            <a:endParaRPr kumimoji="1" lang="zh-CN" altLang="en-US" sz="2400" b="1" dirty="0">
              <a:latin typeface="Times New Roman" charset="0"/>
            </a:endParaRPr>
          </a:p>
        </p:txBody>
      </p:sp>
      <p:sp>
        <p:nvSpPr>
          <p:cNvPr id="472067" name="Oval 3"/>
          <p:cNvSpPr>
            <a:spLocks noChangeArrowheads="1"/>
          </p:cNvSpPr>
          <p:nvPr/>
        </p:nvSpPr>
        <p:spPr bwMode="auto">
          <a:xfrm>
            <a:off x="7060975" y="3994596"/>
            <a:ext cx="1676400" cy="685800"/>
          </a:xfrm>
          <a:prstGeom prst="ellipse">
            <a:avLst/>
          </a:prstGeom>
          <a:solidFill>
            <a:schemeClr val="folHlink"/>
          </a:solidFill>
          <a:ln>
            <a:noFill/>
          </a:ln>
          <a:extLst>
            <a:ext uri="{91240B29-F687-4f45-9708-019B960494DF}">
              <a14:hiddenLine xmlns:a14="http://schemas.microsoft.com/office/drawing/2010/main" xmlns="" w="28575">
                <a:solidFill>
                  <a:srgbClr val="000000"/>
                </a:solidFill>
                <a:round/>
                <a:headEnd/>
                <a:tailEnd/>
              </a14:hiddenLine>
            </a:ext>
          </a:extLst>
        </p:spPr>
        <p:txBody>
          <a:bodyPr wrap="none" anchor="ctr"/>
          <a:lstStyle/>
          <a:p>
            <a:pPr algn="ctr">
              <a:spcBef>
                <a:spcPct val="50000"/>
              </a:spcBef>
            </a:pPr>
            <a:r>
              <a:rPr kumimoji="1" lang="zh-CN" altLang="en-US" sz="2800" b="1">
                <a:latin typeface="Times New Roman" charset="0"/>
              </a:rPr>
              <a:t>递归出口</a:t>
            </a:r>
            <a:endParaRPr kumimoji="1" lang="zh-CN" altLang="en-US" sz="2400" b="1">
              <a:latin typeface="CosmicTwo" charset="0"/>
            </a:endParaRPr>
          </a:p>
        </p:txBody>
      </p:sp>
      <p:sp>
        <p:nvSpPr>
          <p:cNvPr id="41987" name="Rectangle 4"/>
          <p:cNvSpPr>
            <a:spLocks noGrp="1" noChangeArrowheads="1"/>
          </p:cNvSpPr>
          <p:nvPr>
            <p:ph type="title"/>
          </p:nvPr>
        </p:nvSpPr>
        <p:spPr>
          <a:xfrm>
            <a:off x="306439" y="587636"/>
            <a:ext cx="3124200" cy="762000"/>
          </a:xfrm>
        </p:spPr>
        <p:txBody>
          <a:bodyPr/>
          <a:lstStyle/>
          <a:p>
            <a:pPr eaLnBrk="1" hangingPunct="1"/>
            <a:r>
              <a:rPr lang="zh-CN" altLang="en-US" dirty="0">
                <a:latin typeface="Arial" charset="0"/>
                <a:ea typeface="宋体" charset="0"/>
              </a:rPr>
              <a:t>例</a:t>
            </a:r>
            <a:r>
              <a:rPr lang="en-US" altLang="zh-CN" dirty="0">
                <a:latin typeface="Arial" charset="0"/>
                <a:ea typeface="宋体" charset="0"/>
              </a:rPr>
              <a:t>10-2</a:t>
            </a:r>
            <a:r>
              <a:rPr lang="zh-CN" altLang="en-US" dirty="0">
                <a:latin typeface="Arial" charset="0"/>
                <a:ea typeface="宋体" charset="0"/>
              </a:rPr>
              <a:t>分析</a:t>
            </a:r>
          </a:p>
        </p:txBody>
      </p:sp>
      <p:sp>
        <p:nvSpPr>
          <p:cNvPr id="41988" name="Rectangle 5"/>
          <p:cNvSpPr>
            <a:spLocks noGrp="1" noChangeArrowheads="1"/>
          </p:cNvSpPr>
          <p:nvPr>
            <p:ph type="body" idx="1"/>
          </p:nvPr>
        </p:nvSpPr>
        <p:spPr>
          <a:xfrm>
            <a:off x="176351" y="1700808"/>
            <a:ext cx="3543386" cy="3881214"/>
          </a:xfrm>
          <a:noFill/>
          <a:ln w="12700" cap="flat">
            <a:solidFill>
              <a:schemeClr val="tx1"/>
            </a:solidFill>
            <a:prstDash val="sysDot"/>
            <a:miter lim="800000"/>
            <a:headEnd/>
            <a:tailEnd/>
          </a:ln>
        </p:spPr>
        <p:txBody>
          <a:bodyPr/>
          <a:lstStyle/>
          <a:p>
            <a:pPr eaLnBrk="1" hangingPunct="1">
              <a:lnSpc>
                <a:spcPct val="80000"/>
              </a:lnSpc>
              <a:buFont typeface="Wingdings" charset="0"/>
              <a:buNone/>
            </a:pPr>
            <a:endParaRPr lang="en-US" altLang="zh-CN" sz="2400" dirty="0"/>
          </a:p>
          <a:p>
            <a:pPr eaLnBrk="1" hangingPunct="1">
              <a:lnSpc>
                <a:spcPct val="80000"/>
              </a:lnSpc>
              <a:buFont typeface="Wingdings" charset="0"/>
              <a:buNone/>
            </a:pPr>
            <a:r>
              <a:rPr lang="zh-CN" altLang="en-US" sz="2400" dirty="0"/>
              <a:t>求</a:t>
            </a:r>
            <a:r>
              <a:rPr lang="en-US" altLang="zh-CN" sz="2400" dirty="0"/>
              <a:t>n! </a:t>
            </a:r>
            <a:r>
              <a:rPr lang="zh-CN" altLang="en-US" sz="2400" dirty="0"/>
              <a:t>递归定义</a:t>
            </a:r>
            <a:endParaRPr lang="en-US" altLang="zh-CN" sz="2400" dirty="0"/>
          </a:p>
          <a:p>
            <a:pPr eaLnBrk="1" hangingPunct="1">
              <a:lnSpc>
                <a:spcPct val="80000"/>
              </a:lnSpc>
              <a:buFont typeface="Wingdings" charset="0"/>
              <a:buNone/>
            </a:pPr>
            <a:endParaRPr lang="en-US" altLang="zh-CN" sz="2400" dirty="0"/>
          </a:p>
          <a:p>
            <a:pPr eaLnBrk="1" hangingPunct="1">
              <a:lnSpc>
                <a:spcPct val="80000"/>
              </a:lnSpc>
              <a:buFont typeface="Wingdings" charset="0"/>
              <a:buNone/>
            </a:pPr>
            <a:r>
              <a:rPr lang="en-US" altLang="zh-CN" sz="2400" dirty="0"/>
              <a:t>n! = n * (n-1)!  </a:t>
            </a:r>
            <a:r>
              <a:rPr lang="zh-CN" altLang="en-US" sz="2400" dirty="0"/>
              <a:t>(</a:t>
            </a:r>
            <a:r>
              <a:rPr lang="en-US" altLang="zh-CN" sz="2400" dirty="0"/>
              <a:t>n &gt; 1) </a:t>
            </a:r>
          </a:p>
          <a:p>
            <a:pPr eaLnBrk="1" hangingPunct="1">
              <a:lnSpc>
                <a:spcPct val="80000"/>
              </a:lnSpc>
              <a:buFont typeface="Wingdings" charset="0"/>
              <a:buNone/>
            </a:pPr>
            <a:r>
              <a:rPr lang="en-US" altLang="zh-CN" sz="2400" dirty="0"/>
              <a:t>n! = 1</a:t>
            </a:r>
            <a:r>
              <a:rPr lang="zh-CN" altLang="en-US" sz="2400" dirty="0"/>
              <a:t>              (</a:t>
            </a:r>
            <a:r>
              <a:rPr lang="en-US" altLang="zh-CN" sz="2400" dirty="0"/>
              <a:t>n = 0,1)</a:t>
            </a:r>
          </a:p>
        </p:txBody>
      </p:sp>
      <p:sp>
        <p:nvSpPr>
          <p:cNvPr id="472070" name="Text Box 6"/>
          <p:cNvSpPr txBox="1">
            <a:spLocks noChangeArrowheads="1"/>
          </p:cNvSpPr>
          <p:nvPr/>
        </p:nvSpPr>
        <p:spPr bwMode="auto">
          <a:xfrm>
            <a:off x="4056856" y="595709"/>
            <a:ext cx="4343400" cy="6001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b="1" dirty="0"/>
              <a:t>#include &lt;</a:t>
            </a:r>
            <a:r>
              <a:rPr kumimoji="0" lang="en-US" altLang="zh-CN" b="1" dirty="0" err="1"/>
              <a:t>stdio.h</a:t>
            </a:r>
            <a:r>
              <a:rPr kumimoji="0" lang="en-US" altLang="zh-CN" b="1" dirty="0"/>
              <a:t>&gt;</a:t>
            </a:r>
          </a:p>
          <a:p>
            <a:r>
              <a:rPr kumimoji="0" lang="en-US" altLang="zh-CN" b="1" dirty="0">
                <a:solidFill>
                  <a:schemeClr val="bg2"/>
                </a:solidFill>
              </a:rPr>
              <a:t>double  fact(int n)</a:t>
            </a:r>
            <a:r>
              <a:rPr kumimoji="0" lang="zh-CN" altLang="en-US" b="1" dirty="0">
                <a:solidFill>
                  <a:schemeClr val="bg2"/>
                </a:solidFill>
              </a:rPr>
              <a:t>；</a:t>
            </a:r>
            <a:endParaRPr kumimoji="0" lang="en-US" altLang="zh-CN" b="1" dirty="0">
              <a:solidFill>
                <a:schemeClr val="bg2"/>
              </a:solidFill>
            </a:endParaRPr>
          </a:p>
          <a:p>
            <a:r>
              <a:rPr kumimoji="0" lang="en-US" altLang="zh-CN" b="1" dirty="0"/>
              <a:t>int main(void)</a:t>
            </a:r>
          </a:p>
          <a:p>
            <a:r>
              <a:rPr kumimoji="0" lang="en-US" altLang="zh-CN" b="1" dirty="0"/>
              <a:t>{   int n;</a:t>
            </a:r>
          </a:p>
          <a:p>
            <a:r>
              <a:rPr kumimoji="0" lang="en-US" altLang="zh-CN" b="1" dirty="0"/>
              <a:t>    </a:t>
            </a:r>
            <a:r>
              <a:rPr kumimoji="0" lang="en-US" altLang="zh-CN" b="1" dirty="0" err="1"/>
              <a:t>scanf</a:t>
            </a:r>
            <a:r>
              <a:rPr kumimoji="0" lang="en-US" altLang="zh-CN" b="1" dirty="0"/>
              <a:t> ("%d", &amp;n);</a:t>
            </a:r>
          </a:p>
          <a:p>
            <a:r>
              <a:rPr kumimoji="0" lang="en-US" altLang="zh-CN" b="1" dirty="0"/>
              <a:t>    </a:t>
            </a:r>
            <a:r>
              <a:rPr kumimoji="0" lang="en-US" altLang="zh-CN" b="1" dirty="0" err="1"/>
              <a:t>printf</a:t>
            </a:r>
            <a:r>
              <a:rPr kumimoji="0" lang="en-US" altLang="zh-CN" b="1" dirty="0"/>
              <a:t> ("%f", fact (n) );</a:t>
            </a:r>
          </a:p>
          <a:p>
            <a:r>
              <a:rPr kumimoji="0" lang="en-US" altLang="zh-CN" b="1" dirty="0"/>
              <a:t>    return 0;</a:t>
            </a:r>
          </a:p>
          <a:p>
            <a:r>
              <a:rPr kumimoji="0" lang="en-US" altLang="zh-CN" b="1" dirty="0"/>
              <a:t>}</a:t>
            </a:r>
          </a:p>
          <a:p>
            <a:r>
              <a:rPr kumimoji="0" lang="en-US" altLang="zh-CN" b="1" dirty="0">
                <a:solidFill>
                  <a:schemeClr val="bg2"/>
                </a:solidFill>
              </a:rPr>
              <a:t>double  fact(int n)</a:t>
            </a:r>
            <a:endParaRPr kumimoji="0" lang="en-US" altLang="zh-CN" b="1" dirty="0"/>
          </a:p>
          <a:p>
            <a:r>
              <a:rPr kumimoji="0" lang="en-US" altLang="zh-CN" b="1" dirty="0"/>
              <a:t>{  double result;</a:t>
            </a:r>
          </a:p>
          <a:p>
            <a:r>
              <a:rPr kumimoji="0" lang="en-US" altLang="zh-CN" b="1" dirty="0"/>
              <a:t>    </a:t>
            </a:r>
            <a:r>
              <a:rPr kumimoji="0" lang="en-US" altLang="zh-CN" b="1" dirty="0">
                <a:solidFill>
                  <a:schemeClr val="bg2"/>
                </a:solidFill>
              </a:rPr>
              <a:t>if (n==1 || n == 0)</a:t>
            </a:r>
          </a:p>
          <a:p>
            <a:r>
              <a:rPr kumimoji="0" lang="en-US" altLang="zh-CN" b="1" dirty="0">
                <a:solidFill>
                  <a:schemeClr val="bg2"/>
                </a:solidFill>
              </a:rPr>
              <a:t>        result = 1;</a:t>
            </a:r>
          </a:p>
          <a:p>
            <a:r>
              <a:rPr kumimoji="0" lang="en-US" altLang="zh-CN" b="1" dirty="0">
                <a:solidFill>
                  <a:schemeClr val="bg2"/>
                </a:solidFill>
              </a:rPr>
              <a:t>    else </a:t>
            </a:r>
          </a:p>
          <a:p>
            <a:r>
              <a:rPr kumimoji="0" lang="en-US" altLang="zh-CN" b="1" dirty="0">
                <a:solidFill>
                  <a:schemeClr val="bg2"/>
                </a:solidFill>
              </a:rPr>
              <a:t>        </a:t>
            </a:r>
            <a:r>
              <a:rPr kumimoji="0" lang="en-US" altLang="zh-CN" b="1" dirty="0">
                <a:solidFill>
                  <a:srgbClr val="C00000"/>
                </a:solidFill>
              </a:rPr>
              <a:t>result = n * fact(n-1);</a:t>
            </a:r>
            <a:r>
              <a:rPr kumimoji="0" lang="en-US" altLang="zh-CN" b="1" dirty="0"/>
              <a:t>      </a:t>
            </a:r>
          </a:p>
          <a:p>
            <a:r>
              <a:rPr kumimoji="0" lang="en-US" altLang="zh-CN" b="1" dirty="0"/>
              <a:t>    return result;</a:t>
            </a:r>
          </a:p>
          <a:p>
            <a:r>
              <a:rPr kumimoji="0" lang="en-US" altLang="zh-CN" b="1" dirty="0"/>
              <a:t>}</a:t>
            </a:r>
            <a:endParaRPr kumimoji="0" lang="zh-CN" altLang="en-US" b="1" dirty="0"/>
          </a:p>
        </p:txBody>
      </p:sp>
      <p:sp>
        <p:nvSpPr>
          <p:cNvPr id="472073" name="Text Box 9"/>
          <p:cNvSpPr txBox="1">
            <a:spLocks noChangeArrowheads="1"/>
          </p:cNvSpPr>
          <p:nvPr/>
        </p:nvSpPr>
        <p:spPr bwMode="auto">
          <a:xfrm>
            <a:off x="8112224" y="5600998"/>
            <a:ext cx="3178175" cy="38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75000"/>
              </a:lnSpc>
              <a:spcBef>
                <a:spcPct val="50000"/>
              </a:spcBef>
            </a:pPr>
            <a:r>
              <a:rPr lang="en-US" altLang="zh-CN" b="1" dirty="0">
                <a:solidFill>
                  <a:srgbClr val="C00000"/>
                </a:solidFill>
                <a:ea typeface="仿宋_GB2312" charset="0"/>
                <a:cs typeface="仿宋_GB2312" charset="0"/>
              </a:rPr>
              <a:t>fact(n)=n*fact(n-1);</a:t>
            </a:r>
          </a:p>
        </p:txBody>
      </p:sp>
      <p:sp>
        <p:nvSpPr>
          <p:cNvPr id="472074" name="Line 10"/>
          <p:cNvSpPr>
            <a:spLocks noChangeShapeType="1"/>
          </p:cNvSpPr>
          <p:nvPr/>
        </p:nvSpPr>
        <p:spPr bwMode="auto">
          <a:xfrm flipV="1">
            <a:off x="8544024" y="5372398"/>
            <a:ext cx="2663825" cy="936625"/>
          </a:xfrm>
          <a:prstGeom prst="line">
            <a:avLst/>
          </a:prstGeom>
          <a:noFill/>
          <a:ln w="38100">
            <a:solidFill>
              <a:srgbClr val="CC0066"/>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72075" name="Line 11"/>
          <p:cNvSpPr>
            <a:spLocks noChangeShapeType="1"/>
          </p:cNvSpPr>
          <p:nvPr/>
        </p:nvSpPr>
        <p:spPr bwMode="auto">
          <a:xfrm>
            <a:off x="8328123" y="5518447"/>
            <a:ext cx="2736850" cy="503238"/>
          </a:xfrm>
          <a:prstGeom prst="line">
            <a:avLst/>
          </a:prstGeom>
          <a:noFill/>
          <a:ln w="38100">
            <a:solidFill>
              <a:srgbClr val="CC0066"/>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extLst>
      <p:ext uri="{BB962C8B-B14F-4D97-AF65-F5344CB8AC3E}">
        <p14:creationId xmlns:p14="http://schemas.microsoft.com/office/powerpoint/2010/main" val="2758616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2070"/>
                                        </p:tgtEl>
                                        <p:attrNameLst>
                                          <p:attrName>style.visibility</p:attrName>
                                        </p:attrNameLst>
                                      </p:cBhvr>
                                      <p:to>
                                        <p:strVal val="visible"/>
                                      </p:to>
                                    </p:set>
                                    <p:anim calcmode="lin" valueType="num">
                                      <p:cBhvr additive="base">
                                        <p:cTn id="7" dur="500" fill="hold"/>
                                        <p:tgtEl>
                                          <p:spTgt spid="472070"/>
                                        </p:tgtEl>
                                        <p:attrNameLst>
                                          <p:attrName>ppt_x</p:attrName>
                                        </p:attrNameLst>
                                      </p:cBhvr>
                                      <p:tavLst>
                                        <p:tav tm="0">
                                          <p:val>
                                            <p:strVal val="0-#ppt_w/2"/>
                                          </p:val>
                                        </p:tav>
                                        <p:tav tm="100000">
                                          <p:val>
                                            <p:strVal val="#ppt_x"/>
                                          </p:val>
                                        </p:tav>
                                      </p:tavLst>
                                    </p:anim>
                                    <p:anim calcmode="lin" valueType="num">
                                      <p:cBhvr additive="base">
                                        <p:cTn id="8" dur="500" fill="hold"/>
                                        <p:tgtEl>
                                          <p:spTgt spid="4720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72067"/>
                                        </p:tgtEl>
                                        <p:attrNameLst>
                                          <p:attrName>style.visibility</p:attrName>
                                        </p:attrNameLst>
                                      </p:cBhvr>
                                      <p:to>
                                        <p:strVal val="visible"/>
                                      </p:to>
                                    </p:set>
                                    <p:animEffect transition="in" filter="blinds(horizontal)">
                                      <p:cBhvr>
                                        <p:cTn id="13" dur="500"/>
                                        <p:tgtEl>
                                          <p:spTgt spid="4720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72066"/>
                                        </p:tgtEl>
                                        <p:attrNameLst>
                                          <p:attrName>style.visibility</p:attrName>
                                        </p:attrNameLst>
                                      </p:cBhvr>
                                      <p:to>
                                        <p:strVal val="visible"/>
                                      </p:to>
                                    </p:set>
                                    <p:animEffect transition="in" filter="blinds(horizontal)">
                                      <p:cBhvr>
                                        <p:cTn id="18" dur="500"/>
                                        <p:tgtEl>
                                          <p:spTgt spid="4720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72073"/>
                                        </p:tgtEl>
                                        <p:attrNameLst>
                                          <p:attrName>style.visibility</p:attrName>
                                        </p:attrNameLst>
                                      </p:cBhvr>
                                      <p:to>
                                        <p:strVal val="visible"/>
                                      </p:to>
                                    </p:set>
                                    <p:anim calcmode="lin" valueType="num">
                                      <p:cBhvr additive="base">
                                        <p:cTn id="23" dur="500" fill="hold"/>
                                        <p:tgtEl>
                                          <p:spTgt spid="472073"/>
                                        </p:tgtEl>
                                        <p:attrNameLst>
                                          <p:attrName>ppt_x</p:attrName>
                                        </p:attrNameLst>
                                      </p:cBhvr>
                                      <p:tavLst>
                                        <p:tav tm="0">
                                          <p:val>
                                            <p:strVal val="0-#ppt_w/2"/>
                                          </p:val>
                                        </p:tav>
                                        <p:tav tm="100000">
                                          <p:val>
                                            <p:strVal val="#ppt_x"/>
                                          </p:val>
                                        </p:tav>
                                      </p:tavLst>
                                    </p:anim>
                                    <p:anim calcmode="lin" valueType="num">
                                      <p:cBhvr additive="base">
                                        <p:cTn id="24" dur="500" fill="hold"/>
                                        <p:tgtEl>
                                          <p:spTgt spid="4720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72074"/>
                                        </p:tgtEl>
                                        <p:attrNameLst>
                                          <p:attrName>style.visibility</p:attrName>
                                        </p:attrNameLst>
                                      </p:cBhvr>
                                      <p:to>
                                        <p:strVal val="visible"/>
                                      </p:to>
                                    </p:set>
                                    <p:anim calcmode="lin" valueType="num">
                                      <p:cBhvr additive="base">
                                        <p:cTn id="29" dur="500" fill="hold"/>
                                        <p:tgtEl>
                                          <p:spTgt spid="472074"/>
                                        </p:tgtEl>
                                        <p:attrNameLst>
                                          <p:attrName>ppt_x</p:attrName>
                                        </p:attrNameLst>
                                      </p:cBhvr>
                                      <p:tavLst>
                                        <p:tav tm="0">
                                          <p:val>
                                            <p:strVal val="1+#ppt_w/2"/>
                                          </p:val>
                                        </p:tav>
                                        <p:tav tm="100000">
                                          <p:val>
                                            <p:strVal val="#ppt_x"/>
                                          </p:val>
                                        </p:tav>
                                      </p:tavLst>
                                    </p:anim>
                                    <p:anim calcmode="lin" valueType="num">
                                      <p:cBhvr additive="base">
                                        <p:cTn id="30" dur="500" fill="hold"/>
                                        <p:tgtEl>
                                          <p:spTgt spid="472074"/>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72075"/>
                                        </p:tgtEl>
                                        <p:attrNameLst>
                                          <p:attrName>style.visibility</p:attrName>
                                        </p:attrNameLst>
                                      </p:cBhvr>
                                      <p:to>
                                        <p:strVal val="visible"/>
                                      </p:to>
                                    </p:set>
                                    <p:anim calcmode="lin" valueType="num">
                                      <p:cBhvr additive="base">
                                        <p:cTn id="33" dur="500" fill="hold"/>
                                        <p:tgtEl>
                                          <p:spTgt spid="472075"/>
                                        </p:tgtEl>
                                        <p:attrNameLst>
                                          <p:attrName>ppt_x</p:attrName>
                                        </p:attrNameLst>
                                      </p:cBhvr>
                                      <p:tavLst>
                                        <p:tav tm="0">
                                          <p:val>
                                            <p:strVal val="1+#ppt_w/2"/>
                                          </p:val>
                                        </p:tav>
                                        <p:tav tm="100000">
                                          <p:val>
                                            <p:strVal val="#ppt_x"/>
                                          </p:val>
                                        </p:tav>
                                      </p:tavLst>
                                    </p:anim>
                                    <p:anim calcmode="lin" valueType="num">
                                      <p:cBhvr additive="base">
                                        <p:cTn id="34" dur="500" fill="hold"/>
                                        <p:tgtEl>
                                          <p:spTgt spid="472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animBg="1" autoUpdateAnimBg="0"/>
      <p:bldP spid="472067" grpId="0" animBg="1" autoUpdateAnimBg="0"/>
      <p:bldP spid="472070" grpId="0" autoUpdateAnimBg="0"/>
      <p:bldP spid="472073" grpId="0"/>
      <p:bldP spid="472074" grpId="0" animBg="1"/>
      <p:bldP spid="47207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407369" y="301505"/>
            <a:ext cx="6783388" cy="762000"/>
          </a:xfrm>
        </p:spPr>
        <p:txBody>
          <a:bodyPr vert="horz" wrap="square" lIns="91440" tIns="45720" rIns="91440" bIns="45720" anchor="ctr"/>
          <a:lstStyle/>
          <a:p>
            <a:r>
              <a:rPr lang="zh-CN" altLang="en-US" dirty="0"/>
              <a:t>递推法与递归法求阶乘</a:t>
            </a:r>
            <a:endParaRPr lang="zh-CN" altLang="en-US" b="0" dirty="0">
              <a:solidFill>
                <a:srgbClr val="FFFFCC"/>
              </a:solidFill>
            </a:endParaRPr>
          </a:p>
        </p:txBody>
      </p:sp>
      <p:sp>
        <p:nvSpPr>
          <p:cNvPr id="56322" name="Rectangle 3"/>
          <p:cNvSpPr>
            <a:spLocks noGrp="1"/>
          </p:cNvSpPr>
          <p:nvPr>
            <p:ph idx="1"/>
          </p:nvPr>
        </p:nvSpPr>
        <p:spPr>
          <a:xfrm>
            <a:off x="407369" y="1341441"/>
            <a:ext cx="6049612" cy="5399927"/>
          </a:xfrm>
        </p:spPr>
        <p:txBody>
          <a:bodyPr vert="horz" wrap="square" lIns="91440" tIns="45720" rIns="91440" bIns="45720" anchor="t"/>
          <a:lstStyle/>
          <a:p>
            <a:pPr>
              <a:lnSpc>
                <a:spcPct val="90000"/>
              </a:lnSpc>
            </a:pPr>
            <a:r>
              <a:rPr lang="zh-CN" altLang="en-US" dirty="0"/>
              <a:t>递推法</a:t>
            </a:r>
          </a:p>
          <a:p>
            <a:pPr lvl="1">
              <a:lnSpc>
                <a:spcPct val="90000"/>
              </a:lnSpc>
              <a:buNone/>
            </a:pPr>
            <a:r>
              <a:rPr lang="en-US" altLang="zh-CN" dirty="0"/>
              <a:t>n!=1*2*3*</a:t>
            </a:r>
            <a:r>
              <a:rPr lang="zh-CN" altLang="en-US" dirty="0"/>
              <a:t>....*</a:t>
            </a:r>
            <a:r>
              <a:rPr lang="en-US" altLang="zh-CN" dirty="0"/>
              <a:t>n</a:t>
            </a:r>
          </a:p>
          <a:p>
            <a:pPr lvl="1">
              <a:lnSpc>
                <a:spcPct val="90000"/>
              </a:lnSpc>
              <a:buNone/>
            </a:pPr>
            <a:r>
              <a:rPr lang="en-US" altLang="zh-CN" dirty="0"/>
              <a:t>for (result = 1, i = 1;   i &lt;= n;  i++)</a:t>
            </a:r>
          </a:p>
          <a:p>
            <a:pPr lvl="1">
              <a:lnSpc>
                <a:spcPct val="90000"/>
              </a:lnSpc>
              <a:buNone/>
            </a:pPr>
            <a:r>
              <a:rPr lang="en-US" altLang="zh-CN" dirty="0"/>
              <a:t>    result = result * i;</a:t>
            </a:r>
          </a:p>
          <a:p>
            <a:pPr>
              <a:lnSpc>
                <a:spcPct val="90000"/>
              </a:lnSpc>
            </a:pPr>
            <a:endParaRPr lang="en-US" altLang="zh-CN" dirty="0"/>
          </a:p>
          <a:p>
            <a:pPr>
              <a:lnSpc>
                <a:spcPct val="90000"/>
              </a:lnSpc>
            </a:pPr>
            <a:r>
              <a:rPr lang="zh-CN" altLang="en-US" dirty="0"/>
              <a:t>递归法</a:t>
            </a:r>
          </a:p>
          <a:p>
            <a:pPr lvl="1">
              <a:lnSpc>
                <a:spcPct val="110000"/>
              </a:lnSpc>
              <a:spcBef>
                <a:spcPct val="0"/>
              </a:spcBef>
              <a:buClrTx/>
              <a:buNone/>
            </a:pPr>
            <a:r>
              <a:rPr lang="zh-CN" altLang="en-US" dirty="0"/>
              <a:t>递归定义</a:t>
            </a:r>
          </a:p>
          <a:p>
            <a:pPr lvl="1">
              <a:lnSpc>
                <a:spcPct val="110000"/>
              </a:lnSpc>
              <a:spcBef>
                <a:spcPct val="0"/>
              </a:spcBef>
              <a:buClrTx/>
              <a:buNone/>
            </a:pPr>
            <a:r>
              <a:rPr lang="en-US" altLang="zh-CN" dirty="0"/>
              <a:t>n! = n * (n-1)!  </a:t>
            </a:r>
            <a:r>
              <a:rPr lang="zh-CN" altLang="en-US" dirty="0"/>
              <a:t>(</a:t>
            </a:r>
            <a:r>
              <a:rPr lang="en-US" altLang="zh-CN" dirty="0"/>
              <a:t>n &gt; 1) </a:t>
            </a:r>
          </a:p>
          <a:p>
            <a:pPr lvl="1">
              <a:lnSpc>
                <a:spcPct val="110000"/>
              </a:lnSpc>
              <a:spcBef>
                <a:spcPct val="0"/>
              </a:spcBef>
              <a:buClrTx/>
              <a:buNone/>
            </a:pPr>
            <a:r>
              <a:rPr lang="en-US" altLang="zh-CN" dirty="0"/>
              <a:t>n! = 1</a:t>
            </a:r>
            <a:r>
              <a:rPr lang="zh-CN" altLang="en-US" dirty="0"/>
              <a:t>              (</a:t>
            </a:r>
            <a:r>
              <a:rPr lang="en-US" altLang="zh-CN" dirty="0"/>
              <a:t>n = 0,1)</a:t>
            </a:r>
          </a:p>
          <a:p>
            <a:pPr lvl="1">
              <a:lnSpc>
                <a:spcPct val="110000"/>
              </a:lnSpc>
              <a:spcBef>
                <a:spcPct val="0"/>
              </a:spcBef>
              <a:buClrTx/>
              <a:buNone/>
            </a:pPr>
            <a:endParaRPr lang="zh-CN" altLang="zh-CN" dirty="0"/>
          </a:p>
          <a:p>
            <a:pPr lvl="1">
              <a:lnSpc>
                <a:spcPct val="110000"/>
              </a:lnSpc>
              <a:spcBef>
                <a:spcPct val="0"/>
              </a:spcBef>
              <a:buClrTx/>
              <a:buNone/>
            </a:pPr>
            <a:r>
              <a:rPr lang="zh-CN" altLang="en-US" dirty="0">
                <a:solidFill>
                  <a:schemeClr val="accent1">
                    <a:lumMod val="25000"/>
                  </a:schemeClr>
                </a:solidFill>
              </a:rPr>
              <a:t>递归函数 </a:t>
            </a:r>
            <a:r>
              <a:rPr lang="en-US" altLang="zh-CN" dirty="0">
                <a:solidFill>
                  <a:schemeClr val="accent1">
                    <a:lumMod val="25000"/>
                  </a:schemeClr>
                </a:solidFill>
              </a:rPr>
              <a:t>fact(n)</a:t>
            </a:r>
            <a:endParaRPr lang="zh-CN" altLang="zh-CN" dirty="0">
              <a:solidFill>
                <a:schemeClr val="accent1">
                  <a:lumMod val="25000"/>
                </a:schemeClr>
              </a:solidFill>
            </a:endParaRPr>
          </a:p>
        </p:txBody>
      </p:sp>
      <p:sp>
        <p:nvSpPr>
          <p:cNvPr id="4" name="TextBox 4">
            <a:extLst>
              <a:ext uri="{FF2B5EF4-FFF2-40B4-BE49-F238E27FC236}">
                <a16:creationId xmlns:a16="http://schemas.microsoft.com/office/drawing/2014/main" id="{305FA55A-B638-C845-AC50-94C0A6273E6B}"/>
              </a:ext>
            </a:extLst>
          </p:cNvPr>
          <p:cNvSpPr txBox="1"/>
          <p:nvPr/>
        </p:nvSpPr>
        <p:spPr>
          <a:xfrm>
            <a:off x="6456981" y="2149104"/>
            <a:ext cx="5327650" cy="3784600"/>
          </a:xfrm>
          <a:prstGeom prst="rect">
            <a:avLst/>
          </a:prstGeom>
          <a:solidFill>
            <a:srgbClr val="FFFFFF"/>
          </a:solidFill>
          <a:ln>
            <a:solidFill>
              <a:srgbClr val="00005E"/>
            </a:solidFill>
          </a:ln>
        </p:spPr>
        <p:txBody>
          <a:bodyPr>
            <a:spAutoFit/>
          </a:bodyPr>
          <a:lstStyle/>
          <a:p>
            <a:pPr>
              <a:buClrTx/>
            </a:pP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int fact(int n) </a:t>
            </a:r>
          </a:p>
          <a:p>
            <a:pPr>
              <a:buClrTx/>
            </a:pP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a:t>
            </a:r>
          </a:p>
          <a:p>
            <a:pPr>
              <a:buClrTx/>
            </a:pP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int  result,  </a:t>
            </a:r>
            <a:r>
              <a:rPr lang="en-US" altLang="zh-CN" sz="2400" dirty="0" err="1">
                <a:solidFill>
                  <a:srgbClr val="404040"/>
                </a:solidFill>
                <a:latin typeface="微软雅黑" panose="020B0503020204020204" charset="-122"/>
                <a:ea typeface="微软雅黑" panose="020B0503020204020204" charset="-122"/>
                <a:cs typeface="Times New Roman" panose="02020603050405020304" pitchFamily="6" charset="0"/>
              </a:rPr>
              <a:t>i</a:t>
            </a: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a:t>
            </a:r>
          </a:p>
          <a:p>
            <a:pPr>
              <a:buClrTx/>
            </a:pPr>
            <a:endParaRPr lang="zh-CN" altLang="en-US" sz="2400" dirty="0">
              <a:solidFill>
                <a:srgbClr val="404040"/>
              </a:solidFill>
              <a:latin typeface="微软雅黑" panose="020B0503020204020204" charset="-122"/>
              <a:ea typeface="微软雅黑" panose="020B0503020204020204" charset="-122"/>
            </a:endParaRPr>
          </a:p>
          <a:p>
            <a:pPr>
              <a:buClrTx/>
            </a:pP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result = 1; </a:t>
            </a:r>
          </a:p>
          <a:p>
            <a:pPr>
              <a:buClrTx/>
            </a:pPr>
            <a:r>
              <a:rPr lang="nn-NO"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for  (i = 1; i &lt;= n; i++) { </a:t>
            </a:r>
          </a:p>
          <a:p>
            <a:pPr>
              <a:buClrTx/>
            </a:pP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result *= </a:t>
            </a:r>
            <a:r>
              <a:rPr lang="en-US" altLang="zh-CN" sz="2400" dirty="0" err="1">
                <a:solidFill>
                  <a:srgbClr val="404040"/>
                </a:solidFill>
                <a:latin typeface="微软雅黑" panose="020B0503020204020204" charset="-122"/>
                <a:ea typeface="微软雅黑" panose="020B0503020204020204" charset="-122"/>
                <a:cs typeface="Times New Roman" panose="02020603050405020304" pitchFamily="6" charset="0"/>
              </a:rPr>
              <a:t>i</a:t>
            </a: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a:t>
            </a:r>
          </a:p>
          <a:p>
            <a:pPr>
              <a:buClrTx/>
            </a:pP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 </a:t>
            </a:r>
          </a:p>
          <a:p>
            <a:pPr>
              <a:buClrTx/>
            </a:pP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return product; </a:t>
            </a:r>
          </a:p>
          <a:p>
            <a:pPr>
              <a:buClrTx/>
            </a:pPr>
            <a:r>
              <a:rPr lang="en-US" altLang="zh-CN" sz="2400" dirty="0">
                <a:solidFill>
                  <a:srgbClr val="404040"/>
                </a:solidFill>
                <a:latin typeface="微软雅黑" panose="020B0503020204020204" charset="-122"/>
                <a:ea typeface="微软雅黑" panose="020B0503020204020204" charset="-122"/>
                <a:cs typeface="Times New Roman" panose="02020603050405020304" pitchFamily="6" charset="0"/>
              </a:rPr>
              <a:t>} </a:t>
            </a:r>
            <a:endParaRPr lang="zh-CN" altLang="en-US" sz="2400" dirty="0">
              <a:solidFill>
                <a:srgbClr val="40404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13674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231129" y="4293195"/>
            <a:ext cx="11729742"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r>
              <a:rPr lang="en-US" altLang="zh-CN" b="1" dirty="0"/>
              <a:t>main()                        factorial(3)             factorial(2)                factorial(1)   </a:t>
            </a:r>
          </a:p>
          <a:p>
            <a:pPr eaLnBrk="0" hangingPunct="0"/>
            <a:r>
              <a:rPr lang="en-US" altLang="zh-CN" b="1" dirty="0"/>
              <a:t>{ ....                            {  ....                         {   ....                          {   ....    </a:t>
            </a:r>
          </a:p>
          <a:p>
            <a:pPr eaLnBrk="0" hangingPunct="0"/>
            <a:r>
              <a:rPr lang="en-US" altLang="zh-CN" b="1" dirty="0"/>
              <a:t> </a:t>
            </a:r>
            <a:r>
              <a:rPr lang="en-US" altLang="zh-CN" b="1" dirty="0" err="1"/>
              <a:t>printf</a:t>
            </a:r>
            <a:r>
              <a:rPr lang="en-US" altLang="zh-CN" b="1" dirty="0"/>
              <a:t>(factorial(3));       f=3*factorial(2);     f=2*factorial(1);         f=1;</a:t>
            </a:r>
          </a:p>
          <a:p>
            <a:pPr eaLnBrk="0" hangingPunct="0"/>
            <a:r>
              <a:rPr lang="en-US" altLang="zh-CN" b="1" dirty="0"/>
              <a:t>}                                     return(f)                 return(f)                     return(f)</a:t>
            </a:r>
          </a:p>
          <a:p>
            <a:pPr eaLnBrk="0" hangingPunct="0"/>
            <a:r>
              <a:rPr lang="en-US" altLang="zh-CN" b="1" dirty="0"/>
              <a:t>                                   }                              }                                 }         </a:t>
            </a:r>
          </a:p>
          <a:p>
            <a:pPr eaLnBrk="0" hangingPunct="0"/>
            <a:endParaRPr kumimoji="0" lang="zh-CN" altLang="en-US" b="1" dirty="0"/>
          </a:p>
        </p:txBody>
      </p:sp>
      <p:sp>
        <p:nvSpPr>
          <p:cNvPr id="43010" name="Rectangle 3"/>
          <p:cNvSpPr>
            <a:spLocks noGrp="1" noChangeArrowheads="1"/>
          </p:cNvSpPr>
          <p:nvPr>
            <p:ph type="title"/>
          </p:nvPr>
        </p:nvSpPr>
        <p:spPr>
          <a:xfrm>
            <a:off x="444027" y="439318"/>
            <a:ext cx="7993063" cy="720725"/>
          </a:xfrm>
        </p:spPr>
        <p:txBody>
          <a:bodyPr/>
          <a:lstStyle/>
          <a:p>
            <a:pPr eaLnBrk="1" hangingPunct="1"/>
            <a:r>
              <a:rPr lang="zh-CN" altLang="en-US" sz="4000" dirty="0">
                <a:latin typeface="Arial" charset="0"/>
                <a:ea typeface="宋体" charset="0"/>
              </a:rPr>
              <a:t>递归函数 </a:t>
            </a:r>
            <a:r>
              <a:rPr lang="en-US" altLang="zh-CN" sz="4000" dirty="0">
                <a:latin typeface="Arial" charset="0"/>
                <a:ea typeface="宋体" charset="0"/>
              </a:rPr>
              <a:t>factorial( n )</a:t>
            </a:r>
            <a:r>
              <a:rPr lang="zh-CN" altLang="en-US" sz="4000" dirty="0">
                <a:latin typeface="Arial" charset="0"/>
                <a:ea typeface="宋体" charset="0"/>
              </a:rPr>
              <a:t>的实现过程</a:t>
            </a:r>
          </a:p>
        </p:txBody>
      </p:sp>
      <p:sp>
        <p:nvSpPr>
          <p:cNvPr id="43011" name="Rectangle 4"/>
          <p:cNvSpPr>
            <a:spLocks noGrp="1" noChangeArrowheads="1"/>
          </p:cNvSpPr>
          <p:nvPr>
            <p:ph type="body" idx="1"/>
          </p:nvPr>
        </p:nvSpPr>
        <p:spPr>
          <a:xfrm>
            <a:off x="1127448" y="1700808"/>
            <a:ext cx="8066087" cy="2592387"/>
          </a:xfrm>
          <a:noFill/>
        </p:spPr>
        <p:txBody>
          <a:bodyPr/>
          <a:lstStyle/>
          <a:p>
            <a:pPr eaLnBrk="1" hangingPunct="1">
              <a:buFont typeface="Wingdings" charset="0"/>
              <a:buNone/>
            </a:pPr>
            <a:r>
              <a:rPr lang="en-US" altLang="zh-CN" sz="2800" dirty="0">
                <a:latin typeface="Arial" charset="0"/>
                <a:ea typeface="宋体" charset="0"/>
              </a:rPr>
              <a:t>factorial(3)= 3*factorial(2)＝</a:t>
            </a:r>
          </a:p>
          <a:p>
            <a:pPr eaLnBrk="1" hangingPunct="1">
              <a:buFont typeface="Wingdings" charset="0"/>
              <a:buNone/>
            </a:pPr>
            <a:r>
              <a:rPr lang="en-US" altLang="zh-CN" sz="2800" dirty="0">
                <a:latin typeface="Arial" charset="0"/>
                <a:ea typeface="宋体" charset="0"/>
              </a:rPr>
              <a:t>                       </a:t>
            </a:r>
          </a:p>
          <a:p>
            <a:pPr eaLnBrk="1" hangingPunct="1">
              <a:buFont typeface="Wingdings" charset="0"/>
              <a:buNone/>
            </a:pPr>
            <a:r>
              <a:rPr lang="en-US" altLang="zh-CN" sz="2800" dirty="0">
                <a:latin typeface="Arial" charset="0"/>
                <a:ea typeface="宋体" charset="0"/>
              </a:rPr>
              <a:t>                                2*factorial(1)＝</a:t>
            </a:r>
          </a:p>
          <a:p>
            <a:pPr eaLnBrk="1" hangingPunct="1">
              <a:buFont typeface="Wingdings" charset="0"/>
              <a:buNone/>
            </a:pPr>
            <a:r>
              <a:rPr lang="en-US" altLang="zh-CN" sz="2800" dirty="0">
                <a:latin typeface="Arial" charset="0"/>
                <a:ea typeface="宋体" charset="0"/>
              </a:rPr>
              <a:t>                                   </a:t>
            </a:r>
          </a:p>
          <a:p>
            <a:pPr eaLnBrk="1" hangingPunct="1">
              <a:buFont typeface="Wingdings" charset="0"/>
              <a:buNone/>
            </a:pPr>
            <a:r>
              <a:rPr lang="en-US" altLang="zh-CN" sz="2800" dirty="0">
                <a:latin typeface="Arial" charset="0"/>
                <a:ea typeface="宋体" charset="0"/>
              </a:rPr>
              <a:t>                                             factorial(1)＝1</a:t>
            </a:r>
            <a:endParaRPr lang="zh-CN" altLang="en-US" sz="2800" dirty="0">
              <a:latin typeface="Arial" charset="0"/>
              <a:ea typeface="宋体" charset="0"/>
            </a:endParaRPr>
          </a:p>
        </p:txBody>
      </p:sp>
      <p:sp>
        <p:nvSpPr>
          <p:cNvPr id="406533" name="Freeform 5"/>
          <p:cNvSpPr>
            <a:spLocks/>
          </p:cNvSpPr>
          <p:nvPr/>
        </p:nvSpPr>
        <p:spPr bwMode="auto">
          <a:xfrm>
            <a:off x="3576959" y="2205632"/>
            <a:ext cx="533400" cy="757238"/>
          </a:xfrm>
          <a:custGeom>
            <a:avLst/>
            <a:gdLst>
              <a:gd name="T0" fmla="*/ 0 w 336"/>
              <a:gd name="T1" fmla="*/ 0 h 432"/>
              <a:gd name="T2" fmla="*/ 0 w 336"/>
              <a:gd name="T3" fmla="*/ 2147483647 h 432"/>
              <a:gd name="T4" fmla="*/ 2147483647 w 336"/>
              <a:gd name="T5" fmla="*/ 2147483647 h 432"/>
              <a:gd name="T6" fmla="*/ 0 60000 65536"/>
              <a:gd name="T7" fmla="*/ 0 60000 65536"/>
              <a:gd name="T8" fmla="*/ 0 60000 65536"/>
              <a:gd name="T9" fmla="*/ 0 w 336"/>
              <a:gd name="T10" fmla="*/ 0 h 432"/>
              <a:gd name="T11" fmla="*/ 336 w 336"/>
              <a:gd name="T12" fmla="*/ 432 h 432"/>
            </a:gdLst>
            <a:ahLst/>
            <a:cxnLst>
              <a:cxn ang="T6">
                <a:pos x="T0" y="T1"/>
              </a:cxn>
              <a:cxn ang="T7">
                <a:pos x="T2" y="T3"/>
              </a:cxn>
              <a:cxn ang="T8">
                <a:pos x="T4" y="T5"/>
              </a:cxn>
            </a:cxnLst>
            <a:rect l="T9" t="T10" r="T11" b="T12"/>
            <a:pathLst>
              <a:path w="336" h="432">
                <a:moveTo>
                  <a:pt x="0" y="0"/>
                </a:moveTo>
                <a:lnTo>
                  <a:pt x="0" y="432"/>
                </a:lnTo>
                <a:lnTo>
                  <a:pt x="336" y="432"/>
                </a:lnTo>
              </a:path>
            </a:pathLst>
          </a:custGeom>
          <a:noFill/>
          <a:ln w="38100">
            <a:solidFill>
              <a:schemeClr val="bg2"/>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06534" name="Freeform 6"/>
          <p:cNvSpPr>
            <a:spLocks/>
          </p:cNvSpPr>
          <p:nvPr/>
        </p:nvSpPr>
        <p:spPr bwMode="auto">
          <a:xfrm>
            <a:off x="5088259" y="3285132"/>
            <a:ext cx="533400" cy="757238"/>
          </a:xfrm>
          <a:custGeom>
            <a:avLst/>
            <a:gdLst>
              <a:gd name="T0" fmla="*/ 0 w 336"/>
              <a:gd name="T1" fmla="*/ 0 h 432"/>
              <a:gd name="T2" fmla="*/ 0 w 336"/>
              <a:gd name="T3" fmla="*/ 2147483647 h 432"/>
              <a:gd name="T4" fmla="*/ 2147483647 w 336"/>
              <a:gd name="T5" fmla="*/ 2147483647 h 432"/>
              <a:gd name="T6" fmla="*/ 0 60000 65536"/>
              <a:gd name="T7" fmla="*/ 0 60000 65536"/>
              <a:gd name="T8" fmla="*/ 0 60000 65536"/>
              <a:gd name="T9" fmla="*/ 0 w 336"/>
              <a:gd name="T10" fmla="*/ 0 h 432"/>
              <a:gd name="T11" fmla="*/ 336 w 336"/>
              <a:gd name="T12" fmla="*/ 432 h 432"/>
            </a:gdLst>
            <a:ahLst/>
            <a:cxnLst>
              <a:cxn ang="T6">
                <a:pos x="T0" y="T1"/>
              </a:cxn>
              <a:cxn ang="T7">
                <a:pos x="T2" y="T3"/>
              </a:cxn>
              <a:cxn ang="T8">
                <a:pos x="T4" y="T5"/>
              </a:cxn>
            </a:cxnLst>
            <a:rect l="T9" t="T10" r="T11" b="T12"/>
            <a:pathLst>
              <a:path w="336" h="432">
                <a:moveTo>
                  <a:pt x="0" y="0"/>
                </a:moveTo>
                <a:lnTo>
                  <a:pt x="0" y="432"/>
                </a:lnTo>
                <a:lnTo>
                  <a:pt x="336" y="432"/>
                </a:lnTo>
              </a:path>
            </a:pathLst>
          </a:custGeom>
          <a:noFill/>
          <a:ln w="38100">
            <a:solidFill>
              <a:schemeClr val="bg2"/>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06535" name="Line 7"/>
          <p:cNvSpPr>
            <a:spLocks noChangeShapeType="1"/>
          </p:cNvSpPr>
          <p:nvPr/>
        </p:nvSpPr>
        <p:spPr bwMode="auto">
          <a:xfrm flipH="1" flipV="1">
            <a:off x="6460976" y="3272433"/>
            <a:ext cx="1219200" cy="588963"/>
          </a:xfrm>
          <a:prstGeom prst="line">
            <a:avLst/>
          </a:prstGeom>
          <a:noFill/>
          <a:ln w="38100">
            <a:solidFill>
              <a:srgbClr val="CC0066"/>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6536" name="Line 8"/>
          <p:cNvSpPr>
            <a:spLocks noChangeShapeType="1"/>
          </p:cNvSpPr>
          <p:nvPr/>
        </p:nvSpPr>
        <p:spPr bwMode="auto">
          <a:xfrm flipH="1" flipV="1">
            <a:off x="4799856" y="2190379"/>
            <a:ext cx="2581870" cy="531191"/>
          </a:xfrm>
          <a:prstGeom prst="line">
            <a:avLst/>
          </a:prstGeom>
          <a:noFill/>
          <a:ln w="38100">
            <a:solidFill>
              <a:srgbClr val="CC0066"/>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6537" name="Text Box 9"/>
          <p:cNvSpPr txBox="1">
            <a:spLocks noChangeArrowheads="1"/>
          </p:cNvSpPr>
          <p:nvPr/>
        </p:nvSpPr>
        <p:spPr bwMode="auto">
          <a:xfrm>
            <a:off x="6891981" y="2731145"/>
            <a:ext cx="1447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sz="2800" b="1" dirty="0"/>
              <a:t>2*1=2</a:t>
            </a:r>
          </a:p>
        </p:txBody>
      </p:sp>
      <p:sp>
        <p:nvSpPr>
          <p:cNvPr id="406538" name="Text Box 10"/>
          <p:cNvSpPr txBox="1">
            <a:spLocks noChangeArrowheads="1"/>
          </p:cNvSpPr>
          <p:nvPr/>
        </p:nvSpPr>
        <p:spPr bwMode="auto">
          <a:xfrm>
            <a:off x="5621659" y="1696045"/>
            <a:ext cx="1295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sz="2800" b="1"/>
              <a:t>3*2=6</a:t>
            </a:r>
          </a:p>
        </p:txBody>
      </p:sp>
      <p:sp>
        <p:nvSpPr>
          <p:cNvPr id="406539" name="Line 11"/>
          <p:cNvSpPr>
            <a:spLocks noChangeShapeType="1"/>
          </p:cNvSpPr>
          <p:nvPr/>
        </p:nvSpPr>
        <p:spPr bwMode="auto">
          <a:xfrm flipV="1">
            <a:off x="2618281" y="4581547"/>
            <a:ext cx="504825" cy="504825"/>
          </a:xfrm>
          <a:prstGeom prst="line">
            <a:avLst/>
          </a:prstGeom>
          <a:noFill/>
          <a:ln w="38100">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6540" name="Line 12"/>
          <p:cNvSpPr>
            <a:spLocks noChangeShapeType="1"/>
          </p:cNvSpPr>
          <p:nvPr/>
        </p:nvSpPr>
        <p:spPr bwMode="auto">
          <a:xfrm flipV="1">
            <a:off x="5013003" y="4535289"/>
            <a:ext cx="865188" cy="528637"/>
          </a:xfrm>
          <a:prstGeom prst="line">
            <a:avLst/>
          </a:prstGeom>
          <a:noFill/>
          <a:ln w="38100">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6541" name="Line 13"/>
          <p:cNvSpPr>
            <a:spLocks noChangeShapeType="1"/>
          </p:cNvSpPr>
          <p:nvPr/>
        </p:nvSpPr>
        <p:spPr bwMode="auto">
          <a:xfrm flipV="1">
            <a:off x="7904980" y="4521596"/>
            <a:ext cx="936625" cy="541337"/>
          </a:xfrm>
          <a:prstGeom prst="line">
            <a:avLst/>
          </a:prstGeom>
          <a:noFill/>
          <a:ln w="38100">
            <a:solidFill>
              <a:schemeClr val="bg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6542" name="Line 14"/>
          <p:cNvSpPr>
            <a:spLocks noChangeShapeType="1"/>
          </p:cNvSpPr>
          <p:nvPr/>
        </p:nvSpPr>
        <p:spPr bwMode="auto">
          <a:xfrm flipH="1" flipV="1">
            <a:off x="8339781" y="5416122"/>
            <a:ext cx="914400" cy="336550"/>
          </a:xfrm>
          <a:prstGeom prst="line">
            <a:avLst/>
          </a:prstGeom>
          <a:noFill/>
          <a:ln w="38100">
            <a:solidFill>
              <a:srgbClr val="CC0066"/>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6543" name="Line 15"/>
          <p:cNvSpPr>
            <a:spLocks noChangeShapeType="1"/>
          </p:cNvSpPr>
          <p:nvPr/>
        </p:nvSpPr>
        <p:spPr bwMode="auto">
          <a:xfrm flipH="1" flipV="1">
            <a:off x="5269556" y="5447357"/>
            <a:ext cx="762000" cy="252412"/>
          </a:xfrm>
          <a:prstGeom prst="line">
            <a:avLst/>
          </a:prstGeom>
          <a:noFill/>
          <a:ln w="38100">
            <a:solidFill>
              <a:srgbClr val="CC0066"/>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6544" name="Line 16"/>
          <p:cNvSpPr>
            <a:spLocks noChangeShapeType="1"/>
          </p:cNvSpPr>
          <p:nvPr/>
        </p:nvSpPr>
        <p:spPr bwMode="auto">
          <a:xfrm flipH="1" flipV="1">
            <a:off x="2513184" y="5517157"/>
            <a:ext cx="762001" cy="480218"/>
          </a:xfrm>
          <a:prstGeom prst="line">
            <a:avLst/>
          </a:prstGeom>
          <a:noFill/>
          <a:ln w="38100">
            <a:solidFill>
              <a:srgbClr val="CC0066"/>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06545" name="Text Box 17"/>
          <p:cNvSpPr txBox="1">
            <a:spLocks noChangeArrowheads="1"/>
          </p:cNvSpPr>
          <p:nvPr/>
        </p:nvSpPr>
        <p:spPr bwMode="auto">
          <a:xfrm>
            <a:off x="8832304" y="3013501"/>
            <a:ext cx="284321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solidFill>
                  <a:schemeClr val="bg2"/>
                </a:solidFill>
                <a:ea typeface="仿宋_GB2312" charset="0"/>
                <a:cs typeface="仿宋_GB2312" charset="0"/>
              </a:rPr>
              <a:t>同时有4个函数在运行，且都未完成</a:t>
            </a:r>
          </a:p>
        </p:txBody>
      </p:sp>
      <p:sp>
        <p:nvSpPr>
          <p:cNvPr id="2" name="文本框 1">
            <a:extLst>
              <a:ext uri="{FF2B5EF4-FFF2-40B4-BE49-F238E27FC236}">
                <a16:creationId xmlns:a16="http://schemas.microsoft.com/office/drawing/2014/main" id="{5232C3A7-8D12-2E4A-B544-9F866ED89091}"/>
              </a:ext>
            </a:extLst>
          </p:cNvPr>
          <p:cNvSpPr txBox="1"/>
          <p:nvPr/>
        </p:nvSpPr>
        <p:spPr>
          <a:xfrm>
            <a:off x="433486" y="1196752"/>
            <a:ext cx="1342034" cy="461665"/>
          </a:xfrm>
          <a:prstGeom prst="rect">
            <a:avLst/>
          </a:prstGeom>
          <a:noFill/>
        </p:spPr>
        <p:txBody>
          <a:bodyPr wrap="none" rtlCol="0">
            <a:spAutoFit/>
          </a:bodyPr>
          <a:lstStyle/>
          <a:p>
            <a:r>
              <a:rPr kumimoji="1" lang="zh-CN" altLang="en-US" sz="2400" b="1" dirty="0">
                <a:solidFill>
                  <a:srgbClr val="C00000"/>
                </a:solidFill>
              </a:rPr>
              <a:t>假定</a:t>
            </a:r>
            <a:r>
              <a:rPr kumimoji="1" lang="en-US" altLang="zh-CN" sz="2400" b="1" dirty="0">
                <a:solidFill>
                  <a:srgbClr val="C00000"/>
                </a:solidFill>
              </a:rPr>
              <a:t>n=3</a:t>
            </a:r>
            <a:endParaRPr kumimoji="1" lang="zh-CN" altLang="en-US" sz="2400" b="1" dirty="0">
              <a:solidFill>
                <a:srgbClr val="C00000"/>
              </a:solidFill>
            </a:endParaRPr>
          </a:p>
        </p:txBody>
      </p:sp>
    </p:spTree>
    <p:extLst>
      <p:ext uri="{BB962C8B-B14F-4D97-AF65-F5344CB8AC3E}">
        <p14:creationId xmlns:p14="http://schemas.microsoft.com/office/powerpoint/2010/main" val="153206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33"/>
                                        </p:tgtEl>
                                        <p:attrNameLst>
                                          <p:attrName>style.visibility</p:attrName>
                                        </p:attrNameLst>
                                      </p:cBhvr>
                                      <p:to>
                                        <p:strVal val="visible"/>
                                      </p:to>
                                    </p:set>
                                    <p:anim calcmode="lin" valueType="num">
                                      <p:cBhvr additive="base">
                                        <p:cTn id="7" dur="500" fill="hold"/>
                                        <p:tgtEl>
                                          <p:spTgt spid="406533"/>
                                        </p:tgtEl>
                                        <p:attrNameLst>
                                          <p:attrName>ppt_x</p:attrName>
                                        </p:attrNameLst>
                                      </p:cBhvr>
                                      <p:tavLst>
                                        <p:tav tm="0">
                                          <p:val>
                                            <p:strVal val="0-#ppt_w/2"/>
                                          </p:val>
                                        </p:tav>
                                        <p:tav tm="100000">
                                          <p:val>
                                            <p:strVal val="#ppt_x"/>
                                          </p:val>
                                        </p:tav>
                                      </p:tavLst>
                                    </p:anim>
                                    <p:anim calcmode="lin" valueType="num">
                                      <p:cBhvr additive="base">
                                        <p:cTn id="8" dur="500" fill="hold"/>
                                        <p:tgtEl>
                                          <p:spTgt spid="406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4"/>
                                        </p:tgtEl>
                                        <p:attrNameLst>
                                          <p:attrName>style.visibility</p:attrName>
                                        </p:attrNameLst>
                                      </p:cBhvr>
                                      <p:to>
                                        <p:strVal val="visible"/>
                                      </p:to>
                                    </p:set>
                                    <p:anim calcmode="lin" valueType="num">
                                      <p:cBhvr additive="base">
                                        <p:cTn id="13" dur="500" fill="hold"/>
                                        <p:tgtEl>
                                          <p:spTgt spid="406534"/>
                                        </p:tgtEl>
                                        <p:attrNameLst>
                                          <p:attrName>ppt_x</p:attrName>
                                        </p:attrNameLst>
                                      </p:cBhvr>
                                      <p:tavLst>
                                        <p:tav tm="0">
                                          <p:val>
                                            <p:strVal val="0-#ppt_w/2"/>
                                          </p:val>
                                        </p:tav>
                                        <p:tav tm="100000">
                                          <p:val>
                                            <p:strVal val="#ppt_x"/>
                                          </p:val>
                                        </p:tav>
                                      </p:tavLst>
                                    </p:anim>
                                    <p:anim calcmode="lin" valueType="num">
                                      <p:cBhvr additive="base">
                                        <p:cTn id="14" dur="500" fill="hold"/>
                                        <p:tgtEl>
                                          <p:spTgt spid="4065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6535"/>
                                        </p:tgtEl>
                                        <p:attrNameLst>
                                          <p:attrName>style.visibility</p:attrName>
                                        </p:attrNameLst>
                                      </p:cBhvr>
                                      <p:to>
                                        <p:strVal val="visible"/>
                                      </p:to>
                                    </p:set>
                                    <p:anim calcmode="lin" valueType="num">
                                      <p:cBhvr additive="base">
                                        <p:cTn id="19" dur="500" fill="hold"/>
                                        <p:tgtEl>
                                          <p:spTgt spid="406535"/>
                                        </p:tgtEl>
                                        <p:attrNameLst>
                                          <p:attrName>ppt_x</p:attrName>
                                        </p:attrNameLst>
                                      </p:cBhvr>
                                      <p:tavLst>
                                        <p:tav tm="0">
                                          <p:val>
                                            <p:strVal val="0-#ppt_w/2"/>
                                          </p:val>
                                        </p:tav>
                                        <p:tav tm="100000">
                                          <p:val>
                                            <p:strVal val="#ppt_x"/>
                                          </p:val>
                                        </p:tav>
                                      </p:tavLst>
                                    </p:anim>
                                    <p:anim calcmode="lin" valueType="num">
                                      <p:cBhvr additive="base">
                                        <p:cTn id="20" dur="500" fill="hold"/>
                                        <p:tgtEl>
                                          <p:spTgt spid="40653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6537"/>
                                        </p:tgtEl>
                                        <p:attrNameLst>
                                          <p:attrName>style.visibility</p:attrName>
                                        </p:attrNameLst>
                                      </p:cBhvr>
                                      <p:to>
                                        <p:strVal val="visible"/>
                                      </p:to>
                                    </p:set>
                                    <p:anim calcmode="lin" valueType="num">
                                      <p:cBhvr additive="base">
                                        <p:cTn id="25" dur="500" fill="hold"/>
                                        <p:tgtEl>
                                          <p:spTgt spid="406537"/>
                                        </p:tgtEl>
                                        <p:attrNameLst>
                                          <p:attrName>ppt_x</p:attrName>
                                        </p:attrNameLst>
                                      </p:cBhvr>
                                      <p:tavLst>
                                        <p:tav tm="0">
                                          <p:val>
                                            <p:strVal val="0-#ppt_w/2"/>
                                          </p:val>
                                        </p:tav>
                                        <p:tav tm="100000">
                                          <p:val>
                                            <p:strVal val="#ppt_x"/>
                                          </p:val>
                                        </p:tav>
                                      </p:tavLst>
                                    </p:anim>
                                    <p:anim calcmode="lin" valueType="num">
                                      <p:cBhvr additive="base">
                                        <p:cTn id="26" dur="500" fill="hold"/>
                                        <p:tgtEl>
                                          <p:spTgt spid="40653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6536"/>
                                        </p:tgtEl>
                                        <p:attrNameLst>
                                          <p:attrName>style.visibility</p:attrName>
                                        </p:attrNameLst>
                                      </p:cBhvr>
                                      <p:to>
                                        <p:strVal val="visible"/>
                                      </p:to>
                                    </p:set>
                                    <p:anim calcmode="lin" valueType="num">
                                      <p:cBhvr additive="base">
                                        <p:cTn id="31" dur="500" fill="hold"/>
                                        <p:tgtEl>
                                          <p:spTgt spid="406536"/>
                                        </p:tgtEl>
                                        <p:attrNameLst>
                                          <p:attrName>ppt_x</p:attrName>
                                        </p:attrNameLst>
                                      </p:cBhvr>
                                      <p:tavLst>
                                        <p:tav tm="0">
                                          <p:val>
                                            <p:strVal val="0-#ppt_w/2"/>
                                          </p:val>
                                        </p:tav>
                                        <p:tav tm="100000">
                                          <p:val>
                                            <p:strVal val="#ppt_x"/>
                                          </p:val>
                                        </p:tav>
                                      </p:tavLst>
                                    </p:anim>
                                    <p:anim calcmode="lin" valueType="num">
                                      <p:cBhvr additive="base">
                                        <p:cTn id="32" dur="500" fill="hold"/>
                                        <p:tgtEl>
                                          <p:spTgt spid="4065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6538"/>
                                        </p:tgtEl>
                                        <p:attrNameLst>
                                          <p:attrName>style.visibility</p:attrName>
                                        </p:attrNameLst>
                                      </p:cBhvr>
                                      <p:to>
                                        <p:strVal val="visible"/>
                                      </p:to>
                                    </p:set>
                                    <p:anim calcmode="lin" valueType="num">
                                      <p:cBhvr additive="base">
                                        <p:cTn id="37" dur="500" fill="hold"/>
                                        <p:tgtEl>
                                          <p:spTgt spid="406538"/>
                                        </p:tgtEl>
                                        <p:attrNameLst>
                                          <p:attrName>ppt_x</p:attrName>
                                        </p:attrNameLst>
                                      </p:cBhvr>
                                      <p:tavLst>
                                        <p:tav tm="0">
                                          <p:val>
                                            <p:strVal val="0-#ppt_w/2"/>
                                          </p:val>
                                        </p:tav>
                                        <p:tav tm="100000">
                                          <p:val>
                                            <p:strVal val="#ppt_x"/>
                                          </p:val>
                                        </p:tav>
                                      </p:tavLst>
                                    </p:anim>
                                    <p:anim calcmode="lin" valueType="num">
                                      <p:cBhvr additive="base">
                                        <p:cTn id="38" dur="500" fill="hold"/>
                                        <p:tgtEl>
                                          <p:spTgt spid="40653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6530"/>
                                        </p:tgtEl>
                                        <p:attrNameLst>
                                          <p:attrName>style.visibility</p:attrName>
                                        </p:attrNameLst>
                                      </p:cBhvr>
                                      <p:to>
                                        <p:strVal val="visible"/>
                                      </p:to>
                                    </p:set>
                                    <p:anim calcmode="lin" valueType="num">
                                      <p:cBhvr additive="base">
                                        <p:cTn id="43" dur="500" fill="hold"/>
                                        <p:tgtEl>
                                          <p:spTgt spid="406530"/>
                                        </p:tgtEl>
                                        <p:attrNameLst>
                                          <p:attrName>ppt_x</p:attrName>
                                        </p:attrNameLst>
                                      </p:cBhvr>
                                      <p:tavLst>
                                        <p:tav tm="0">
                                          <p:val>
                                            <p:strVal val="#ppt_x"/>
                                          </p:val>
                                        </p:tav>
                                        <p:tav tm="100000">
                                          <p:val>
                                            <p:strVal val="#ppt_x"/>
                                          </p:val>
                                        </p:tav>
                                      </p:tavLst>
                                    </p:anim>
                                    <p:anim calcmode="lin" valueType="num">
                                      <p:cBhvr additive="base">
                                        <p:cTn id="44" dur="500" fill="hold"/>
                                        <p:tgtEl>
                                          <p:spTgt spid="40653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06539"/>
                                        </p:tgtEl>
                                        <p:attrNameLst>
                                          <p:attrName>style.visibility</p:attrName>
                                        </p:attrNameLst>
                                      </p:cBhvr>
                                      <p:to>
                                        <p:strVal val="visible"/>
                                      </p:to>
                                    </p:set>
                                    <p:anim calcmode="lin" valueType="num">
                                      <p:cBhvr additive="base">
                                        <p:cTn id="49" dur="500" fill="hold"/>
                                        <p:tgtEl>
                                          <p:spTgt spid="406539"/>
                                        </p:tgtEl>
                                        <p:attrNameLst>
                                          <p:attrName>ppt_x</p:attrName>
                                        </p:attrNameLst>
                                      </p:cBhvr>
                                      <p:tavLst>
                                        <p:tav tm="0">
                                          <p:val>
                                            <p:strVal val="0-#ppt_w/2"/>
                                          </p:val>
                                        </p:tav>
                                        <p:tav tm="100000">
                                          <p:val>
                                            <p:strVal val="#ppt_x"/>
                                          </p:val>
                                        </p:tav>
                                      </p:tavLst>
                                    </p:anim>
                                    <p:anim calcmode="lin" valueType="num">
                                      <p:cBhvr additive="base">
                                        <p:cTn id="50" dur="500" fill="hold"/>
                                        <p:tgtEl>
                                          <p:spTgt spid="40653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06540"/>
                                        </p:tgtEl>
                                        <p:attrNameLst>
                                          <p:attrName>style.visibility</p:attrName>
                                        </p:attrNameLst>
                                      </p:cBhvr>
                                      <p:to>
                                        <p:strVal val="visible"/>
                                      </p:to>
                                    </p:set>
                                    <p:anim calcmode="lin" valueType="num">
                                      <p:cBhvr additive="base">
                                        <p:cTn id="55" dur="500" fill="hold"/>
                                        <p:tgtEl>
                                          <p:spTgt spid="406540"/>
                                        </p:tgtEl>
                                        <p:attrNameLst>
                                          <p:attrName>ppt_x</p:attrName>
                                        </p:attrNameLst>
                                      </p:cBhvr>
                                      <p:tavLst>
                                        <p:tav tm="0">
                                          <p:val>
                                            <p:strVal val="0-#ppt_w/2"/>
                                          </p:val>
                                        </p:tav>
                                        <p:tav tm="100000">
                                          <p:val>
                                            <p:strVal val="#ppt_x"/>
                                          </p:val>
                                        </p:tav>
                                      </p:tavLst>
                                    </p:anim>
                                    <p:anim calcmode="lin" valueType="num">
                                      <p:cBhvr additive="base">
                                        <p:cTn id="56" dur="500" fill="hold"/>
                                        <p:tgtEl>
                                          <p:spTgt spid="40654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06541"/>
                                        </p:tgtEl>
                                        <p:attrNameLst>
                                          <p:attrName>style.visibility</p:attrName>
                                        </p:attrNameLst>
                                      </p:cBhvr>
                                      <p:to>
                                        <p:strVal val="visible"/>
                                      </p:to>
                                    </p:set>
                                    <p:anim calcmode="lin" valueType="num">
                                      <p:cBhvr additive="base">
                                        <p:cTn id="61" dur="500" fill="hold"/>
                                        <p:tgtEl>
                                          <p:spTgt spid="406541"/>
                                        </p:tgtEl>
                                        <p:attrNameLst>
                                          <p:attrName>ppt_x</p:attrName>
                                        </p:attrNameLst>
                                      </p:cBhvr>
                                      <p:tavLst>
                                        <p:tav tm="0">
                                          <p:val>
                                            <p:strVal val="0-#ppt_w/2"/>
                                          </p:val>
                                        </p:tav>
                                        <p:tav tm="100000">
                                          <p:val>
                                            <p:strVal val="#ppt_x"/>
                                          </p:val>
                                        </p:tav>
                                      </p:tavLst>
                                    </p:anim>
                                    <p:anim calcmode="lin" valueType="num">
                                      <p:cBhvr additive="base">
                                        <p:cTn id="62" dur="500" fill="hold"/>
                                        <p:tgtEl>
                                          <p:spTgt spid="406541"/>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406545"/>
                                        </p:tgtEl>
                                        <p:attrNameLst>
                                          <p:attrName>style.visibility</p:attrName>
                                        </p:attrNameLst>
                                      </p:cBhvr>
                                      <p:to>
                                        <p:strVal val="visible"/>
                                      </p:to>
                                    </p:set>
                                    <p:anim calcmode="lin" valueType="num">
                                      <p:cBhvr additive="base">
                                        <p:cTn id="67" dur="500" fill="hold"/>
                                        <p:tgtEl>
                                          <p:spTgt spid="406545"/>
                                        </p:tgtEl>
                                        <p:attrNameLst>
                                          <p:attrName>ppt_x</p:attrName>
                                        </p:attrNameLst>
                                      </p:cBhvr>
                                      <p:tavLst>
                                        <p:tav tm="0">
                                          <p:val>
                                            <p:strVal val="1+#ppt_w/2"/>
                                          </p:val>
                                        </p:tav>
                                        <p:tav tm="100000">
                                          <p:val>
                                            <p:strVal val="#ppt_x"/>
                                          </p:val>
                                        </p:tav>
                                      </p:tavLst>
                                    </p:anim>
                                    <p:anim calcmode="lin" valueType="num">
                                      <p:cBhvr additive="base">
                                        <p:cTn id="68" dur="500" fill="hold"/>
                                        <p:tgtEl>
                                          <p:spTgt spid="40654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06542"/>
                                        </p:tgtEl>
                                        <p:attrNameLst>
                                          <p:attrName>style.visibility</p:attrName>
                                        </p:attrNameLst>
                                      </p:cBhvr>
                                      <p:to>
                                        <p:strVal val="visible"/>
                                      </p:to>
                                    </p:set>
                                    <p:anim calcmode="lin" valueType="num">
                                      <p:cBhvr additive="base">
                                        <p:cTn id="73" dur="500" fill="hold"/>
                                        <p:tgtEl>
                                          <p:spTgt spid="406542"/>
                                        </p:tgtEl>
                                        <p:attrNameLst>
                                          <p:attrName>ppt_x</p:attrName>
                                        </p:attrNameLst>
                                      </p:cBhvr>
                                      <p:tavLst>
                                        <p:tav tm="0">
                                          <p:val>
                                            <p:strVal val="0-#ppt_w/2"/>
                                          </p:val>
                                        </p:tav>
                                        <p:tav tm="100000">
                                          <p:val>
                                            <p:strVal val="#ppt_x"/>
                                          </p:val>
                                        </p:tav>
                                      </p:tavLst>
                                    </p:anim>
                                    <p:anim calcmode="lin" valueType="num">
                                      <p:cBhvr additive="base">
                                        <p:cTn id="74" dur="500" fill="hold"/>
                                        <p:tgtEl>
                                          <p:spTgt spid="406542"/>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06543"/>
                                        </p:tgtEl>
                                        <p:attrNameLst>
                                          <p:attrName>style.visibility</p:attrName>
                                        </p:attrNameLst>
                                      </p:cBhvr>
                                      <p:to>
                                        <p:strVal val="visible"/>
                                      </p:to>
                                    </p:set>
                                    <p:anim calcmode="lin" valueType="num">
                                      <p:cBhvr additive="base">
                                        <p:cTn id="79" dur="500" fill="hold"/>
                                        <p:tgtEl>
                                          <p:spTgt spid="406543"/>
                                        </p:tgtEl>
                                        <p:attrNameLst>
                                          <p:attrName>ppt_x</p:attrName>
                                        </p:attrNameLst>
                                      </p:cBhvr>
                                      <p:tavLst>
                                        <p:tav tm="0">
                                          <p:val>
                                            <p:strVal val="0-#ppt_w/2"/>
                                          </p:val>
                                        </p:tav>
                                        <p:tav tm="100000">
                                          <p:val>
                                            <p:strVal val="#ppt_x"/>
                                          </p:val>
                                        </p:tav>
                                      </p:tavLst>
                                    </p:anim>
                                    <p:anim calcmode="lin" valueType="num">
                                      <p:cBhvr additive="base">
                                        <p:cTn id="80" dur="500" fill="hold"/>
                                        <p:tgtEl>
                                          <p:spTgt spid="40654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406544"/>
                                        </p:tgtEl>
                                        <p:attrNameLst>
                                          <p:attrName>style.visibility</p:attrName>
                                        </p:attrNameLst>
                                      </p:cBhvr>
                                      <p:to>
                                        <p:strVal val="visible"/>
                                      </p:to>
                                    </p:set>
                                    <p:anim calcmode="lin" valueType="num">
                                      <p:cBhvr additive="base">
                                        <p:cTn id="85" dur="500" fill="hold"/>
                                        <p:tgtEl>
                                          <p:spTgt spid="406544"/>
                                        </p:tgtEl>
                                        <p:attrNameLst>
                                          <p:attrName>ppt_x</p:attrName>
                                        </p:attrNameLst>
                                      </p:cBhvr>
                                      <p:tavLst>
                                        <p:tav tm="0">
                                          <p:val>
                                            <p:strVal val="0-#ppt_w/2"/>
                                          </p:val>
                                        </p:tav>
                                        <p:tav tm="100000">
                                          <p:val>
                                            <p:strVal val="#ppt_x"/>
                                          </p:val>
                                        </p:tav>
                                      </p:tavLst>
                                    </p:anim>
                                    <p:anim calcmode="lin" valueType="num">
                                      <p:cBhvr additive="base">
                                        <p:cTn id="86" dur="500" fill="hold"/>
                                        <p:tgtEl>
                                          <p:spTgt spid="4065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p:bldP spid="406533" grpId="0" animBg="1"/>
      <p:bldP spid="406534" grpId="0" animBg="1"/>
      <p:bldP spid="406535" grpId="0" animBg="1"/>
      <p:bldP spid="406536" grpId="0" animBg="1"/>
      <p:bldP spid="406537" grpId="0" autoUpdateAnimBg="0"/>
      <p:bldP spid="406538" grpId="0" autoUpdateAnimBg="0"/>
      <p:bldP spid="406539" grpId="0" animBg="1"/>
      <p:bldP spid="406540" grpId="0" animBg="1"/>
      <p:bldP spid="406541" grpId="0" animBg="1"/>
      <p:bldP spid="406542" grpId="0" animBg="1"/>
      <p:bldP spid="406543" grpId="0" animBg="1"/>
      <p:bldP spid="406544" grpId="0" animBg="1"/>
      <p:bldP spid="4065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title"/>
          </p:nvPr>
        </p:nvSpPr>
        <p:spPr>
          <a:xfrm>
            <a:off x="623392" y="476672"/>
            <a:ext cx="7921625" cy="762000"/>
          </a:xfrm>
        </p:spPr>
        <p:txBody>
          <a:bodyPr/>
          <a:lstStyle/>
          <a:p>
            <a:pPr eaLnBrk="1" hangingPunct="1"/>
            <a:r>
              <a:rPr lang="zh-CN" dirty="0">
                <a:latin typeface="Arial" charset="0"/>
                <a:ea typeface="宋体" charset="0"/>
              </a:rPr>
              <a:t>C</a:t>
            </a:r>
            <a:r>
              <a:rPr lang="zh-CN" altLang="en-US" dirty="0">
                <a:latin typeface="Arial" charset="0"/>
                <a:ea typeface="宋体" charset="0"/>
              </a:rPr>
              <a:t>程序存储分布示意图（例</a:t>
            </a:r>
            <a:r>
              <a:rPr lang="zh-CN" dirty="0">
                <a:latin typeface="Arial" charset="0"/>
                <a:ea typeface="宋体" charset="0"/>
              </a:rPr>
              <a:t>5-6</a:t>
            </a:r>
            <a:r>
              <a:rPr lang="zh-CN" altLang="en-US" dirty="0">
                <a:latin typeface="Arial" charset="0"/>
                <a:ea typeface="宋体" charset="0"/>
              </a:rPr>
              <a:t>）</a:t>
            </a:r>
            <a:endParaRPr lang="en-US" altLang="zh-CN" dirty="0">
              <a:latin typeface="Arial" charset="0"/>
              <a:ea typeface="宋体" charset="0"/>
            </a:endParaRPr>
          </a:p>
        </p:txBody>
      </p:sp>
      <p:pic>
        <p:nvPicPr>
          <p:cNvPr id="65538" name="Picture 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41439"/>
            <a:ext cx="8353425"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68501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3"/>
          <p:cNvSpPr>
            <a:spLocks noChangeArrowheads="1"/>
          </p:cNvSpPr>
          <p:nvPr/>
        </p:nvSpPr>
        <p:spPr bwMode="auto">
          <a:xfrm>
            <a:off x="407368" y="1047351"/>
            <a:ext cx="8640762" cy="5772945"/>
          </a:xfrm>
          <a:prstGeom prst="rect">
            <a:avLst/>
          </a:prstGeom>
          <a:pattFill prst="openDmnd">
            <a:fgClr>
              <a:schemeClr val="accent1"/>
            </a:fgClr>
            <a:bgClr>
              <a:schemeClr val="bg1"/>
            </a:bgClr>
          </a:pattFill>
          <a:ln w="57150">
            <a:solidFill>
              <a:schemeClr val="tx1"/>
            </a:solidFill>
            <a:round/>
            <a:headEnd/>
            <a:tailEnd/>
          </a:ln>
        </p:spPr>
        <p:txBody>
          <a:bodyPr wrap="none"/>
          <a:lstStyle/>
          <a:p>
            <a:pPr eaLnBrk="1" hangingPunct="1"/>
            <a:endParaRPr lang="zh-CN" altLang="en-US">
              <a:latin typeface="Arial" charset="0"/>
            </a:endParaRPr>
          </a:p>
        </p:txBody>
      </p:sp>
      <p:sp>
        <p:nvSpPr>
          <p:cNvPr id="13" name="矩形 12"/>
          <p:cNvSpPr/>
          <p:nvPr/>
        </p:nvSpPr>
        <p:spPr bwMode="auto">
          <a:xfrm>
            <a:off x="637556" y="1132284"/>
            <a:ext cx="3013075" cy="5359400"/>
          </a:xfrm>
          <a:prstGeom prst="rect">
            <a:avLst/>
          </a:prstGeom>
          <a:solidFill>
            <a:schemeClr val="bg1"/>
          </a:solidFill>
          <a:ln/>
        </p:spPr>
        <p:style>
          <a:lnRef idx="2">
            <a:schemeClr val="accent1"/>
          </a:lnRef>
          <a:fillRef idx="1">
            <a:schemeClr val="lt1"/>
          </a:fillRef>
          <a:effectRef idx="0">
            <a:schemeClr val="accent1"/>
          </a:effectRef>
          <a:fontRef idx="minor">
            <a:schemeClr val="dk1"/>
          </a:fontRef>
        </p:style>
        <p:txBody>
          <a:bodyPr wrap="none"/>
          <a:lstStyle/>
          <a:p>
            <a:pPr eaLnBrk="1" hangingPunct="1"/>
            <a:r>
              <a:rPr lang="zh-CN" altLang="en-US" sz="2000">
                <a:solidFill>
                  <a:srgbClr val="FF0000"/>
                </a:solidFill>
                <a:latin typeface="Arial" charset="0"/>
                <a:ea typeface="宋体" charset="0"/>
                <a:cs typeface="宋体" charset="0"/>
              </a:rPr>
              <a:t>程序指令代码</a:t>
            </a:r>
            <a:endParaRPr lang="en-US" altLang="zh-CN" sz="2000">
              <a:solidFill>
                <a:srgbClr val="FF0000"/>
              </a:solidFill>
              <a:latin typeface="Arial" charset="0"/>
              <a:ea typeface="宋体" charset="0"/>
              <a:cs typeface="宋体" charset="0"/>
            </a:endParaRPr>
          </a:p>
          <a:p>
            <a:pPr eaLnBrk="1" hangingPunct="1"/>
            <a:r>
              <a:rPr lang="en-US" altLang="zh-CN" sz="2000">
                <a:solidFill>
                  <a:srgbClr val="FF0000"/>
                </a:solidFill>
                <a:latin typeface="Arial" charset="0"/>
                <a:ea typeface="宋体" charset="0"/>
                <a:cs typeface="宋体" charset="0"/>
              </a:rPr>
              <a:t>main()</a:t>
            </a:r>
          </a:p>
          <a:p>
            <a:pPr eaLnBrk="1" hangingPunct="1"/>
            <a:r>
              <a:rPr lang="en-US" altLang="zh-CN" sz="2000">
                <a:solidFill>
                  <a:srgbClr val="FF0000"/>
                </a:solidFill>
                <a:latin typeface="Arial" charset="0"/>
                <a:ea typeface="宋体" charset="0"/>
                <a:cs typeface="宋体" charset="0"/>
              </a:rPr>
              <a:t>{</a:t>
            </a:r>
          </a:p>
          <a:p>
            <a:pPr eaLnBrk="1" hangingPunct="1"/>
            <a:r>
              <a:rPr lang="en-US" altLang="zh-CN" sz="2000">
                <a:solidFill>
                  <a:srgbClr val="FF0000"/>
                </a:solidFill>
                <a:latin typeface="Arial" charset="0"/>
                <a:ea typeface="宋体" charset="0"/>
                <a:cs typeface="宋体" charset="0"/>
              </a:rPr>
              <a:t>    ...</a:t>
            </a:r>
          </a:p>
          <a:p>
            <a:pPr eaLnBrk="1" hangingPunct="1"/>
            <a:r>
              <a:rPr lang="en-US" altLang="zh-CN" sz="2000">
                <a:solidFill>
                  <a:srgbClr val="FF0000"/>
                </a:solidFill>
                <a:latin typeface="Arial" charset="0"/>
                <a:ea typeface="宋体" charset="0"/>
                <a:cs typeface="宋体" charset="0"/>
              </a:rPr>
              <a:t>}</a:t>
            </a:r>
          </a:p>
          <a:p>
            <a:pPr eaLnBrk="1" hangingPunct="1"/>
            <a:endParaRPr lang="en-US" altLang="zh-CN" sz="2000">
              <a:solidFill>
                <a:srgbClr val="FF0000"/>
              </a:solidFill>
              <a:latin typeface="Arial" charset="0"/>
              <a:ea typeface="宋体" charset="0"/>
              <a:cs typeface="宋体" charset="0"/>
            </a:endParaRPr>
          </a:p>
          <a:p>
            <a:pPr eaLnBrk="1" hangingPunct="1"/>
            <a:r>
              <a:rPr lang="en-US" altLang="zh-CN" sz="2000">
                <a:solidFill>
                  <a:srgbClr val="FF0000"/>
                </a:solidFill>
                <a:latin typeface="Arial" charset="0"/>
                <a:ea typeface="宋体" charset="0"/>
                <a:cs typeface="宋体" charset="0"/>
              </a:rPr>
              <a:t>fun1()</a:t>
            </a:r>
          </a:p>
          <a:p>
            <a:pPr eaLnBrk="1" hangingPunct="1"/>
            <a:r>
              <a:rPr lang="en-US" altLang="zh-CN" sz="2000">
                <a:solidFill>
                  <a:srgbClr val="FF0000"/>
                </a:solidFill>
                <a:latin typeface="Arial" charset="0"/>
                <a:ea typeface="宋体" charset="0"/>
                <a:cs typeface="宋体" charset="0"/>
              </a:rPr>
              <a:t>{…}</a:t>
            </a:r>
          </a:p>
          <a:p>
            <a:pPr eaLnBrk="1" hangingPunct="1"/>
            <a:endParaRPr lang="en-US" altLang="zh-CN" sz="2000">
              <a:solidFill>
                <a:srgbClr val="FF0000"/>
              </a:solidFill>
              <a:latin typeface="Arial" charset="0"/>
              <a:ea typeface="宋体" charset="0"/>
              <a:cs typeface="宋体" charset="0"/>
            </a:endParaRPr>
          </a:p>
          <a:p>
            <a:pPr eaLnBrk="1" hangingPunct="1"/>
            <a:r>
              <a:rPr lang="en-US" altLang="zh-CN" sz="2000">
                <a:solidFill>
                  <a:srgbClr val="FF0000"/>
                </a:solidFill>
                <a:latin typeface="Arial" charset="0"/>
                <a:ea typeface="宋体" charset="0"/>
                <a:cs typeface="宋体" charset="0"/>
              </a:rPr>
              <a:t>fun2()</a:t>
            </a:r>
          </a:p>
          <a:p>
            <a:pPr eaLnBrk="1" hangingPunct="1"/>
            <a:r>
              <a:rPr lang="en-US" altLang="zh-CN" sz="2000">
                <a:solidFill>
                  <a:srgbClr val="FF0000"/>
                </a:solidFill>
                <a:latin typeface="Arial" charset="0"/>
                <a:ea typeface="宋体" charset="0"/>
                <a:cs typeface="宋体" charset="0"/>
              </a:rPr>
              <a:t>{…}</a:t>
            </a:r>
          </a:p>
          <a:p>
            <a:pPr eaLnBrk="1" hangingPunct="1"/>
            <a:endParaRPr lang="en-US" altLang="zh-CN" sz="2000">
              <a:solidFill>
                <a:srgbClr val="FF0000"/>
              </a:solidFill>
              <a:latin typeface="Arial" charset="0"/>
              <a:ea typeface="宋体" charset="0"/>
              <a:cs typeface="宋体" charset="0"/>
            </a:endParaRPr>
          </a:p>
          <a:p>
            <a:pPr eaLnBrk="1" hangingPunct="1"/>
            <a:r>
              <a:rPr lang="en-US" altLang="zh-CN" sz="2000">
                <a:solidFill>
                  <a:srgbClr val="FF0000"/>
                </a:solidFill>
                <a:latin typeface="Arial" charset="0"/>
                <a:ea typeface="宋体" charset="0"/>
                <a:cs typeface="宋体" charset="0"/>
              </a:rPr>
              <a:t>fun3()</a:t>
            </a:r>
          </a:p>
          <a:p>
            <a:pPr eaLnBrk="1" hangingPunct="1"/>
            <a:r>
              <a:rPr lang="en-US" altLang="zh-CN" sz="2000">
                <a:solidFill>
                  <a:srgbClr val="FF0000"/>
                </a:solidFill>
                <a:latin typeface="Arial" charset="0"/>
                <a:ea typeface="宋体" charset="0"/>
                <a:cs typeface="宋体" charset="0"/>
              </a:rPr>
              <a:t>{…}</a:t>
            </a:r>
          </a:p>
          <a:p>
            <a:pPr eaLnBrk="1" hangingPunct="1"/>
            <a:endParaRPr lang="en-US" altLang="zh-CN" sz="2000">
              <a:solidFill>
                <a:srgbClr val="FF0000"/>
              </a:solidFill>
              <a:latin typeface="Arial" charset="0"/>
              <a:ea typeface="宋体" charset="0"/>
              <a:cs typeface="宋体" charset="0"/>
            </a:endParaRPr>
          </a:p>
          <a:p>
            <a:pPr eaLnBrk="1" hangingPunct="1"/>
            <a:endParaRPr lang="en-US" altLang="zh-CN" sz="2000">
              <a:solidFill>
                <a:srgbClr val="FF0000"/>
              </a:solidFill>
              <a:latin typeface="Arial" charset="0"/>
              <a:ea typeface="宋体" charset="0"/>
              <a:cs typeface="宋体" charset="0"/>
            </a:endParaRPr>
          </a:p>
        </p:txBody>
      </p:sp>
      <p:sp>
        <p:nvSpPr>
          <p:cNvPr id="21" name="TextBox 20"/>
          <p:cNvSpPr txBox="1"/>
          <p:nvPr/>
        </p:nvSpPr>
        <p:spPr>
          <a:xfrm>
            <a:off x="1015380" y="6428184"/>
            <a:ext cx="1708150" cy="457200"/>
          </a:xfrm>
          <a:prstGeom prst="rect">
            <a:avLst/>
          </a:prstGeom>
          <a:noFill/>
        </p:spPr>
        <p:txBody>
          <a:bodyPr wrap="none">
            <a:spAutoFit/>
          </a:bodyPr>
          <a:lstStyle>
            <a:lvl1pPr>
              <a:defRPr kumimoji="1" sz="2400" b="1">
                <a:solidFill>
                  <a:schemeClr val="tx1"/>
                </a:solidFill>
                <a:latin typeface="Harlow Solid Italic" charset="0"/>
                <a:ea typeface="宋体" charset="0"/>
                <a:cs typeface="宋体" charset="0"/>
              </a:defRPr>
            </a:lvl1pPr>
            <a:lvl2pPr marL="742950" indent="-285750">
              <a:defRPr kumimoji="1" sz="2400" b="1">
                <a:solidFill>
                  <a:schemeClr val="tx1"/>
                </a:solidFill>
                <a:latin typeface="Harlow Solid Italic" charset="0"/>
                <a:ea typeface="宋体" charset="0"/>
              </a:defRPr>
            </a:lvl2pPr>
            <a:lvl3pPr marL="1143000" indent="-228600">
              <a:defRPr kumimoji="1" sz="2400" b="1">
                <a:solidFill>
                  <a:schemeClr val="tx1"/>
                </a:solidFill>
                <a:latin typeface="Harlow Solid Italic" charset="0"/>
                <a:ea typeface="宋体" charset="0"/>
              </a:defRPr>
            </a:lvl3pPr>
            <a:lvl4pPr marL="1600200" indent="-228600">
              <a:defRPr kumimoji="1" sz="2400" b="1">
                <a:solidFill>
                  <a:schemeClr val="tx1"/>
                </a:solidFill>
                <a:latin typeface="Harlow Solid Italic" charset="0"/>
                <a:ea typeface="宋体" charset="0"/>
              </a:defRPr>
            </a:lvl4pPr>
            <a:lvl5pPr marL="2057400" indent="-228600">
              <a:defRPr kumimoji="1" sz="2400" b="1">
                <a:solidFill>
                  <a:schemeClr val="tx1"/>
                </a:solidFill>
                <a:latin typeface="Harlow Solid Italic" charset="0"/>
                <a:ea typeface="宋体" charset="0"/>
              </a:defRPr>
            </a:lvl5pPr>
            <a:lvl6pPr marL="2514600" indent="-228600" eaLnBrk="0" fontAlgn="base" hangingPunct="0">
              <a:spcBef>
                <a:spcPct val="0"/>
              </a:spcBef>
              <a:spcAft>
                <a:spcPct val="0"/>
              </a:spcAft>
              <a:defRPr kumimoji="1" sz="2400" b="1">
                <a:solidFill>
                  <a:schemeClr val="tx1"/>
                </a:solidFill>
                <a:latin typeface="Harlow Solid Italic" charset="0"/>
                <a:ea typeface="宋体" charset="0"/>
              </a:defRPr>
            </a:lvl6pPr>
            <a:lvl7pPr marL="2971800" indent="-228600" eaLnBrk="0" fontAlgn="base" hangingPunct="0">
              <a:spcBef>
                <a:spcPct val="0"/>
              </a:spcBef>
              <a:spcAft>
                <a:spcPct val="0"/>
              </a:spcAft>
              <a:defRPr kumimoji="1" sz="2400" b="1">
                <a:solidFill>
                  <a:schemeClr val="tx1"/>
                </a:solidFill>
                <a:latin typeface="Harlow Solid Italic" charset="0"/>
                <a:ea typeface="宋体" charset="0"/>
              </a:defRPr>
            </a:lvl7pPr>
            <a:lvl8pPr marL="3429000" indent="-228600" eaLnBrk="0" fontAlgn="base" hangingPunct="0">
              <a:spcBef>
                <a:spcPct val="0"/>
              </a:spcBef>
              <a:spcAft>
                <a:spcPct val="0"/>
              </a:spcAft>
              <a:defRPr kumimoji="1" sz="2400" b="1">
                <a:solidFill>
                  <a:schemeClr val="tx1"/>
                </a:solidFill>
                <a:latin typeface="Harlow Solid Italic" charset="0"/>
                <a:ea typeface="宋体" charset="0"/>
              </a:defRPr>
            </a:lvl8pPr>
            <a:lvl9pPr marL="3886200" indent="-228600" eaLnBrk="0" fontAlgn="base" hangingPunct="0">
              <a:spcBef>
                <a:spcPct val="0"/>
              </a:spcBef>
              <a:spcAft>
                <a:spcPct val="0"/>
              </a:spcAft>
              <a:defRPr kumimoji="1" sz="2400" b="1">
                <a:solidFill>
                  <a:schemeClr val="tx1"/>
                </a:solidFill>
                <a:latin typeface="Harlow Solid Italic" charset="0"/>
                <a:ea typeface="宋体" charset="0"/>
              </a:defRPr>
            </a:lvl9pPr>
          </a:lstStyle>
          <a:p>
            <a:pPr algn="ctr" eaLnBrk="1" hangingPunct="1"/>
            <a:r>
              <a:rPr lang="zh-CN" altLang="en-US" dirty="0">
                <a:solidFill>
                  <a:srgbClr val="0000CC"/>
                </a:solidFill>
                <a:latin typeface="华文行楷" charset="0"/>
                <a:ea typeface="华文行楷" charset="0"/>
                <a:cs typeface="华文行楷" charset="0"/>
              </a:rPr>
              <a:t>代码存储区</a:t>
            </a:r>
          </a:p>
        </p:txBody>
      </p:sp>
      <p:sp>
        <p:nvSpPr>
          <p:cNvPr id="22" name="TextBox 21"/>
          <p:cNvSpPr txBox="1"/>
          <p:nvPr/>
        </p:nvSpPr>
        <p:spPr>
          <a:xfrm>
            <a:off x="5182568" y="6398022"/>
            <a:ext cx="1708150" cy="457200"/>
          </a:xfrm>
          <a:prstGeom prst="rect">
            <a:avLst/>
          </a:prstGeom>
          <a:noFill/>
        </p:spPr>
        <p:txBody>
          <a:bodyPr wrap="none">
            <a:spAutoFit/>
          </a:bodyPr>
          <a:lstStyle>
            <a:lvl1pPr>
              <a:defRPr kumimoji="1" sz="2400" b="1">
                <a:solidFill>
                  <a:schemeClr val="tx1"/>
                </a:solidFill>
                <a:latin typeface="Harlow Solid Italic" charset="0"/>
                <a:ea typeface="宋体" charset="0"/>
                <a:cs typeface="宋体" charset="0"/>
              </a:defRPr>
            </a:lvl1pPr>
            <a:lvl2pPr marL="742950" indent="-285750">
              <a:defRPr kumimoji="1" sz="2400" b="1">
                <a:solidFill>
                  <a:schemeClr val="tx1"/>
                </a:solidFill>
                <a:latin typeface="Harlow Solid Italic" charset="0"/>
                <a:ea typeface="宋体" charset="0"/>
              </a:defRPr>
            </a:lvl2pPr>
            <a:lvl3pPr marL="1143000" indent="-228600">
              <a:defRPr kumimoji="1" sz="2400" b="1">
                <a:solidFill>
                  <a:schemeClr val="tx1"/>
                </a:solidFill>
                <a:latin typeface="Harlow Solid Italic" charset="0"/>
                <a:ea typeface="宋体" charset="0"/>
              </a:defRPr>
            </a:lvl3pPr>
            <a:lvl4pPr marL="1600200" indent="-228600">
              <a:defRPr kumimoji="1" sz="2400" b="1">
                <a:solidFill>
                  <a:schemeClr val="tx1"/>
                </a:solidFill>
                <a:latin typeface="Harlow Solid Italic" charset="0"/>
                <a:ea typeface="宋体" charset="0"/>
              </a:defRPr>
            </a:lvl4pPr>
            <a:lvl5pPr marL="2057400" indent="-228600">
              <a:defRPr kumimoji="1" sz="2400" b="1">
                <a:solidFill>
                  <a:schemeClr val="tx1"/>
                </a:solidFill>
                <a:latin typeface="Harlow Solid Italic" charset="0"/>
                <a:ea typeface="宋体" charset="0"/>
              </a:defRPr>
            </a:lvl5pPr>
            <a:lvl6pPr marL="2514600" indent="-228600" eaLnBrk="0" fontAlgn="base" hangingPunct="0">
              <a:spcBef>
                <a:spcPct val="0"/>
              </a:spcBef>
              <a:spcAft>
                <a:spcPct val="0"/>
              </a:spcAft>
              <a:defRPr kumimoji="1" sz="2400" b="1">
                <a:solidFill>
                  <a:schemeClr val="tx1"/>
                </a:solidFill>
                <a:latin typeface="Harlow Solid Italic" charset="0"/>
                <a:ea typeface="宋体" charset="0"/>
              </a:defRPr>
            </a:lvl6pPr>
            <a:lvl7pPr marL="2971800" indent="-228600" eaLnBrk="0" fontAlgn="base" hangingPunct="0">
              <a:spcBef>
                <a:spcPct val="0"/>
              </a:spcBef>
              <a:spcAft>
                <a:spcPct val="0"/>
              </a:spcAft>
              <a:defRPr kumimoji="1" sz="2400" b="1">
                <a:solidFill>
                  <a:schemeClr val="tx1"/>
                </a:solidFill>
                <a:latin typeface="Harlow Solid Italic" charset="0"/>
                <a:ea typeface="宋体" charset="0"/>
              </a:defRPr>
            </a:lvl7pPr>
            <a:lvl8pPr marL="3429000" indent="-228600" eaLnBrk="0" fontAlgn="base" hangingPunct="0">
              <a:spcBef>
                <a:spcPct val="0"/>
              </a:spcBef>
              <a:spcAft>
                <a:spcPct val="0"/>
              </a:spcAft>
              <a:defRPr kumimoji="1" sz="2400" b="1">
                <a:solidFill>
                  <a:schemeClr val="tx1"/>
                </a:solidFill>
                <a:latin typeface="Harlow Solid Italic" charset="0"/>
                <a:ea typeface="宋体" charset="0"/>
              </a:defRPr>
            </a:lvl8pPr>
            <a:lvl9pPr marL="3886200" indent="-228600" eaLnBrk="0" fontAlgn="base" hangingPunct="0">
              <a:spcBef>
                <a:spcPct val="0"/>
              </a:spcBef>
              <a:spcAft>
                <a:spcPct val="0"/>
              </a:spcAft>
              <a:defRPr kumimoji="1" sz="2400" b="1">
                <a:solidFill>
                  <a:schemeClr val="tx1"/>
                </a:solidFill>
                <a:latin typeface="Harlow Solid Italic" charset="0"/>
                <a:ea typeface="宋体" charset="0"/>
              </a:defRPr>
            </a:lvl9pPr>
          </a:lstStyle>
          <a:p>
            <a:pPr algn="ctr" eaLnBrk="1" hangingPunct="1"/>
            <a:r>
              <a:rPr lang="zh-CN" altLang="en-US">
                <a:solidFill>
                  <a:srgbClr val="0000CC"/>
                </a:solidFill>
                <a:latin typeface="华文行楷" charset="0"/>
                <a:ea typeface="华文行楷" charset="0"/>
                <a:cs typeface="华文行楷" charset="0"/>
              </a:rPr>
              <a:t>数据存储区</a:t>
            </a:r>
          </a:p>
        </p:txBody>
      </p:sp>
      <p:sp>
        <p:nvSpPr>
          <p:cNvPr id="61447" name="矩形 22"/>
          <p:cNvSpPr>
            <a:spLocks noChangeArrowheads="1"/>
          </p:cNvSpPr>
          <p:nvPr/>
        </p:nvSpPr>
        <p:spPr bwMode="auto">
          <a:xfrm>
            <a:off x="3814144" y="1132284"/>
            <a:ext cx="4949825" cy="1206500"/>
          </a:xfrm>
          <a:prstGeom prst="rect">
            <a:avLst/>
          </a:prstGeom>
          <a:solidFill>
            <a:srgbClr val="CCFFCC"/>
          </a:solidFill>
          <a:ln w="28575">
            <a:solidFill>
              <a:srgbClr val="FF0000"/>
            </a:solidFill>
            <a:miter lim="800000"/>
            <a:headEnd/>
            <a:tailEnd/>
          </a:ln>
        </p:spPr>
        <p:txBody>
          <a:bodyPr wrap="none" anchor="ctr"/>
          <a:lstStyle/>
          <a:p>
            <a:pPr algn="ctr" eaLnBrk="1" hangingPunct="1"/>
            <a:endParaRPr lang="zh-CN" altLang="en-US">
              <a:latin typeface="Arial" charset="0"/>
            </a:endParaRPr>
          </a:p>
        </p:txBody>
      </p:sp>
      <p:sp>
        <p:nvSpPr>
          <p:cNvPr id="24" name="TextBox 23"/>
          <p:cNvSpPr txBox="1"/>
          <p:nvPr/>
        </p:nvSpPr>
        <p:spPr>
          <a:xfrm>
            <a:off x="476349" y="283295"/>
            <a:ext cx="7203827" cy="769441"/>
          </a:xfrm>
          <a:prstGeom prst="rect">
            <a:avLst/>
          </a:prstGeom>
          <a:noFill/>
          <a:ln w="9525">
            <a:noFill/>
          </a:ln>
        </p:spPr>
        <p:txBody>
          <a:bodyPr anchor="ctr"/>
          <a:lstStyle>
            <a:lvl1pPr fontAlgn="base">
              <a:spcBef>
                <a:spcPct val="0"/>
              </a:spcBef>
              <a:spcAft>
                <a:spcPct val="0"/>
              </a:spcAft>
              <a:defRPr sz="4400" b="1">
                <a:solidFill>
                  <a:schemeClr val="hlink"/>
                </a:solidFill>
                <a:latin typeface="Arial" charset="0"/>
                <a:ea typeface="宋体" charset="0"/>
                <a:cs typeface="SimHei" panose="02010609060101010101" pitchFamily="49" charset="-122"/>
              </a:defRPr>
            </a:lvl1pPr>
            <a:lvl2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r>
              <a:rPr lang="zh-CN" altLang="en-US" dirty="0">
                <a:solidFill>
                  <a:schemeClr val="bg2"/>
                </a:solidFill>
              </a:rPr>
              <a:t>函数与 </a:t>
            </a:r>
            <a:r>
              <a:rPr lang="en-US" altLang="zh-CN" dirty="0">
                <a:solidFill>
                  <a:schemeClr val="bg2"/>
                </a:solidFill>
              </a:rPr>
              <a:t>(</a:t>
            </a:r>
            <a:r>
              <a:rPr lang="zh-CN" altLang="en-US" dirty="0">
                <a:solidFill>
                  <a:schemeClr val="bg2"/>
                </a:solidFill>
              </a:rPr>
              <a:t>内存</a:t>
            </a:r>
            <a:r>
              <a:rPr lang="en-US" altLang="zh-CN" dirty="0">
                <a:solidFill>
                  <a:schemeClr val="bg2"/>
                </a:solidFill>
              </a:rPr>
              <a:t>)</a:t>
            </a:r>
            <a:r>
              <a:rPr lang="zh-CN" altLang="en-US" dirty="0">
                <a:solidFill>
                  <a:schemeClr val="bg2"/>
                </a:solidFill>
              </a:rPr>
              <a:t>存储区分布</a:t>
            </a:r>
          </a:p>
        </p:txBody>
      </p:sp>
      <p:sp>
        <p:nvSpPr>
          <p:cNvPr id="61449" name="Rectangle 22"/>
          <p:cNvSpPr>
            <a:spLocks noChangeArrowheads="1"/>
          </p:cNvSpPr>
          <p:nvPr/>
        </p:nvSpPr>
        <p:spPr bwMode="auto">
          <a:xfrm>
            <a:off x="2580656" y="6398022"/>
            <a:ext cx="1268413" cy="461962"/>
          </a:xfrm>
          <a:prstGeom prst="rect">
            <a:avLst/>
          </a:prstGeom>
          <a:noFill/>
          <a:ln>
            <a:noFill/>
          </a:ln>
          <a:effectLst/>
        </p:spPr>
        <p:txBody>
          <a:bodyPr wrap="none">
            <a:spAutoFit/>
          </a:bodyPr>
          <a:lstStyle>
            <a:lvl1pPr algn="ctr">
              <a:defRPr kumimoji="1" sz="2400" b="1">
                <a:solidFill>
                  <a:schemeClr val="tx1"/>
                </a:solidFill>
                <a:latin typeface="Harlow Solid Italic" panose="04030604020F02020D02" pitchFamily="82" charset="0"/>
                <a:ea typeface="宋体" panose="02010600030101010101" pitchFamily="2" charset="-122"/>
              </a:defRPr>
            </a:lvl1pPr>
            <a:lvl2pPr marL="742950" indent="-285750" algn="ctr">
              <a:defRPr kumimoji="1" sz="2400" b="1">
                <a:solidFill>
                  <a:schemeClr val="tx1"/>
                </a:solidFill>
                <a:latin typeface="Harlow Solid Italic" panose="04030604020F02020D02" pitchFamily="82" charset="0"/>
                <a:ea typeface="宋体" panose="02010600030101010101" pitchFamily="2" charset="-122"/>
              </a:defRPr>
            </a:lvl2pPr>
            <a:lvl3pPr marL="1143000" indent="-228600" algn="ctr">
              <a:defRPr kumimoji="1" sz="2400" b="1">
                <a:solidFill>
                  <a:schemeClr val="tx1"/>
                </a:solidFill>
                <a:latin typeface="Harlow Solid Italic" panose="04030604020F02020D02" pitchFamily="82" charset="0"/>
                <a:ea typeface="宋体" panose="02010600030101010101" pitchFamily="2" charset="-122"/>
              </a:defRPr>
            </a:lvl3pPr>
            <a:lvl4pPr marL="1600200" indent="-228600" algn="ctr">
              <a:defRPr kumimoji="1" sz="2400" b="1">
                <a:solidFill>
                  <a:schemeClr val="tx1"/>
                </a:solidFill>
                <a:latin typeface="Harlow Solid Italic" panose="04030604020F02020D02" pitchFamily="82" charset="0"/>
                <a:ea typeface="宋体" panose="02010600030101010101" pitchFamily="2" charset="-122"/>
              </a:defRPr>
            </a:lvl4pPr>
            <a:lvl5pPr marL="2057400" indent="-228600" algn="ctr">
              <a:defRPr kumimoji="1" sz="2400" b="1">
                <a:solidFill>
                  <a:schemeClr val="tx1"/>
                </a:solidFill>
                <a:latin typeface="Harlow Solid Italic" panose="04030604020F02020D02" pitchFamily="82"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Harlow Solid Italic" panose="04030604020F02020D02" pitchFamily="82"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Harlow Solid Italic" panose="04030604020F02020D02" pitchFamily="82"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Harlow Solid Italic" panose="04030604020F02020D02" pitchFamily="82"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Harlow Solid Italic" panose="04030604020F02020D02" pitchFamily="82" charset="0"/>
                <a:ea typeface="宋体" panose="02010600030101010101" pitchFamily="2" charset="-122"/>
              </a:defRPr>
            </a:lvl9pPr>
          </a:lstStyle>
          <a:p>
            <a:pPr eaLnBrk="1" hangingPunct="1">
              <a:defRPr/>
            </a:pPr>
            <a:r>
              <a:rPr lang="en-US" altLang="zh-CN" dirty="0">
                <a:latin typeface="+mj-ea"/>
                <a:ea typeface="+mj-ea"/>
              </a:rPr>
              <a:t>C</a:t>
            </a:r>
            <a:r>
              <a:rPr lang="zh-CN" altLang="en-US" dirty="0">
                <a:latin typeface="+mj-ea"/>
                <a:ea typeface="+mj-ea"/>
              </a:rPr>
              <a:t>源程序</a:t>
            </a:r>
          </a:p>
        </p:txBody>
      </p:sp>
      <p:sp>
        <p:nvSpPr>
          <p:cNvPr id="33" name="TextBox 23"/>
          <p:cNvSpPr txBox="1"/>
          <p:nvPr/>
        </p:nvSpPr>
        <p:spPr>
          <a:xfrm>
            <a:off x="3861768" y="1735535"/>
            <a:ext cx="1731962" cy="461963"/>
          </a:xfrm>
          <a:prstGeom prst="rect">
            <a:avLst/>
          </a:prstGeom>
          <a:noFill/>
        </p:spPr>
        <p:txBody>
          <a:bodyPr wrap="none">
            <a:spAutoFit/>
          </a:bodyPr>
          <a:lstStyle>
            <a:lvl1pPr>
              <a:defRPr kumimoji="1" sz="2400" b="1">
                <a:solidFill>
                  <a:schemeClr val="tx1"/>
                </a:solidFill>
                <a:latin typeface="Harlow Solid Italic" charset="0"/>
                <a:ea typeface="宋体" charset="0"/>
                <a:cs typeface="宋体" charset="0"/>
              </a:defRPr>
            </a:lvl1pPr>
            <a:lvl2pPr marL="742950" indent="-285750">
              <a:defRPr kumimoji="1" sz="2400" b="1">
                <a:solidFill>
                  <a:schemeClr val="tx1"/>
                </a:solidFill>
                <a:latin typeface="Harlow Solid Italic" charset="0"/>
                <a:ea typeface="宋体" charset="0"/>
              </a:defRPr>
            </a:lvl2pPr>
            <a:lvl3pPr marL="1143000" indent="-228600">
              <a:defRPr kumimoji="1" sz="2400" b="1">
                <a:solidFill>
                  <a:schemeClr val="tx1"/>
                </a:solidFill>
                <a:latin typeface="Harlow Solid Italic" charset="0"/>
                <a:ea typeface="宋体" charset="0"/>
              </a:defRPr>
            </a:lvl3pPr>
            <a:lvl4pPr marL="1600200" indent="-228600">
              <a:defRPr kumimoji="1" sz="2400" b="1">
                <a:solidFill>
                  <a:schemeClr val="tx1"/>
                </a:solidFill>
                <a:latin typeface="Harlow Solid Italic" charset="0"/>
                <a:ea typeface="宋体" charset="0"/>
              </a:defRPr>
            </a:lvl4pPr>
            <a:lvl5pPr marL="2057400" indent="-228600">
              <a:defRPr kumimoji="1" sz="2400" b="1">
                <a:solidFill>
                  <a:schemeClr val="tx1"/>
                </a:solidFill>
                <a:latin typeface="Harlow Solid Italic" charset="0"/>
                <a:ea typeface="宋体" charset="0"/>
              </a:defRPr>
            </a:lvl5pPr>
            <a:lvl6pPr marL="2514600" indent="-228600" eaLnBrk="0" fontAlgn="base" hangingPunct="0">
              <a:spcBef>
                <a:spcPct val="0"/>
              </a:spcBef>
              <a:spcAft>
                <a:spcPct val="0"/>
              </a:spcAft>
              <a:defRPr kumimoji="1" sz="2400" b="1">
                <a:solidFill>
                  <a:schemeClr val="tx1"/>
                </a:solidFill>
                <a:latin typeface="Harlow Solid Italic" charset="0"/>
                <a:ea typeface="宋体" charset="0"/>
              </a:defRPr>
            </a:lvl6pPr>
            <a:lvl7pPr marL="2971800" indent="-228600" eaLnBrk="0" fontAlgn="base" hangingPunct="0">
              <a:spcBef>
                <a:spcPct val="0"/>
              </a:spcBef>
              <a:spcAft>
                <a:spcPct val="0"/>
              </a:spcAft>
              <a:defRPr kumimoji="1" sz="2400" b="1">
                <a:solidFill>
                  <a:schemeClr val="tx1"/>
                </a:solidFill>
                <a:latin typeface="Harlow Solid Italic" charset="0"/>
                <a:ea typeface="宋体" charset="0"/>
              </a:defRPr>
            </a:lvl7pPr>
            <a:lvl8pPr marL="3429000" indent="-228600" eaLnBrk="0" fontAlgn="base" hangingPunct="0">
              <a:spcBef>
                <a:spcPct val="0"/>
              </a:spcBef>
              <a:spcAft>
                <a:spcPct val="0"/>
              </a:spcAft>
              <a:defRPr kumimoji="1" sz="2400" b="1">
                <a:solidFill>
                  <a:schemeClr val="tx1"/>
                </a:solidFill>
                <a:latin typeface="Harlow Solid Italic" charset="0"/>
                <a:ea typeface="宋体" charset="0"/>
              </a:defRPr>
            </a:lvl8pPr>
            <a:lvl9pPr marL="3886200" indent="-228600" eaLnBrk="0" fontAlgn="base" hangingPunct="0">
              <a:spcBef>
                <a:spcPct val="0"/>
              </a:spcBef>
              <a:spcAft>
                <a:spcPct val="0"/>
              </a:spcAft>
              <a:defRPr kumimoji="1" sz="2400" b="1">
                <a:solidFill>
                  <a:schemeClr val="tx1"/>
                </a:solidFill>
                <a:latin typeface="Harlow Solid Italic" charset="0"/>
                <a:ea typeface="宋体" charset="0"/>
              </a:defRPr>
            </a:lvl9pPr>
          </a:lstStyle>
          <a:p>
            <a:pPr algn="ctr" eaLnBrk="1" hangingPunct="1"/>
            <a:r>
              <a:rPr lang="zh-CN" altLang="en-US">
                <a:solidFill>
                  <a:srgbClr val="0000CC"/>
                </a:solidFill>
                <a:latin typeface="黑体" charset="0"/>
                <a:ea typeface="黑体" charset="0"/>
                <a:cs typeface="黑体" charset="0"/>
              </a:rPr>
              <a:t>静态内存区</a:t>
            </a:r>
          </a:p>
        </p:txBody>
      </p:sp>
      <p:sp>
        <p:nvSpPr>
          <p:cNvPr id="14" name="矩形 13"/>
          <p:cNvSpPr/>
          <p:nvPr/>
        </p:nvSpPr>
        <p:spPr>
          <a:xfrm>
            <a:off x="6036643" y="1205309"/>
            <a:ext cx="2006600" cy="431800"/>
          </a:xfrm>
          <a:prstGeom prst="rect">
            <a:avLst/>
          </a:prstGeom>
          <a:solidFill>
            <a:schemeClr val="bg1">
              <a:lumMod val="85000"/>
            </a:schemeClr>
          </a:solidFill>
          <a:ln w="9525" algn="ctr">
            <a:solidFill>
              <a:schemeClr val="tx1"/>
            </a:solidFill>
            <a:round/>
            <a:headEnd/>
            <a:tailEnd/>
          </a:ln>
          <a:effectLst/>
        </p:spPr>
        <p:txBody>
          <a:bodyPr wrap="none" anchor="ctr"/>
          <a:lstStyle/>
          <a:p>
            <a:pPr algn="ctr" eaLnBrk="1" hangingPunct="1"/>
            <a:r>
              <a:rPr lang="zh-CN" altLang="en-US">
                <a:solidFill>
                  <a:srgbClr val="FF0000"/>
                </a:solidFill>
                <a:latin typeface="华文中宋" charset="0"/>
                <a:ea typeface="华文中宋" charset="0"/>
                <a:cs typeface="华文中宋" charset="0"/>
              </a:rPr>
              <a:t>静态变量</a:t>
            </a:r>
          </a:p>
        </p:txBody>
      </p:sp>
      <p:sp>
        <p:nvSpPr>
          <p:cNvPr id="28" name="Rectangle 22"/>
          <p:cNvSpPr>
            <a:spLocks noChangeArrowheads="1"/>
          </p:cNvSpPr>
          <p:nvPr/>
        </p:nvSpPr>
        <p:spPr bwMode="auto">
          <a:xfrm>
            <a:off x="6695495" y="6429772"/>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r>
              <a:rPr lang="zh-CN" altLang="en-US"/>
              <a:t>（变量）</a:t>
            </a:r>
          </a:p>
        </p:txBody>
      </p:sp>
      <p:sp>
        <p:nvSpPr>
          <p:cNvPr id="29" name="矩形 22"/>
          <p:cNvSpPr>
            <a:spLocks noChangeArrowheads="1"/>
          </p:cNvSpPr>
          <p:nvPr/>
        </p:nvSpPr>
        <p:spPr bwMode="auto">
          <a:xfrm>
            <a:off x="3814144" y="2370534"/>
            <a:ext cx="4949825" cy="4121150"/>
          </a:xfrm>
          <a:prstGeom prst="rect">
            <a:avLst/>
          </a:prstGeom>
          <a:solidFill>
            <a:schemeClr val="accent6">
              <a:lumMod val="20000"/>
              <a:lumOff val="80000"/>
            </a:schemeClr>
          </a:solidFill>
          <a:ln w="28575">
            <a:solidFill>
              <a:srgbClr val="FF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defRPr/>
            </a:pPr>
            <a:endParaRPr lang="zh-CN" altLang="en-US" sz="2400"/>
          </a:p>
        </p:txBody>
      </p:sp>
      <p:sp>
        <p:nvSpPr>
          <p:cNvPr id="62472" name="矩形 10"/>
          <p:cNvSpPr>
            <a:spLocks noChangeArrowheads="1"/>
          </p:cNvSpPr>
          <p:nvPr/>
        </p:nvSpPr>
        <p:spPr bwMode="auto">
          <a:xfrm>
            <a:off x="3950669" y="1208485"/>
            <a:ext cx="1901825" cy="428625"/>
          </a:xfrm>
          <a:prstGeom prst="rect">
            <a:avLst/>
          </a:prstGeom>
          <a:solidFill>
            <a:schemeClr val="bg1">
              <a:lumMod val="85000"/>
            </a:schemeClr>
          </a:solidFill>
          <a:ln w="9525" algn="ctr">
            <a:solidFill>
              <a:schemeClr val="tx1"/>
            </a:solidFill>
            <a:round/>
            <a:headEnd/>
            <a:tailEnd/>
          </a:ln>
          <a:effectLst/>
        </p:spPr>
        <p:txBody>
          <a:bodyPr wrap="none" anchor="ctr"/>
          <a:lstStyle/>
          <a:p>
            <a:pPr algn="ctr" eaLnBrk="1" hangingPunct="1"/>
            <a:r>
              <a:rPr lang="zh-CN" altLang="en-US">
                <a:solidFill>
                  <a:srgbClr val="FF0000"/>
                </a:solidFill>
                <a:latin typeface="华文中宋" charset="0"/>
                <a:ea typeface="华文中宋" charset="0"/>
                <a:cs typeface="华文中宋" charset="0"/>
              </a:rPr>
              <a:t>全局变量</a:t>
            </a:r>
          </a:p>
        </p:txBody>
      </p:sp>
      <p:sp>
        <p:nvSpPr>
          <p:cNvPr id="5" name="圆角矩形 4"/>
          <p:cNvSpPr/>
          <p:nvPr/>
        </p:nvSpPr>
        <p:spPr bwMode="auto">
          <a:xfrm>
            <a:off x="6355730" y="2443559"/>
            <a:ext cx="1976438" cy="1919288"/>
          </a:xfrm>
          <a:prstGeom prst="roundRect">
            <a:avLst/>
          </a:prstGeom>
          <a:ln/>
        </p:spPr>
        <p:style>
          <a:lnRef idx="2">
            <a:schemeClr val="accent1"/>
          </a:lnRef>
          <a:fillRef idx="1">
            <a:schemeClr val="lt1"/>
          </a:fillRef>
          <a:effectRef idx="0">
            <a:schemeClr val="accent1"/>
          </a:effectRef>
          <a:fontRef idx="minor">
            <a:schemeClr val="dk1"/>
          </a:fontRef>
        </p:style>
        <p:txBody>
          <a:bodyPr wrap="none"/>
          <a:lstStyle/>
          <a:p>
            <a:pPr algn="ctr" eaLnBrk="1" hangingPunct="1"/>
            <a:r>
              <a:rPr lang="zh-CN" altLang="en-US" sz="2000">
                <a:solidFill>
                  <a:srgbClr val="000000"/>
                </a:solidFill>
                <a:latin typeface="Arial" charset="0"/>
                <a:ea typeface="宋体" charset="0"/>
                <a:cs typeface="宋体" charset="0"/>
              </a:rPr>
              <a:t>函数</a:t>
            </a:r>
            <a:r>
              <a:rPr lang="en-US" altLang="zh-CN" sz="2000">
                <a:solidFill>
                  <a:srgbClr val="000000"/>
                </a:solidFill>
                <a:latin typeface="Arial" charset="0"/>
                <a:ea typeface="宋体" charset="0"/>
                <a:cs typeface="宋体" charset="0"/>
              </a:rPr>
              <a:t>fun1</a:t>
            </a:r>
            <a:endParaRPr lang="zh-CN" altLang="en-US" sz="2000">
              <a:solidFill>
                <a:srgbClr val="000000"/>
              </a:solidFill>
              <a:latin typeface="Arial" charset="0"/>
              <a:ea typeface="宋体" charset="0"/>
              <a:cs typeface="宋体" charset="0"/>
            </a:endParaRPr>
          </a:p>
        </p:txBody>
      </p:sp>
      <p:sp>
        <p:nvSpPr>
          <p:cNvPr id="6" name="圆角矩形 5"/>
          <p:cNvSpPr/>
          <p:nvPr/>
        </p:nvSpPr>
        <p:spPr bwMode="auto">
          <a:xfrm>
            <a:off x="3890343" y="2427685"/>
            <a:ext cx="1935162" cy="1935163"/>
          </a:xfrm>
          <a:prstGeom prst="round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none" anchor="ctr"/>
          <a:lstStyle/>
          <a:p>
            <a:pPr algn="ctr" eaLnBrk="1" hangingPunct="1">
              <a:defRPr/>
            </a:pPr>
            <a:endParaRPr lang="zh-CN" altLang="en-US" sz="2000" dirty="0">
              <a:solidFill>
                <a:schemeClr val="tx1"/>
              </a:solidFill>
            </a:endParaRPr>
          </a:p>
        </p:txBody>
      </p:sp>
      <p:sp>
        <p:nvSpPr>
          <p:cNvPr id="61455" name="TextBox 6"/>
          <p:cNvSpPr txBox="1">
            <a:spLocks noChangeArrowheads="1"/>
          </p:cNvSpPr>
          <p:nvPr/>
        </p:nvSpPr>
        <p:spPr bwMode="auto">
          <a:xfrm>
            <a:off x="3920506" y="2438798"/>
            <a:ext cx="169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b="1">
                <a:solidFill>
                  <a:schemeClr val="tx1"/>
                </a:solidFill>
                <a:latin typeface="Harlow Solid Italic" charset="0"/>
                <a:ea typeface="宋体" charset="0"/>
                <a:cs typeface="宋体" charset="0"/>
              </a:defRPr>
            </a:lvl1pPr>
            <a:lvl2pPr marL="742950" indent="-285750">
              <a:defRPr kumimoji="1" sz="2400" b="1">
                <a:solidFill>
                  <a:schemeClr val="tx1"/>
                </a:solidFill>
                <a:latin typeface="Harlow Solid Italic" charset="0"/>
                <a:ea typeface="宋体" charset="0"/>
              </a:defRPr>
            </a:lvl2pPr>
            <a:lvl3pPr marL="1143000" indent="-228600">
              <a:defRPr kumimoji="1" sz="2400" b="1">
                <a:solidFill>
                  <a:schemeClr val="tx1"/>
                </a:solidFill>
                <a:latin typeface="Harlow Solid Italic" charset="0"/>
                <a:ea typeface="宋体" charset="0"/>
              </a:defRPr>
            </a:lvl3pPr>
            <a:lvl4pPr marL="1600200" indent="-228600">
              <a:defRPr kumimoji="1" sz="2400" b="1">
                <a:solidFill>
                  <a:schemeClr val="tx1"/>
                </a:solidFill>
                <a:latin typeface="Harlow Solid Italic" charset="0"/>
                <a:ea typeface="宋体" charset="0"/>
              </a:defRPr>
            </a:lvl4pPr>
            <a:lvl5pPr marL="2057400" indent="-228600">
              <a:defRPr kumimoji="1" sz="2400" b="1">
                <a:solidFill>
                  <a:schemeClr val="tx1"/>
                </a:solidFill>
                <a:latin typeface="Harlow Solid Italic" charset="0"/>
                <a:ea typeface="宋体" charset="0"/>
              </a:defRPr>
            </a:lvl5pPr>
            <a:lvl6pPr marL="2514600" indent="-228600" eaLnBrk="0" fontAlgn="base" hangingPunct="0">
              <a:spcBef>
                <a:spcPct val="0"/>
              </a:spcBef>
              <a:spcAft>
                <a:spcPct val="0"/>
              </a:spcAft>
              <a:defRPr kumimoji="1" sz="2400" b="1">
                <a:solidFill>
                  <a:schemeClr val="tx1"/>
                </a:solidFill>
                <a:latin typeface="Harlow Solid Italic" charset="0"/>
                <a:ea typeface="宋体" charset="0"/>
              </a:defRPr>
            </a:lvl6pPr>
            <a:lvl7pPr marL="2971800" indent="-228600" eaLnBrk="0" fontAlgn="base" hangingPunct="0">
              <a:spcBef>
                <a:spcPct val="0"/>
              </a:spcBef>
              <a:spcAft>
                <a:spcPct val="0"/>
              </a:spcAft>
              <a:defRPr kumimoji="1" sz="2400" b="1">
                <a:solidFill>
                  <a:schemeClr val="tx1"/>
                </a:solidFill>
                <a:latin typeface="Harlow Solid Italic" charset="0"/>
                <a:ea typeface="宋体" charset="0"/>
              </a:defRPr>
            </a:lvl7pPr>
            <a:lvl8pPr marL="3429000" indent="-228600" eaLnBrk="0" fontAlgn="base" hangingPunct="0">
              <a:spcBef>
                <a:spcPct val="0"/>
              </a:spcBef>
              <a:spcAft>
                <a:spcPct val="0"/>
              </a:spcAft>
              <a:defRPr kumimoji="1" sz="2400" b="1">
                <a:solidFill>
                  <a:schemeClr val="tx1"/>
                </a:solidFill>
                <a:latin typeface="Harlow Solid Italic" charset="0"/>
                <a:ea typeface="宋体" charset="0"/>
              </a:defRPr>
            </a:lvl8pPr>
            <a:lvl9pPr marL="3886200" indent="-228600" eaLnBrk="0" fontAlgn="base" hangingPunct="0">
              <a:spcBef>
                <a:spcPct val="0"/>
              </a:spcBef>
              <a:spcAft>
                <a:spcPct val="0"/>
              </a:spcAft>
              <a:defRPr kumimoji="1" sz="2400" b="1">
                <a:solidFill>
                  <a:schemeClr val="tx1"/>
                </a:solidFill>
                <a:latin typeface="Harlow Solid Italic" charset="0"/>
                <a:ea typeface="宋体" charset="0"/>
              </a:defRPr>
            </a:lvl9pPr>
          </a:lstStyle>
          <a:p>
            <a:pPr algn="ctr" eaLnBrk="1" hangingPunct="1"/>
            <a:r>
              <a:rPr lang="zh-CN" altLang="en-US" sz="2000">
                <a:latin typeface="Arial" charset="0"/>
              </a:rPr>
              <a:t>主函数</a:t>
            </a:r>
            <a:r>
              <a:rPr lang="en-US" altLang="zh-CN" sz="2000">
                <a:latin typeface="Arial" charset="0"/>
              </a:rPr>
              <a:t>main</a:t>
            </a:r>
            <a:endParaRPr lang="zh-CN" altLang="en-US" sz="2000">
              <a:latin typeface="Arial" charset="0"/>
            </a:endParaRPr>
          </a:p>
        </p:txBody>
      </p:sp>
      <p:sp>
        <p:nvSpPr>
          <p:cNvPr id="61456" name="矩形 8"/>
          <p:cNvSpPr>
            <a:spLocks noChangeArrowheads="1"/>
          </p:cNvSpPr>
          <p:nvPr/>
        </p:nvSpPr>
        <p:spPr bwMode="auto">
          <a:xfrm>
            <a:off x="6468444" y="2878535"/>
            <a:ext cx="1709737" cy="371475"/>
          </a:xfrm>
          <a:prstGeom prst="rect">
            <a:avLst/>
          </a:prstGeom>
          <a:solidFill>
            <a:srgbClr val="FFFF00"/>
          </a:solidFill>
          <a:ln w="12700">
            <a:solidFill>
              <a:schemeClr val="tx1"/>
            </a:solidFill>
            <a:miter lim="800000"/>
            <a:headEnd/>
            <a:tailEnd/>
          </a:ln>
        </p:spPr>
        <p:txBody>
          <a:bodyPr wrap="none" anchor="ctr"/>
          <a:lstStyle/>
          <a:p>
            <a:pPr algn="ctr" eaLnBrk="1" hangingPunct="1"/>
            <a:r>
              <a:rPr lang="zh-CN" altLang="en-US" sz="2000">
                <a:solidFill>
                  <a:srgbClr val="FF0000"/>
                </a:solidFill>
                <a:latin typeface="Arial" charset="0"/>
              </a:rPr>
              <a:t>形参</a:t>
            </a:r>
            <a:r>
              <a:rPr lang="zh-CN" altLang="en-US" sz="1600">
                <a:latin typeface="Arial" charset="0"/>
              </a:rPr>
              <a:t>局部变量</a:t>
            </a:r>
          </a:p>
        </p:txBody>
      </p:sp>
      <p:sp>
        <p:nvSpPr>
          <p:cNvPr id="61457" name="矩形 9"/>
          <p:cNvSpPr>
            <a:spLocks noChangeArrowheads="1"/>
          </p:cNvSpPr>
          <p:nvPr/>
        </p:nvSpPr>
        <p:spPr bwMode="auto">
          <a:xfrm>
            <a:off x="4063381" y="2916635"/>
            <a:ext cx="1508125" cy="371475"/>
          </a:xfrm>
          <a:prstGeom prst="rect">
            <a:avLst/>
          </a:prstGeom>
          <a:solidFill>
            <a:srgbClr val="FFFF00"/>
          </a:solidFill>
          <a:ln w="12700">
            <a:solidFill>
              <a:schemeClr val="tx1"/>
            </a:solidFill>
            <a:miter lim="800000"/>
            <a:headEnd/>
            <a:tailEnd/>
          </a:ln>
        </p:spPr>
        <p:txBody>
          <a:bodyPr wrap="none" anchor="ctr"/>
          <a:lstStyle/>
          <a:p>
            <a:pPr algn="ctr" eaLnBrk="1" hangingPunct="1"/>
            <a:r>
              <a:rPr lang="zh-CN" altLang="en-US" sz="2000">
                <a:latin typeface="Arial" charset="0"/>
              </a:rPr>
              <a:t>局部变量</a:t>
            </a:r>
          </a:p>
        </p:txBody>
      </p:sp>
      <p:sp>
        <p:nvSpPr>
          <p:cNvPr id="61458" name="矩形 11"/>
          <p:cNvSpPr>
            <a:spLocks noChangeArrowheads="1"/>
          </p:cNvSpPr>
          <p:nvPr/>
        </p:nvSpPr>
        <p:spPr bwMode="auto">
          <a:xfrm>
            <a:off x="4039568" y="3511947"/>
            <a:ext cx="1554162" cy="671512"/>
          </a:xfrm>
          <a:prstGeom prst="rect">
            <a:avLst/>
          </a:prstGeom>
          <a:solidFill>
            <a:srgbClr val="FFFF00"/>
          </a:solidFill>
          <a:ln w="12700">
            <a:solidFill>
              <a:schemeClr val="tx1"/>
            </a:solidFill>
            <a:miter lim="800000"/>
            <a:headEnd/>
            <a:tailEnd/>
          </a:ln>
        </p:spPr>
        <p:txBody>
          <a:bodyPr wrap="none" anchor="ctr"/>
          <a:lstStyle/>
          <a:p>
            <a:pPr algn="ctr" eaLnBrk="1" hangingPunct="1"/>
            <a:r>
              <a:rPr lang="zh-CN" altLang="en-US" sz="2000">
                <a:latin typeface="Arial" charset="0"/>
              </a:rPr>
              <a:t>｛复合语句中</a:t>
            </a:r>
            <a:endParaRPr lang="en-US" altLang="zh-CN" sz="2000">
              <a:latin typeface="Arial" charset="0"/>
            </a:endParaRPr>
          </a:p>
          <a:p>
            <a:pPr algn="ctr" eaLnBrk="1" hangingPunct="1"/>
            <a:r>
              <a:rPr lang="zh-CN" altLang="en-US" sz="2000">
                <a:latin typeface="Arial" charset="0"/>
              </a:rPr>
              <a:t>局部变量｝</a:t>
            </a:r>
          </a:p>
        </p:txBody>
      </p:sp>
      <p:sp>
        <p:nvSpPr>
          <p:cNvPr id="61459" name="矩形 13"/>
          <p:cNvSpPr>
            <a:spLocks noChangeArrowheads="1"/>
          </p:cNvSpPr>
          <p:nvPr/>
        </p:nvSpPr>
        <p:spPr bwMode="auto">
          <a:xfrm>
            <a:off x="6466855" y="3242072"/>
            <a:ext cx="1709738" cy="963612"/>
          </a:xfrm>
          <a:prstGeom prst="rect">
            <a:avLst/>
          </a:prstGeom>
          <a:solidFill>
            <a:srgbClr val="FFFF00"/>
          </a:solidFill>
          <a:ln w="12700">
            <a:solidFill>
              <a:schemeClr val="tx1"/>
            </a:solidFill>
            <a:miter lim="800000"/>
            <a:headEnd/>
            <a:tailEnd/>
          </a:ln>
        </p:spPr>
        <p:txBody>
          <a:bodyPr wrap="none" anchor="ctr"/>
          <a:lstStyle/>
          <a:p>
            <a:pPr algn="ctr" eaLnBrk="1" hangingPunct="1"/>
            <a:r>
              <a:rPr lang="zh-CN" altLang="en-US" sz="2000">
                <a:latin typeface="Arial" charset="0"/>
              </a:rPr>
              <a:t>局部变量</a:t>
            </a:r>
            <a:endParaRPr lang="en-US" altLang="zh-CN" sz="2000">
              <a:latin typeface="Arial" charset="0"/>
            </a:endParaRPr>
          </a:p>
          <a:p>
            <a:pPr algn="ctr" eaLnBrk="1" hangingPunct="1"/>
            <a:r>
              <a:rPr lang="zh-CN" altLang="en-US" sz="2000">
                <a:solidFill>
                  <a:srgbClr val="FF0000"/>
                </a:solidFill>
                <a:latin typeface="黑体" charset="0"/>
                <a:ea typeface="黑体" charset="0"/>
                <a:cs typeface="黑体" charset="0"/>
              </a:rPr>
              <a:t>（静态变量）</a:t>
            </a:r>
          </a:p>
        </p:txBody>
      </p:sp>
      <p:sp>
        <p:nvSpPr>
          <p:cNvPr id="15" name="圆角矩形 14"/>
          <p:cNvSpPr/>
          <p:nvPr/>
        </p:nvSpPr>
        <p:spPr bwMode="auto">
          <a:xfrm>
            <a:off x="3866530" y="4913709"/>
            <a:ext cx="1824038" cy="1474788"/>
          </a:xfrm>
          <a:prstGeom prst="roundRect">
            <a:avLst/>
          </a:prstGeom>
          <a:ln/>
        </p:spPr>
        <p:style>
          <a:lnRef idx="2">
            <a:schemeClr val="accent1"/>
          </a:lnRef>
          <a:fillRef idx="1">
            <a:schemeClr val="lt1"/>
          </a:fillRef>
          <a:effectRef idx="0">
            <a:schemeClr val="accent1"/>
          </a:effectRef>
          <a:fontRef idx="minor">
            <a:schemeClr val="dk1"/>
          </a:fontRef>
        </p:style>
        <p:txBody>
          <a:bodyPr wrap="none"/>
          <a:lstStyle/>
          <a:p>
            <a:pPr algn="ctr" eaLnBrk="1" hangingPunct="1"/>
            <a:r>
              <a:rPr lang="zh-CN" altLang="en-US" sz="2000">
                <a:solidFill>
                  <a:srgbClr val="000000"/>
                </a:solidFill>
                <a:latin typeface="Arial" charset="0"/>
                <a:ea typeface="宋体" charset="0"/>
                <a:cs typeface="宋体" charset="0"/>
              </a:rPr>
              <a:t>函数</a:t>
            </a:r>
            <a:r>
              <a:rPr lang="en-US" altLang="zh-CN" sz="2000">
                <a:solidFill>
                  <a:srgbClr val="000000"/>
                </a:solidFill>
                <a:latin typeface="Arial" charset="0"/>
                <a:ea typeface="宋体" charset="0"/>
                <a:cs typeface="宋体" charset="0"/>
              </a:rPr>
              <a:t>fun2</a:t>
            </a:r>
            <a:endParaRPr lang="zh-CN" altLang="en-US" sz="2000">
              <a:solidFill>
                <a:srgbClr val="000000"/>
              </a:solidFill>
              <a:latin typeface="Arial" charset="0"/>
              <a:ea typeface="宋体" charset="0"/>
              <a:cs typeface="宋体" charset="0"/>
            </a:endParaRPr>
          </a:p>
        </p:txBody>
      </p:sp>
      <p:sp>
        <p:nvSpPr>
          <p:cNvPr id="61461" name="矩形 15"/>
          <p:cNvSpPr>
            <a:spLocks noChangeArrowheads="1"/>
          </p:cNvSpPr>
          <p:nvPr/>
        </p:nvSpPr>
        <p:spPr bwMode="auto">
          <a:xfrm>
            <a:off x="3912569" y="5439173"/>
            <a:ext cx="1709737" cy="371475"/>
          </a:xfrm>
          <a:prstGeom prst="rect">
            <a:avLst/>
          </a:prstGeom>
          <a:solidFill>
            <a:srgbClr val="FFFF00"/>
          </a:solidFill>
          <a:ln w="12700">
            <a:solidFill>
              <a:schemeClr val="tx1"/>
            </a:solidFill>
            <a:miter lim="800000"/>
            <a:headEnd/>
            <a:tailEnd/>
          </a:ln>
        </p:spPr>
        <p:txBody>
          <a:bodyPr wrap="none" anchor="ctr"/>
          <a:lstStyle/>
          <a:p>
            <a:pPr algn="ctr" eaLnBrk="1" hangingPunct="1"/>
            <a:r>
              <a:rPr lang="zh-CN" altLang="en-US" sz="2000">
                <a:solidFill>
                  <a:srgbClr val="FF0000"/>
                </a:solidFill>
                <a:latin typeface="Arial" charset="0"/>
              </a:rPr>
              <a:t>形参</a:t>
            </a:r>
            <a:r>
              <a:rPr lang="zh-CN" altLang="en-US" sz="1600">
                <a:latin typeface="Arial" charset="0"/>
              </a:rPr>
              <a:t>局部变量</a:t>
            </a:r>
          </a:p>
        </p:txBody>
      </p:sp>
      <p:sp>
        <p:nvSpPr>
          <p:cNvPr id="61462" name="矩形 16"/>
          <p:cNvSpPr>
            <a:spLocks noChangeArrowheads="1"/>
          </p:cNvSpPr>
          <p:nvPr/>
        </p:nvSpPr>
        <p:spPr bwMode="auto">
          <a:xfrm>
            <a:off x="3909394" y="5802710"/>
            <a:ext cx="1709737" cy="371475"/>
          </a:xfrm>
          <a:prstGeom prst="rect">
            <a:avLst/>
          </a:prstGeom>
          <a:solidFill>
            <a:srgbClr val="FFFF00"/>
          </a:solidFill>
          <a:ln w="12700">
            <a:solidFill>
              <a:schemeClr val="tx1"/>
            </a:solidFill>
            <a:miter lim="800000"/>
            <a:headEnd/>
            <a:tailEnd/>
          </a:ln>
        </p:spPr>
        <p:txBody>
          <a:bodyPr wrap="none" anchor="ctr"/>
          <a:lstStyle/>
          <a:p>
            <a:pPr algn="ctr" eaLnBrk="1" hangingPunct="1"/>
            <a:r>
              <a:rPr lang="zh-CN" altLang="en-US" sz="2000">
                <a:latin typeface="Arial" charset="0"/>
              </a:rPr>
              <a:t>局部变量</a:t>
            </a:r>
          </a:p>
        </p:txBody>
      </p:sp>
      <p:sp>
        <p:nvSpPr>
          <p:cNvPr id="18" name="圆角矩形 17"/>
          <p:cNvSpPr/>
          <p:nvPr/>
        </p:nvSpPr>
        <p:spPr bwMode="auto">
          <a:xfrm>
            <a:off x="6435105" y="4913709"/>
            <a:ext cx="1824038" cy="1447800"/>
          </a:xfrm>
          <a:prstGeom prst="roundRect">
            <a:avLst/>
          </a:prstGeom>
          <a:ln/>
        </p:spPr>
        <p:style>
          <a:lnRef idx="2">
            <a:schemeClr val="accent1"/>
          </a:lnRef>
          <a:fillRef idx="1">
            <a:schemeClr val="lt1"/>
          </a:fillRef>
          <a:effectRef idx="0">
            <a:schemeClr val="accent1"/>
          </a:effectRef>
          <a:fontRef idx="minor">
            <a:schemeClr val="dk1"/>
          </a:fontRef>
        </p:style>
        <p:txBody>
          <a:bodyPr wrap="none"/>
          <a:lstStyle/>
          <a:p>
            <a:pPr algn="ctr" eaLnBrk="1" hangingPunct="1"/>
            <a:r>
              <a:rPr lang="zh-CN" altLang="en-US" sz="2000">
                <a:solidFill>
                  <a:srgbClr val="000000"/>
                </a:solidFill>
                <a:latin typeface="Arial" charset="0"/>
                <a:ea typeface="宋体" charset="0"/>
                <a:cs typeface="宋体" charset="0"/>
              </a:rPr>
              <a:t>函数</a:t>
            </a:r>
            <a:r>
              <a:rPr lang="en-US" altLang="zh-CN" sz="2000">
                <a:solidFill>
                  <a:srgbClr val="000000"/>
                </a:solidFill>
                <a:latin typeface="Arial" charset="0"/>
                <a:ea typeface="宋体" charset="0"/>
                <a:cs typeface="宋体" charset="0"/>
              </a:rPr>
              <a:t>fun…</a:t>
            </a:r>
            <a:endParaRPr lang="zh-CN" altLang="en-US" sz="2000">
              <a:solidFill>
                <a:srgbClr val="000000"/>
              </a:solidFill>
              <a:latin typeface="Arial" charset="0"/>
              <a:ea typeface="宋体" charset="0"/>
              <a:cs typeface="宋体" charset="0"/>
            </a:endParaRPr>
          </a:p>
        </p:txBody>
      </p:sp>
      <p:sp>
        <p:nvSpPr>
          <p:cNvPr id="61464" name="矩形 18"/>
          <p:cNvSpPr>
            <a:spLocks noChangeArrowheads="1"/>
          </p:cNvSpPr>
          <p:nvPr/>
        </p:nvSpPr>
        <p:spPr bwMode="auto">
          <a:xfrm>
            <a:off x="6479555" y="5412185"/>
            <a:ext cx="1709738" cy="371475"/>
          </a:xfrm>
          <a:prstGeom prst="rect">
            <a:avLst/>
          </a:prstGeom>
          <a:solidFill>
            <a:srgbClr val="FFFF00"/>
          </a:solidFill>
          <a:ln w="12700">
            <a:solidFill>
              <a:schemeClr val="tx1"/>
            </a:solidFill>
            <a:miter lim="800000"/>
            <a:headEnd/>
            <a:tailEnd/>
          </a:ln>
        </p:spPr>
        <p:txBody>
          <a:bodyPr wrap="none" anchor="ctr"/>
          <a:lstStyle/>
          <a:p>
            <a:pPr algn="ctr" eaLnBrk="1" hangingPunct="1"/>
            <a:r>
              <a:rPr lang="zh-CN" altLang="en-US" sz="2000">
                <a:solidFill>
                  <a:srgbClr val="FF0000"/>
                </a:solidFill>
                <a:latin typeface="Arial" charset="0"/>
              </a:rPr>
              <a:t>形参</a:t>
            </a:r>
            <a:r>
              <a:rPr lang="zh-CN" altLang="en-US" sz="1600">
                <a:latin typeface="Arial" charset="0"/>
              </a:rPr>
              <a:t>局部变量</a:t>
            </a:r>
          </a:p>
        </p:txBody>
      </p:sp>
      <p:sp>
        <p:nvSpPr>
          <p:cNvPr id="61465" name="矩形 19"/>
          <p:cNvSpPr>
            <a:spLocks noChangeArrowheads="1"/>
          </p:cNvSpPr>
          <p:nvPr/>
        </p:nvSpPr>
        <p:spPr bwMode="auto">
          <a:xfrm>
            <a:off x="6477969" y="5775723"/>
            <a:ext cx="1709737" cy="371475"/>
          </a:xfrm>
          <a:prstGeom prst="rect">
            <a:avLst/>
          </a:prstGeom>
          <a:solidFill>
            <a:srgbClr val="FFFF00"/>
          </a:solidFill>
          <a:ln w="12700">
            <a:solidFill>
              <a:schemeClr val="tx1"/>
            </a:solidFill>
            <a:miter lim="800000"/>
            <a:headEnd/>
            <a:tailEnd/>
          </a:ln>
        </p:spPr>
        <p:txBody>
          <a:bodyPr wrap="none" anchor="ctr"/>
          <a:lstStyle/>
          <a:p>
            <a:pPr algn="ctr" eaLnBrk="1" hangingPunct="1"/>
            <a:r>
              <a:rPr lang="zh-CN" altLang="en-US" sz="2000">
                <a:latin typeface="Arial" charset="0"/>
              </a:rPr>
              <a:t>局部变量</a:t>
            </a:r>
          </a:p>
        </p:txBody>
      </p:sp>
      <p:sp>
        <p:nvSpPr>
          <p:cNvPr id="35" name="TextBox 23"/>
          <p:cNvSpPr txBox="1"/>
          <p:nvPr/>
        </p:nvSpPr>
        <p:spPr>
          <a:xfrm>
            <a:off x="3814143" y="4397772"/>
            <a:ext cx="1731962" cy="461962"/>
          </a:xfrm>
          <a:prstGeom prst="rect">
            <a:avLst/>
          </a:prstGeom>
          <a:noFill/>
        </p:spPr>
        <p:txBody>
          <a:bodyPr wrap="none">
            <a:spAutoFit/>
          </a:bodyPr>
          <a:lstStyle>
            <a:lvl1pPr>
              <a:defRPr kumimoji="1" sz="2400" b="1">
                <a:solidFill>
                  <a:schemeClr val="tx1"/>
                </a:solidFill>
                <a:latin typeface="Harlow Solid Italic" charset="0"/>
                <a:ea typeface="宋体" charset="0"/>
                <a:cs typeface="宋体" charset="0"/>
              </a:defRPr>
            </a:lvl1pPr>
            <a:lvl2pPr marL="742950" indent="-285750">
              <a:defRPr kumimoji="1" sz="2400" b="1">
                <a:solidFill>
                  <a:schemeClr val="tx1"/>
                </a:solidFill>
                <a:latin typeface="Harlow Solid Italic" charset="0"/>
                <a:ea typeface="宋体" charset="0"/>
              </a:defRPr>
            </a:lvl2pPr>
            <a:lvl3pPr marL="1143000" indent="-228600">
              <a:defRPr kumimoji="1" sz="2400" b="1">
                <a:solidFill>
                  <a:schemeClr val="tx1"/>
                </a:solidFill>
                <a:latin typeface="Harlow Solid Italic" charset="0"/>
                <a:ea typeface="宋体" charset="0"/>
              </a:defRPr>
            </a:lvl3pPr>
            <a:lvl4pPr marL="1600200" indent="-228600">
              <a:defRPr kumimoji="1" sz="2400" b="1">
                <a:solidFill>
                  <a:schemeClr val="tx1"/>
                </a:solidFill>
                <a:latin typeface="Harlow Solid Italic" charset="0"/>
                <a:ea typeface="宋体" charset="0"/>
              </a:defRPr>
            </a:lvl4pPr>
            <a:lvl5pPr marL="2057400" indent="-228600">
              <a:defRPr kumimoji="1" sz="2400" b="1">
                <a:solidFill>
                  <a:schemeClr val="tx1"/>
                </a:solidFill>
                <a:latin typeface="Harlow Solid Italic" charset="0"/>
                <a:ea typeface="宋体" charset="0"/>
              </a:defRPr>
            </a:lvl5pPr>
            <a:lvl6pPr marL="2514600" indent="-228600" eaLnBrk="0" fontAlgn="base" hangingPunct="0">
              <a:spcBef>
                <a:spcPct val="0"/>
              </a:spcBef>
              <a:spcAft>
                <a:spcPct val="0"/>
              </a:spcAft>
              <a:defRPr kumimoji="1" sz="2400" b="1">
                <a:solidFill>
                  <a:schemeClr val="tx1"/>
                </a:solidFill>
                <a:latin typeface="Harlow Solid Italic" charset="0"/>
                <a:ea typeface="宋体" charset="0"/>
              </a:defRPr>
            </a:lvl6pPr>
            <a:lvl7pPr marL="2971800" indent="-228600" eaLnBrk="0" fontAlgn="base" hangingPunct="0">
              <a:spcBef>
                <a:spcPct val="0"/>
              </a:spcBef>
              <a:spcAft>
                <a:spcPct val="0"/>
              </a:spcAft>
              <a:defRPr kumimoji="1" sz="2400" b="1">
                <a:solidFill>
                  <a:schemeClr val="tx1"/>
                </a:solidFill>
                <a:latin typeface="Harlow Solid Italic" charset="0"/>
                <a:ea typeface="宋体" charset="0"/>
              </a:defRPr>
            </a:lvl7pPr>
            <a:lvl8pPr marL="3429000" indent="-228600" eaLnBrk="0" fontAlgn="base" hangingPunct="0">
              <a:spcBef>
                <a:spcPct val="0"/>
              </a:spcBef>
              <a:spcAft>
                <a:spcPct val="0"/>
              </a:spcAft>
              <a:defRPr kumimoji="1" sz="2400" b="1">
                <a:solidFill>
                  <a:schemeClr val="tx1"/>
                </a:solidFill>
                <a:latin typeface="Harlow Solid Italic" charset="0"/>
                <a:ea typeface="宋体" charset="0"/>
              </a:defRPr>
            </a:lvl8pPr>
            <a:lvl9pPr marL="3886200" indent="-228600" eaLnBrk="0" fontAlgn="base" hangingPunct="0">
              <a:spcBef>
                <a:spcPct val="0"/>
              </a:spcBef>
              <a:spcAft>
                <a:spcPct val="0"/>
              </a:spcAft>
              <a:defRPr kumimoji="1" sz="2400" b="1">
                <a:solidFill>
                  <a:schemeClr val="tx1"/>
                </a:solidFill>
                <a:latin typeface="Harlow Solid Italic" charset="0"/>
                <a:ea typeface="宋体" charset="0"/>
              </a:defRPr>
            </a:lvl9pPr>
          </a:lstStyle>
          <a:p>
            <a:pPr algn="ctr" eaLnBrk="1" hangingPunct="1"/>
            <a:r>
              <a:rPr lang="zh-CN" altLang="en-US">
                <a:solidFill>
                  <a:srgbClr val="0000CC"/>
                </a:solidFill>
                <a:latin typeface="黑体" charset="0"/>
                <a:ea typeface="黑体" charset="0"/>
                <a:cs typeface="黑体" charset="0"/>
              </a:rPr>
              <a:t>动态内存区</a:t>
            </a:r>
          </a:p>
        </p:txBody>
      </p:sp>
      <p:cxnSp>
        <p:nvCxnSpPr>
          <p:cNvPr id="61467" name="直接箭头连接符 26"/>
          <p:cNvCxnSpPr>
            <a:cxnSpLocks noChangeShapeType="1"/>
          </p:cNvCxnSpPr>
          <p:nvPr/>
        </p:nvCxnSpPr>
        <p:spPr bwMode="auto">
          <a:xfrm flipV="1">
            <a:off x="7960693" y="1668860"/>
            <a:ext cx="4762" cy="2232025"/>
          </a:xfrm>
          <a:prstGeom prst="straightConnector1">
            <a:avLst/>
          </a:prstGeom>
          <a:noFill/>
          <a:ln w="38100">
            <a:solidFill>
              <a:srgbClr val="0000FF"/>
            </a:solidFill>
            <a:prstDash val="sysDash"/>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811771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1447"/>
                                        </p:tgtEl>
                                        <p:attrNameLst>
                                          <p:attrName>style.visibility</p:attrName>
                                        </p:attrNameLst>
                                      </p:cBhvr>
                                      <p:to>
                                        <p:strVal val="visible"/>
                                      </p:to>
                                    </p:set>
                                    <p:anim calcmode="lin" valueType="num">
                                      <p:cBhvr additive="base">
                                        <p:cTn id="25" dur="500" fill="hold"/>
                                        <p:tgtEl>
                                          <p:spTgt spid="61447"/>
                                        </p:tgtEl>
                                        <p:attrNameLst>
                                          <p:attrName>ppt_x</p:attrName>
                                        </p:attrNameLst>
                                      </p:cBhvr>
                                      <p:tavLst>
                                        <p:tav tm="0">
                                          <p:val>
                                            <p:strVal val="#ppt_x"/>
                                          </p:val>
                                        </p:tav>
                                        <p:tav tm="100000">
                                          <p:val>
                                            <p:strVal val="#ppt_x"/>
                                          </p:val>
                                        </p:tav>
                                      </p:tavLst>
                                    </p:anim>
                                    <p:anim calcmode="lin" valueType="num">
                                      <p:cBhvr additive="base">
                                        <p:cTn id="26" dur="500" fill="hold"/>
                                        <p:tgtEl>
                                          <p:spTgt spid="6144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fltVal val="0"/>
                                          </p:val>
                                        </p:tav>
                                        <p:tav tm="100000">
                                          <p:val>
                                            <p:strVal val="#ppt_h"/>
                                          </p:val>
                                        </p:tav>
                                      </p:tavLst>
                                    </p:anim>
                                    <p:animEffect transition="in" filter="fade">
                                      <p:cBhvr>
                                        <p:cTn id="33" dur="500"/>
                                        <p:tgtEl>
                                          <p:spTgt spid="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1449"/>
                                        </p:tgtEl>
                                        <p:attrNameLst>
                                          <p:attrName>style.visibility</p:attrName>
                                        </p:attrNameLst>
                                      </p:cBhvr>
                                      <p:to>
                                        <p:strVal val="visible"/>
                                      </p:to>
                                    </p:set>
                                    <p:anim calcmode="lin" valueType="num">
                                      <p:cBhvr additive="base">
                                        <p:cTn id="44" dur="500" fill="hold"/>
                                        <p:tgtEl>
                                          <p:spTgt spid="61449"/>
                                        </p:tgtEl>
                                        <p:attrNameLst>
                                          <p:attrName>ppt_x</p:attrName>
                                        </p:attrNameLst>
                                      </p:cBhvr>
                                      <p:tavLst>
                                        <p:tav tm="0">
                                          <p:val>
                                            <p:strVal val="#ppt_x"/>
                                          </p:val>
                                        </p:tav>
                                        <p:tav tm="100000">
                                          <p:val>
                                            <p:strVal val="#ppt_x"/>
                                          </p:val>
                                        </p:tav>
                                      </p:tavLst>
                                    </p:anim>
                                    <p:anim calcmode="lin" valueType="num">
                                      <p:cBhvr additive="base">
                                        <p:cTn id="45" dur="500" fill="hold"/>
                                        <p:tgtEl>
                                          <p:spTgt spid="61449"/>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fill="hold"/>
                                        <p:tgtEl>
                                          <p:spTgt spid="28"/>
                                        </p:tgtEl>
                                        <p:attrNameLst>
                                          <p:attrName>ppt_x</p:attrName>
                                        </p:attrNameLst>
                                      </p:cBhvr>
                                      <p:tavLst>
                                        <p:tav tm="0">
                                          <p:val>
                                            <p:strVal val="#ppt_x"/>
                                          </p:val>
                                        </p:tav>
                                        <p:tav tm="100000">
                                          <p:val>
                                            <p:strVal val="#ppt_x"/>
                                          </p:val>
                                        </p:tav>
                                      </p:tavLst>
                                    </p:anim>
                                    <p:anim calcmode="lin" valueType="num">
                                      <p:cBhvr additive="base">
                                        <p:cTn id="5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62472"/>
                                        </p:tgtEl>
                                        <p:attrNameLst>
                                          <p:attrName>style.visibility</p:attrName>
                                        </p:attrNameLst>
                                      </p:cBhvr>
                                      <p:to>
                                        <p:strVal val="visible"/>
                                      </p:to>
                                    </p:set>
                                    <p:anim calcmode="lin" valueType="num">
                                      <p:cBhvr additive="base">
                                        <p:cTn id="56" dur="500" fill="hold"/>
                                        <p:tgtEl>
                                          <p:spTgt spid="62472"/>
                                        </p:tgtEl>
                                        <p:attrNameLst>
                                          <p:attrName>ppt_x</p:attrName>
                                        </p:attrNameLst>
                                      </p:cBhvr>
                                      <p:tavLst>
                                        <p:tav tm="0">
                                          <p:val>
                                            <p:strVal val="#ppt_x"/>
                                          </p:val>
                                        </p:tav>
                                        <p:tav tm="100000">
                                          <p:val>
                                            <p:strVal val="#ppt_x"/>
                                          </p:val>
                                        </p:tav>
                                      </p:tavLst>
                                    </p:anim>
                                    <p:anim calcmode="lin" valueType="num">
                                      <p:cBhvr additive="base">
                                        <p:cTn id="57" dur="500" fill="hold"/>
                                        <p:tgtEl>
                                          <p:spTgt spid="6247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5"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2000"/>
                                        <p:tgtEl>
                                          <p:spTgt spid="5"/>
                                        </p:tgtEl>
                                      </p:cBhvr>
                                    </p:animEffect>
                                    <p:anim calcmode="lin" valueType="num">
                                      <p:cBhvr>
                                        <p:cTn id="67" dur="2000" fill="hold"/>
                                        <p:tgtEl>
                                          <p:spTgt spid="5"/>
                                        </p:tgtEl>
                                        <p:attrNameLst>
                                          <p:attrName>ppt_w</p:attrName>
                                        </p:attrNameLst>
                                      </p:cBhvr>
                                      <p:tavLst>
                                        <p:tav tm="0" fmla="#ppt_w*sin(2.5*pi*$)">
                                          <p:val>
                                            <p:fltVal val="0"/>
                                          </p:val>
                                        </p:tav>
                                        <p:tav tm="100000">
                                          <p:val>
                                            <p:fltVal val="1"/>
                                          </p:val>
                                        </p:tav>
                                      </p:tavLst>
                                    </p:anim>
                                    <p:anim calcmode="lin" valueType="num">
                                      <p:cBhvr>
                                        <p:cTn id="68" dur="2000" fill="hold"/>
                                        <p:tgtEl>
                                          <p:spTgt spid="5"/>
                                        </p:tgtEl>
                                        <p:attrNameLst>
                                          <p:attrName>ppt_h</p:attrName>
                                        </p:attrNameLst>
                                      </p:cBhvr>
                                      <p:tavLst>
                                        <p:tav tm="0">
                                          <p:val>
                                            <p:strVal val="#ppt_h"/>
                                          </p:val>
                                        </p:tav>
                                        <p:tav tm="100000">
                                          <p:val>
                                            <p:strVal val="#ppt_h"/>
                                          </p:val>
                                        </p:tav>
                                      </p:tavLst>
                                    </p:anim>
                                  </p:childTnLst>
                                </p:cTn>
                              </p:par>
                              <p:par>
                                <p:cTn id="69" presetID="45"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2000"/>
                                        <p:tgtEl>
                                          <p:spTgt spid="6"/>
                                        </p:tgtEl>
                                      </p:cBhvr>
                                    </p:animEffect>
                                    <p:anim calcmode="lin" valueType="num">
                                      <p:cBhvr>
                                        <p:cTn id="72" dur="2000" fill="hold"/>
                                        <p:tgtEl>
                                          <p:spTgt spid="6"/>
                                        </p:tgtEl>
                                        <p:attrNameLst>
                                          <p:attrName>ppt_w</p:attrName>
                                        </p:attrNameLst>
                                      </p:cBhvr>
                                      <p:tavLst>
                                        <p:tav tm="0" fmla="#ppt_w*sin(2.5*pi*$)">
                                          <p:val>
                                            <p:fltVal val="0"/>
                                          </p:val>
                                        </p:tav>
                                        <p:tav tm="100000">
                                          <p:val>
                                            <p:fltVal val="1"/>
                                          </p:val>
                                        </p:tav>
                                      </p:tavLst>
                                    </p:anim>
                                    <p:anim calcmode="lin" valueType="num">
                                      <p:cBhvr>
                                        <p:cTn id="73" dur="2000" fill="hold"/>
                                        <p:tgtEl>
                                          <p:spTgt spid="6"/>
                                        </p:tgtEl>
                                        <p:attrNameLst>
                                          <p:attrName>ppt_h</p:attrName>
                                        </p:attrNameLst>
                                      </p:cBhvr>
                                      <p:tavLst>
                                        <p:tav tm="0">
                                          <p:val>
                                            <p:strVal val="#ppt_h"/>
                                          </p:val>
                                        </p:tav>
                                        <p:tav tm="100000">
                                          <p:val>
                                            <p:strVal val="#ppt_h"/>
                                          </p:val>
                                        </p:tav>
                                      </p:tavLst>
                                    </p:anim>
                                  </p:childTnLst>
                                </p:cTn>
                              </p:par>
                              <p:par>
                                <p:cTn id="74" presetID="45" presetClass="entr" presetSubtype="0" fill="hold" grpId="0" nodeType="withEffect">
                                  <p:stCondLst>
                                    <p:cond delay="0"/>
                                  </p:stCondLst>
                                  <p:childTnLst>
                                    <p:set>
                                      <p:cBhvr>
                                        <p:cTn id="75" dur="1" fill="hold">
                                          <p:stCondLst>
                                            <p:cond delay="0"/>
                                          </p:stCondLst>
                                        </p:cTn>
                                        <p:tgtEl>
                                          <p:spTgt spid="61455"/>
                                        </p:tgtEl>
                                        <p:attrNameLst>
                                          <p:attrName>style.visibility</p:attrName>
                                        </p:attrNameLst>
                                      </p:cBhvr>
                                      <p:to>
                                        <p:strVal val="visible"/>
                                      </p:to>
                                    </p:set>
                                    <p:animEffect transition="in" filter="fade">
                                      <p:cBhvr>
                                        <p:cTn id="76" dur="2000"/>
                                        <p:tgtEl>
                                          <p:spTgt spid="61455"/>
                                        </p:tgtEl>
                                      </p:cBhvr>
                                    </p:animEffect>
                                    <p:anim calcmode="lin" valueType="num">
                                      <p:cBhvr>
                                        <p:cTn id="77" dur="2000" fill="hold"/>
                                        <p:tgtEl>
                                          <p:spTgt spid="61455"/>
                                        </p:tgtEl>
                                        <p:attrNameLst>
                                          <p:attrName>ppt_w</p:attrName>
                                        </p:attrNameLst>
                                      </p:cBhvr>
                                      <p:tavLst>
                                        <p:tav tm="0" fmla="#ppt_w*sin(2.5*pi*$)">
                                          <p:val>
                                            <p:fltVal val="0"/>
                                          </p:val>
                                        </p:tav>
                                        <p:tav tm="100000">
                                          <p:val>
                                            <p:fltVal val="1"/>
                                          </p:val>
                                        </p:tav>
                                      </p:tavLst>
                                    </p:anim>
                                    <p:anim calcmode="lin" valueType="num">
                                      <p:cBhvr>
                                        <p:cTn id="78" dur="2000" fill="hold"/>
                                        <p:tgtEl>
                                          <p:spTgt spid="61455"/>
                                        </p:tgtEl>
                                        <p:attrNameLst>
                                          <p:attrName>ppt_h</p:attrName>
                                        </p:attrNameLst>
                                      </p:cBhvr>
                                      <p:tavLst>
                                        <p:tav tm="0">
                                          <p:val>
                                            <p:strVal val="#ppt_h"/>
                                          </p:val>
                                        </p:tav>
                                        <p:tav tm="100000">
                                          <p:val>
                                            <p:strVal val="#ppt_h"/>
                                          </p:val>
                                        </p:tav>
                                      </p:tavLst>
                                    </p:anim>
                                  </p:childTnLst>
                                </p:cTn>
                              </p:par>
                              <p:par>
                                <p:cTn id="79" presetID="45" presetClass="entr" presetSubtype="0" fill="hold" grpId="0" nodeType="withEffect">
                                  <p:stCondLst>
                                    <p:cond delay="0"/>
                                  </p:stCondLst>
                                  <p:childTnLst>
                                    <p:set>
                                      <p:cBhvr>
                                        <p:cTn id="80" dur="1" fill="hold">
                                          <p:stCondLst>
                                            <p:cond delay="0"/>
                                          </p:stCondLst>
                                        </p:cTn>
                                        <p:tgtEl>
                                          <p:spTgt spid="61456"/>
                                        </p:tgtEl>
                                        <p:attrNameLst>
                                          <p:attrName>style.visibility</p:attrName>
                                        </p:attrNameLst>
                                      </p:cBhvr>
                                      <p:to>
                                        <p:strVal val="visible"/>
                                      </p:to>
                                    </p:set>
                                    <p:animEffect transition="in" filter="fade">
                                      <p:cBhvr>
                                        <p:cTn id="81" dur="2000"/>
                                        <p:tgtEl>
                                          <p:spTgt spid="61456"/>
                                        </p:tgtEl>
                                      </p:cBhvr>
                                    </p:animEffect>
                                    <p:anim calcmode="lin" valueType="num">
                                      <p:cBhvr>
                                        <p:cTn id="82" dur="2000" fill="hold"/>
                                        <p:tgtEl>
                                          <p:spTgt spid="61456"/>
                                        </p:tgtEl>
                                        <p:attrNameLst>
                                          <p:attrName>ppt_w</p:attrName>
                                        </p:attrNameLst>
                                      </p:cBhvr>
                                      <p:tavLst>
                                        <p:tav tm="0" fmla="#ppt_w*sin(2.5*pi*$)">
                                          <p:val>
                                            <p:fltVal val="0"/>
                                          </p:val>
                                        </p:tav>
                                        <p:tav tm="100000">
                                          <p:val>
                                            <p:fltVal val="1"/>
                                          </p:val>
                                        </p:tav>
                                      </p:tavLst>
                                    </p:anim>
                                    <p:anim calcmode="lin" valueType="num">
                                      <p:cBhvr>
                                        <p:cTn id="83" dur="2000" fill="hold"/>
                                        <p:tgtEl>
                                          <p:spTgt spid="61456"/>
                                        </p:tgtEl>
                                        <p:attrNameLst>
                                          <p:attrName>ppt_h</p:attrName>
                                        </p:attrNameLst>
                                      </p:cBhvr>
                                      <p:tavLst>
                                        <p:tav tm="0">
                                          <p:val>
                                            <p:strVal val="#ppt_h"/>
                                          </p:val>
                                        </p:tav>
                                        <p:tav tm="100000">
                                          <p:val>
                                            <p:strVal val="#ppt_h"/>
                                          </p:val>
                                        </p:tav>
                                      </p:tavLst>
                                    </p:anim>
                                  </p:childTnLst>
                                </p:cTn>
                              </p:par>
                              <p:par>
                                <p:cTn id="84" presetID="45" presetClass="entr" presetSubtype="0" fill="hold" grpId="0" nodeType="withEffect">
                                  <p:stCondLst>
                                    <p:cond delay="0"/>
                                  </p:stCondLst>
                                  <p:childTnLst>
                                    <p:set>
                                      <p:cBhvr>
                                        <p:cTn id="85" dur="1" fill="hold">
                                          <p:stCondLst>
                                            <p:cond delay="0"/>
                                          </p:stCondLst>
                                        </p:cTn>
                                        <p:tgtEl>
                                          <p:spTgt spid="61457"/>
                                        </p:tgtEl>
                                        <p:attrNameLst>
                                          <p:attrName>style.visibility</p:attrName>
                                        </p:attrNameLst>
                                      </p:cBhvr>
                                      <p:to>
                                        <p:strVal val="visible"/>
                                      </p:to>
                                    </p:set>
                                    <p:animEffect transition="in" filter="fade">
                                      <p:cBhvr>
                                        <p:cTn id="86" dur="2000"/>
                                        <p:tgtEl>
                                          <p:spTgt spid="61457"/>
                                        </p:tgtEl>
                                      </p:cBhvr>
                                    </p:animEffect>
                                    <p:anim calcmode="lin" valueType="num">
                                      <p:cBhvr>
                                        <p:cTn id="87" dur="2000" fill="hold"/>
                                        <p:tgtEl>
                                          <p:spTgt spid="61457"/>
                                        </p:tgtEl>
                                        <p:attrNameLst>
                                          <p:attrName>ppt_w</p:attrName>
                                        </p:attrNameLst>
                                      </p:cBhvr>
                                      <p:tavLst>
                                        <p:tav tm="0" fmla="#ppt_w*sin(2.5*pi*$)">
                                          <p:val>
                                            <p:fltVal val="0"/>
                                          </p:val>
                                        </p:tav>
                                        <p:tav tm="100000">
                                          <p:val>
                                            <p:fltVal val="1"/>
                                          </p:val>
                                        </p:tav>
                                      </p:tavLst>
                                    </p:anim>
                                    <p:anim calcmode="lin" valueType="num">
                                      <p:cBhvr>
                                        <p:cTn id="88" dur="2000" fill="hold"/>
                                        <p:tgtEl>
                                          <p:spTgt spid="61457"/>
                                        </p:tgtEl>
                                        <p:attrNameLst>
                                          <p:attrName>ppt_h</p:attrName>
                                        </p:attrNameLst>
                                      </p:cBhvr>
                                      <p:tavLst>
                                        <p:tav tm="0">
                                          <p:val>
                                            <p:strVal val="#ppt_h"/>
                                          </p:val>
                                        </p:tav>
                                        <p:tav tm="100000">
                                          <p:val>
                                            <p:strVal val="#ppt_h"/>
                                          </p:val>
                                        </p:tav>
                                      </p:tavLst>
                                    </p:anim>
                                  </p:childTnLst>
                                </p:cTn>
                              </p:par>
                              <p:par>
                                <p:cTn id="89" presetID="45" presetClass="entr" presetSubtype="0" fill="hold" grpId="0" nodeType="withEffect">
                                  <p:stCondLst>
                                    <p:cond delay="0"/>
                                  </p:stCondLst>
                                  <p:childTnLst>
                                    <p:set>
                                      <p:cBhvr>
                                        <p:cTn id="90" dur="1" fill="hold">
                                          <p:stCondLst>
                                            <p:cond delay="0"/>
                                          </p:stCondLst>
                                        </p:cTn>
                                        <p:tgtEl>
                                          <p:spTgt spid="61458"/>
                                        </p:tgtEl>
                                        <p:attrNameLst>
                                          <p:attrName>style.visibility</p:attrName>
                                        </p:attrNameLst>
                                      </p:cBhvr>
                                      <p:to>
                                        <p:strVal val="visible"/>
                                      </p:to>
                                    </p:set>
                                    <p:animEffect transition="in" filter="fade">
                                      <p:cBhvr>
                                        <p:cTn id="91" dur="2000"/>
                                        <p:tgtEl>
                                          <p:spTgt spid="61458"/>
                                        </p:tgtEl>
                                      </p:cBhvr>
                                    </p:animEffect>
                                    <p:anim calcmode="lin" valueType="num">
                                      <p:cBhvr>
                                        <p:cTn id="92" dur="2000" fill="hold"/>
                                        <p:tgtEl>
                                          <p:spTgt spid="61458"/>
                                        </p:tgtEl>
                                        <p:attrNameLst>
                                          <p:attrName>ppt_w</p:attrName>
                                        </p:attrNameLst>
                                      </p:cBhvr>
                                      <p:tavLst>
                                        <p:tav tm="0" fmla="#ppt_w*sin(2.5*pi*$)">
                                          <p:val>
                                            <p:fltVal val="0"/>
                                          </p:val>
                                        </p:tav>
                                        <p:tav tm="100000">
                                          <p:val>
                                            <p:fltVal val="1"/>
                                          </p:val>
                                        </p:tav>
                                      </p:tavLst>
                                    </p:anim>
                                    <p:anim calcmode="lin" valueType="num">
                                      <p:cBhvr>
                                        <p:cTn id="93" dur="2000" fill="hold"/>
                                        <p:tgtEl>
                                          <p:spTgt spid="61458"/>
                                        </p:tgtEl>
                                        <p:attrNameLst>
                                          <p:attrName>ppt_h</p:attrName>
                                        </p:attrNameLst>
                                      </p:cBhvr>
                                      <p:tavLst>
                                        <p:tav tm="0">
                                          <p:val>
                                            <p:strVal val="#ppt_h"/>
                                          </p:val>
                                        </p:tav>
                                        <p:tav tm="100000">
                                          <p:val>
                                            <p:strVal val="#ppt_h"/>
                                          </p:val>
                                        </p:tav>
                                      </p:tavLst>
                                    </p:anim>
                                  </p:childTnLst>
                                </p:cTn>
                              </p:par>
                              <p:par>
                                <p:cTn id="94" presetID="45" presetClass="entr" presetSubtype="0" fill="hold" grpId="0" nodeType="withEffect">
                                  <p:stCondLst>
                                    <p:cond delay="0"/>
                                  </p:stCondLst>
                                  <p:childTnLst>
                                    <p:set>
                                      <p:cBhvr>
                                        <p:cTn id="95" dur="1" fill="hold">
                                          <p:stCondLst>
                                            <p:cond delay="0"/>
                                          </p:stCondLst>
                                        </p:cTn>
                                        <p:tgtEl>
                                          <p:spTgt spid="61459"/>
                                        </p:tgtEl>
                                        <p:attrNameLst>
                                          <p:attrName>style.visibility</p:attrName>
                                        </p:attrNameLst>
                                      </p:cBhvr>
                                      <p:to>
                                        <p:strVal val="visible"/>
                                      </p:to>
                                    </p:set>
                                    <p:animEffect transition="in" filter="fade">
                                      <p:cBhvr>
                                        <p:cTn id="96" dur="2000"/>
                                        <p:tgtEl>
                                          <p:spTgt spid="61459"/>
                                        </p:tgtEl>
                                      </p:cBhvr>
                                    </p:animEffect>
                                    <p:anim calcmode="lin" valueType="num">
                                      <p:cBhvr>
                                        <p:cTn id="97" dur="2000" fill="hold"/>
                                        <p:tgtEl>
                                          <p:spTgt spid="61459"/>
                                        </p:tgtEl>
                                        <p:attrNameLst>
                                          <p:attrName>ppt_w</p:attrName>
                                        </p:attrNameLst>
                                      </p:cBhvr>
                                      <p:tavLst>
                                        <p:tav tm="0" fmla="#ppt_w*sin(2.5*pi*$)">
                                          <p:val>
                                            <p:fltVal val="0"/>
                                          </p:val>
                                        </p:tav>
                                        <p:tav tm="100000">
                                          <p:val>
                                            <p:fltVal val="1"/>
                                          </p:val>
                                        </p:tav>
                                      </p:tavLst>
                                    </p:anim>
                                    <p:anim calcmode="lin" valueType="num">
                                      <p:cBhvr>
                                        <p:cTn id="98" dur="2000" fill="hold"/>
                                        <p:tgtEl>
                                          <p:spTgt spid="61459"/>
                                        </p:tgtEl>
                                        <p:attrNameLst>
                                          <p:attrName>ppt_h</p:attrName>
                                        </p:attrNameLst>
                                      </p:cBhvr>
                                      <p:tavLst>
                                        <p:tav tm="0">
                                          <p:val>
                                            <p:strVal val="#ppt_h"/>
                                          </p:val>
                                        </p:tav>
                                        <p:tav tm="100000">
                                          <p:val>
                                            <p:strVal val="#ppt_h"/>
                                          </p:val>
                                        </p:tav>
                                      </p:tavLst>
                                    </p:anim>
                                  </p:childTnLst>
                                </p:cTn>
                              </p:par>
                              <p:par>
                                <p:cTn id="99" presetID="45"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2000"/>
                                        <p:tgtEl>
                                          <p:spTgt spid="15"/>
                                        </p:tgtEl>
                                      </p:cBhvr>
                                    </p:animEffect>
                                    <p:anim calcmode="lin" valueType="num">
                                      <p:cBhvr>
                                        <p:cTn id="102" dur="2000" fill="hold"/>
                                        <p:tgtEl>
                                          <p:spTgt spid="15"/>
                                        </p:tgtEl>
                                        <p:attrNameLst>
                                          <p:attrName>ppt_w</p:attrName>
                                        </p:attrNameLst>
                                      </p:cBhvr>
                                      <p:tavLst>
                                        <p:tav tm="0" fmla="#ppt_w*sin(2.5*pi*$)">
                                          <p:val>
                                            <p:fltVal val="0"/>
                                          </p:val>
                                        </p:tav>
                                        <p:tav tm="100000">
                                          <p:val>
                                            <p:fltVal val="1"/>
                                          </p:val>
                                        </p:tav>
                                      </p:tavLst>
                                    </p:anim>
                                    <p:anim calcmode="lin" valueType="num">
                                      <p:cBhvr>
                                        <p:cTn id="103" dur="2000" fill="hold"/>
                                        <p:tgtEl>
                                          <p:spTgt spid="15"/>
                                        </p:tgtEl>
                                        <p:attrNameLst>
                                          <p:attrName>ppt_h</p:attrName>
                                        </p:attrNameLst>
                                      </p:cBhvr>
                                      <p:tavLst>
                                        <p:tav tm="0">
                                          <p:val>
                                            <p:strVal val="#ppt_h"/>
                                          </p:val>
                                        </p:tav>
                                        <p:tav tm="100000">
                                          <p:val>
                                            <p:strVal val="#ppt_h"/>
                                          </p:val>
                                        </p:tav>
                                      </p:tavLst>
                                    </p:anim>
                                  </p:childTnLst>
                                </p:cTn>
                              </p:par>
                              <p:par>
                                <p:cTn id="104" presetID="45" presetClass="entr" presetSubtype="0" fill="hold" grpId="0" nodeType="withEffect">
                                  <p:stCondLst>
                                    <p:cond delay="0"/>
                                  </p:stCondLst>
                                  <p:childTnLst>
                                    <p:set>
                                      <p:cBhvr>
                                        <p:cTn id="105" dur="1" fill="hold">
                                          <p:stCondLst>
                                            <p:cond delay="0"/>
                                          </p:stCondLst>
                                        </p:cTn>
                                        <p:tgtEl>
                                          <p:spTgt spid="61461"/>
                                        </p:tgtEl>
                                        <p:attrNameLst>
                                          <p:attrName>style.visibility</p:attrName>
                                        </p:attrNameLst>
                                      </p:cBhvr>
                                      <p:to>
                                        <p:strVal val="visible"/>
                                      </p:to>
                                    </p:set>
                                    <p:animEffect transition="in" filter="fade">
                                      <p:cBhvr>
                                        <p:cTn id="106" dur="2000"/>
                                        <p:tgtEl>
                                          <p:spTgt spid="61461"/>
                                        </p:tgtEl>
                                      </p:cBhvr>
                                    </p:animEffect>
                                    <p:anim calcmode="lin" valueType="num">
                                      <p:cBhvr>
                                        <p:cTn id="107" dur="2000" fill="hold"/>
                                        <p:tgtEl>
                                          <p:spTgt spid="61461"/>
                                        </p:tgtEl>
                                        <p:attrNameLst>
                                          <p:attrName>ppt_w</p:attrName>
                                        </p:attrNameLst>
                                      </p:cBhvr>
                                      <p:tavLst>
                                        <p:tav tm="0" fmla="#ppt_w*sin(2.5*pi*$)">
                                          <p:val>
                                            <p:fltVal val="0"/>
                                          </p:val>
                                        </p:tav>
                                        <p:tav tm="100000">
                                          <p:val>
                                            <p:fltVal val="1"/>
                                          </p:val>
                                        </p:tav>
                                      </p:tavLst>
                                    </p:anim>
                                    <p:anim calcmode="lin" valueType="num">
                                      <p:cBhvr>
                                        <p:cTn id="108" dur="2000" fill="hold"/>
                                        <p:tgtEl>
                                          <p:spTgt spid="61461"/>
                                        </p:tgtEl>
                                        <p:attrNameLst>
                                          <p:attrName>ppt_h</p:attrName>
                                        </p:attrNameLst>
                                      </p:cBhvr>
                                      <p:tavLst>
                                        <p:tav tm="0">
                                          <p:val>
                                            <p:strVal val="#ppt_h"/>
                                          </p:val>
                                        </p:tav>
                                        <p:tav tm="100000">
                                          <p:val>
                                            <p:strVal val="#ppt_h"/>
                                          </p:val>
                                        </p:tav>
                                      </p:tavLst>
                                    </p:anim>
                                  </p:childTnLst>
                                </p:cTn>
                              </p:par>
                              <p:par>
                                <p:cTn id="109" presetID="45" presetClass="entr" presetSubtype="0" fill="hold" grpId="0" nodeType="withEffect">
                                  <p:stCondLst>
                                    <p:cond delay="0"/>
                                  </p:stCondLst>
                                  <p:childTnLst>
                                    <p:set>
                                      <p:cBhvr>
                                        <p:cTn id="110" dur="1" fill="hold">
                                          <p:stCondLst>
                                            <p:cond delay="0"/>
                                          </p:stCondLst>
                                        </p:cTn>
                                        <p:tgtEl>
                                          <p:spTgt spid="61462"/>
                                        </p:tgtEl>
                                        <p:attrNameLst>
                                          <p:attrName>style.visibility</p:attrName>
                                        </p:attrNameLst>
                                      </p:cBhvr>
                                      <p:to>
                                        <p:strVal val="visible"/>
                                      </p:to>
                                    </p:set>
                                    <p:animEffect transition="in" filter="fade">
                                      <p:cBhvr>
                                        <p:cTn id="111" dur="2000"/>
                                        <p:tgtEl>
                                          <p:spTgt spid="61462"/>
                                        </p:tgtEl>
                                      </p:cBhvr>
                                    </p:animEffect>
                                    <p:anim calcmode="lin" valueType="num">
                                      <p:cBhvr>
                                        <p:cTn id="112" dur="2000" fill="hold"/>
                                        <p:tgtEl>
                                          <p:spTgt spid="61462"/>
                                        </p:tgtEl>
                                        <p:attrNameLst>
                                          <p:attrName>ppt_w</p:attrName>
                                        </p:attrNameLst>
                                      </p:cBhvr>
                                      <p:tavLst>
                                        <p:tav tm="0" fmla="#ppt_w*sin(2.5*pi*$)">
                                          <p:val>
                                            <p:fltVal val="0"/>
                                          </p:val>
                                        </p:tav>
                                        <p:tav tm="100000">
                                          <p:val>
                                            <p:fltVal val="1"/>
                                          </p:val>
                                        </p:tav>
                                      </p:tavLst>
                                    </p:anim>
                                    <p:anim calcmode="lin" valueType="num">
                                      <p:cBhvr>
                                        <p:cTn id="113" dur="2000" fill="hold"/>
                                        <p:tgtEl>
                                          <p:spTgt spid="61462"/>
                                        </p:tgtEl>
                                        <p:attrNameLst>
                                          <p:attrName>ppt_h</p:attrName>
                                        </p:attrNameLst>
                                      </p:cBhvr>
                                      <p:tavLst>
                                        <p:tav tm="0">
                                          <p:val>
                                            <p:strVal val="#ppt_h"/>
                                          </p:val>
                                        </p:tav>
                                        <p:tav tm="100000">
                                          <p:val>
                                            <p:strVal val="#ppt_h"/>
                                          </p:val>
                                        </p:tav>
                                      </p:tavLst>
                                    </p:anim>
                                  </p:childTnLst>
                                </p:cTn>
                              </p:par>
                              <p:par>
                                <p:cTn id="114" presetID="45" presetClass="entr" presetSubtype="0" fill="hold" grpId="0" nodeType="with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fade">
                                      <p:cBhvr>
                                        <p:cTn id="116" dur="2000"/>
                                        <p:tgtEl>
                                          <p:spTgt spid="18"/>
                                        </p:tgtEl>
                                      </p:cBhvr>
                                    </p:animEffect>
                                    <p:anim calcmode="lin" valueType="num">
                                      <p:cBhvr>
                                        <p:cTn id="117" dur="2000" fill="hold"/>
                                        <p:tgtEl>
                                          <p:spTgt spid="18"/>
                                        </p:tgtEl>
                                        <p:attrNameLst>
                                          <p:attrName>ppt_w</p:attrName>
                                        </p:attrNameLst>
                                      </p:cBhvr>
                                      <p:tavLst>
                                        <p:tav tm="0" fmla="#ppt_w*sin(2.5*pi*$)">
                                          <p:val>
                                            <p:fltVal val="0"/>
                                          </p:val>
                                        </p:tav>
                                        <p:tav tm="100000">
                                          <p:val>
                                            <p:fltVal val="1"/>
                                          </p:val>
                                        </p:tav>
                                      </p:tavLst>
                                    </p:anim>
                                    <p:anim calcmode="lin" valueType="num">
                                      <p:cBhvr>
                                        <p:cTn id="118" dur="2000" fill="hold"/>
                                        <p:tgtEl>
                                          <p:spTgt spid="18"/>
                                        </p:tgtEl>
                                        <p:attrNameLst>
                                          <p:attrName>ppt_h</p:attrName>
                                        </p:attrNameLst>
                                      </p:cBhvr>
                                      <p:tavLst>
                                        <p:tav tm="0">
                                          <p:val>
                                            <p:strVal val="#ppt_h"/>
                                          </p:val>
                                        </p:tav>
                                        <p:tav tm="100000">
                                          <p:val>
                                            <p:strVal val="#ppt_h"/>
                                          </p:val>
                                        </p:tav>
                                      </p:tavLst>
                                    </p:anim>
                                  </p:childTnLst>
                                </p:cTn>
                              </p:par>
                              <p:par>
                                <p:cTn id="119" presetID="45" presetClass="entr" presetSubtype="0" fill="hold" grpId="0" nodeType="withEffect">
                                  <p:stCondLst>
                                    <p:cond delay="0"/>
                                  </p:stCondLst>
                                  <p:childTnLst>
                                    <p:set>
                                      <p:cBhvr>
                                        <p:cTn id="120" dur="1" fill="hold">
                                          <p:stCondLst>
                                            <p:cond delay="0"/>
                                          </p:stCondLst>
                                        </p:cTn>
                                        <p:tgtEl>
                                          <p:spTgt spid="61464"/>
                                        </p:tgtEl>
                                        <p:attrNameLst>
                                          <p:attrName>style.visibility</p:attrName>
                                        </p:attrNameLst>
                                      </p:cBhvr>
                                      <p:to>
                                        <p:strVal val="visible"/>
                                      </p:to>
                                    </p:set>
                                    <p:animEffect transition="in" filter="fade">
                                      <p:cBhvr>
                                        <p:cTn id="121" dur="2000"/>
                                        <p:tgtEl>
                                          <p:spTgt spid="61464"/>
                                        </p:tgtEl>
                                      </p:cBhvr>
                                    </p:animEffect>
                                    <p:anim calcmode="lin" valueType="num">
                                      <p:cBhvr>
                                        <p:cTn id="122" dur="2000" fill="hold"/>
                                        <p:tgtEl>
                                          <p:spTgt spid="61464"/>
                                        </p:tgtEl>
                                        <p:attrNameLst>
                                          <p:attrName>ppt_w</p:attrName>
                                        </p:attrNameLst>
                                      </p:cBhvr>
                                      <p:tavLst>
                                        <p:tav tm="0" fmla="#ppt_w*sin(2.5*pi*$)">
                                          <p:val>
                                            <p:fltVal val="0"/>
                                          </p:val>
                                        </p:tav>
                                        <p:tav tm="100000">
                                          <p:val>
                                            <p:fltVal val="1"/>
                                          </p:val>
                                        </p:tav>
                                      </p:tavLst>
                                    </p:anim>
                                    <p:anim calcmode="lin" valueType="num">
                                      <p:cBhvr>
                                        <p:cTn id="123" dur="2000" fill="hold"/>
                                        <p:tgtEl>
                                          <p:spTgt spid="61464"/>
                                        </p:tgtEl>
                                        <p:attrNameLst>
                                          <p:attrName>ppt_h</p:attrName>
                                        </p:attrNameLst>
                                      </p:cBhvr>
                                      <p:tavLst>
                                        <p:tav tm="0">
                                          <p:val>
                                            <p:strVal val="#ppt_h"/>
                                          </p:val>
                                        </p:tav>
                                        <p:tav tm="100000">
                                          <p:val>
                                            <p:strVal val="#ppt_h"/>
                                          </p:val>
                                        </p:tav>
                                      </p:tavLst>
                                    </p:anim>
                                  </p:childTnLst>
                                </p:cTn>
                              </p:par>
                              <p:par>
                                <p:cTn id="124" presetID="45" presetClass="entr" presetSubtype="0" fill="hold" grpId="0" nodeType="withEffect">
                                  <p:stCondLst>
                                    <p:cond delay="0"/>
                                  </p:stCondLst>
                                  <p:childTnLst>
                                    <p:set>
                                      <p:cBhvr>
                                        <p:cTn id="125" dur="1" fill="hold">
                                          <p:stCondLst>
                                            <p:cond delay="0"/>
                                          </p:stCondLst>
                                        </p:cTn>
                                        <p:tgtEl>
                                          <p:spTgt spid="61465"/>
                                        </p:tgtEl>
                                        <p:attrNameLst>
                                          <p:attrName>style.visibility</p:attrName>
                                        </p:attrNameLst>
                                      </p:cBhvr>
                                      <p:to>
                                        <p:strVal val="visible"/>
                                      </p:to>
                                    </p:set>
                                    <p:animEffect transition="in" filter="fade">
                                      <p:cBhvr>
                                        <p:cTn id="126" dur="2000"/>
                                        <p:tgtEl>
                                          <p:spTgt spid="61465"/>
                                        </p:tgtEl>
                                      </p:cBhvr>
                                    </p:animEffect>
                                    <p:anim calcmode="lin" valueType="num">
                                      <p:cBhvr>
                                        <p:cTn id="127" dur="2000" fill="hold"/>
                                        <p:tgtEl>
                                          <p:spTgt spid="61465"/>
                                        </p:tgtEl>
                                        <p:attrNameLst>
                                          <p:attrName>ppt_w</p:attrName>
                                        </p:attrNameLst>
                                      </p:cBhvr>
                                      <p:tavLst>
                                        <p:tav tm="0" fmla="#ppt_w*sin(2.5*pi*$)">
                                          <p:val>
                                            <p:fltVal val="0"/>
                                          </p:val>
                                        </p:tav>
                                        <p:tav tm="100000">
                                          <p:val>
                                            <p:fltVal val="1"/>
                                          </p:val>
                                        </p:tav>
                                      </p:tavLst>
                                    </p:anim>
                                    <p:anim calcmode="lin" valueType="num">
                                      <p:cBhvr>
                                        <p:cTn id="128" dur="2000" fill="hold"/>
                                        <p:tgtEl>
                                          <p:spTgt spid="61465"/>
                                        </p:tgtEl>
                                        <p:attrNameLst>
                                          <p:attrName>ppt_h</p:attrName>
                                        </p:attrNameLst>
                                      </p:cBhvr>
                                      <p:tavLst>
                                        <p:tav tm="0">
                                          <p:val>
                                            <p:strVal val="#ppt_h"/>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6" presetClass="entr" presetSubtype="0" fill="hold" nodeType="clickEffect">
                                  <p:stCondLst>
                                    <p:cond delay="0"/>
                                  </p:stCondLst>
                                  <p:childTnLst>
                                    <p:set>
                                      <p:cBhvr>
                                        <p:cTn id="132" dur="1" fill="hold">
                                          <p:stCondLst>
                                            <p:cond delay="0"/>
                                          </p:stCondLst>
                                        </p:cTn>
                                        <p:tgtEl>
                                          <p:spTgt spid="61467"/>
                                        </p:tgtEl>
                                        <p:attrNameLst>
                                          <p:attrName>style.visibility</p:attrName>
                                        </p:attrNameLst>
                                      </p:cBhvr>
                                      <p:to>
                                        <p:strVal val="visible"/>
                                      </p:to>
                                    </p:set>
                                    <p:animEffect transition="in" filter="wipe(down)">
                                      <p:cBhvr>
                                        <p:cTn id="133" dur="580">
                                          <p:stCondLst>
                                            <p:cond delay="0"/>
                                          </p:stCondLst>
                                        </p:cTn>
                                        <p:tgtEl>
                                          <p:spTgt spid="61467"/>
                                        </p:tgtEl>
                                      </p:cBhvr>
                                    </p:animEffect>
                                    <p:anim calcmode="lin" valueType="num">
                                      <p:cBhvr>
                                        <p:cTn id="134" dur="1822" tmFilter="0,0; 0.14,0.36; 0.43,0.73; 0.71,0.91; 1.0,1.0">
                                          <p:stCondLst>
                                            <p:cond delay="0"/>
                                          </p:stCondLst>
                                        </p:cTn>
                                        <p:tgtEl>
                                          <p:spTgt spid="61467"/>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61467"/>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61467"/>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61467"/>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61467"/>
                                        </p:tgtEl>
                                        <p:attrNameLst>
                                          <p:attrName>ppt_y</p:attrName>
                                        </p:attrNameLst>
                                      </p:cBhvr>
                                      <p:tavLst>
                                        <p:tav tm="0" fmla="#ppt_y-sin(pi*$)/81">
                                          <p:val>
                                            <p:fltVal val="0"/>
                                          </p:val>
                                        </p:tav>
                                        <p:tav tm="100000">
                                          <p:val>
                                            <p:fltVal val="1"/>
                                          </p:val>
                                        </p:tav>
                                      </p:tavLst>
                                    </p:anim>
                                    <p:animScale>
                                      <p:cBhvr>
                                        <p:cTn id="139" dur="26">
                                          <p:stCondLst>
                                            <p:cond delay="650"/>
                                          </p:stCondLst>
                                        </p:cTn>
                                        <p:tgtEl>
                                          <p:spTgt spid="61467"/>
                                        </p:tgtEl>
                                      </p:cBhvr>
                                      <p:to x="100000" y="60000"/>
                                    </p:animScale>
                                    <p:animScale>
                                      <p:cBhvr>
                                        <p:cTn id="140" dur="166" decel="50000">
                                          <p:stCondLst>
                                            <p:cond delay="676"/>
                                          </p:stCondLst>
                                        </p:cTn>
                                        <p:tgtEl>
                                          <p:spTgt spid="61467"/>
                                        </p:tgtEl>
                                      </p:cBhvr>
                                      <p:to x="100000" y="100000"/>
                                    </p:animScale>
                                    <p:animScale>
                                      <p:cBhvr>
                                        <p:cTn id="141" dur="26">
                                          <p:stCondLst>
                                            <p:cond delay="1312"/>
                                          </p:stCondLst>
                                        </p:cTn>
                                        <p:tgtEl>
                                          <p:spTgt spid="61467"/>
                                        </p:tgtEl>
                                      </p:cBhvr>
                                      <p:to x="100000" y="80000"/>
                                    </p:animScale>
                                    <p:animScale>
                                      <p:cBhvr>
                                        <p:cTn id="142" dur="166" decel="50000">
                                          <p:stCondLst>
                                            <p:cond delay="1338"/>
                                          </p:stCondLst>
                                        </p:cTn>
                                        <p:tgtEl>
                                          <p:spTgt spid="61467"/>
                                        </p:tgtEl>
                                      </p:cBhvr>
                                      <p:to x="100000" y="100000"/>
                                    </p:animScale>
                                    <p:animScale>
                                      <p:cBhvr>
                                        <p:cTn id="143" dur="26">
                                          <p:stCondLst>
                                            <p:cond delay="1642"/>
                                          </p:stCondLst>
                                        </p:cTn>
                                        <p:tgtEl>
                                          <p:spTgt spid="61467"/>
                                        </p:tgtEl>
                                      </p:cBhvr>
                                      <p:to x="100000" y="90000"/>
                                    </p:animScale>
                                    <p:animScale>
                                      <p:cBhvr>
                                        <p:cTn id="144" dur="166" decel="50000">
                                          <p:stCondLst>
                                            <p:cond delay="1668"/>
                                          </p:stCondLst>
                                        </p:cTn>
                                        <p:tgtEl>
                                          <p:spTgt spid="61467"/>
                                        </p:tgtEl>
                                      </p:cBhvr>
                                      <p:to x="100000" y="100000"/>
                                    </p:animScale>
                                    <p:animScale>
                                      <p:cBhvr>
                                        <p:cTn id="145" dur="26">
                                          <p:stCondLst>
                                            <p:cond delay="1808"/>
                                          </p:stCondLst>
                                        </p:cTn>
                                        <p:tgtEl>
                                          <p:spTgt spid="61467"/>
                                        </p:tgtEl>
                                      </p:cBhvr>
                                      <p:to x="100000" y="95000"/>
                                    </p:animScale>
                                    <p:animScale>
                                      <p:cBhvr>
                                        <p:cTn id="146" dur="166" decel="50000">
                                          <p:stCondLst>
                                            <p:cond delay="1834"/>
                                          </p:stCondLst>
                                        </p:cTn>
                                        <p:tgtEl>
                                          <p:spTgt spid="6146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p:bldP spid="22" grpId="0"/>
      <p:bldP spid="61447" grpId="0" animBg="1"/>
      <p:bldP spid="61449" grpId="0"/>
      <p:bldP spid="33" grpId="0"/>
      <p:bldP spid="14" grpId="0" animBg="1"/>
      <p:bldP spid="28" grpId="0"/>
      <p:bldP spid="29" grpId="0" animBg="1"/>
      <p:bldP spid="62472" grpId="0" animBg="1"/>
      <p:bldP spid="5" grpId="0" animBg="1"/>
      <p:bldP spid="6" grpId="0" animBg="1"/>
      <p:bldP spid="61455" grpId="0"/>
      <p:bldP spid="61456" grpId="0" animBg="1"/>
      <p:bldP spid="61457" grpId="0" animBg="1"/>
      <p:bldP spid="61458" grpId="0" animBg="1"/>
      <p:bldP spid="61459" grpId="0" animBg="1"/>
      <p:bldP spid="15" grpId="0" animBg="1"/>
      <p:bldP spid="61461" grpId="0" animBg="1"/>
      <p:bldP spid="61462" grpId="0" animBg="1"/>
      <p:bldP spid="18" grpId="0" animBg="1"/>
      <p:bldP spid="61464" grpId="0" animBg="1"/>
      <p:bldP spid="61465" grpId="0" animBg="1"/>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504" y="2276872"/>
            <a:ext cx="8352928" cy="1944216"/>
          </a:xfrm>
        </p:spPr>
        <p:txBody>
          <a:bodyPr/>
          <a:lstStyle/>
          <a:p>
            <a:pPr algn="ctr"/>
            <a:r>
              <a:rPr lang="zh-CN" altLang="en-US" sz="5400" dirty="0"/>
              <a:t>一、基础回顾</a:t>
            </a:r>
          </a:p>
        </p:txBody>
      </p:sp>
    </p:spTree>
    <p:extLst>
      <p:ext uri="{BB962C8B-B14F-4D97-AF65-F5344CB8AC3E}">
        <p14:creationId xmlns:p14="http://schemas.microsoft.com/office/powerpoint/2010/main" val="2887122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7005464" y="994768"/>
            <a:ext cx="0" cy="26511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6082" name="TextBox 5"/>
          <p:cNvSpPr txBox="1"/>
          <p:nvPr/>
        </p:nvSpPr>
        <p:spPr>
          <a:xfrm>
            <a:off x="345901" y="548680"/>
            <a:ext cx="3492500" cy="2308324"/>
          </a:xfrm>
          <a:prstGeom prst="rect">
            <a:avLst/>
          </a:prstGeom>
          <a:solidFill>
            <a:srgbClr val="FFFFFF"/>
          </a:solidFill>
          <a:ln w="9525" cap="flat" cmpd="sng">
            <a:solidFill>
              <a:srgbClr val="00005E"/>
            </a:solidFill>
            <a:prstDash val="solid"/>
            <a:miter/>
            <a:headEnd type="none" w="med" len="med"/>
            <a:tailEnd type="none" w="med" len="med"/>
          </a:ln>
        </p:spPr>
        <p:txBody>
          <a:bodyPr>
            <a:spAutoFit/>
          </a:bodyPr>
          <a:lstStyle/>
          <a:p>
            <a:pPr eaLnBrk="1" hangingPunct="1">
              <a:buClrTx/>
            </a:pPr>
            <a:r>
              <a:rPr lang="en-US" altLang="zh-CN" sz="2400" dirty="0">
                <a:solidFill>
                  <a:srgbClr val="FF0000"/>
                </a:solidFill>
                <a:latin typeface="华文细黑" panose="02010600040101010101" pitchFamily="6" charset="-122"/>
                <a:cs typeface="Times New Roman" panose="02020603050405020304" pitchFamily="6" charset="0"/>
              </a:rPr>
              <a:t>factorial(3)</a:t>
            </a:r>
            <a:r>
              <a:rPr lang="zh-CN" altLang="en-US" sz="2400" dirty="0">
                <a:solidFill>
                  <a:srgbClr val="FF0000"/>
                </a:solidFill>
                <a:latin typeface="华文细黑" panose="02010600040101010101" pitchFamily="6" charset="-122"/>
                <a:ea typeface="华文细黑" panose="02010600040101010101" pitchFamily="6" charset="-122"/>
              </a:rPr>
              <a:t>的调用过程</a:t>
            </a:r>
          </a:p>
          <a:p>
            <a:pPr eaLnBrk="1" hangingPunct="1">
              <a:buClrTx/>
            </a:pPr>
            <a:r>
              <a:rPr lang="en-US" altLang="zh-CN" sz="2000" dirty="0">
                <a:latin typeface="Times New Roman" panose="02020603050405020304" pitchFamily="6" charset="0"/>
                <a:cs typeface="Times New Roman" panose="02020603050405020304" pitchFamily="6" charset="0"/>
              </a:rPr>
              <a:t>int main()</a:t>
            </a:r>
          </a:p>
          <a:p>
            <a:pPr eaLnBrk="1" hangingPunct="1">
              <a:buClrTx/>
            </a:pPr>
            <a:r>
              <a:rPr lang="en-US" altLang="zh-CN" sz="2000" dirty="0">
                <a:latin typeface="Times New Roman" panose="02020603050405020304" pitchFamily="6" charset="0"/>
                <a:cs typeface="Times New Roman" panose="02020603050405020304" pitchFamily="6" charset="0"/>
              </a:rPr>
              <a:t>{</a:t>
            </a:r>
          </a:p>
          <a:p>
            <a:pPr eaLnBrk="1" hangingPunct="1">
              <a:buClrTx/>
            </a:pPr>
            <a:r>
              <a:rPr lang="en-US" altLang="zh-CN" sz="2000" dirty="0">
                <a:latin typeface="Times New Roman" panose="02020603050405020304" pitchFamily="6" charset="0"/>
                <a:cs typeface="Times New Roman" panose="02020603050405020304" pitchFamily="6" charset="0"/>
              </a:rPr>
              <a:t>    int nResult = factorial(3);</a:t>
            </a:r>
          </a:p>
          <a:p>
            <a:pPr eaLnBrk="1" hangingPunct="1">
              <a:buClrTx/>
            </a:pPr>
            <a:r>
              <a:rPr lang="en-US" altLang="zh-CN" sz="2000" dirty="0">
                <a:latin typeface="Times New Roman" panose="02020603050405020304" pitchFamily="6" charset="0"/>
                <a:cs typeface="Times New Roman" panose="02020603050405020304" pitchFamily="6" charset="0"/>
              </a:rPr>
              <a:t>    printf("%d\n", nResult);</a:t>
            </a:r>
          </a:p>
          <a:p>
            <a:pPr eaLnBrk="1" hangingPunct="1">
              <a:buClrTx/>
            </a:pPr>
            <a:r>
              <a:rPr lang="en-US" altLang="zh-CN" sz="2000" dirty="0">
                <a:latin typeface="Times New Roman" panose="02020603050405020304" pitchFamily="6" charset="0"/>
                <a:cs typeface="Times New Roman" panose="02020603050405020304" pitchFamily="6" charset="0"/>
              </a:rPr>
              <a:t>    return 0;</a:t>
            </a:r>
          </a:p>
          <a:p>
            <a:pPr eaLnBrk="1" hangingPunct="1">
              <a:buClrTx/>
            </a:pPr>
            <a:r>
              <a:rPr lang="en-US" altLang="zh-CN" sz="2000" dirty="0">
                <a:latin typeface="Times New Roman" panose="02020603050405020304" pitchFamily="6" charset="0"/>
                <a:cs typeface="Times New Roman" panose="02020603050405020304" pitchFamily="6" charset="0"/>
              </a:rPr>
              <a:t>}</a:t>
            </a:r>
            <a:endParaRPr lang="zh-CN" altLang="en-US" sz="2000" dirty="0">
              <a:latin typeface="Times New Roman" panose="02020603050405020304" pitchFamily="6" charset="0"/>
              <a:ea typeface="华文细黑" panose="02010600040101010101" pitchFamily="6" charset="-122"/>
            </a:endParaRPr>
          </a:p>
        </p:txBody>
      </p:sp>
      <p:sp>
        <p:nvSpPr>
          <p:cNvPr id="7" name="TextBox 6"/>
          <p:cNvSpPr txBox="1"/>
          <p:nvPr/>
        </p:nvSpPr>
        <p:spPr>
          <a:xfrm>
            <a:off x="6445079" y="572490"/>
            <a:ext cx="1368425" cy="4000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8" name="TextBox 7"/>
          <p:cNvSpPr txBox="1"/>
          <p:nvPr/>
        </p:nvSpPr>
        <p:spPr>
          <a:xfrm>
            <a:off x="7813501" y="572493"/>
            <a:ext cx="863600" cy="369887"/>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endParaRPr lang="zh-CN" altLang="en-US" dirty="0">
              <a:solidFill>
                <a:srgbClr val="0000CC"/>
              </a:solidFill>
              <a:latin typeface="Arial" panose="020B0604020202020204" pitchFamily="34" charset="0"/>
              <a:ea typeface="Arial" panose="020B0604020202020204" pitchFamily="34" charset="0"/>
            </a:endParaRPr>
          </a:p>
        </p:txBody>
      </p:sp>
      <p:sp>
        <p:nvSpPr>
          <p:cNvPr id="11" name="TextBox 10"/>
          <p:cNvSpPr txBox="1"/>
          <p:nvPr/>
        </p:nvSpPr>
        <p:spPr>
          <a:xfrm>
            <a:off x="6456192" y="1237652"/>
            <a:ext cx="1368425" cy="101600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12" name="TextBox 11"/>
          <p:cNvSpPr txBox="1"/>
          <p:nvPr/>
        </p:nvSpPr>
        <p:spPr>
          <a:xfrm>
            <a:off x="7824614" y="1237655"/>
            <a:ext cx="1655762" cy="646113"/>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4" name="直接连接符 13"/>
          <p:cNvCxnSpPr/>
          <p:nvPr/>
        </p:nvCxnSpPr>
        <p:spPr>
          <a:xfrm>
            <a:off x="6456192" y="160754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37142" y="2544165"/>
            <a:ext cx="1368425" cy="16319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18" name="TextBox 17"/>
          <p:cNvSpPr txBox="1"/>
          <p:nvPr/>
        </p:nvSpPr>
        <p:spPr>
          <a:xfrm>
            <a:off x="7805564" y="2544165"/>
            <a:ext cx="1655762" cy="1200150"/>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factorial(2)</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9" name="直接连接符 18"/>
          <p:cNvCxnSpPr/>
          <p:nvPr/>
        </p:nvCxnSpPr>
        <p:spPr>
          <a:xfrm>
            <a:off x="6437142" y="2914052"/>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437142" y="3498252"/>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57542" y="3182340"/>
            <a:ext cx="1368425" cy="2246312"/>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1</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27" name="TextBox 26"/>
          <p:cNvSpPr txBox="1"/>
          <p:nvPr/>
        </p:nvSpPr>
        <p:spPr>
          <a:xfrm>
            <a:off x="3117676" y="3182343"/>
            <a:ext cx="1466850" cy="1754187"/>
          </a:xfrm>
          <a:prstGeom prst="rect">
            <a:avLst/>
          </a:prstGeom>
          <a:noFill/>
          <a:ln w="9525">
            <a:noFill/>
          </a:ln>
        </p:spPr>
        <p:txBody>
          <a:bodyPr>
            <a:spAutoFit/>
          </a:bodyPr>
          <a:lstStyle/>
          <a:p>
            <a:pPr algn="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factorial(2)</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factorial(1)</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28" name="直接连接符 27"/>
          <p:cNvCxnSpPr/>
          <p:nvPr/>
        </p:nvCxnSpPr>
        <p:spPr>
          <a:xfrm>
            <a:off x="4557542" y="3552227"/>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557542" y="4136427"/>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57542" y="4806352"/>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005464" y="2253655"/>
            <a:ext cx="0" cy="263525"/>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925967" y="3744315"/>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33354" y="3164877"/>
            <a:ext cx="1368425" cy="2554288"/>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1</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0</a:t>
            </a:r>
            <a:endParaRPr lang="en-US" altLang="zh-CN" sz="2000" dirty="0">
              <a:latin typeface="Times New Roman" panose="02020603050405020304" pitchFamily="6" charset="0"/>
              <a:ea typeface="Times New Roman" panose="02020603050405020304" pitchFamily="6" charset="0"/>
            </a:endParaRPr>
          </a:p>
        </p:txBody>
      </p:sp>
      <p:sp>
        <p:nvSpPr>
          <p:cNvPr id="37" name="TextBox 36"/>
          <p:cNvSpPr txBox="1"/>
          <p:nvPr/>
        </p:nvSpPr>
        <p:spPr>
          <a:xfrm>
            <a:off x="93489" y="3164877"/>
            <a:ext cx="1466850" cy="2586038"/>
          </a:xfrm>
          <a:prstGeom prst="rect">
            <a:avLst/>
          </a:prstGeom>
          <a:noFill/>
          <a:ln w="9525">
            <a:noFill/>
          </a:ln>
        </p:spPr>
        <p:txBody>
          <a:bodyPr>
            <a:spAutoFit/>
          </a:bodyPr>
          <a:lstStyle/>
          <a:p>
            <a:pPr algn="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factorial(2)</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factorial(1)</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factorial(0)</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38" name="直接连接符 37"/>
          <p:cNvCxnSpPr/>
          <p:nvPr/>
        </p:nvCxnSpPr>
        <p:spPr>
          <a:xfrm>
            <a:off x="1533354" y="353476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533354" y="411896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33354" y="478889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901779" y="3728440"/>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33354" y="5427065"/>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ABD7D0FC-E48B-9C45-86C6-C6D7249F40D0}"/>
              </a:ext>
            </a:extLst>
          </p:cNvPr>
          <p:cNvSpPr txBox="1"/>
          <p:nvPr/>
        </p:nvSpPr>
        <p:spPr>
          <a:xfrm>
            <a:off x="5735960" y="5990627"/>
            <a:ext cx="5929828" cy="584775"/>
          </a:xfrm>
          <a:prstGeom prst="rect">
            <a:avLst/>
          </a:prstGeom>
          <a:noFill/>
        </p:spPr>
        <p:txBody>
          <a:bodyPr wrap="none" rtlCol="0">
            <a:spAutoFit/>
          </a:bodyPr>
          <a:lstStyle/>
          <a:p>
            <a:r>
              <a:rPr kumimoji="1" lang="zh-CN" altLang="en-US" sz="3200" dirty="0">
                <a:solidFill>
                  <a:schemeClr val="accent1">
                    <a:lumMod val="50000"/>
                  </a:schemeClr>
                </a:solidFill>
                <a:latin typeface="SimHei" panose="02010609060101010101" pitchFamily="49" charset="-122"/>
                <a:ea typeface="SimHei" panose="02010609060101010101" pitchFamily="49" charset="-122"/>
              </a:rPr>
              <a:t>调用过程内存堆栈详细变化过程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1000"/>
                                        <p:tgtEl>
                                          <p:spTgt spid="28"/>
                                        </p:tgtEl>
                                      </p:cBhvr>
                                    </p:animEffect>
                                    <p:anim calcmode="lin" valueType="num">
                                      <p:cBhvr>
                                        <p:cTn id="79" dur="1000" fill="hold"/>
                                        <p:tgtEl>
                                          <p:spTgt spid="28"/>
                                        </p:tgtEl>
                                        <p:attrNameLst>
                                          <p:attrName>ppt_x</p:attrName>
                                        </p:attrNameLst>
                                      </p:cBhvr>
                                      <p:tavLst>
                                        <p:tav tm="0">
                                          <p:val>
                                            <p:strVal val="#ppt_x"/>
                                          </p:val>
                                        </p:tav>
                                        <p:tav tm="100000">
                                          <p:val>
                                            <p:strVal val="#ppt_x"/>
                                          </p:val>
                                        </p:tav>
                                      </p:tavLst>
                                    </p:anim>
                                    <p:anim calcmode="lin" valueType="num">
                                      <p:cBhvr>
                                        <p:cTn id="80" dur="1000" fill="hold"/>
                                        <p:tgtEl>
                                          <p:spTgt spid="2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1000"/>
                                        <p:tgtEl>
                                          <p:spTgt spid="29"/>
                                        </p:tgtEl>
                                      </p:cBhvr>
                                    </p:animEffect>
                                    <p:anim calcmode="lin" valueType="num">
                                      <p:cBhvr>
                                        <p:cTn id="84" dur="1000" fill="hold"/>
                                        <p:tgtEl>
                                          <p:spTgt spid="29"/>
                                        </p:tgtEl>
                                        <p:attrNameLst>
                                          <p:attrName>ppt_x</p:attrName>
                                        </p:attrNameLst>
                                      </p:cBhvr>
                                      <p:tavLst>
                                        <p:tav tm="0">
                                          <p:val>
                                            <p:strVal val="#ppt_x"/>
                                          </p:val>
                                        </p:tav>
                                        <p:tav tm="100000">
                                          <p:val>
                                            <p:strVal val="#ppt_x"/>
                                          </p:val>
                                        </p:tav>
                                      </p:tavLst>
                                    </p:anim>
                                    <p:anim calcmode="lin" valueType="num">
                                      <p:cBhvr>
                                        <p:cTn id="85" dur="1000" fill="hold"/>
                                        <p:tgtEl>
                                          <p:spTgt spid="2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1000"/>
                                        <p:tgtEl>
                                          <p:spTgt spid="30"/>
                                        </p:tgtEl>
                                      </p:cBhvr>
                                    </p:animEffect>
                                    <p:anim calcmode="lin" valueType="num">
                                      <p:cBhvr>
                                        <p:cTn id="89" dur="1000" fill="hold"/>
                                        <p:tgtEl>
                                          <p:spTgt spid="30"/>
                                        </p:tgtEl>
                                        <p:attrNameLst>
                                          <p:attrName>ppt_x</p:attrName>
                                        </p:attrNameLst>
                                      </p:cBhvr>
                                      <p:tavLst>
                                        <p:tav tm="0">
                                          <p:val>
                                            <p:strVal val="#ppt_x"/>
                                          </p:val>
                                        </p:tav>
                                        <p:tav tm="100000">
                                          <p:val>
                                            <p:strVal val="#ppt_x"/>
                                          </p:val>
                                        </p:tav>
                                      </p:tavLst>
                                    </p:anim>
                                    <p:anim calcmode="lin" valueType="num">
                                      <p:cBhvr>
                                        <p:cTn id="90" dur="1000" fill="hold"/>
                                        <p:tgtEl>
                                          <p:spTgt spid="30"/>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1000"/>
                                        <p:tgtEl>
                                          <p:spTgt spid="35"/>
                                        </p:tgtEl>
                                      </p:cBhvr>
                                    </p:animEffect>
                                    <p:anim calcmode="lin" valueType="num">
                                      <p:cBhvr>
                                        <p:cTn id="94" dur="1000" fill="hold"/>
                                        <p:tgtEl>
                                          <p:spTgt spid="35"/>
                                        </p:tgtEl>
                                        <p:attrNameLst>
                                          <p:attrName>ppt_x</p:attrName>
                                        </p:attrNameLst>
                                      </p:cBhvr>
                                      <p:tavLst>
                                        <p:tav tm="0">
                                          <p:val>
                                            <p:strVal val="#ppt_x"/>
                                          </p:val>
                                        </p:tav>
                                        <p:tav tm="100000">
                                          <p:val>
                                            <p:strVal val="#ppt_x"/>
                                          </p:val>
                                        </p:tav>
                                      </p:tavLst>
                                    </p:anim>
                                    <p:anim calcmode="lin" valueType="num">
                                      <p:cBhvr>
                                        <p:cTn id="9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1000"/>
                                        <p:tgtEl>
                                          <p:spTgt spid="37"/>
                                        </p:tgtEl>
                                      </p:cBhvr>
                                    </p:animEffect>
                                    <p:anim calcmode="lin" valueType="num">
                                      <p:cBhvr>
                                        <p:cTn id="101" dur="1000" fill="hold"/>
                                        <p:tgtEl>
                                          <p:spTgt spid="37"/>
                                        </p:tgtEl>
                                        <p:attrNameLst>
                                          <p:attrName>ppt_x</p:attrName>
                                        </p:attrNameLst>
                                      </p:cBhvr>
                                      <p:tavLst>
                                        <p:tav tm="0">
                                          <p:val>
                                            <p:strVal val="#ppt_x"/>
                                          </p:val>
                                        </p:tav>
                                        <p:tav tm="100000">
                                          <p:val>
                                            <p:strVal val="#ppt_x"/>
                                          </p:val>
                                        </p:tav>
                                      </p:tavLst>
                                    </p:anim>
                                    <p:anim calcmode="lin" valueType="num">
                                      <p:cBhvr>
                                        <p:cTn id="102" dur="1000" fill="hold"/>
                                        <p:tgtEl>
                                          <p:spTgt spid="37"/>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1000"/>
                                        <p:tgtEl>
                                          <p:spTgt spid="36"/>
                                        </p:tgtEl>
                                      </p:cBhvr>
                                    </p:animEffect>
                                    <p:anim calcmode="lin" valueType="num">
                                      <p:cBhvr>
                                        <p:cTn id="106" dur="1000" fill="hold"/>
                                        <p:tgtEl>
                                          <p:spTgt spid="36"/>
                                        </p:tgtEl>
                                        <p:attrNameLst>
                                          <p:attrName>ppt_x</p:attrName>
                                        </p:attrNameLst>
                                      </p:cBhvr>
                                      <p:tavLst>
                                        <p:tav tm="0">
                                          <p:val>
                                            <p:strVal val="#ppt_x"/>
                                          </p:val>
                                        </p:tav>
                                        <p:tav tm="100000">
                                          <p:val>
                                            <p:strVal val="#ppt_x"/>
                                          </p:val>
                                        </p:tav>
                                      </p:tavLst>
                                    </p:anim>
                                    <p:anim calcmode="lin" valueType="num">
                                      <p:cBhvr>
                                        <p:cTn id="107" dur="1000" fill="hold"/>
                                        <p:tgtEl>
                                          <p:spTgt spid="36"/>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1000"/>
                                        <p:tgtEl>
                                          <p:spTgt spid="38"/>
                                        </p:tgtEl>
                                      </p:cBhvr>
                                    </p:animEffect>
                                    <p:anim calcmode="lin" valueType="num">
                                      <p:cBhvr>
                                        <p:cTn id="111" dur="1000" fill="hold"/>
                                        <p:tgtEl>
                                          <p:spTgt spid="38"/>
                                        </p:tgtEl>
                                        <p:attrNameLst>
                                          <p:attrName>ppt_x</p:attrName>
                                        </p:attrNameLst>
                                      </p:cBhvr>
                                      <p:tavLst>
                                        <p:tav tm="0">
                                          <p:val>
                                            <p:strVal val="#ppt_x"/>
                                          </p:val>
                                        </p:tav>
                                        <p:tav tm="100000">
                                          <p:val>
                                            <p:strVal val="#ppt_x"/>
                                          </p:val>
                                        </p:tav>
                                      </p:tavLst>
                                    </p:anim>
                                    <p:anim calcmode="lin" valueType="num">
                                      <p:cBhvr>
                                        <p:cTn id="112" dur="1000" fill="hold"/>
                                        <p:tgtEl>
                                          <p:spTgt spid="38"/>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fade">
                                      <p:cBhvr>
                                        <p:cTn id="115" dur="1000"/>
                                        <p:tgtEl>
                                          <p:spTgt spid="39"/>
                                        </p:tgtEl>
                                      </p:cBhvr>
                                    </p:animEffect>
                                    <p:anim calcmode="lin" valueType="num">
                                      <p:cBhvr>
                                        <p:cTn id="116" dur="1000" fill="hold"/>
                                        <p:tgtEl>
                                          <p:spTgt spid="39"/>
                                        </p:tgtEl>
                                        <p:attrNameLst>
                                          <p:attrName>ppt_x</p:attrName>
                                        </p:attrNameLst>
                                      </p:cBhvr>
                                      <p:tavLst>
                                        <p:tav tm="0">
                                          <p:val>
                                            <p:strVal val="#ppt_x"/>
                                          </p:val>
                                        </p:tav>
                                        <p:tav tm="100000">
                                          <p:val>
                                            <p:strVal val="#ppt_x"/>
                                          </p:val>
                                        </p:tav>
                                      </p:tavLst>
                                    </p:anim>
                                    <p:anim calcmode="lin" valueType="num">
                                      <p:cBhvr>
                                        <p:cTn id="117" dur="1000" fill="hold"/>
                                        <p:tgtEl>
                                          <p:spTgt spid="39"/>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fade">
                                      <p:cBhvr>
                                        <p:cTn id="120" dur="1000"/>
                                        <p:tgtEl>
                                          <p:spTgt spid="40"/>
                                        </p:tgtEl>
                                      </p:cBhvr>
                                    </p:animEffect>
                                    <p:anim calcmode="lin" valueType="num">
                                      <p:cBhvr>
                                        <p:cTn id="121" dur="1000" fill="hold"/>
                                        <p:tgtEl>
                                          <p:spTgt spid="40"/>
                                        </p:tgtEl>
                                        <p:attrNameLst>
                                          <p:attrName>ppt_x</p:attrName>
                                        </p:attrNameLst>
                                      </p:cBhvr>
                                      <p:tavLst>
                                        <p:tav tm="0">
                                          <p:val>
                                            <p:strVal val="#ppt_x"/>
                                          </p:val>
                                        </p:tav>
                                        <p:tav tm="100000">
                                          <p:val>
                                            <p:strVal val="#ppt_x"/>
                                          </p:val>
                                        </p:tav>
                                      </p:tavLst>
                                    </p:anim>
                                    <p:anim calcmode="lin" valueType="num">
                                      <p:cBhvr>
                                        <p:cTn id="122" dur="1000" fill="hold"/>
                                        <p:tgtEl>
                                          <p:spTgt spid="40"/>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fade">
                                      <p:cBhvr>
                                        <p:cTn id="125" dur="1000"/>
                                        <p:tgtEl>
                                          <p:spTgt spid="42"/>
                                        </p:tgtEl>
                                      </p:cBhvr>
                                    </p:animEffect>
                                    <p:anim calcmode="lin" valueType="num">
                                      <p:cBhvr>
                                        <p:cTn id="126" dur="1000" fill="hold"/>
                                        <p:tgtEl>
                                          <p:spTgt spid="42"/>
                                        </p:tgtEl>
                                        <p:attrNameLst>
                                          <p:attrName>ppt_x</p:attrName>
                                        </p:attrNameLst>
                                      </p:cBhvr>
                                      <p:tavLst>
                                        <p:tav tm="0">
                                          <p:val>
                                            <p:strVal val="#ppt_x"/>
                                          </p:val>
                                        </p:tav>
                                        <p:tav tm="100000">
                                          <p:val>
                                            <p:strVal val="#ppt_x"/>
                                          </p:val>
                                        </p:tav>
                                      </p:tavLst>
                                    </p:anim>
                                    <p:anim calcmode="lin" valueType="num">
                                      <p:cBhvr>
                                        <p:cTn id="127" dur="1000" fill="hold"/>
                                        <p:tgtEl>
                                          <p:spTgt spid="42"/>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1000"/>
                                        <p:tgtEl>
                                          <p:spTgt spid="41"/>
                                        </p:tgtEl>
                                      </p:cBhvr>
                                    </p:animEffect>
                                    <p:anim calcmode="lin" valueType="num">
                                      <p:cBhvr>
                                        <p:cTn id="131" dur="1000" fill="hold"/>
                                        <p:tgtEl>
                                          <p:spTgt spid="41"/>
                                        </p:tgtEl>
                                        <p:attrNameLst>
                                          <p:attrName>ppt_x</p:attrName>
                                        </p:attrNameLst>
                                      </p:cBhvr>
                                      <p:tavLst>
                                        <p:tav tm="0">
                                          <p:val>
                                            <p:strVal val="#ppt_x"/>
                                          </p:val>
                                        </p:tav>
                                        <p:tav tm="100000">
                                          <p:val>
                                            <p:strVal val="#ppt_x"/>
                                          </p:val>
                                        </p:tav>
                                      </p:tavLst>
                                    </p:anim>
                                    <p:anim calcmode="lin" valueType="num">
                                      <p:cBhvr>
                                        <p:cTn id="13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17" grpId="0" animBg="1"/>
      <p:bldP spid="18" grpId="0"/>
      <p:bldP spid="26" grpId="0" animBg="1"/>
      <p:bldP spid="27" grpId="0"/>
      <p:bldP spid="36" grpId="0" animBg="1"/>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7005464" y="977109"/>
            <a:ext cx="0" cy="26511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7106" name="TextBox 5"/>
          <p:cNvSpPr txBox="1"/>
          <p:nvPr/>
        </p:nvSpPr>
        <p:spPr>
          <a:xfrm>
            <a:off x="345901" y="531021"/>
            <a:ext cx="3492500" cy="2308225"/>
          </a:xfrm>
          <a:prstGeom prst="rect">
            <a:avLst/>
          </a:prstGeom>
          <a:solidFill>
            <a:srgbClr val="FFFFFF"/>
          </a:solidFill>
          <a:ln w="9525" cap="flat" cmpd="sng">
            <a:solidFill>
              <a:srgbClr val="00005E"/>
            </a:solidFill>
            <a:prstDash val="solid"/>
            <a:miter/>
            <a:headEnd type="none" w="med" len="med"/>
            <a:tailEnd type="none" w="med" len="med"/>
          </a:ln>
        </p:spPr>
        <p:txBody>
          <a:bodyPr>
            <a:spAutoFit/>
          </a:bodyPr>
          <a:lstStyle/>
          <a:p>
            <a:pPr eaLnBrk="1" hangingPunct="1">
              <a:buClrTx/>
            </a:pPr>
            <a:r>
              <a:rPr lang="en-US" altLang="zh-CN" sz="2400" dirty="0">
                <a:solidFill>
                  <a:srgbClr val="FF0000"/>
                </a:solidFill>
                <a:latin typeface="华文细黑" panose="02010600040101010101" pitchFamily="6" charset="-122"/>
                <a:cs typeface="Times New Roman" panose="02020603050405020304" pitchFamily="6" charset="0"/>
              </a:rPr>
              <a:t>factorial(3)</a:t>
            </a:r>
            <a:r>
              <a:rPr lang="zh-CN" altLang="en-US" sz="2400" dirty="0">
                <a:solidFill>
                  <a:srgbClr val="FF0000"/>
                </a:solidFill>
                <a:latin typeface="华文细黑" panose="02010600040101010101" pitchFamily="6" charset="-122"/>
                <a:ea typeface="华文细黑" panose="02010600040101010101" pitchFamily="6" charset="-122"/>
              </a:rPr>
              <a:t>的调用过程</a:t>
            </a:r>
          </a:p>
          <a:p>
            <a:pPr eaLnBrk="1" hangingPunct="1">
              <a:buClrTx/>
            </a:pPr>
            <a:r>
              <a:rPr lang="en-US" altLang="zh-CN" sz="2000" dirty="0">
                <a:latin typeface="Times New Roman" panose="02020603050405020304" pitchFamily="6" charset="0"/>
                <a:cs typeface="Times New Roman" panose="02020603050405020304" pitchFamily="6" charset="0"/>
              </a:rPr>
              <a:t>int main()</a:t>
            </a:r>
          </a:p>
          <a:p>
            <a:pPr eaLnBrk="1" hangingPunct="1">
              <a:buClrTx/>
            </a:pPr>
            <a:r>
              <a:rPr lang="en-US" altLang="zh-CN" sz="2000" dirty="0">
                <a:latin typeface="Times New Roman" panose="02020603050405020304" pitchFamily="6" charset="0"/>
                <a:cs typeface="Times New Roman" panose="02020603050405020304" pitchFamily="6" charset="0"/>
              </a:rPr>
              <a:t>{</a:t>
            </a:r>
          </a:p>
          <a:p>
            <a:pPr eaLnBrk="1" hangingPunct="1">
              <a:buClrTx/>
            </a:pPr>
            <a:r>
              <a:rPr lang="en-US" altLang="zh-CN" sz="2000" dirty="0">
                <a:latin typeface="Times New Roman" panose="02020603050405020304" pitchFamily="6" charset="0"/>
                <a:cs typeface="Times New Roman" panose="02020603050405020304" pitchFamily="6" charset="0"/>
              </a:rPr>
              <a:t>    int nResult = factorial(3);</a:t>
            </a:r>
          </a:p>
          <a:p>
            <a:pPr eaLnBrk="1" hangingPunct="1">
              <a:buClrTx/>
            </a:pPr>
            <a:r>
              <a:rPr lang="en-US" altLang="zh-CN" sz="2000" dirty="0">
                <a:latin typeface="Times New Roman" panose="02020603050405020304" pitchFamily="6" charset="0"/>
                <a:cs typeface="Times New Roman" panose="02020603050405020304" pitchFamily="6" charset="0"/>
              </a:rPr>
              <a:t>    printf("%d\n", nResult);</a:t>
            </a:r>
          </a:p>
          <a:p>
            <a:pPr eaLnBrk="1" hangingPunct="1">
              <a:buClrTx/>
            </a:pPr>
            <a:r>
              <a:rPr lang="en-US" altLang="zh-CN" sz="2000" dirty="0">
                <a:latin typeface="Times New Roman" panose="02020603050405020304" pitchFamily="6" charset="0"/>
                <a:cs typeface="Times New Roman" panose="02020603050405020304" pitchFamily="6" charset="0"/>
              </a:rPr>
              <a:t>    return 0;</a:t>
            </a:r>
          </a:p>
          <a:p>
            <a:pPr eaLnBrk="1" hangingPunct="1">
              <a:buClrTx/>
            </a:pPr>
            <a:r>
              <a:rPr lang="en-US" altLang="zh-CN" sz="2000" dirty="0">
                <a:latin typeface="Times New Roman" panose="02020603050405020304" pitchFamily="6" charset="0"/>
                <a:cs typeface="Times New Roman" panose="02020603050405020304" pitchFamily="6" charset="0"/>
              </a:rPr>
              <a:t>}</a:t>
            </a:r>
            <a:endParaRPr lang="zh-CN" altLang="en-US" sz="2000" dirty="0">
              <a:latin typeface="Times New Roman" panose="02020603050405020304" pitchFamily="6" charset="0"/>
              <a:ea typeface="华文细黑" panose="02010600040101010101" pitchFamily="6" charset="-122"/>
            </a:endParaRPr>
          </a:p>
        </p:txBody>
      </p:sp>
      <p:sp>
        <p:nvSpPr>
          <p:cNvPr id="47107" name="TextBox 6"/>
          <p:cNvSpPr txBox="1"/>
          <p:nvPr/>
        </p:nvSpPr>
        <p:spPr>
          <a:xfrm>
            <a:off x="6445079" y="554831"/>
            <a:ext cx="1368425" cy="4000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7108" name="TextBox 7"/>
          <p:cNvSpPr txBox="1"/>
          <p:nvPr/>
        </p:nvSpPr>
        <p:spPr>
          <a:xfrm>
            <a:off x="7813501" y="554834"/>
            <a:ext cx="863600" cy="369887"/>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endParaRPr lang="zh-CN" altLang="en-US" dirty="0">
              <a:solidFill>
                <a:srgbClr val="0000CC"/>
              </a:solidFill>
              <a:latin typeface="Arial" panose="020B0604020202020204" pitchFamily="34" charset="0"/>
              <a:ea typeface="Arial" panose="020B0604020202020204" pitchFamily="34" charset="0"/>
            </a:endParaRPr>
          </a:p>
        </p:txBody>
      </p:sp>
      <p:sp>
        <p:nvSpPr>
          <p:cNvPr id="47109" name="TextBox 10"/>
          <p:cNvSpPr txBox="1"/>
          <p:nvPr/>
        </p:nvSpPr>
        <p:spPr>
          <a:xfrm>
            <a:off x="6456192" y="1219993"/>
            <a:ext cx="1368425" cy="101600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7110" name="TextBox 11"/>
          <p:cNvSpPr txBox="1"/>
          <p:nvPr/>
        </p:nvSpPr>
        <p:spPr>
          <a:xfrm>
            <a:off x="7824614" y="1219996"/>
            <a:ext cx="1655762" cy="646113"/>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4" name="直接连接符 13"/>
          <p:cNvCxnSpPr/>
          <p:nvPr/>
        </p:nvCxnSpPr>
        <p:spPr>
          <a:xfrm>
            <a:off x="6456192" y="1589881"/>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112" name="TextBox 16"/>
          <p:cNvSpPr txBox="1"/>
          <p:nvPr/>
        </p:nvSpPr>
        <p:spPr>
          <a:xfrm>
            <a:off x="6437142" y="2526506"/>
            <a:ext cx="1368425" cy="16319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7113" name="TextBox 17"/>
          <p:cNvSpPr txBox="1"/>
          <p:nvPr/>
        </p:nvSpPr>
        <p:spPr>
          <a:xfrm>
            <a:off x="7805564" y="2526506"/>
            <a:ext cx="1655762" cy="1200150"/>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factorial(2)</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9" name="直接连接符 18"/>
          <p:cNvCxnSpPr/>
          <p:nvPr/>
        </p:nvCxnSpPr>
        <p:spPr>
          <a:xfrm>
            <a:off x="6437142" y="289639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437142" y="348059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116" name="TextBox 25"/>
          <p:cNvSpPr txBox="1"/>
          <p:nvPr/>
        </p:nvSpPr>
        <p:spPr>
          <a:xfrm>
            <a:off x="4557542" y="3164681"/>
            <a:ext cx="1368425" cy="2246312"/>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1</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7117" name="TextBox 26"/>
          <p:cNvSpPr txBox="1"/>
          <p:nvPr/>
        </p:nvSpPr>
        <p:spPr>
          <a:xfrm>
            <a:off x="3117676" y="3164684"/>
            <a:ext cx="1466850" cy="1754187"/>
          </a:xfrm>
          <a:prstGeom prst="rect">
            <a:avLst/>
          </a:prstGeom>
          <a:noFill/>
          <a:ln w="9525">
            <a:noFill/>
          </a:ln>
        </p:spPr>
        <p:txBody>
          <a:bodyPr>
            <a:spAutoFit/>
          </a:bodyPr>
          <a:lstStyle/>
          <a:p>
            <a:pPr algn="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factorial(2)</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factorial(1)</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28" name="直接连接符 27"/>
          <p:cNvCxnSpPr/>
          <p:nvPr/>
        </p:nvCxnSpPr>
        <p:spPr>
          <a:xfrm>
            <a:off x="4557542" y="3534568"/>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557542" y="4118768"/>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57542" y="4788693"/>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005464" y="2235996"/>
            <a:ext cx="0" cy="263525"/>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925967" y="3726656"/>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33354" y="3147218"/>
            <a:ext cx="1368425" cy="2554288"/>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1</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0</a:t>
            </a:r>
            <a:endParaRPr lang="en-US" altLang="zh-CN" sz="2000" dirty="0">
              <a:latin typeface="Times New Roman" panose="02020603050405020304" pitchFamily="6" charset="0"/>
              <a:ea typeface="Times New Roman" panose="02020603050405020304" pitchFamily="6" charset="0"/>
            </a:endParaRPr>
          </a:p>
        </p:txBody>
      </p:sp>
      <p:sp>
        <p:nvSpPr>
          <p:cNvPr id="37" name="TextBox 36"/>
          <p:cNvSpPr txBox="1"/>
          <p:nvPr/>
        </p:nvSpPr>
        <p:spPr>
          <a:xfrm>
            <a:off x="93489" y="3147218"/>
            <a:ext cx="1466850" cy="2586038"/>
          </a:xfrm>
          <a:prstGeom prst="rect">
            <a:avLst/>
          </a:prstGeom>
          <a:noFill/>
          <a:ln w="9525">
            <a:noFill/>
          </a:ln>
        </p:spPr>
        <p:txBody>
          <a:bodyPr>
            <a:spAutoFit/>
          </a:bodyPr>
          <a:lstStyle/>
          <a:p>
            <a:pPr algn="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factorial(2)</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factorial(1)</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factorial(0)</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38" name="直接连接符 37"/>
          <p:cNvCxnSpPr/>
          <p:nvPr/>
        </p:nvCxnSpPr>
        <p:spPr>
          <a:xfrm>
            <a:off x="1533354" y="3517106"/>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533354" y="4101306"/>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33354" y="4771231"/>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2901779" y="3710781"/>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33354" y="5409406"/>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901779" y="5328443"/>
            <a:ext cx="1439863" cy="287338"/>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57364" y="5123656"/>
            <a:ext cx="928688" cy="400050"/>
          </a:xfrm>
          <a:prstGeom prst="rect">
            <a:avLst/>
          </a:prstGeom>
          <a:noFill/>
        </p:spPr>
        <p:txBody>
          <a:bodyPr>
            <a:spAutoFit/>
          </a:bodyPr>
          <a:lstStyle/>
          <a:p>
            <a:pPr>
              <a:buClrTx/>
            </a:pPr>
            <a:r>
              <a:rPr lang="zh-CN" altLang="en-US" sz="2000">
                <a:latin typeface="宋体" panose="02010600030101010101" pitchFamily="2" charset="-122"/>
              </a:rPr>
              <a:t>返回</a:t>
            </a:r>
            <a:r>
              <a:rPr lang="en-US" altLang="zh-CN" sz="2000">
                <a:latin typeface="宋体" panose="02010600030101010101" pitchFamily="2" charset="-122"/>
              </a:rPr>
              <a:t>1</a:t>
            </a:r>
            <a:endParaRPr lang="zh-CN" altLang="en-US" sz="2000">
              <a:latin typeface="宋体" panose="02010600030101010101" pitchFamily="2" charset="-122"/>
            </a:endParaRPr>
          </a:p>
        </p:txBody>
      </p:sp>
      <p:sp>
        <p:nvSpPr>
          <p:cNvPr id="31" name="文本框 30">
            <a:extLst>
              <a:ext uri="{FF2B5EF4-FFF2-40B4-BE49-F238E27FC236}">
                <a16:creationId xmlns:a16="http://schemas.microsoft.com/office/drawing/2014/main" id="{289B55ED-9E39-2442-9BE2-5453CCFB11AE}"/>
              </a:ext>
            </a:extLst>
          </p:cNvPr>
          <p:cNvSpPr txBox="1"/>
          <p:nvPr/>
        </p:nvSpPr>
        <p:spPr>
          <a:xfrm>
            <a:off x="5735960" y="5990627"/>
            <a:ext cx="5929828" cy="584775"/>
          </a:xfrm>
          <a:prstGeom prst="rect">
            <a:avLst/>
          </a:prstGeom>
          <a:noFill/>
        </p:spPr>
        <p:txBody>
          <a:bodyPr wrap="none" rtlCol="0">
            <a:spAutoFit/>
          </a:bodyPr>
          <a:lstStyle/>
          <a:p>
            <a:r>
              <a:rPr kumimoji="1" lang="zh-CN" altLang="en-US" sz="3200" dirty="0">
                <a:solidFill>
                  <a:schemeClr val="accent1">
                    <a:lumMod val="50000"/>
                  </a:schemeClr>
                </a:solidFill>
                <a:latin typeface="SimHei" panose="02010609060101010101" pitchFamily="49" charset="-122"/>
                <a:ea typeface="SimHei" panose="02010609060101010101" pitchFamily="49" charset="-122"/>
              </a:rPr>
              <a:t>调用过程内存堆栈详细变化过程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994923" y="994768"/>
            <a:ext cx="0" cy="26511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8130" name="TextBox 5"/>
          <p:cNvSpPr txBox="1"/>
          <p:nvPr/>
        </p:nvSpPr>
        <p:spPr>
          <a:xfrm>
            <a:off x="335360" y="548680"/>
            <a:ext cx="3492500" cy="2308225"/>
          </a:xfrm>
          <a:prstGeom prst="rect">
            <a:avLst/>
          </a:prstGeom>
          <a:solidFill>
            <a:srgbClr val="FFFFFF"/>
          </a:solidFill>
          <a:ln w="9525" cap="flat" cmpd="sng">
            <a:solidFill>
              <a:srgbClr val="00005E"/>
            </a:solidFill>
            <a:prstDash val="solid"/>
            <a:miter/>
            <a:headEnd type="none" w="med" len="med"/>
            <a:tailEnd type="none" w="med" len="med"/>
          </a:ln>
        </p:spPr>
        <p:txBody>
          <a:bodyPr>
            <a:spAutoFit/>
          </a:bodyPr>
          <a:lstStyle/>
          <a:p>
            <a:pPr eaLnBrk="1" hangingPunct="1">
              <a:buClrTx/>
            </a:pPr>
            <a:r>
              <a:rPr lang="en-US" altLang="zh-CN" sz="2400" dirty="0">
                <a:solidFill>
                  <a:srgbClr val="FF0000"/>
                </a:solidFill>
                <a:latin typeface="华文细黑" panose="02010600040101010101" pitchFamily="6" charset="-122"/>
                <a:cs typeface="Times New Roman" panose="02020603050405020304" pitchFamily="6" charset="0"/>
              </a:rPr>
              <a:t>factorial(3)</a:t>
            </a:r>
            <a:r>
              <a:rPr lang="zh-CN" altLang="en-US" sz="2400" dirty="0">
                <a:solidFill>
                  <a:srgbClr val="FF0000"/>
                </a:solidFill>
                <a:latin typeface="华文细黑" panose="02010600040101010101" pitchFamily="6" charset="-122"/>
                <a:ea typeface="华文细黑" panose="02010600040101010101" pitchFamily="6" charset="-122"/>
              </a:rPr>
              <a:t>的调用过程</a:t>
            </a:r>
          </a:p>
          <a:p>
            <a:pPr eaLnBrk="1" hangingPunct="1">
              <a:buClrTx/>
            </a:pPr>
            <a:r>
              <a:rPr lang="en-US" altLang="zh-CN" sz="2000" dirty="0">
                <a:latin typeface="Times New Roman" panose="02020603050405020304" pitchFamily="6" charset="0"/>
                <a:cs typeface="Times New Roman" panose="02020603050405020304" pitchFamily="6" charset="0"/>
              </a:rPr>
              <a:t>int main()</a:t>
            </a:r>
          </a:p>
          <a:p>
            <a:pPr eaLnBrk="1" hangingPunct="1">
              <a:buClrTx/>
            </a:pPr>
            <a:r>
              <a:rPr lang="en-US" altLang="zh-CN" sz="2000" dirty="0">
                <a:latin typeface="Times New Roman" panose="02020603050405020304" pitchFamily="6" charset="0"/>
                <a:cs typeface="Times New Roman" panose="02020603050405020304" pitchFamily="6" charset="0"/>
              </a:rPr>
              <a:t>{</a:t>
            </a:r>
          </a:p>
          <a:p>
            <a:pPr eaLnBrk="1" hangingPunct="1">
              <a:buClrTx/>
            </a:pPr>
            <a:r>
              <a:rPr lang="en-US" altLang="zh-CN" sz="2000" dirty="0">
                <a:latin typeface="Times New Roman" panose="02020603050405020304" pitchFamily="6" charset="0"/>
                <a:cs typeface="Times New Roman" panose="02020603050405020304" pitchFamily="6" charset="0"/>
              </a:rPr>
              <a:t>    int nResult = factorial(3);</a:t>
            </a:r>
          </a:p>
          <a:p>
            <a:pPr eaLnBrk="1" hangingPunct="1">
              <a:buClrTx/>
            </a:pPr>
            <a:r>
              <a:rPr lang="en-US" altLang="zh-CN" sz="2000" dirty="0">
                <a:latin typeface="Times New Roman" panose="02020603050405020304" pitchFamily="6" charset="0"/>
                <a:cs typeface="Times New Roman" panose="02020603050405020304" pitchFamily="6" charset="0"/>
              </a:rPr>
              <a:t>    printf("%d\n", nResult);</a:t>
            </a:r>
          </a:p>
          <a:p>
            <a:pPr eaLnBrk="1" hangingPunct="1">
              <a:buClrTx/>
            </a:pPr>
            <a:r>
              <a:rPr lang="en-US" altLang="zh-CN" sz="2000" dirty="0">
                <a:latin typeface="Times New Roman" panose="02020603050405020304" pitchFamily="6" charset="0"/>
                <a:cs typeface="Times New Roman" panose="02020603050405020304" pitchFamily="6" charset="0"/>
              </a:rPr>
              <a:t>    return 0;</a:t>
            </a:r>
          </a:p>
          <a:p>
            <a:pPr eaLnBrk="1" hangingPunct="1">
              <a:buClrTx/>
            </a:pPr>
            <a:r>
              <a:rPr lang="en-US" altLang="zh-CN" sz="2000" dirty="0">
                <a:latin typeface="Times New Roman" panose="02020603050405020304" pitchFamily="6" charset="0"/>
                <a:cs typeface="Times New Roman" panose="02020603050405020304" pitchFamily="6" charset="0"/>
              </a:rPr>
              <a:t>}</a:t>
            </a:r>
            <a:endParaRPr lang="zh-CN" altLang="en-US" sz="2000" dirty="0">
              <a:latin typeface="Times New Roman" panose="02020603050405020304" pitchFamily="6" charset="0"/>
              <a:ea typeface="华文细黑" panose="02010600040101010101" pitchFamily="6" charset="-122"/>
            </a:endParaRPr>
          </a:p>
        </p:txBody>
      </p:sp>
      <p:sp>
        <p:nvSpPr>
          <p:cNvPr id="48131" name="TextBox 6"/>
          <p:cNvSpPr txBox="1"/>
          <p:nvPr/>
        </p:nvSpPr>
        <p:spPr>
          <a:xfrm>
            <a:off x="6434538" y="572490"/>
            <a:ext cx="1368425" cy="4000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8132" name="TextBox 7"/>
          <p:cNvSpPr txBox="1"/>
          <p:nvPr/>
        </p:nvSpPr>
        <p:spPr>
          <a:xfrm>
            <a:off x="7802960" y="572493"/>
            <a:ext cx="863600" cy="369887"/>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endParaRPr lang="zh-CN" altLang="en-US" dirty="0">
              <a:solidFill>
                <a:srgbClr val="0000CC"/>
              </a:solidFill>
              <a:latin typeface="Arial" panose="020B0604020202020204" pitchFamily="34" charset="0"/>
              <a:ea typeface="Arial" panose="020B0604020202020204" pitchFamily="34" charset="0"/>
            </a:endParaRPr>
          </a:p>
        </p:txBody>
      </p:sp>
      <p:sp>
        <p:nvSpPr>
          <p:cNvPr id="48133" name="TextBox 10"/>
          <p:cNvSpPr txBox="1"/>
          <p:nvPr/>
        </p:nvSpPr>
        <p:spPr>
          <a:xfrm>
            <a:off x="6445651" y="1237652"/>
            <a:ext cx="1368425" cy="101600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8134" name="TextBox 11"/>
          <p:cNvSpPr txBox="1"/>
          <p:nvPr/>
        </p:nvSpPr>
        <p:spPr>
          <a:xfrm>
            <a:off x="7814073" y="1237655"/>
            <a:ext cx="1655762" cy="646113"/>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4" name="直接连接符 13"/>
          <p:cNvCxnSpPr/>
          <p:nvPr/>
        </p:nvCxnSpPr>
        <p:spPr>
          <a:xfrm>
            <a:off x="6445651" y="160754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136" name="TextBox 16"/>
          <p:cNvSpPr txBox="1"/>
          <p:nvPr/>
        </p:nvSpPr>
        <p:spPr>
          <a:xfrm>
            <a:off x="6426601" y="2544165"/>
            <a:ext cx="1368425" cy="16319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8137" name="TextBox 17"/>
          <p:cNvSpPr txBox="1"/>
          <p:nvPr/>
        </p:nvSpPr>
        <p:spPr>
          <a:xfrm>
            <a:off x="7795023" y="2544165"/>
            <a:ext cx="1655762" cy="1200150"/>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factorial(2)</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9" name="直接连接符 18"/>
          <p:cNvCxnSpPr/>
          <p:nvPr/>
        </p:nvCxnSpPr>
        <p:spPr>
          <a:xfrm>
            <a:off x="6426601" y="2914052"/>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426601" y="3498252"/>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47001" y="3182340"/>
            <a:ext cx="1368425" cy="2246312"/>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1</a:t>
            </a:r>
          </a:p>
          <a:p>
            <a:pPr eaLnBrk="1" hangingPunct="1">
              <a:buClrTx/>
            </a:pPr>
            <a:r>
              <a:rPr lang="en-US" altLang="zh-CN" sz="2000" dirty="0">
                <a:latin typeface="Times New Roman" panose="02020603050405020304" pitchFamily="6" charset="0"/>
                <a:cs typeface="Times New Roman" panose="02020603050405020304" pitchFamily="6" charset="0"/>
              </a:rPr>
              <a:t>nResult: 1</a:t>
            </a:r>
            <a:endParaRPr lang="zh-CN" altLang="en-US" sz="2000" dirty="0">
              <a:latin typeface="Times New Roman" panose="02020603050405020304" pitchFamily="6" charset="0"/>
              <a:ea typeface="Times New Roman" panose="02020603050405020304" pitchFamily="6" charset="0"/>
            </a:endParaRPr>
          </a:p>
        </p:txBody>
      </p:sp>
      <p:sp>
        <p:nvSpPr>
          <p:cNvPr id="27" name="TextBox 26"/>
          <p:cNvSpPr txBox="1"/>
          <p:nvPr/>
        </p:nvSpPr>
        <p:spPr>
          <a:xfrm>
            <a:off x="3107135" y="3182343"/>
            <a:ext cx="1466850" cy="1754187"/>
          </a:xfrm>
          <a:prstGeom prst="rect">
            <a:avLst/>
          </a:prstGeom>
          <a:noFill/>
          <a:ln w="9525">
            <a:noFill/>
          </a:ln>
        </p:spPr>
        <p:txBody>
          <a:bodyPr>
            <a:spAutoFit/>
          </a:bodyPr>
          <a:lstStyle/>
          <a:p>
            <a:pPr algn="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factorial(2)</a:t>
            </a:r>
          </a:p>
          <a:p>
            <a:pPr algn="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algn="r" eaLnBrk="1" hangingPunct="1">
              <a:buClrTx/>
            </a:pPr>
            <a:r>
              <a:rPr lang="en-US" altLang="zh-CN" dirty="0">
                <a:solidFill>
                  <a:srgbClr val="0000CC"/>
                </a:solidFill>
                <a:latin typeface="Arial" panose="020B0604020202020204" pitchFamily="34" charset="0"/>
                <a:cs typeface="Arial" panose="020B0604020202020204" pitchFamily="34" charset="0"/>
              </a:rPr>
              <a:t>factorial(1)</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28" name="直接连接符 27"/>
          <p:cNvCxnSpPr/>
          <p:nvPr/>
        </p:nvCxnSpPr>
        <p:spPr>
          <a:xfrm>
            <a:off x="4547001" y="3552227"/>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547001" y="4136427"/>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547001" y="4806352"/>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994923" y="2253655"/>
            <a:ext cx="0" cy="263525"/>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915426" y="3744315"/>
            <a:ext cx="511175" cy="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5945588" y="4176115"/>
            <a:ext cx="1439863" cy="852488"/>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544073" y="4485677"/>
            <a:ext cx="928688" cy="400050"/>
          </a:xfrm>
          <a:prstGeom prst="rect">
            <a:avLst/>
          </a:prstGeom>
          <a:noFill/>
        </p:spPr>
        <p:txBody>
          <a:bodyPr>
            <a:spAutoFit/>
          </a:bodyPr>
          <a:lstStyle/>
          <a:p>
            <a:pPr>
              <a:buClrTx/>
            </a:pPr>
            <a:r>
              <a:rPr lang="zh-CN" altLang="en-US" sz="2000">
                <a:latin typeface="宋体" panose="02010600030101010101" pitchFamily="2" charset="-122"/>
              </a:rPr>
              <a:t>返回</a:t>
            </a:r>
            <a:r>
              <a:rPr lang="en-US" altLang="zh-CN" sz="2000">
                <a:latin typeface="宋体" panose="02010600030101010101" pitchFamily="2" charset="-122"/>
              </a:rPr>
              <a:t>1</a:t>
            </a:r>
            <a:endParaRPr lang="zh-CN" altLang="en-US" sz="2000">
              <a:latin typeface="宋体" panose="02010600030101010101" pitchFamily="2" charset="-122"/>
            </a:endParaRPr>
          </a:p>
        </p:txBody>
      </p:sp>
      <p:sp>
        <p:nvSpPr>
          <p:cNvPr id="23" name="文本框 22">
            <a:extLst>
              <a:ext uri="{FF2B5EF4-FFF2-40B4-BE49-F238E27FC236}">
                <a16:creationId xmlns:a16="http://schemas.microsoft.com/office/drawing/2014/main" id="{FCB5CBE0-FB86-AD45-BC4A-F8897B7D3E65}"/>
              </a:ext>
            </a:extLst>
          </p:cNvPr>
          <p:cNvSpPr txBox="1"/>
          <p:nvPr/>
        </p:nvSpPr>
        <p:spPr>
          <a:xfrm>
            <a:off x="5735960" y="5990627"/>
            <a:ext cx="5929828" cy="584775"/>
          </a:xfrm>
          <a:prstGeom prst="rect">
            <a:avLst/>
          </a:prstGeom>
          <a:noFill/>
        </p:spPr>
        <p:txBody>
          <a:bodyPr wrap="none" rtlCol="0">
            <a:spAutoFit/>
          </a:bodyPr>
          <a:lstStyle/>
          <a:p>
            <a:r>
              <a:rPr kumimoji="1" lang="zh-CN" altLang="en-US" sz="3200" dirty="0">
                <a:solidFill>
                  <a:schemeClr val="accent1">
                    <a:lumMod val="50000"/>
                  </a:schemeClr>
                </a:solidFill>
                <a:latin typeface="SimHei" panose="02010609060101010101" pitchFamily="49" charset="-122"/>
                <a:ea typeface="SimHei" panose="02010609060101010101" pitchFamily="49" charset="-122"/>
              </a:rPr>
              <a:t>调用过程内存堆栈详细变化过程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994923" y="994768"/>
            <a:ext cx="0" cy="26511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9154" name="TextBox 5"/>
          <p:cNvSpPr txBox="1"/>
          <p:nvPr/>
        </p:nvSpPr>
        <p:spPr>
          <a:xfrm>
            <a:off x="335360" y="548680"/>
            <a:ext cx="3492500" cy="2308225"/>
          </a:xfrm>
          <a:prstGeom prst="rect">
            <a:avLst/>
          </a:prstGeom>
          <a:solidFill>
            <a:srgbClr val="FFFFFF"/>
          </a:solidFill>
          <a:ln w="9525" cap="flat" cmpd="sng">
            <a:solidFill>
              <a:srgbClr val="00005E"/>
            </a:solidFill>
            <a:prstDash val="solid"/>
            <a:miter/>
            <a:headEnd type="none" w="med" len="med"/>
            <a:tailEnd type="none" w="med" len="med"/>
          </a:ln>
        </p:spPr>
        <p:txBody>
          <a:bodyPr>
            <a:spAutoFit/>
          </a:bodyPr>
          <a:lstStyle/>
          <a:p>
            <a:pPr eaLnBrk="1" hangingPunct="1">
              <a:buClrTx/>
            </a:pPr>
            <a:r>
              <a:rPr lang="en-US" altLang="zh-CN" sz="2400" dirty="0">
                <a:solidFill>
                  <a:srgbClr val="FF0000"/>
                </a:solidFill>
                <a:latin typeface="华文细黑" panose="02010600040101010101" pitchFamily="6" charset="-122"/>
                <a:cs typeface="Times New Roman" panose="02020603050405020304" pitchFamily="6" charset="0"/>
              </a:rPr>
              <a:t>factorial(3)</a:t>
            </a:r>
            <a:r>
              <a:rPr lang="zh-CN" altLang="en-US" sz="2400" dirty="0">
                <a:solidFill>
                  <a:srgbClr val="FF0000"/>
                </a:solidFill>
                <a:latin typeface="华文细黑" panose="02010600040101010101" pitchFamily="6" charset="-122"/>
                <a:ea typeface="华文细黑" panose="02010600040101010101" pitchFamily="6" charset="-122"/>
              </a:rPr>
              <a:t>的调用过程</a:t>
            </a:r>
          </a:p>
          <a:p>
            <a:pPr eaLnBrk="1" hangingPunct="1">
              <a:buClrTx/>
            </a:pPr>
            <a:r>
              <a:rPr lang="en-US" altLang="zh-CN" sz="2000" dirty="0">
                <a:latin typeface="Times New Roman" panose="02020603050405020304" pitchFamily="6" charset="0"/>
                <a:cs typeface="Times New Roman" panose="02020603050405020304" pitchFamily="6" charset="0"/>
              </a:rPr>
              <a:t>int main()</a:t>
            </a:r>
          </a:p>
          <a:p>
            <a:pPr eaLnBrk="1" hangingPunct="1">
              <a:buClrTx/>
            </a:pPr>
            <a:r>
              <a:rPr lang="en-US" altLang="zh-CN" sz="2000" dirty="0">
                <a:latin typeface="Times New Roman" panose="02020603050405020304" pitchFamily="6" charset="0"/>
                <a:cs typeface="Times New Roman" panose="02020603050405020304" pitchFamily="6" charset="0"/>
              </a:rPr>
              <a:t>{</a:t>
            </a:r>
          </a:p>
          <a:p>
            <a:pPr eaLnBrk="1" hangingPunct="1">
              <a:buClrTx/>
            </a:pPr>
            <a:r>
              <a:rPr lang="en-US" altLang="zh-CN" sz="2000" dirty="0">
                <a:latin typeface="Times New Roman" panose="02020603050405020304" pitchFamily="6" charset="0"/>
                <a:cs typeface="Times New Roman" panose="02020603050405020304" pitchFamily="6" charset="0"/>
              </a:rPr>
              <a:t>    int nResult = factorial(3);</a:t>
            </a:r>
          </a:p>
          <a:p>
            <a:pPr eaLnBrk="1" hangingPunct="1">
              <a:buClrTx/>
            </a:pPr>
            <a:r>
              <a:rPr lang="en-US" altLang="zh-CN" sz="2000" dirty="0">
                <a:latin typeface="Times New Roman" panose="02020603050405020304" pitchFamily="6" charset="0"/>
                <a:cs typeface="Times New Roman" panose="02020603050405020304" pitchFamily="6" charset="0"/>
              </a:rPr>
              <a:t>    printf("%d\n", nResult);</a:t>
            </a:r>
          </a:p>
          <a:p>
            <a:pPr eaLnBrk="1" hangingPunct="1">
              <a:buClrTx/>
            </a:pPr>
            <a:r>
              <a:rPr lang="en-US" altLang="zh-CN" sz="2000" dirty="0">
                <a:latin typeface="Times New Roman" panose="02020603050405020304" pitchFamily="6" charset="0"/>
                <a:cs typeface="Times New Roman" panose="02020603050405020304" pitchFamily="6" charset="0"/>
              </a:rPr>
              <a:t>    return 0;</a:t>
            </a:r>
          </a:p>
          <a:p>
            <a:pPr eaLnBrk="1" hangingPunct="1">
              <a:buClrTx/>
            </a:pPr>
            <a:r>
              <a:rPr lang="en-US" altLang="zh-CN" sz="2000" dirty="0">
                <a:latin typeface="Times New Roman" panose="02020603050405020304" pitchFamily="6" charset="0"/>
                <a:cs typeface="Times New Roman" panose="02020603050405020304" pitchFamily="6" charset="0"/>
              </a:rPr>
              <a:t>}</a:t>
            </a:r>
            <a:endParaRPr lang="zh-CN" altLang="en-US" sz="2000" dirty="0">
              <a:latin typeface="Times New Roman" panose="02020603050405020304" pitchFamily="6" charset="0"/>
              <a:ea typeface="华文细黑" panose="02010600040101010101" pitchFamily="6" charset="-122"/>
            </a:endParaRPr>
          </a:p>
        </p:txBody>
      </p:sp>
      <p:sp>
        <p:nvSpPr>
          <p:cNvPr id="49155" name="TextBox 6"/>
          <p:cNvSpPr txBox="1"/>
          <p:nvPr/>
        </p:nvSpPr>
        <p:spPr>
          <a:xfrm>
            <a:off x="6434538" y="572490"/>
            <a:ext cx="1368425" cy="4000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9156" name="TextBox 7"/>
          <p:cNvSpPr txBox="1"/>
          <p:nvPr/>
        </p:nvSpPr>
        <p:spPr>
          <a:xfrm>
            <a:off x="7802960" y="572493"/>
            <a:ext cx="863600" cy="369887"/>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endParaRPr lang="zh-CN" altLang="en-US" dirty="0">
              <a:solidFill>
                <a:srgbClr val="0000CC"/>
              </a:solidFill>
              <a:latin typeface="Arial" panose="020B0604020202020204" pitchFamily="34" charset="0"/>
              <a:ea typeface="Arial" panose="020B0604020202020204" pitchFamily="34" charset="0"/>
            </a:endParaRPr>
          </a:p>
        </p:txBody>
      </p:sp>
      <p:sp>
        <p:nvSpPr>
          <p:cNvPr id="49157" name="TextBox 10"/>
          <p:cNvSpPr txBox="1"/>
          <p:nvPr/>
        </p:nvSpPr>
        <p:spPr>
          <a:xfrm>
            <a:off x="6445651" y="1237652"/>
            <a:ext cx="1368425" cy="101600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49158" name="TextBox 11"/>
          <p:cNvSpPr txBox="1"/>
          <p:nvPr/>
        </p:nvSpPr>
        <p:spPr>
          <a:xfrm>
            <a:off x="7814073" y="1237655"/>
            <a:ext cx="1655762" cy="646113"/>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4" name="直接连接符 13"/>
          <p:cNvCxnSpPr/>
          <p:nvPr/>
        </p:nvCxnSpPr>
        <p:spPr>
          <a:xfrm>
            <a:off x="6445651" y="160754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26601" y="2544165"/>
            <a:ext cx="1368425" cy="16319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2</a:t>
            </a:r>
          </a:p>
          <a:p>
            <a:pPr eaLnBrk="1" hangingPunct="1">
              <a:buClrTx/>
            </a:pPr>
            <a:r>
              <a:rPr lang="en-US" altLang="zh-CN" sz="2000" dirty="0">
                <a:latin typeface="Times New Roman" panose="02020603050405020304" pitchFamily="6" charset="0"/>
                <a:cs typeface="Times New Roman" panose="02020603050405020304" pitchFamily="6" charset="0"/>
              </a:rPr>
              <a:t>nResult: 2</a:t>
            </a:r>
            <a:endParaRPr lang="zh-CN" altLang="en-US" sz="2000" dirty="0">
              <a:latin typeface="Times New Roman" panose="02020603050405020304" pitchFamily="6" charset="0"/>
              <a:ea typeface="Times New Roman" panose="02020603050405020304" pitchFamily="6" charset="0"/>
            </a:endParaRPr>
          </a:p>
        </p:txBody>
      </p:sp>
      <p:sp>
        <p:nvSpPr>
          <p:cNvPr id="18" name="TextBox 17"/>
          <p:cNvSpPr txBox="1"/>
          <p:nvPr/>
        </p:nvSpPr>
        <p:spPr>
          <a:xfrm>
            <a:off x="7795023" y="2544165"/>
            <a:ext cx="1655762" cy="1200150"/>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p>
          <a:p>
            <a:pPr eaLnBrk="1" hangingPunct="1">
              <a:buClrTx/>
            </a:pPr>
            <a:endParaRPr lang="en-US" altLang="zh-CN" dirty="0">
              <a:solidFill>
                <a:srgbClr val="0000CC"/>
              </a:solidFill>
              <a:latin typeface="Arial" panose="020B0604020202020204" pitchFamily="34" charset="0"/>
              <a:cs typeface="Arial" panose="020B0604020202020204" pitchFamily="34" charset="0"/>
            </a:endParaRP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factorial(2)</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9" name="直接连接符 18"/>
          <p:cNvCxnSpPr/>
          <p:nvPr/>
        </p:nvCxnSpPr>
        <p:spPr>
          <a:xfrm>
            <a:off x="6426601" y="2914052"/>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426601" y="3498252"/>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994923" y="2253655"/>
            <a:ext cx="0" cy="263525"/>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034360" y="2714027"/>
            <a:ext cx="928688" cy="400050"/>
          </a:xfrm>
          <a:prstGeom prst="rect">
            <a:avLst/>
          </a:prstGeom>
          <a:noFill/>
        </p:spPr>
        <p:txBody>
          <a:bodyPr>
            <a:spAutoFit/>
          </a:bodyPr>
          <a:lstStyle/>
          <a:p>
            <a:pPr>
              <a:buClrTx/>
            </a:pPr>
            <a:r>
              <a:rPr lang="zh-CN" altLang="en-US" sz="2000">
                <a:latin typeface="宋体" panose="02010600030101010101" pitchFamily="2" charset="-122"/>
              </a:rPr>
              <a:t>返回</a:t>
            </a:r>
            <a:r>
              <a:rPr lang="en-US" altLang="zh-CN" sz="2000">
                <a:latin typeface="宋体" panose="02010600030101010101" pitchFamily="2" charset="-122"/>
              </a:rPr>
              <a:t>2</a:t>
            </a:r>
            <a:endParaRPr lang="zh-CN" altLang="en-US" sz="2000">
              <a:latin typeface="宋体" panose="02010600030101010101" pitchFamily="2" charset="-122"/>
            </a:endParaRPr>
          </a:p>
        </p:txBody>
      </p:sp>
      <p:cxnSp>
        <p:nvCxnSpPr>
          <p:cNvPr id="5" name="肘形连接符 4"/>
          <p:cNvCxnSpPr>
            <a:stCxn id="17" idx="2"/>
          </p:cNvCxnSpPr>
          <p:nvPr/>
        </p:nvCxnSpPr>
        <p:spPr>
          <a:xfrm rot="5400000" flipH="1">
            <a:off x="5769376" y="2834680"/>
            <a:ext cx="1998663" cy="684213"/>
          </a:xfrm>
          <a:prstGeom prst="bentConnector5">
            <a:avLst>
              <a:gd name="adj1" fmla="val -11440"/>
              <a:gd name="adj2" fmla="val 170547"/>
              <a:gd name="adj3" fmla="val 99713"/>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E17DFBCA-3443-5741-84DE-D1DBF9BF8EDB}"/>
              </a:ext>
            </a:extLst>
          </p:cNvPr>
          <p:cNvSpPr txBox="1"/>
          <p:nvPr/>
        </p:nvSpPr>
        <p:spPr>
          <a:xfrm>
            <a:off x="5735960" y="5990627"/>
            <a:ext cx="5929828" cy="584775"/>
          </a:xfrm>
          <a:prstGeom prst="rect">
            <a:avLst/>
          </a:prstGeom>
          <a:noFill/>
        </p:spPr>
        <p:txBody>
          <a:bodyPr wrap="none" rtlCol="0">
            <a:spAutoFit/>
          </a:bodyPr>
          <a:lstStyle/>
          <a:p>
            <a:r>
              <a:rPr kumimoji="1" lang="zh-CN" altLang="en-US" sz="3200" dirty="0">
                <a:solidFill>
                  <a:schemeClr val="accent1">
                    <a:lumMod val="50000"/>
                  </a:schemeClr>
                </a:solidFill>
                <a:latin typeface="SimHei" panose="02010609060101010101" pitchFamily="49" charset="-122"/>
                <a:ea typeface="SimHei" panose="02010609060101010101" pitchFamily="49" charset="-122"/>
              </a:rPr>
              <a:t>调用过程内存堆栈详细变化过程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994923" y="994768"/>
            <a:ext cx="0" cy="26511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0178" name="TextBox 5"/>
          <p:cNvSpPr txBox="1"/>
          <p:nvPr/>
        </p:nvSpPr>
        <p:spPr>
          <a:xfrm>
            <a:off x="335360" y="548680"/>
            <a:ext cx="3492500" cy="2308225"/>
          </a:xfrm>
          <a:prstGeom prst="rect">
            <a:avLst/>
          </a:prstGeom>
          <a:solidFill>
            <a:srgbClr val="FFFFFF"/>
          </a:solidFill>
          <a:ln w="9525" cap="flat" cmpd="sng">
            <a:solidFill>
              <a:srgbClr val="00005E"/>
            </a:solidFill>
            <a:prstDash val="solid"/>
            <a:miter/>
            <a:headEnd type="none" w="med" len="med"/>
            <a:tailEnd type="none" w="med" len="med"/>
          </a:ln>
        </p:spPr>
        <p:txBody>
          <a:bodyPr>
            <a:spAutoFit/>
          </a:bodyPr>
          <a:lstStyle/>
          <a:p>
            <a:pPr eaLnBrk="1" hangingPunct="1">
              <a:buClrTx/>
            </a:pPr>
            <a:r>
              <a:rPr lang="en-US" altLang="zh-CN" sz="2400" dirty="0">
                <a:solidFill>
                  <a:srgbClr val="FF0000"/>
                </a:solidFill>
                <a:latin typeface="华文细黑" panose="02010600040101010101" pitchFamily="6" charset="-122"/>
                <a:cs typeface="Times New Roman" panose="02020603050405020304" pitchFamily="6" charset="0"/>
              </a:rPr>
              <a:t>factorial(3)</a:t>
            </a:r>
            <a:r>
              <a:rPr lang="zh-CN" altLang="en-US" sz="2400" dirty="0">
                <a:solidFill>
                  <a:srgbClr val="FF0000"/>
                </a:solidFill>
                <a:latin typeface="华文细黑" panose="02010600040101010101" pitchFamily="6" charset="-122"/>
                <a:ea typeface="华文细黑" panose="02010600040101010101" pitchFamily="6" charset="-122"/>
              </a:rPr>
              <a:t>的调用过程</a:t>
            </a:r>
          </a:p>
          <a:p>
            <a:pPr eaLnBrk="1" hangingPunct="1">
              <a:buClrTx/>
            </a:pPr>
            <a:r>
              <a:rPr lang="en-US" altLang="zh-CN" sz="2000" dirty="0">
                <a:latin typeface="Times New Roman" panose="02020603050405020304" pitchFamily="6" charset="0"/>
                <a:cs typeface="Times New Roman" panose="02020603050405020304" pitchFamily="6" charset="0"/>
              </a:rPr>
              <a:t>int main()</a:t>
            </a:r>
          </a:p>
          <a:p>
            <a:pPr eaLnBrk="1" hangingPunct="1">
              <a:buClrTx/>
            </a:pPr>
            <a:r>
              <a:rPr lang="en-US" altLang="zh-CN" sz="2000" dirty="0">
                <a:latin typeface="Times New Roman" panose="02020603050405020304" pitchFamily="6" charset="0"/>
                <a:cs typeface="Times New Roman" panose="02020603050405020304" pitchFamily="6" charset="0"/>
              </a:rPr>
              <a:t>{</a:t>
            </a:r>
          </a:p>
          <a:p>
            <a:pPr eaLnBrk="1" hangingPunct="1">
              <a:buClrTx/>
            </a:pPr>
            <a:r>
              <a:rPr lang="en-US" altLang="zh-CN" sz="2000" dirty="0">
                <a:latin typeface="Times New Roman" panose="02020603050405020304" pitchFamily="6" charset="0"/>
                <a:cs typeface="Times New Roman" panose="02020603050405020304" pitchFamily="6" charset="0"/>
              </a:rPr>
              <a:t>    int nResult = factorial(3);</a:t>
            </a:r>
          </a:p>
          <a:p>
            <a:pPr eaLnBrk="1" hangingPunct="1">
              <a:buClrTx/>
            </a:pPr>
            <a:r>
              <a:rPr lang="en-US" altLang="zh-CN" sz="2000" dirty="0">
                <a:latin typeface="Times New Roman" panose="02020603050405020304" pitchFamily="6" charset="0"/>
                <a:cs typeface="Times New Roman" panose="02020603050405020304" pitchFamily="6" charset="0"/>
              </a:rPr>
              <a:t>    printf("%d\n", nResult);</a:t>
            </a:r>
          </a:p>
          <a:p>
            <a:pPr eaLnBrk="1" hangingPunct="1">
              <a:buClrTx/>
            </a:pPr>
            <a:r>
              <a:rPr lang="en-US" altLang="zh-CN" sz="2000" dirty="0">
                <a:latin typeface="Times New Roman" panose="02020603050405020304" pitchFamily="6" charset="0"/>
                <a:cs typeface="Times New Roman" panose="02020603050405020304" pitchFamily="6" charset="0"/>
              </a:rPr>
              <a:t>    return 0;</a:t>
            </a:r>
          </a:p>
          <a:p>
            <a:pPr eaLnBrk="1" hangingPunct="1">
              <a:buClrTx/>
            </a:pPr>
            <a:r>
              <a:rPr lang="en-US" altLang="zh-CN" sz="2000" dirty="0">
                <a:latin typeface="Times New Roman" panose="02020603050405020304" pitchFamily="6" charset="0"/>
                <a:cs typeface="Times New Roman" panose="02020603050405020304" pitchFamily="6" charset="0"/>
              </a:rPr>
              <a:t>}</a:t>
            </a:r>
            <a:endParaRPr lang="zh-CN" altLang="en-US" sz="2000" dirty="0">
              <a:latin typeface="Times New Roman" panose="02020603050405020304" pitchFamily="6" charset="0"/>
              <a:ea typeface="华文细黑" panose="02010600040101010101" pitchFamily="6" charset="-122"/>
            </a:endParaRPr>
          </a:p>
        </p:txBody>
      </p:sp>
      <p:sp>
        <p:nvSpPr>
          <p:cNvPr id="50179" name="TextBox 6"/>
          <p:cNvSpPr txBox="1"/>
          <p:nvPr/>
        </p:nvSpPr>
        <p:spPr>
          <a:xfrm>
            <a:off x="6434538" y="572490"/>
            <a:ext cx="1368425" cy="4000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50180" name="TextBox 7"/>
          <p:cNvSpPr txBox="1"/>
          <p:nvPr/>
        </p:nvSpPr>
        <p:spPr>
          <a:xfrm>
            <a:off x="7802960" y="572493"/>
            <a:ext cx="863600" cy="369887"/>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endParaRPr lang="zh-CN" altLang="en-US" dirty="0">
              <a:solidFill>
                <a:srgbClr val="0000CC"/>
              </a:solidFill>
              <a:latin typeface="Arial" panose="020B0604020202020204" pitchFamily="34" charset="0"/>
              <a:ea typeface="Arial" panose="020B0604020202020204" pitchFamily="34" charset="0"/>
            </a:endParaRPr>
          </a:p>
        </p:txBody>
      </p:sp>
      <p:sp>
        <p:nvSpPr>
          <p:cNvPr id="50181" name="TextBox 10"/>
          <p:cNvSpPr txBox="1"/>
          <p:nvPr/>
        </p:nvSpPr>
        <p:spPr>
          <a:xfrm>
            <a:off x="6445651" y="1237652"/>
            <a:ext cx="1368425" cy="101600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a:t>
            </a:r>
          </a:p>
          <a:p>
            <a:pPr eaLnBrk="1" hangingPunct="1">
              <a:buClrTx/>
            </a:pPr>
            <a:r>
              <a:rPr lang="en-US" altLang="zh-CN" sz="2000" dirty="0">
                <a:latin typeface="Times New Roman" panose="02020603050405020304" pitchFamily="6" charset="0"/>
                <a:cs typeface="Times New Roman" panose="02020603050405020304" pitchFamily="6" charset="0"/>
              </a:rPr>
              <a:t>age: 3</a:t>
            </a:r>
          </a:p>
          <a:p>
            <a:pPr eaLnBrk="1" hangingPunct="1">
              <a:buClrTx/>
            </a:pPr>
            <a:r>
              <a:rPr lang="en-US" altLang="zh-CN" sz="2000" dirty="0">
                <a:latin typeface="Times New Roman" panose="02020603050405020304" pitchFamily="6" charset="0"/>
                <a:cs typeface="Times New Roman" panose="02020603050405020304" pitchFamily="6" charset="0"/>
              </a:rPr>
              <a:t>nResult: 6</a:t>
            </a:r>
            <a:endParaRPr lang="zh-CN" altLang="en-US" sz="2000" dirty="0">
              <a:latin typeface="Times New Roman" panose="02020603050405020304" pitchFamily="6" charset="0"/>
              <a:ea typeface="Times New Roman" panose="02020603050405020304" pitchFamily="6" charset="0"/>
            </a:endParaRPr>
          </a:p>
        </p:txBody>
      </p:sp>
      <p:sp>
        <p:nvSpPr>
          <p:cNvPr id="50182" name="TextBox 11"/>
          <p:cNvSpPr txBox="1"/>
          <p:nvPr/>
        </p:nvSpPr>
        <p:spPr>
          <a:xfrm>
            <a:off x="7814073" y="1237655"/>
            <a:ext cx="1655762" cy="646113"/>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p>
          <a:p>
            <a:pPr eaLnBrk="1" hangingPunct="1">
              <a:buClrTx/>
            </a:pPr>
            <a:r>
              <a:rPr lang="en-US" altLang="zh-CN" dirty="0">
                <a:solidFill>
                  <a:srgbClr val="0000CC"/>
                </a:solidFill>
                <a:latin typeface="Arial" panose="020B0604020202020204" pitchFamily="34" charset="0"/>
                <a:cs typeface="Arial" panose="020B0604020202020204" pitchFamily="34" charset="0"/>
              </a:rPr>
              <a:t>factorial(3)</a:t>
            </a:r>
            <a:endParaRPr lang="zh-CN" altLang="en-US" dirty="0">
              <a:solidFill>
                <a:srgbClr val="0000CC"/>
              </a:solidFill>
              <a:latin typeface="Arial" panose="020B0604020202020204" pitchFamily="34" charset="0"/>
              <a:ea typeface="Arial" panose="020B0604020202020204" pitchFamily="34" charset="0"/>
            </a:endParaRPr>
          </a:p>
        </p:txBody>
      </p:sp>
      <p:cxnSp>
        <p:nvCxnSpPr>
          <p:cNvPr id="14" name="直接连接符 13"/>
          <p:cNvCxnSpPr/>
          <p:nvPr/>
        </p:nvCxnSpPr>
        <p:spPr>
          <a:xfrm>
            <a:off x="6445651" y="1607540"/>
            <a:ext cx="13684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8F4DE7B-CFE6-7A42-BA6F-FABEAE9A5941}"/>
              </a:ext>
            </a:extLst>
          </p:cNvPr>
          <p:cNvSpPr txBox="1"/>
          <p:nvPr/>
        </p:nvSpPr>
        <p:spPr>
          <a:xfrm>
            <a:off x="5735960" y="5990627"/>
            <a:ext cx="5929828" cy="584775"/>
          </a:xfrm>
          <a:prstGeom prst="rect">
            <a:avLst/>
          </a:prstGeom>
          <a:noFill/>
        </p:spPr>
        <p:txBody>
          <a:bodyPr wrap="none" rtlCol="0">
            <a:spAutoFit/>
          </a:bodyPr>
          <a:lstStyle/>
          <a:p>
            <a:r>
              <a:rPr kumimoji="1" lang="zh-CN" altLang="en-US" sz="3200" dirty="0">
                <a:solidFill>
                  <a:schemeClr val="accent1">
                    <a:lumMod val="50000"/>
                  </a:schemeClr>
                </a:solidFill>
                <a:latin typeface="SimHei" panose="02010609060101010101" pitchFamily="49" charset="-122"/>
                <a:ea typeface="SimHei" panose="02010609060101010101" pitchFamily="49" charset="-122"/>
              </a:rPr>
              <a:t>调用过程内存堆栈详细变化过程</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Box 5"/>
          <p:cNvSpPr txBox="1"/>
          <p:nvPr/>
        </p:nvSpPr>
        <p:spPr>
          <a:xfrm>
            <a:off x="335360" y="548680"/>
            <a:ext cx="3492500" cy="2308225"/>
          </a:xfrm>
          <a:prstGeom prst="rect">
            <a:avLst/>
          </a:prstGeom>
          <a:solidFill>
            <a:srgbClr val="FFFFFF"/>
          </a:solidFill>
          <a:ln w="9525" cap="flat" cmpd="sng">
            <a:solidFill>
              <a:srgbClr val="00005E"/>
            </a:solidFill>
            <a:prstDash val="solid"/>
            <a:miter/>
            <a:headEnd type="none" w="med" len="med"/>
            <a:tailEnd type="none" w="med" len="med"/>
          </a:ln>
        </p:spPr>
        <p:txBody>
          <a:bodyPr>
            <a:spAutoFit/>
          </a:bodyPr>
          <a:lstStyle/>
          <a:p>
            <a:pPr eaLnBrk="1" hangingPunct="1">
              <a:buClrTx/>
            </a:pPr>
            <a:r>
              <a:rPr lang="en-US" altLang="zh-CN" sz="2400" dirty="0">
                <a:solidFill>
                  <a:srgbClr val="FF0000"/>
                </a:solidFill>
                <a:latin typeface="华文细黑" panose="02010600040101010101" pitchFamily="6" charset="-122"/>
                <a:cs typeface="Times New Roman" panose="02020603050405020304" pitchFamily="6" charset="0"/>
              </a:rPr>
              <a:t>factorial(3)</a:t>
            </a:r>
            <a:r>
              <a:rPr lang="zh-CN" altLang="en-US" sz="2400" dirty="0">
                <a:solidFill>
                  <a:srgbClr val="FF0000"/>
                </a:solidFill>
                <a:latin typeface="华文细黑" panose="02010600040101010101" pitchFamily="6" charset="-122"/>
                <a:ea typeface="华文细黑" panose="02010600040101010101" pitchFamily="6" charset="-122"/>
              </a:rPr>
              <a:t>的调用过程</a:t>
            </a:r>
          </a:p>
          <a:p>
            <a:pPr eaLnBrk="1" hangingPunct="1">
              <a:buClrTx/>
            </a:pPr>
            <a:r>
              <a:rPr lang="en-US" altLang="zh-CN" sz="2000" dirty="0">
                <a:latin typeface="Times New Roman" panose="02020603050405020304" pitchFamily="6" charset="0"/>
                <a:cs typeface="Times New Roman" panose="02020603050405020304" pitchFamily="6" charset="0"/>
              </a:rPr>
              <a:t>int main()</a:t>
            </a:r>
          </a:p>
          <a:p>
            <a:pPr eaLnBrk="1" hangingPunct="1">
              <a:buClrTx/>
            </a:pPr>
            <a:r>
              <a:rPr lang="en-US" altLang="zh-CN" sz="2000" dirty="0">
                <a:latin typeface="Times New Roman" panose="02020603050405020304" pitchFamily="6" charset="0"/>
                <a:cs typeface="Times New Roman" panose="02020603050405020304" pitchFamily="6" charset="0"/>
              </a:rPr>
              <a:t>{</a:t>
            </a:r>
          </a:p>
          <a:p>
            <a:pPr eaLnBrk="1" hangingPunct="1">
              <a:buClrTx/>
            </a:pPr>
            <a:r>
              <a:rPr lang="en-US" altLang="zh-CN" sz="2000" dirty="0">
                <a:latin typeface="Times New Roman" panose="02020603050405020304" pitchFamily="6" charset="0"/>
                <a:cs typeface="Times New Roman" panose="02020603050405020304" pitchFamily="6" charset="0"/>
              </a:rPr>
              <a:t>    int nResult = factorial(3);</a:t>
            </a:r>
          </a:p>
          <a:p>
            <a:pPr eaLnBrk="1" hangingPunct="1">
              <a:buClrTx/>
            </a:pPr>
            <a:r>
              <a:rPr lang="en-US" altLang="zh-CN" sz="2000" dirty="0">
                <a:latin typeface="Times New Roman" panose="02020603050405020304" pitchFamily="6" charset="0"/>
                <a:cs typeface="Times New Roman" panose="02020603050405020304" pitchFamily="6" charset="0"/>
              </a:rPr>
              <a:t>    printf("%d\n", nResult);</a:t>
            </a:r>
          </a:p>
          <a:p>
            <a:pPr eaLnBrk="1" hangingPunct="1">
              <a:buClrTx/>
            </a:pPr>
            <a:r>
              <a:rPr lang="en-US" altLang="zh-CN" sz="2000" dirty="0">
                <a:latin typeface="Times New Roman" panose="02020603050405020304" pitchFamily="6" charset="0"/>
                <a:cs typeface="Times New Roman" panose="02020603050405020304" pitchFamily="6" charset="0"/>
              </a:rPr>
              <a:t>    return 0;</a:t>
            </a:r>
          </a:p>
          <a:p>
            <a:pPr eaLnBrk="1" hangingPunct="1">
              <a:buClrTx/>
            </a:pPr>
            <a:r>
              <a:rPr lang="en-US" altLang="zh-CN" sz="2000" dirty="0">
                <a:latin typeface="Times New Roman" panose="02020603050405020304" pitchFamily="6" charset="0"/>
                <a:cs typeface="Times New Roman" panose="02020603050405020304" pitchFamily="6" charset="0"/>
              </a:rPr>
              <a:t>}</a:t>
            </a:r>
            <a:endParaRPr lang="zh-CN" altLang="en-US" sz="2000" dirty="0">
              <a:latin typeface="Times New Roman" panose="02020603050405020304" pitchFamily="6" charset="0"/>
              <a:ea typeface="华文细黑" panose="02010600040101010101" pitchFamily="6" charset="-122"/>
            </a:endParaRPr>
          </a:p>
        </p:txBody>
      </p:sp>
      <p:sp>
        <p:nvSpPr>
          <p:cNvPr id="9" name="TextBox 2"/>
          <p:cNvSpPr txBox="1"/>
          <p:nvPr/>
        </p:nvSpPr>
        <p:spPr>
          <a:xfrm>
            <a:off x="1182176" y="3949498"/>
            <a:ext cx="10530448" cy="2794996"/>
          </a:xfrm>
          <a:prstGeom prst="rect">
            <a:avLst/>
          </a:prstGeom>
          <a:noFill/>
          <a:ln w="9525">
            <a:noFill/>
          </a:ln>
        </p:spPr>
        <p:txBody>
          <a:bodyPr wrap="square">
            <a:spAutoFit/>
          </a:bodyPr>
          <a:lstStyle/>
          <a:p>
            <a:pPr marL="285750" indent="-285750">
              <a:lnSpc>
                <a:spcPct val="150000"/>
              </a:lnSpc>
              <a:buClr>
                <a:schemeClr val="bg2">
                  <a:lumMod val="75000"/>
                </a:schemeClr>
              </a:buClr>
              <a:buSzPct val="80000"/>
              <a:buFont typeface="Wingdings" panose="05000000000000000000" pitchFamily="2" charset="2"/>
              <a:buChar char="u"/>
            </a:pPr>
            <a:r>
              <a:rPr lang="zh-CN" altLang="en-US" sz="2400" b="1" dirty="0">
                <a:solidFill>
                  <a:schemeClr val="accent1">
                    <a:lumMod val="50000"/>
                  </a:schemeClr>
                </a:solidFill>
                <a:latin typeface="华文细黑" panose="02010600040101010101" pitchFamily="6" charset="-122"/>
                <a:ea typeface="华文细黑" panose="02010600040101010101" pitchFamily="6" charset="-122"/>
              </a:rPr>
              <a:t>调用递归函数：</a:t>
            </a:r>
            <a:r>
              <a:rPr lang="zh-CN" altLang="en-US" sz="2400" b="1" dirty="0">
                <a:latin typeface="华文细黑" panose="02010600040101010101" pitchFamily="6" charset="-122"/>
                <a:ea typeface="华文细黑" panose="02010600040101010101" pitchFamily="6" charset="-122"/>
              </a:rPr>
              <a:t>调用另一个有着相同名字和相同代码的函数。</a:t>
            </a:r>
            <a:endParaRPr lang="en-US" altLang="zh-CN" sz="2400" b="1" dirty="0">
              <a:latin typeface="华文细黑" panose="02010600040101010101" pitchFamily="6" charset="-122"/>
              <a:cs typeface="Arial" panose="020B0604020202020204" pitchFamily="34" charset="0"/>
            </a:endParaRPr>
          </a:p>
          <a:p>
            <a:pPr marL="285750" indent="-285750">
              <a:lnSpc>
                <a:spcPct val="150000"/>
              </a:lnSpc>
              <a:buClr>
                <a:schemeClr val="bg2">
                  <a:lumMod val="75000"/>
                </a:schemeClr>
              </a:buClr>
              <a:buSzPct val="80000"/>
              <a:buFont typeface="Wingdings" panose="05000000000000000000" pitchFamily="2" charset="2"/>
              <a:buChar char="u"/>
            </a:pPr>
            <a:r>
              <a:rPr lang="zh-CN" altLang="en-US" sz="2400" b="1" dirty="0">
                <a:latin typeface="华文细黑" panose="02010600040101010101" pitchFamily="6" charset="-122"/>
                <a:ea typeface="华文细黑" panose="02010600040101010101" pitchFamily="6" charset="-122"/>
              </a:rPr>
              <a:t>每次调用函数</a:t>
            </a:r>
            <a:r>
              <a:rPr lang="zh-CN" altLang="en-US" sz="2400" b="1" dirty="0">
                <a:solidFill>
                  <a:schemeClr val="accent1">
                    <a:lumMod val="50000"/>
                  </a:schemeClr>
                </a:solidFill>
                <a:latin typeface="华文细黑" panose="02010600040101010101" pitchFamily="6" charset="-122"/>
                <a:ea typeface="华文细黑" panose="02010600040101010101" pitchFamily="6" charset="-122"/>
              </a:rPr>
              <a:t>时分配参数和局部变量的存储空间</a:t>
            </a:r>
            <a:r>
              <a:rPr lang="zh-CN" altLang="en-US" sz="2400" b="1" dirty="0">
                <a:latin typeface="华文细黑" panose="02010600040101010101" pitchFamily="6" charset="-122"/>
                <a:ea typeface="华文细黑" panose="02010600040101010101" pitchFamily="6" charset="-122"/>
              </a:rPr>
              <a:t>，退出函数时释放。</a:t>
            </a:r>
          </a:p>
          <a:p>
            <a:pPr marL="285750" indent="-285750">
              <a:lnSpc>
                <a:spcPct val="150000"/>
              </a:lnSpc>
              <a:buClr>
                <a:schemeClr val="bg2">
                  <a:lumMod val="75000"/>
                </a:schemeClr>
              </a:buClr>
              <a:buSzPct val="80000"/>
              <a:buFont typeface="Wingdings" panose="05000000000000000000" pitchFamily="2" charset="2"/>
              <a:buChar char="u"/>
            </a:pPr>
            <a:r>
              <a:rPr lang="zh-CN" altLang="en-US" sz="2400" b="1" dirty="0">
                <a:latin typeface="华文细黑" panose="02010600040101010101" pitchFamily="6" charset="-122"/>
                <a:ea typeface="华文细黑" panose="02010600040101010101" pitchFamily="6" charset="-122"/>
              </a:rPr>
              <a:t>随着递归函数的层层深入，</a:t>
            </a:r>
            <a:r>
              <a:rPr lang="zh-CN" altLang="en-US" sz="2400" b="1" dirty="0">
                <a:solidFill>
                  <a:schemeClr val="accent1">
                    <a:lumMod val="50000"/>
                  </a:schemeClr>
                </a:solidFill>
                <a:latin typeface="华文细黑" panose="02010600040101010101" pitchFamily="6" charset="-122"/>
                <a:ea typeface="华文细黑" panose="02010600040101010101" pitchFamily="6" charset="-122"/>
              </a:rPr>
              <a:t>存储空间的一端逐渐增加</a:t>
            </a:r>
            <a:r>
              <a:rPr lang="zh-CN" altLang="en-US" sz="2400" b="1" dirty="0">
                <a:latin typeface="华文细黑" panose="02010600040101010101" pitchFamily="6" charset="-122"/>
                <a:ea typeface="华文细黑" panose="02010600040101010101" pitchFamily="6" charset="-122"/>
              </a:rPr>
              <a:t>，然后随着函数调用的</a:t>
            </a:r>
            <a:r>
              <a:rPr lang="zh-CN" altLang="en-US" sz="2400" b="1" dirty="0">
                <a:solidFill>
                  <a:schemeClr val="accent1">
                    <a:lumMod val="50000"/>
                  </a:schemeClr>
                </a:solidFill>
                <a:latin typeface="华文细黑" panose="02010600040101010101" pitchFamily="6" charset="-122"/>
                <a:ea typeface="华文细黑" panose="02010600040101010101" pitchFamily="6" charset="-122"/>
              </a:rPr>
              <a:t>层层返回</a:t>
            </a:r>
            <a:r>
              <a:rPr lang="zh-CN" altLang="en-US" sz="2400" b="1" dirty="0">
                <a:latin typeface="华文细黑" panose="02010600040101010101" pitchFamily="6" charset="-122"/>
                <a:ea typeface="华文细黑" panose="02010600040101010101" pitchFamily="6" charset="-122"/>
              </a:rPr>
              <a:t>，存储空间的这一端又逐渐缩短。</a:t>
            </a:r>
            <a:endParaRPr lang="en-US" altLang="zh-CN" sz="2400" b="1" dirty="0">
              <a:latin typeface="华文细黑" panose="02010600040101010101" pitchFamily="6" charset="-122"/>
              <a:cs typeface="Arial" panose="020B0604020202020204" pitchFamily="34" charset="0"/>
            </a:endParaRPr>
          </a:p>
          <a:p>
            <a:pPr marL="285750" indent="-285750">
              <a:lnSpc>
                <a:spcPct val="150000"/>
              </a:lnSpc>
              <a:buClr>
                <a:schemeClr val="bg2">
                  <a:lumMod val="75000"/>
                </a:schemeClr>
              </a:buClr>
              <a:buSzPct val="80000"/>
              <a:buFont typeface="Wingdings" panose="05000000000000000000" pitchFamily="2" charset="2"/>
              <a:buChar char="u"/>
            </a:pPr>
            <a:r>
              <a:rPr lang="zh-CN" altLang="en-US" sz="2400" b="1" dirty="0">
                <a:latin typeface="华文细黑" panose="02010600040101010101" pitchFamily="6" charset="-122"/>
                <a:ea typeface="华文细黑" panose="02010600040101010101" pitchFamily="6" charset="-122"/>
              </a:rPr>
              <a:t>递归存在着</a:t>
            </a:r>
            <a:r>
              <a:rPr lang="zh-CN" altLang="en-US" sz="2400" b="1" dirty="0">
                <a:solidFill>
                  <a:schemeClr val="accent1">
                    <a:lumMod val="50000"/>
                  </a:schemeClr>
                </a:solidFill>
                <a:latin typeface="华文细黑" panose="02010600040101010101" pitchFamily="6" charset="-122"/>
                <a:ea typeface="华文细黑" panose="02010600040101010101" pitchFamily="6" charset="-122"/>
              </a:rPr>
              <a:t>可用堆栈空间</a:t>
            </a:r>
            <a:r>
              <a:rPr lang="zh-CN" altLang="en-US" sz="2400" b="1" dirty="0">
                <a:latin typeface="华文细黑" panose="02010600040101010101" pitchFamily="6" charset="-122"/>
                <a:ea typeface="华文细黑" panose="02010600040101010101" pitchFamily="6" charset="-122"/>
              </a:rPr>
              <a:t>过度使用的危险。</a:t>
            </a:r>
          </a:p>
        </p:txBody>
      </p:sp>
      <p:sp>
        <p:nvSpPr>
          <p:cNvPr id="6" name="TextBox 6">
            <a:extLst>
              <a:ext uri="{FF2B5EF4-FFF2-40B4-BE49-F238E27FC236}">
                <a16:creationId xmlns:a16="http://schemas.microsoft.com/office/drawing/2014/main" id="{28F5307C-4903-1249-9461-3237D0BADEE1}"/>
              </a:ext>
            </a:extLst>
          </p:cNvPr>
          <p:cNvSpPr txBox="1"/>
          <p:nvPr/>
        </p:nvSpPr>
        <p:spPr>
          <a:xfrm>
            <a:off x="6434538" y="572490"/>
            <a:ext cx="1368425" cy="400050"/>
          </a:xfrm>
          <a:prstGeom prst="rect">
            <a:avLst/>
          </a:prstGeom>
          <a:noFill/>
          <a:ln w="9525" cap="flat" cmpd="sng">
            <a:solidFill>
              <a:schemeClr val="tx1"/>
            </a:solidFill>
            <a:prstDash val="solid"/>
            <a:miter/>
            <a:headEnd type="none" w="med" len="med"/>
            <a:tailEnd type="none" w="med" len="med"/>
          </a:ln>
        </p:spPr>
        <p:txBody>
          <a:bodyPr>
            <a:spAutoFit/>
          </a:bodyPr>
          <a:lstStyle/>
          <a:p>
            <a:pPr eaLnBrk="1" hangingPunct="1">
              <a:buClrTx/>
            </a:pPr>
            <a:r>
              <a:rPr lang="en-US" altLang="zh-CN" sz="2000" dirty="0">
                <a:solidFill>
                  <a:srgbClr val="C00000"/>
                </a:solidFill>
                <a:latin typeface="Times New Roman" panose="02020603050405020304" pitchFamily="6" charset="0"/>
                <a:cs typeface="Times New Roman" panose="02020603050405020304" pitchFamily="6" charset="0"/>
              </a:rPr>
              <a:t>nResult:6</a:t>
            </a:r>
            <a:endParaRPr lang="zh-CN" altLang="en-US" sz="2000" dirty="0">
              <a:solidFill>
                <a:srgbClr val="C00000"/>
              </a:solidFill>
              <a:latin typeface="Times New Roman" panose="02020603050405020304" pitchFamily="6" charset="0"/>
              <a:ea typeface="Times New Roman" panose="02020603050405020304" pitchFamily="6" charset="0"/>
            </a:endParaRPr>
          </a:p>
        </p:txBody>
      </p:sp>
      <p:sp>
        <p:nvSpPr>
          <p:cNvPr id="7" name="TextBox 7">
            <a:extLst>
              <a:ext uri="{FF2B5EF4-FFF2-40B4-BE49-F238E27FC236}">
                <a16:creationId xmlns:a16="http://schemas.microsoft.com/office/drawing/2014/main" id="{F7241CB4-4103-8245-B573-F5F793A0BA4E}"/>
              </a:ext>
            </a:extLst>
          </p:cNvPr>
          <p:cNvSpPr txBox="1"/>
          <p:nvPr/>
        </p:nvSpPr>
        <p:spPr>
          <a:xfrm>
            <a:off x="7802960" y="572493"/>
            <a:ext cx="863600" cy="369887"/>
          </a:xfrm>
          <a:prstGeom prst="rect">
            <a:avLst/>
          </a:prstGeom>
          <a:noFill/>
          <a:ln w="9525">
            <a:noFill/>
          </a:ln>
        </p:spPr>
        <p:txBody>
          <a:bodyPr>
            <a:spAutoFit/>
          </a:bodyPr>
          <a:lstStyle/>
          <a:p>
            <a:pPr eaLnBrk="1" hangingPunct="1">
              <a:buClrTx/>
            </a:pPr>
            <a:r>
              <a:rPr lang="en-US" altLang="zh-CN" dirty="0">
                <a:solidFill>
                  <a:srgbClr val="0000CC"/>
                </a:solidFill>
                <a:latin typeface="Arial" panose="020B0604020202020204" pitchFamily="34" charset="0"/>
                <a:cs typeface="Arial" panose="020B0604020202020204" pitchFamily="34" charset="0"/>
              </a:rPr>
              <a:t>main()</a:t>
            </a:r>
            <a:endParaRPr lang="zh-CN" altLang="en-US" dirty="0">
              <a:solidFill>
                <a:srgbClr val="0000CC"/>
              </a:solidFill>
              <a:latin typeface="Arial" panose="020B0604020202020204" pitchFamily="34" charset="0"/>
              <a:ea typeface="Arial" panose="020B0604020202020204" pitchFamily="34" charset="0"/>
            </a:endParaRPr>
          </a:p>
        </p:txBody>
      </p:sp>
      <p:sp>
        <p:nvSpPr>
          <p:cNvPr id="2" name="文本框 1">
            <a:extLst>
              <a:ext uri="{FF2B5EF4-FFF2-40B4-BE49-F238E27FC236}">
                <a16:creationId xmlns:a16="http://schemas.microsoft.com/office/drawing/2014/main" id="{A41BF4DC-91F0-234F-8C3E-AE2031228B2E}"/>
              </a:ext>
            </a:extLst>
          </p:cNvPr>
          <p:cNvSpPr txBox="1"/>
          <p:nvPr/>
        </p:nvSpPr>
        <p:spPr>
          <a:xfrm>
            <a:off x="1527612" y="3303167"/>
            <a:ext cx="3416320" cy="646331"/>
          </a:xfrm>
          <a:prstGeom prst="rect">
            <a:avLst/>
          </a:prstGeom>
          <a:noFill/>
        </p:spPr>
        <p:txBody>
          <a:bodyPr wrap="none" rtlCol="0">
            <a:spAutoFit/>
          </a:bodyPr>
          <a:lstStyle/>
          <a:p>
            <a:r>
              <a:rPr kumimoji="1" lang="zh-CN" altLang="en-US" sz="3600" dirty="0">
                <a:solidFill>
                  <a:schemeClr val="accent1">
                    <a:lumMod val="50000"/>
                  </a:schemeClr>
                </a:solidFill>
                <a:latin typeface="SimHei" panose="02010609060101010101" pitchFamily="49" charset="-122"/>
                <a:ea typeface="SimHei" panose="02010609060101010101" pitchFamily="49" charset="-122"/>
              </a:rPr>
              <a:t>什么是递归函数</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616471" y="457200"/>
            <a:ext cx="7391400" cy="762000"/>
          </a:xfrm>
        </p:spPr>
        <p:txBody>
          <a:bodyPr vert="horz" wrap="square" lIns="91440" tIns="45720" rIns="91440" bIns="45720" anchor="ctr"/>
          <a:lstStyle/>
          <a:p>
            <a:r>
              <a:rPr lang="en-US" altLang="zh-CN" dirty="0"/>
              <a:t>10.2.3  </a:t>
            </a:r>
            <a:r>
              <a:rPr lang="zh-CN" altLang="en-US" dirty="0"/>
              <a:t>递归程序设计</a:t>
            </a:r>
            <a:endParaRPr lang="zh-CN" altLang="en-US" b="0" dirty="0"/>
          </a:p>
        </p:txBody>
      </p:sp>
      <p:sp>
        <p:nvSpPr>
          <p:cNvPr id="53251" name="Rectangle 3"/>
          <p:cNvSpPr>
            <a:spLocks noGrp="1"/>
          </p:cNvSpPr>
          <p:nvPr>
            <p:ph idx="1"/>
          </p:nvPr>
        </p:nvSpPr>
        <p:spPr>
          <a:xfrm>
            <a:off x="551384" y="1556792"/>
            <a:ext cx="8424862" cy="4896399"/>
          </a:xfrm>
        </p:spPr>
        <p:txBody>
          <a:bodyPr vert="horz" wrap="square" lIns="91440" tIns="45720" rIns="91440" bIns="45720" anchor="t"/>
          <a:lstStyle/>
          <a:p>
            <a:pPr>
              <a:lnSpc>
                <a:spcPct val="80000"/>
              </a:lnSpc>
              <a:buNone/>
            </a:pPr>
            <a:r>
              <a:rPr lang="zh-CN" altLang="en-US" sz="2800" b="1" dirty="0"/>
              <a:t>用递归实现的问题，满足两个条件：</a:t>
            </a:r>
            <a:endParaRPr lang="zh-CN" altLang="en-US" sz="2400" b="1" dirty="0"/>
          </a:p>
          <a:p>
            <a:r>
              <a:rPr lang="zh-CN" altLang="en-US" sz="2800" dirty="0"/>
              <a:t>问题可以逐步简化成自身较简单的形式（</a:t>
            </a:r>
            <a:r>
              <a:rPr lang="zh-CN" altLang="en-US" sz="2800" dirty="0">
                <a:solidFill>
                  <a:schemeClr val="bg2"/>
                </a:solidFill>
              </a:rPr>
              <a:t>递归式</a:t>
            </a:r>
            <a:r>
              <a:rPr lang="zh-CN" altLang="en-US" sz="2800" dirty="0"/>
              <a:t>）</a:t>
            </a:r>
          </a:p>
          <a:p>
            <a:pPr lvl="1">
              <a:lnSpc>
                <a:spcPct val="150000"/>
              </a:lnSpc>
              <a:buNone/>
            </a:pPr>
            <a:r>
              <a:rPr lang="en-US" altLang="zh-CN" sz="2400" dirty="0">
                <a:latin typeface="STZhongsong" panose="02010600040101010101" pitchFamily="2" charset="-122"/>
                <a:ea typeface="STZhongsong" panose="02010600040101010101" pitchFamily="2" charset="-122"/>
              </a:rPr>
              <a:t>n! = n * (n-1)!</a:t>
            </a:r>
            <a:endParaRPr lang="zh-CN" altLang="zh-CN" sz="2400" dirty="0">
              <a:latin typeface="STZhongsong" panose="02010600040101010101" pitchFamily="2" charset="-122"/>
              <a:ea typeface="STZhongsong" panose="02010600040101010101" pitchFamily="2" charset="-122"/>
            </a:endParaRPr>
          </a:p>
          <a:p>
            <a:pPr lvl="1">
              <a:lnSpc>
                <a:spcPct val="65000"/>
              </a:lnSpc>
              <a:buNone/>
            </a:pPr>
            <a:r>
              <a:rPr lang="zh-CN" altLang="en-US" sz="1600" dirty="0">
                <a:latin typeface="STZhongsong" panose="02010600040101010101" pitchFamily="2" charset="-122"/>
                <a:ea typeface="STZhongsong" panose="02010600040101010101" pitchFamily="2" charset="-122"/>
              </a:rPr>
              <a:t> n                  </a:t>
            </a:r>
            <a:r>
              <a:rPr lang="en-US" altLang="zh-CN" sz="1600" dirty="0">
                <a:latin typeface="STZhongsong" panose="02010600040101010101" pitchFamily="2" charset="-122"/>
                <a:ea typeface="STZhongsong" panose="02010600040101010101" pitchFamily="2" charset="-122"/>
              </a:rPr>
              <a:t>n-1</a:t>
            </a:r>
            <a:endParaRPr lang="en-US" altLang="zh-CN" sz="2400" baseline="-25000" dirty="0">
              <a:latin typeface="STZhongsong" panose="02010600040101010101" pitchFamily="2" charset="-122"/>
              <a:ea typeface="STZhongsong" panose="02010600040101010101" pitchFamily="2" charset="-122"/>
            </a:endParaRPr>
          </a:p>
          <a:p>
            <a:pPr lvl="1">
              <a:lnSpc>
                <a:spcPct val="65000"/>
              </a:lnSpc>
              <a:buNone/>
            </a:pPr>
            <a:r>
              <a:rPr lang="en-US" altLang="zh-CN" sz="2400" dirty="0" err="1">
                <a:latin typeface="STZhongsong" panose="02010600040101010101" pitchFamily="2" charset="-122"/>
                <a:ea typeface="STZhongsong" panose="02010600040101010101" pitchFamily="2" charset="-122"/>
              </a:rPr>
              <a:t>Σ</a:t>
            </a:r>
            <a:r>
              <a:rPr lang="zh-CN" altLang="en-US" sz="2400" dirty="0">
                <a:latin typeface="STZhongsong" panose="02010600040101010101" pitchFamily="2" charset="-122"/>
                <a:ea typeface="STZhongsong" panose="02010600040101010101" pitchFamily="2" charset="-122"/>
              </a:rPr>
              <a:t> </a:t>
            </a:r>
            <a:r>
              <a:rPr lang="en-US" altLang="zh-CN" sz="2400" dirty="0" err="1">
                <a:latin typeface="STZhongsong" panose="02010600040101010101" pitchFamily="2" charset="-122"/>
                <a:ea typeface="STZhongsong" panose="02010600040101010101" pitchFamily="2" charset="-122"/>
              </a:rPr>
              <a:t>i</a:t>
            </a:r>
            <a:r>
              <a:rPr lang="en-US" altLang="zh-CN" sz="2400" dirty="0">
                <a:latin typeface="STZhongsong" panose="02010600040101010101" pitchFamily="2" charset="-122"/>
                <a:ea typeface="STZhongsong" panose="02010600040101010101" pitchFamily="2" charset="-122"/>
              </a:rPr>
              <a:t> = n +</a:t>
            </a:r>
            <a:r>
              <a:rPr lang="zh-CN" altLang="en-US" sz="2400" dirty="0">
                <a:latin typeface="STZhongsong" panose="02010600040101010101" pitchFamily="2" charset="-122"/>
                <a:ea typeface="STZhongsong" panose="02010600040101010101" pitchFamily="2" charset="-122"/>
              </a:rPr>
              <a:t> </a:t>
            </a:r>
            <a:r>
              <a:rPr lang="en-US" altLang="zh-CN" sz="2400" dirty="0" err="1">
                <a:latin typeface="STZhongsong" panose="02010600040101010101" pitchFamily="2" charset="-122"/>
                <a:ea typeface="STZhongsong" panose="02010600040101010101" pitchFamily="2" charset="-122"/>
              </a:rPr>
              <a:t>Σ</a:t>
            </a:r>
            <a:r>
              <a:rPr lang="en-US" altLang="zh-CN" sz="2400" dirty="0">
                <a:latin typeface="STZhongsong" panose="02010600040101010101" pitchFamily="2" charset="-122"/>
                <a:ea typeface="STZhongsong" panose="02010600040101010101" pitchFamily="2" charset="-122"/>
              </a:rPr>
              <a:t> i</a:t>
            </a:r>
          </a:p>
          <a:p>
            <a:pPr lvl="1">
              <a:lnSpc>
                <a:spcPct val="65000"/>
              </a:lnSpc>
              <a:buNone/>
            </a:pPr>
            <a:r>
              <a:rPr lang="en-US" altLang="zh-CN" sz="2400" baseline="30000" dirty="0" err="1">
                <a:latin typeface="STZhongsong" panose="02010600040101010101" pitchFamily="2" charset="-122"/>
                <a:ea typeface="STZhongsong" panose="02010600040101010101" pitchFamily="2" charset="-122"/>
              </a:rPr>
              <a:t>i</a:t>
            </a:r>
            <a:r>
              <a:rPr lang="en-US" altLang="zh-CN" sz="2400" baseline="30000" dirty="0">
                <a:latin typeface="STZhongsong" panose="02010600040101010101" pitchFamily="2" charset="-122"/>
                <a:ea typeface="STZhongsong" panose="02010600040101010101" pitchFamily="2" charset="-122"/>
              </a:rPr>
              <a:t>=1           </a:t>
            </a:r>
            <a:r>
              <a:rPr lang="zh-CN" altLang="en-US" sz="2400" baseline="30000" dirty="0">
                <a:latin typeface="STZhongsong" panose="02010600040101010101" pitchFamily="2" charset="-122"/>
                <a:ea typeface="STZhongsong" panose="02010600040101010101" pitchFamily="2" charset="-122"/>
              </a:rPr>
              <a:t>     </a:t>
            </a:r>
            <a:r>
              <a:rPr lang="en-US" altLang="zh-CN" sz="2400" baseline="30000" dirty="0" err="1">
                <a:latin typeface="STZhongsong" panose="02010600040101010101" pitchFamily="2" charset="-122"/>
                <a:ea typeface="STZhongsong" panose="02010600040101010101" pitchFamily="2" charset="-122"/>
              </a:rPr>
              <a:t>i</a:t>
            </a:r>
            <a:r>
              <a:rPr lang="en-US" altLang="zh-CN" sz="2400" baseline="30000" dirty="0">
                <a:latin typeface="STZhongsong" panose="02010600040101010101" pitchFamily="2" charset="-122"/>
                <a:ea typeface="STZhongsong" panose="02010600040101010101" pitchFamily="2" charset="-122"/>
              </a:rPr>
              <a:t>=1</a:t>
            </a:r>
          </a:p>
          <a:p>
            <a:r>
              <a:rPr lang="zh-CN" altLang="en-US" sz="2800" dirty="0"/>
              <a:t>递归最终能结束 (</a:t>
            </a:r>
            <a:r>
              <a:rPr lang="zh-CN" altLang="en-US" sz="2800" dirty="0">
                <a:solidFill>
                  <a:schemeClr val="bg2"/>
                </a:solidFill>
              </a:rPr>
              <a:t>递归出口</a:t>
            </a:r>
            <a:r>
              <a:rPr lang="zh-CN" altLang="en-US" sz="2800" dirty="0"/>
              <a:t>)</a:t>
            </a:r>
          </a:p>
          <a:p>
            <a:pPr lvl="1"/>
            <a:endParaRPr lang="zh-CN" altLang="en-US" sz="2400" dirty="0"/>
          </a:p>
          <a:p>
            <a:pPr>
              <a:buNone/>
            </a:pPr>
            <a:r>
              <a:rPr lang="zh-CN" altLang="en-US" dirty="0">
                <a:solidFill>
                  <a:schemeClr val="bg2"/>
                </a:solidFill>
                <a:ea typeface="隶书" panose="02010509060101010101" pitchFamily="49" charset="-122"/>
              </a:rPr>
              <a:t> </a:t>
            </a:r>
            <a:r>
              <a:rPr lang="zh-CN" altLang="en-US" b="1" dirty="0">
                <a:solidFill>
                  <a:schemeClr val="bg2"/>
                </a:solidFill>
                <a:ea typeface="隶书" panose="02010509060101010101" pitchFamily="49" charset="-122"/>
              </a:rPr>
              <a:t>两个条件缺一不可</a:t>
            </a:r>
          </a:p>
          <a:p>
            <a:pPr>
              <a:buNone/>
            </a:pPr>
            <a:r>
              <a:rPr lang="zh-CN" altLang="en-US" b="1" dirty="0">
                <a:solidFill>
                  <a:schemeClr val="bg2"/>
                </a:solidFill>
                <a:ea typeface="隶书" panose="02010509060101010101" pitchFamily="49" charset="-122"/>
              </a:rPr>
              <a:t> 解决递归问题的两个着眼点</a:t>
            </a:r>
            <a:endParaRPr lang="zh-CN" altLang="zh-CN" sz="2400" b="1" dirty="0">
              <a:solidFill>
                <a:schemeClr val="bg2"/>
              </a:solidFill>
            </a:endParaRPr>
          </a:p>
        </p:txBody>
      </p:sp>
    </p:spTree>
    <p:extLst>
      <p:ext uri="{BB962C8B-B14F-4D97-AF65-F5344CB8AC3E}">
        <p14:creationId xmlns:p14="http://schemas.microsoft.com/office/powerpoint/2010/main" val="738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wipe(down)">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wipe(down)">
                                      <p:cBhvr>
                                        <p:cTn id="12" dur="5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3251">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532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3251">
                                            <p:txEl>
                                              <p:pRg st="6" end="6"/>
                                            </p:txEl>
                                          </p:spTgt>
                                        </p:tgtEl>
                                        <p:attrNameLst>
                                          <p:attrName>style.visibility</p:attrName>
                                        </p:attrNameLst>
                                      </p:cBhvr>
                                      <p:to>
                                        <p:strVal val="visible"/>
                                      </p:to>
                                    </p:set>
                                    <p:animEffect transition="in" filter="wipe(down)">
                                      <p:cBhvr>
                                        <p:cTn id="27" dur="500"/>
                                        <p:tgtEl>
                                          <p:spTgt spid="5325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3251">
                                            <p:txEl>
                                              <p:pRg st="8" end="8"/>
                                            </p:txEl>
                                          </p:spTgt>
                                        </p:tgtEl>
                                        <p:attrNameLst>
                                          <p:attrName>style.visibility</p:attrName>
                                        </p:attrNameLst>
                                      </p:cBhvr>
                                      <p:to>
                                        <p:strVal val="visible"/>
                                      </p:to>
                                    </p:set>
                                    <p:animEffect transition="in" filter="wipe(down)">
                                      <p:cBhvr>
                                        <p:cTn id="32" dur="500"/>
                                        <p:tgtEl>
                                          <p:spTgt spid="53251">
                                            <p:txEl>
                                              <p:pRg st="8" end="8"/>
                                            </p:txEl>
                                          </p:spTgt>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53251">
                                            <p:txEl>
                                              <p:pRg st="9" end="9"/>
                                            </p:txEl>
                                          </p:spTgt>
                                        </p:tgtEl>
                                        <p:attrNameLst>
                                          <p:attrName>style.visibility</p:attrName>
                                        </p:attrNameLst>
                                      </p:cBhvr>
                                      <p:to>
                                        <p:strVal val="visible"/>
                                      </p:to>
                                    </p:set>
                                    <p:animEffect transition="in" filter="wipe(down)">
                                      <p:cBhvr>
                                        <p:cTn id="36" dur="500"/>
                                        <p:tgtEl>
                                          <p:spTgt spid="532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00820" y="457200"/>
            <a:ext cx="7391400" cy="762000"/>
          </a:xfrm>
        </p:spPr>
        <p:txBody>
          <a:bodyPr/>
          <a:lstStyle/>
          <a:p>
            <a:pPr eaLnBrk="1" hangingPunct="1"/>
            <a:r>
              <a:rPr lang="en-US" altLang="zh-CN" dirty="0">
                <a:latin typeface="Arial" charset="0"/>
                <a:ea typeface="宋体" charset="0"/>
              </a:rPr>
              <a:t>10.2.3  </a:t>
            </a:r>
            <a:r>
              <a:rPr lang="zh-CN" altLang="en-US" dirty="0">
                <a:latin typeface="Arial" charset="0"/>
                <a:ea typeface="宋体" charset="0"/>
              </a:rPr>
              <a:t>递归程序设计</a:t>
            </a:r>
            <a:endParaRPr lang="zh-CN" altLang="en-US" b="0" dirty="0">
              <a:latin typeface="Arial" charset="0"/>
              <a:ea typeface="宋体" charset="0"/>
            </a:endParaRPr>
          </a:p>
        </p:txBody>
      </p:sp>
      <p:sp>
        <p:nvSpPr>
          <p:cNvPr id="504835" name="Rectangle 3"/>
          <p:cNvSpPr>
            <a:spLocks noGrp="1" noChangeArrowheads="1"/>
          </p:cNvSpPr>
          <p:nvPr>
            <p:ph type="body" idx="1"/>
          </p:nvPr>
        </p:nvSpPr>
        <p:spPr>
          <a:xfrm>
            <a:off x="407368" y="1772493"/>
            <a:ext cx="8928992" cy="4968875"/>
          </a:xfrm>
        </p:spPr>
        <p:txBody>
          <a:bodyPr/>
          <a:lstStyle/>
          <a:p>
            <a:pPr eaLnBrk="1" hangingPunct="1"/>
            <a:r>
              <a:rPr lang="zh-CN" altLang="en-US" b="1" dirty="0">
                <a:latin typeface="Arial" charset="0"/>
                <a:ea typeface="宋体" charset="0"/>
              </a:rPr>
              <a:t>例</a:t>
            </a:r>
            <a:r>
              <a:rPr lang="en-US" altLang="zh-CN" b="1" dirty="0">
                <a:latin typeface="Arial" charset="0"/>
                <a:ea typeface="宋体" charset="0"/>
              </a:rPr>
              <a:t>10-3  </a:t>
            </a:r>
            <a:r>
              <a:rPr lang="zh-CN" altLang="en-US" b="1" dirty="0">
                <a:latin typeface="Arial" charset="0"/>
                <a:ea typeface="宋体" charset="0"/>
              </a:rPr>
              <a:t>编写递归函数</a:t>
            </a:r>
            <a:r>
              <a:rPr lang="en-US" altLang="zh-CN" b="1" dirty="0">
                <a:latin typeface="Arial" charset="0"/>
                <a:ea typeface="宋体" charset="0"/>
              </a:rPr>
              <a:t>reverse(</a:t>
            </a:r>
            <a:r>
              <a:rPr lang="en-US" altLang="zh-CN" b="1" dirty="0" err="1">
                <a:latin typeface="Arial" charset="0"/>
                <a:ea typeface="宋体" charset="0"/>
              </a:rPr>
              <a:t>int</a:t>
            </a:r>
            <a:r>
              <a:rPr lang="en-US" altLang="zh-CN" b="1" dirty="0">
                <a:latin typeface="Arial" charset="0"/>
                <a:ea typeface="宋体" charset="0"/>
              </a:rPr>
              <a:t> n)</a:t>
            </a:r>
            <a:r>
              <a:rPr lang="zh-CN" altLang="en-US" b="1" dirty="0">
                <a:latin typeface="Arial" charset="0"/>
                <a:ea typeface="宋体" charset="0"/>
              </a:rPr>
              <a:t>实现将整数</a:t>
            </a:r>
            <a:r>
              <a:rPr lang="en-US" altLang="zh-CN" b="1" dirty="0">
                <a:latin typeface="Arial" charset="0"/>
                <a:ea typeface="宋体" charset="0"/>
              </a:rPr>
              <a:t>n</a:t>
            </a:r>
            <a:r>
              <a:rPr lang="zh-CN" altLang="en-US" b="1" dirty="0">
                <a:latin typeface="Arial" charset="0"/>
                <a:ea typeface="宋体" charset="0"/>
              </a:rPr>
              <a:t>逆序输出。 </a:t>
            </a:r>
          </a:p>
          <a:p>
            <a:pPr eaLnBrk="1" hangingPunct="1">
              <a:buFont typeface="Wingdings" charset="0"/>
              <a:buNone/>
            </a:pPr>
            <a:r>
              <a:rPr lang="zh-CN" altLang="en-US" dirty="0">
                <a:latin typeface="Arial" charset="0"/>
                <a:ea typeface="宋体" charset="0"/>
              </a:rPr>
              <a:t>  </a:t>
            </a:r>
            <a:r>
              <a:rPr lang="zh-CN" altLang="en-US" dirty="0">
                <a:solidFill>
                  <a:srgbClr val="0000E5"/>
                </a:solidFill>
                <a:latin typeface="Arial" charset="0"/>
                <a:ea typeface="宋体" charset="0"/>
              </a:rPr>
              <a:t> </a:t>
            </a:r>
            <a:r>
              <a:rPr lang="zh-CN" altLang="en-US" b="1" dirty="0">
                <a:solidFill>
                  <a:srgbClr val="0000E5"/>
                </a:solidFill>
                <a:latin typeface="STZhongsong" panose="02010600040101010101" pitchFamily="2" charset="-122"/>
                <a:ea typeface="STZhongsong" panose="02010600040101010101" pitchFamily="2" charset="-122"/>
              </a:rPr>
              <a:t>分析</a:t>
            </a:r>
            <a:r>
              <a:rPr lang="zh-CN" altLang="en-US" b="1" dirty="0">
                <a:latin typeface="STZhongsong" panose="02010600040101010101" pitchFamily="2" charset="-122"/>
                <a:ea typeface="STZhongsong" panose="02010600040101010101" pitchFamily="2" charset="-122"/>
              </a:rPr>
              <a:t>：</a:t>
            </a:r>
          </a:p>
          <a:p>
            <a:pPr lvl="1" eaLnBrk="1" hangingPunct="1"/>
            <a:r>
              <a:rPr lang="zh-CN" altLang="en-US" dirty="0">
                <a:latin typeface="Arial" charset="0"/>
                <a:ea typeface="宋体" charset="0"/>
              </a:rPr>
              <a:t>将整数</a:t>
            </a:r>
            <a:r>
              <a:rPr lang="en-US" altLang="zh-CN" dirty="0">
                <a:latin typeface="Arial" charset="0"/>
                <a:ea typeface="宋体" charset="0"/>
              </a:rPr>
              <a:t>n</a:t>
            </a:r>
            <a:r>
              <a:rPr lang="zh-CN" altLang="en-US" dirty="0">
                <a:latin typeface="Arial" charset="0"/>
                <a:ea typeface="宋体" charset="0"/>
              </a:rPr>
              <a:t>逆序输出可以用循环实现，且循环次数与</a:t>
            </a:r>
            <a:r>
              <a:rPr lang="en-US" altLang="zh-CN" dirty="0">
                <a:latin typeface="Arial" charset="0"/>
                <a:ea typeface="宋体" charset="0"/>
              </a:rPr>
              <a:t>n</a:t>
            </a:r>
            <a:r>
              <a:rPr lang="zh-CN" altLang="en-US" dirty="0">
                <a:latin typeface="Arial" charset="0"/>
                <a:ea typeface="宋体" charset="0"/>
              </a:rPr>
              <a:t>的位数有关。递归实现整数逆序输出也需要用位数作为控制点。归纳递归实现的两个关键点如下：</a:t>
            </a:r>
          </a:p>
          <a:p>
            <a:pPr lvl="2" eaLnBrk="1" hangingPunct="1"/>
            <a:r>
              <a:rPr lang="zh-CN" altLang="en-US" dirty="0">
                <a:solidFill>
                  <a:schemeClr val="bg2">
                    <a:lumMod val="60000"/>
                    <a:lumOff val="40000"/>
                  </a:schemeClr>
                </a:solidFill>
                <a:latin typeface="Arial" charset="0"/>
                <a:ea typeface="宋体" charset="0"/>
              </a:rPr>
              <a:t>递归出口：</a:t>
            </a:r>
            <a:r>
              <a:rPr lang="zh-CN" altLang="en-US" dirty="0">
                <a:latin typeface="Arial" charset="0"/>
                <a:ea typeface="宋体" charset="0"/>
              </a:rPr>
              <a:t>直接输出</a:t>
            </a:r>
            <a:r>
              <a:rPr lang="en-US" altLang="zh-CN" dirty="0">
                <a:latin typeface="Arial" charset="0"/>
                <a:ea typeface="宋体" charset="0"/>
              </a:rPr>
              <a:t>n</a:t>
            </a:r>
            <a:r>
              <a:rPr lang="zh-CN" altLang="en-US" dirty="0">
                <a:latin typeface="Arial" charset="0"/>
                <a:ea typeface="宋体" charset="0"/>
              </a:rPr>
              <a:t>，如果</a:t>
            </a:r>
            <a:r>
              <a:rPr lang="en-US" altLang="zh-CN" dirty="0">
                <a:latin typeface="Arial" charset="0"/>
                <a:ea typeface="宋体" charset="0"/>
              </a:rPr>
              <a:t>n&lt;=9</a:t>
            </a:r>
            <a:r>
              <a:rPr lang="zh-CN" altLang="en-US" dirty="0">
                <a:latin typeface="Arial" charset="0"/>
                <a:ea typeface="宋体" charset="0"/>
              </a:rPr>
              <a:t>，即</a:t>
            </a:r>
            <a:r>
              <a:rPr lang="en-US" altLang="zh-CN" dirty="0">
                <a:latin typeface="Arial" charset="0"/>
                <a:ea typeface="宋体" charset="0"/>
              </a:rPr>
              <a:t>n</a:t>
            </a:r>
            <a:r>
              <a:rPr lang="zh-CN" altLang="en-US" dirty="0">
                <a:latin typeface="Arial" charset="0"/>
                <a:ea typeface="宋体" charset="0"/>
              </a:rPr>
              <a:t>为</a:t>
            </a:r>
            <a:r>
              <a:rPr lang="en-US" altLang="zh-CN" dirty="0">
                <a:latin typeface="Arial" charset="0"/>
                <a:ea typeface="宋体" charset="0"/>
              </a:rPr>
              <a:t>1</a:t>
            </a:r>
            <a:r>
              <a:rPr lang="zh-CN" altLang="en-US" dirty="0">
                <a:latin typeface="Arial" charset="0"/>
                <a:ea typeface="宋体" charset="0"/>
              </a:rPr>
              <a:t>位数</a:t>
            </a:r>
          </a:p>
          <a:p>
            <a:pPr lvl="2" eaLnBrk="1" hangingPunct="1"/>
            <a:r>
              <a:rPr lang="zh-CN" altLang="en-US" dirty="0">
                <a:solidFill>
                  <a:schemeClr val="bg2">
                    <a:lumMod val="60000"/>
                    <a:lumOff val="40000"/>
                  </a:schemeClr>
                </a:solidFill>
                <a:latin typeface="Arial" charset="0"/>
                <a:ea typeface="宋体" charset="0"/>
              </a:rPr>
              <a:t>递归式子：</a:t>
            </a:r>
            <a:r>
              <a:rPr lang="zh-CN" altLang="en-US" dirty="0">
                <a:latin typeface="Arial" charset="0"/>
                <a:ea typeface="宋体" charset="0"/>
              </a:rPr>
              <a:t>输出个位数</a:t>
            </a:r>
            <a:r>
              <a:rPr lang="en-US" altLang="zh-CN" dirty="0">
                <a:latin typeface="Arial" charset="0"/>
                <a:ea typeface="宋体" charset="0"/>
              </a:rPr>
              <a:t>n%10</a:t>
            </a:r>
            <a:r>
              <a:rPr lang="zh-CN" altLang="en-US" dirty="0">
                <a:latin typeface="Arial" charset="0"/>
                <a:ea typeface="宋体" charset="0"/>
              </a:rPr>
              <a:t>，再递归调用</a:t>
            </a:r>
            <a:r>
              <a:rPr lang="en-US" altLang="zh-CN" dirty="0">
                <a:latin typeface="Arial" charset="0"/>
                <a:ea typeface="宋体" charset="0"/>
              </a:rPr>
              <a:t>reverse(n/10) </a:t>
            </a:r>
            <a:r>
              <a:rPr lang="zh-CN" altLang="en-US" dirty="0">
                <a:latin typeface="Arial" charset="0"/>
                <a:ea typeface="宋体" charset="0"/>
              </a:rPr>
              <a:t>输出前</a:t>
            </a:r>
            <a:r>
              <a:rPr lang="en-US" altLang="zh-CN" dirty="0">
                <a:latin typeface="Arial" charset="0"/>
                <a:ea typeface="宋体" charset="0"/>
              </a:rPr>
              <a:t>n-1</a:t>
            </a:r>
            <a:r>
              <a:rPr lang="zh-CN" altLang="en-US" dirty="0">
                <a:latin typeface="Arial" charset="0"/>
                <a:ea typeface="宋体" charset="0"/>
              </a:rPr>
              <a:t>位，如果</a:t>
            </a:r>
            <a:r>
              <a:rPr lang="en-US" altLang="zh-CN" dirty="0">
                <a:latin typeface="Arial" charset="0"/>
                <a:ea typeface="宋体" charset="0"/>
              </a:rPr>
              <a:t>n</a:t>
            </a:r>
            <a:r>
              <a:rPr lang="zh-CN" altLang="en-US" dirty="0">
                <a:latin typeface="Arial" charset="0"/>
                <a:ea typeface="宋体" charset="0"/>
              </a:rPr>
              <a:t>为多位数</a:t>
            </a:r>
            <a:endParaRPr lang="zh-CN" dirty="0">
              <a:latin typeface="Arial" charset="0"/>
              <a:ea typeface="宋体" charset="0"/>
            </a:endParaRPr>
          </a:p>
        </p:txBody>
      </p:sp>
      <p:sp>
        <p:nvSpPr>
          <p:cNvPr id="2" name="文本框 1">
            <a:extLst>
              <a:ext uri="{FF2B5EF4-FFF2-40B4-BE49-F238E27FC236}">
                <a16:creationId xmlns:a16="http://schemas.microsoft.com/office/drawing/2014/main" id="{4A5AF901-F8DF-694A-894B-1138E9E98A9D}"/>
              </a:ext>
            </a:extLst>
          </p:cNvPr>
          <p:cNvSpPr txBox="1"/>
          <p:nvPr/>
        </p:nvSpPr>
        <p:spPr>
          <a:xfrm>
            <a:off x="3287688" y="2348880"/>
            <a:ext cx="2558714" cy="584775"/>
          </a:xfrm>
          <a:prstGeom prst="rect">
            <a:avLst/>
          </a:prstGeom>
          <a:noFill/>
        </p:spPr>
        <p:txBody>
          <a:bodyPr wrap="none" rtlCol="0">
            <a:spAutoFit/>
          </a:bodyPr>
          <a:lstStyle/>
          <a:p>
            <a:r>
              <a:rPr kumimoji="1" lang="zh-CN" altLang="en-US" sz="3200" b="1" dirty="0">
                <a:solidFill>
                  <a:schemeClr val="bg2"/>
                </a:solidFill>
              </a:rPr>
              <a:t>输入：</a:t>
            </a:r>
            <a:r>
              <a:rPr kumimoji="1" lang="en-US" altLang="zh-CN" sz="3200" b="1" dirty="0">
                <a:solidFill>
                  <a:schemeClr val="bg2"/>
                </a:solidFill>
              </a:rPr>
              <a:t>13524</a:t>
            </a:r>
            <a:endParaRPr kumimoji="1" lang="zh-CN" altLang="en-US" sz="3200" b="1" dirty="0">
              <a:solidFill>
                <a:schemeClr val="bg2"/>
              </a:solidFill>
            </a:endParaRPr>
          </a:p>
        </p:txBody>
      </p:sp>
      <p:sp>
        <p:nvSpPr>
          <p:cNvPr id="5" name="文本框 4">
            <a:extLst>
              <a:ext uri="{FF2B5EF4-FFF2-40B4-BE49-F238E27FC236}">
                <a16:creationId xmlns:a16="http://schemas.microsoft.com/office/drawing/2014/main" id="{285C7879-BA26-7F41-A1A8-BF372A4450DF}"/>
              </a:ext>
            </a:extLst>
          </p:cNvPr>
          <p:cNvSpPr txBox="1"/>
          <p:nvPr/>
        </p:nvSpPr>
        <p:spPr>
          <a:xfrm>
            <a:off x="6362387" y="2348879"/>
            <a:ext cx="2558714" cy="584775"/>
          </a:xfrm>
          <a:prstGeom prst="rect">
            <a:avLst/>
          </a:prstGeom>
          <a:noFill/>
        </p:spPr>
        <p:txBody>
          <a:bodyPr wrap="none" rtlCol="0">
            <a:spAutoFit/>
          </a:bodyPr>
          <a:lstStyle/>
          <a:p>
            <a:r>
              <a:rPr kumimoji="1" lang="zh-CN" altLang="en-US" sz="3200" b="1" dirty="0">
                <a:solidFill>
                  <a:schemeClr val="bg2"/>
                </a:solidFill>
              </a:rPr>
              <a:t>输出：</a:t>
            </a:r>
            <a:r>
              <a:rPr kumimoji="1" lang="en-US" altLang="zh-CN" sz="3200" b="1" dirty="0">
                <a:solidFill>
                  <a:schemeClr val="bg2"/>
                </a:solidFill>
              </a:rPr>
              <a:t>42531</a:t>
            </a:r>
            <a:endParaRPr kumimoji="1" lang="zh-CN" altLang="en-US" sz="3200" b="1" dirty="0">
              <a:solidFill>
                <a:schemeClr val="bg2"/>
              </a:solidFill>
            </a:endParaRPr>
          </a:p>
        </p:txBody>
      </p:sp>
    </p:spTree>
    <p:extLst>
      <p:ext uri="{BB962C8B-B14F-4D97-AF65-F5344CB8AC3E}">
        <p14:creationId xmlns:p14="http://schemas.microsoft.com/office/powerpoint/2010/main" val="2568191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263352" y="548680"/>
            <a:ext cx="7391400" cy="762000"/>
          </a:xfrm>
        </p:spPr>
        <p:txBody>
          <a:bodyPr/>
          <a:lstStyle/>
          <a:p>
            <a:pPr eaLnBrk="1" hangingPunct="1"/>
            <a:r>
              <a:rPr lang="en-US" altLang="zh-CN" dirty="0">
                <a:latin typeface="Arial" charset="0"/>
                <a:ea typeface="宋体" charset="0"/>
              </a:rPr>
              <a:t>10.2.3  </a:t>
            </a:r>
            <a:r>
              <a:rPr lang="zh-CN" altLang="en-US" dirty="0">
                <a:latin typeface="Arial" charset="0"/>
                <a:ea typeface="宋体" charset="0"/>
              </a:rPr>
              <a:t>递归程序设计</a:t>
            </a:r>
            <a:endParaRPr lang="zh-CN" altLang="en-US" b="0" dirty="0">
              <a:latin typeface="Arial" charset="0"/>
              <a:ea typeface="宋体" charset="0"/>
            </a:endParaRPr>
          </a:p>
        </p:txBody>
      </p:sp>
      <p:sp>
        <p:nvSpPr>
          <p:cNvPr id="505859" name="Rectangle 3"/>
          <p:cNvSpPr>
            <a:spLocks noGrp="1" noChangeArrowheads="1"/>
          </p:cNvSpPr>
          <p:nvPr>
            <p:ph type="body" idx="1"/>
          </p:nvPr>
        </p:nvSpPr>
        <p:spPr>
          <a:xfrm>
            <a:off x="407368" y="1700808"/>
            <a:ext cx="10009807" cy="4968875"/>
          </a:xfrm>
        </p:spPr>
        <p:txBody>
          <a:bodyPr/>
          <a:lstStyle/>
          <a:p>
            <a:pPr eaLnBrk="1" hangingPunct="1"/>
            <a:r>
              <a:rPr lang="zh-CN" altLang="en-US" sz="2800" b="1" dirty="0">
                <a:latin typeface="Arial" charset="0"/>
                <a:ea typeface="宋体" charset="0"/>
              </a:rPr>
              <a:t>由于结果是在屏幕上输出，因此函数返回类型为</a:t>
            </a:r>
            <a:r>
              <a:rPr lang="en-US" altLang="zh-CN" sz="2800" b="1" dirty="0">
                <a:latin typeface="Arial" charset="0"/>
                <a:ea typeface="宋体" charset="0"/>
              </a:rPr>
              <a:t>void </a:t>
            </a:r>
            <a:endParaRPr lang="zh-CN" altLang="en-US" sz="2800" b="1" dirty="0">
              <a:latin typeface="Arial" charset="0"/>
              <a:ea typeface="宋体" charset="0"/>
            </a:endParaRPr>
          </a:p>
          <a:p>
            <a:pPr eaLnBrk="1" hangingPunct="1">
              <a:lnSpc>
                <a:spcPct val="180000"/>
              </a:lnSpc>
              <a:buFont typeface="Wingdings" charset="0"/>
              <a:buNone/>
            </a:pPr>
            <a:r>
              <a:rPr lang="en-US" altLang="zh-CN" sz="2400" dirty="0"/>
              <a:t>void reverse(int num)</a:t>
            </a:r>
          </a:p>
          <a:p>
            <a:pPr eaLnBrk="1" hangingPunct="1">
              <a:lnSpc>
                <a:spcPct val="80000"/>
              </a:lnSpc>
              <a:buFont typeface="Wingdings" charset="0"/>
              <a:buNone/>
            </a:pPr>
            <a:r>
              <a:rPr lang="en-US" altLang="zh-CN" sz="2400" dirty="0"/>
              <a:t>{</a:t>
            </a:r>
          </a:p>
          <a:p>
            <a:pPr eaLnBrk="1" hangingPunct="1">
              <a:lnSpc>
                <a:spcPct val="80000"/>
              </a:lnSpc>
              <a:buFont typeface="Wingdings" charset="0"/>
              <a:buNone/>
            </a:pPr>
            <a:r>
              <a:rPr lang="en-US" altLang="zh-CN" sz="2400" dirty="0"/>
              <a:t>	if</a:t>
            </a:r>
            <a:r>
              <a:rPr lang="zh-CN" altLang="en-US" sz="2400" dirty="0"/>
              <a:t> </a:t>
            </a:r>
            <a:r>
              <a:rPr lang="en-US" altLang="zh-CN" sz="2400" dirty="0"/>
              <a:t>(num&lt;=9)</a:t>
            </a:r>
          </a:p>
          <a:p>
            <a:pPr eaLnBrk="1" hangingPunct="1">
              <a:lnSpc>
                <a:spcPct val="80000"/>
              </a:lnSpc>
              <a:buFont typeface="Wingdings" charset="0"/>
              <a:buNone/>
            </a:pPr>
            <a:r>
              <a:rPr lang="en-US" altLang="zh-CN" sz="2400" dirty="0"/>
              <a:t>		</a:t>
            </a:r>
            <a:r>
              <a:rPr lang="en-US" altLang="zh-CN" sz="2400" dirty="0" err="1"/>
              <a:t>printf</a:t>
            </a:r>
            <a:r>
              <a:rPr lang="zh-CN" altLang="en-US" sz="2400" dirty="0"/>
              <a:t> </a:t>
            </a:r>
            <a:r>
              <a:rPr lang="en-US" altLang="zh-CN" sz="2400" dirty="0"/>
              <a:t>("%</a:t>
            </a:r>
            <a:r>
              <a:rPr lang="en-US" altLang="zh-CN" sz="2400" dirty="0" err="1"/>
              <a:t>d",num</a:t>
            </a:r>
            <a:r>
              <a:rPr lang="en-US" altLang="zh-CN" sz="2400" dirty="0"/>
              <a:t>);		</a:t>
            </a:r>
            <a:r>
              <a:rPr lang="en-US" altLang="zh-CN" sz="2400" dirty="0">
                <a:solidFill>
                  <a:schemeClr val="accent1">
                    <a:lumMod val="25000"/>
                  </a:schemeClr>
                </a:solidFill>
              </a:rPr>
              <a:t>/* </a:t>
            </a:r>
            <a:r>
              <a:rPr lang="zh-CN" altLang="en-US" sz="2400" dirty="0">
                <a:solidFill>
                  <a:schemeClr val="accent1">
                    <a:lumMod val="25000"/>
                  </a:schemeClr>
                </a:solidFill>
              </a:rPr>
              <a:t>递归出口 *</a:t>
            </a:r>
            <a:r>
              <a:rPr lang="en-US" altLang="zh-CN" sz="2400" dirty="0">
                <a:solidFill>
                  <a:schemeClr val="accent1">
                    <a:lumMod val="25000"/>
                  </a:schemeClr>
                </a:solidFill>
              </a:rPr>
              <a:t>/</a:t>
            </a:r>
          </a:p>
          <a:p>
            <a:pPr eaLnBrk="1" hangingPunct="1">
              <a:lnSpc>
                <a:spcPct val="80000"/>
              </a:lnSpc>
              <a:buFont typeface="Wingdings" charset="0"/>
              <a:buNone/>
            </a:pPr>
            <a:r>
              <a:rPr lang="en-US" altLang="zh-CN" sz="2400" dirty="0"/>
              <a:t>	else</a:t>
            </a:r>
            <a:r>
              <a:rPr lang="zh-CN" altLang="en-US" sz="2400" dirty="0"/>
              <a:t> </a:t>
            </a:r>
            <a:r>
              <a:rPr lang="en-US" altLang="zh-CN" sz="2400" dirty="0"/>
              <a:t>{</a:t>
            </a:r>
          </a:p>
          <a:p>
            <a:pPr eaLnBrk="1" hangingPunct="1">
              <a:lnSpc>
                <a:spcPct val="80000"/>
              </a:lnSpc>
              <a:buFont typeface="Wingdings" charset="0"/>
              <a:buNone/>
            </a:pPr>
            <a:r>
              <a:rPr lang="en-US" altLang="zh-CN" sz="2400" dirty="0"/>
              <a:t>	</a:t>
            </a:r>
            <a:r>
              <a:rPr lang="zh-CN" altLang="en-US" sz="2400" dirty="0"/>
              <a:t>    </a:t>
            </a:r>
            <a:r>
              <a:rPr lang="en-US" altLang="zh-CN" sz="2400" dirty="0" err="1"/>
              <a:t>printf</a:t>
            </a:r>
            <a:r>
              <a:rPr lang="zh-CN" altLang="en-US" sz="2400" dirty="0"/>
              <a:t> </a:t>
            </a:r>
            <a:r>
              <a:rPr lang="en-US" altLang="zh-CN" sz="2400" dirty="0"/>
              <a:t>("%d",num%10); </a:t>
            </a:r>
          </a:p>
          <a:p>
            <a:pPr eaLnBrk="1" hangingPunct="1">
              <a:lnSpc>
                <a:spcPct val="80000"/>
              </a:lnSpc>
              <a:buFont typeface="Wingdings" charset="0"/>
              <a:buNone/>
            </a:pPr>
            <a:r>
              <a:rPr lang="en-US" altLang="zh-CN" sz="2400" dirty="0"/>
              <a:t>		reverse</a:t>
            </a:r>
            <a:r>
              <a:rPr lang="zh-CN" altLang="en-US" sz="2400" dirty="0"/>
              <a:t> </a:t>
            </a:r>
            <a:r>
              <a:rPr lang="en-US" altLang="zh-CN" sz="2400" dirty="0"/>
              <a:t>(num/10); 		</a:t>
            </a:r>
            <a:r>
              <a:rPr lang="en-US" altLang="zh-CN" sz="2400" dirty="0">
                <a:solidFill>
                  <a:schemeClr val="accent1">
                    <a:lumMod val="25000"/>
                  </a:schemeClr>
                </a:solidFill>
              </a:rPr>
              <a:t>/* </a:t>
            </a:r>
            <a:r>
              <a:rPr lang="zh-CN" altLang="en-US" sz="2400" dirty="0">
                <a:solidFill>
                  <a:schemeClr val="accent1">
                    <a:lumMod val="25000"/>
                  </a:schemeClr>
                </a:solidFill>
              </a:rPr>
              <a:t>递归调用 *</a:t>
            </a:r>
            <a:r>
              <a:rPr lang="en-US" altLang="zh-CN" sz="2400" dirty="0">
                <a:solidFill>
                  <a:schemeClr val="accent1">
                    <a:lumMod val="25000"/>
                  </a:schemeClr>
                </a:solidFill>
              </a:rPr>
              <a:t>/</a:t>
            </a:r>
          </a:p>
          <a:p>
            <a:pPr eaLnBrk="1" hangingPunct="1">
              <a:lnSpc>
                <a:spcPct val="80000"/>
              </a:lnSpc>
              <a:buFont typeface="Wingdings" charset="0"/>
              <a:buNone/>
            </a:pPr>
            <a:r>
              <a:rPr lang="en-US" altLang="zh-CN" sz="2400" dirty="0"/>
              <a:t>	}</a:t>
            </a:r>
          </a:p>
          <a:p>
            <a:pPr eaLnBrk="1" hangingPunct="1">
              <a:lnSpc>
                <a:spcPct val="80000"/>
              </a:lnSpc>
              <a:buFont typeface="Wingdings" charset="0"/>
              <a:buNone/>
            </a:pPr>
            <a:r>
              <a:rPr lang="en-US" altLang="zh-CN" sz="2400" dirty="0"/>
              <a:t>}</a:t>
            </a:r>
          </a:p>
        </p:txBody>
      </p:sp>
    </p:spTree>
    <p:extLst>
      <p:ext uri="{BB962C8B-B14F-4D97-AF65-F5344CB8AC3E}">
        <p14:creationId xmlns:p14="http://schemas.microsoft.com/office/powerpoint/2010/main" val="3287767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animEffect transition="in" filter="wipe(down)">
                                      <p:cBhvr>
                                        <p:cTn id="7" dur="500"/>
                                        <p:tgtEl>
                                          <p:spTgt spid="505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05859">
                                            <p:txEl>
                                              <p:pRg st="1" end="1"/>
                                            </p:txEl>
                                          </p:spTgt>
                                        </p:tgtEl>
                                        <p:attrNameLst>
                                          <p:attrName>style.visibility</p:attrName>
                                        </p:attrNameLst>
                                      </p:cBhvr>
                                      <p:to>
                                        <p:strVal val="visible"/>
                                      </p:to>
                                    </p:set>
                                    <p:animEffect transition="in" filter="wipe(down)">
                                      <p:cBhvr>
                                        <p:cTn id="12" dur="500"/>
                                        <p:tgtEl>
                                          <p:spTgt spid="505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05859">
                                            <p:txEl>
                                              <p:pRg st="2" end="2"/>
                                            </p:txEl>
                                          </p:spTgt>
                                        </p:tgtEl>
                                        <p:attrNameLst>
                                          <p:attrName>style.visibility</p:attrName>
                                        </p:attrNameLst>
                                      </p:cBhvr>
                                      <p:to>
                                        <p:strVal val="visible"/>
                                      </p:to>
                                    </p:set>
                                    <p:animEffect transition="in" filter="wipe(down)">
                                      <p:cBhvr>
                                        <p:cTn id="17" dur="500"/>
                                        <p:tgtEl>
                                          <p:spTgt spid="505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05859">
                                            <p:txEl>
                                              <p:pRg st="3" end="3"/>
                                            </p:txEl>
                                          </p:spTgt>
                                        </p:tgtEl>
                                        <p:attrNameLst>
                                          <p:attrName>style.visibility</p:attrName>
                                        </p:attrNameLst>
                                      </p:cBhvr>
                                      <p:to>
                                        <p:strVal val="visible"/>
                                      </p:to>
                                    </p:set>
                                    <p:animEffect transition="in" filter="wipe(down)">
                                      <p:cBhvr>
                                        <p:cTn id="22" dur="500"/>
                                        <p:tgtEl>
                                          <p:spTgt spid="505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05859">
                                            <p:txEl>
                                              <p:pRg st="4" end="4"/>
                                            </p:txEl>
                                          </p:spTgt>
                                        </p:tgtEl>
                                        <p:attrNameLst>
                                          <p:attrName>style.visibility</p:attrName>
                                        </p:attrNameLst>
                                      </p:cBhvr>
                                      <p:to>
                                        <p:strVal val="visible"/>
                                      </p:to>
                                    </p:set>
                                    <p:animEffect transition="in" filter="wipe(down)">
                                      <p:cBhvr>
                                        <p:cTn id="27" dur="500"/>
                                        <p:tgtEl>
                                          <p:spTgt spid="505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05859">
                                            <p:txEl>
                                              <p:pRg st="5" end="5"/>
                                            </p:txEl>
                                          </p:spTgt>
                                        </p:tgtEl>
                                        <p:attrNameLst>
                                          <p:attrName>style.visibility</p:attrName>
                                        </p:attrNameLst>
                                      </p:cBhvr>
                                      <p:to>
                                        <p:strVal val="visible"/>
                                      </p:to>
                                    </p:set>
                                    <p:animEffect transition="in" filter="wipe(down)">
                                      <p:cBhvr>
                                        <p:cTn id="32" dur="500"/>
                                        <p:tgtEl>
                                          <p:spTgt spid="505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05859">
                                            <p:txEl>
                                              <p:pRg st="6" end="6"/>
                                            </p:txEl>
                                          </p:spTgt>
                                        </p:tgtEl>
                                        <p:attrNameLst>
                                          <p:attrName>style.visibility</p:attrName>
                                        </p:attrNameLst>
                                      </p:cBhvr>
                                      <p:to>
                                        <p:strVal val="visible"/>
                                      </p:to>
                                    </p:set>
                                    <p:animEffect transition="in" filter="wipe(down)">
                                      <p:cBhvr>
                                        <p:cTn id="37" dur="500"/>
                                        <p:tgtEl>
                                          <p:spTgt spid="5058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05859">
                                            <p:txEl>
                                              <p:pRg st="7" end="7"/>
                                            </p:txEl>
                                          </p:spTgt>
                                        </p:tgtEl>
                                        <p:attrNameLst>
                                          <p:attrName>style.visibility</p:attrName>
                                        </p:attrNameLst>
                                      </p:cBhvr>
                                      <p:to>
                                        <p:strVal val="visible"/>
                                      </p:to>
                                    </p:set>
                                    <p:animEffect transition="in" filter="wipe(down)">
                                      <p:cBhvr>
                                        <p:cTn id="42" dur="500"/>
                                        <p:tgtEl>
                                          <p:spTgt spid="5058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05859">
                                            <p:txEl>
                                              <p:pRg st="8" end="8"/>
                                            </p:txEl>
                                          </p:spTgt>
                                        </p:tgtEl>
                                        <p:attrNameLst>
                                          <p:attrName>style.visibility</p:attrName>
                                        </p:attrNameLst>
                                      </p:cBhvr>
                                      <p:to>
                                        <p:strVal val="visible"/>
                                      </p:to>
                                    </p:set>
                                    <p:animEffect transition="in" filter="wipe(down)">
                                      <p:cBhvr>
                                        <p:cTn id="47" dur="500"/>
                                        <p:tgtEl>
                                          <p:spTgt spid="5058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05859">
                                            <p:txEl>
                                              <p:pRg st="9" end="9"/>
                                            </p:txEl>
                                          </p:spTgt>
                                        </p:tgtEl>
                                        <p:attrNameLst>
                                          <p:attrName>style.visibility</p:attrName>
                                        </p:attrNameLst>
                                      </p:cBhvr>
                                      <p:to>
                                        <p:strVal val="visible"/>
                                      </p:to>
                                    </p:set>
                                    <p:animEffect transition="in" filter="wipe(down)">
                                      <p:cBhvr>
                                        <p:cTn id="52" dur="500"/>
                                        <p:tgtEl>
                                          <p:spTgt spid="505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838200" y="439738"/>
            <a:ext cx="7772400" cy="762000"/>
          </a:xfrm>
        </p:spPr>
        <p:txBody>
          <a:bodyPr/>
          <a:lstStyle/>
          <a:p>
            <a:pPr eaLnBrk="1" hangingPunct="1"/>
            <a:r>
              <a:rPr lang="zh-CN" altLang="en-US" sz="4000" dirty="0">
                <a:latin typeface="Arial" charset="0"/>
                <a:ea typeface="宋体" charset="0"/>
              </a:rPr>
              <a:t>例</a:t>
            </a:r>
            <a:r>
              <a:rPr lang="en-US" altLang="zh-CN" sz="4000" dirty="0">
                <a:latin typeface="Arial" charset="0"/>
                <a:ea typeface="宋体" charset="0"/>
              </a:rPr>
              <a:t>10-4  </a:t>
            </a:r>
            <a:r>
              <a:rPr lang="zh-CN" altLang="en-US" sz="4000" dirty="0">
                <a:latin typeface="Arial" charset="0"/>
                <a:ea typeface="宋体" charset="0"/>
              </a:rPr>
              <a:t>汉诺(</a:t>
            </a:r>
            <a:r>
              <a:rPr lang="en-US" altLang="zh-CN" sz="4000" dirty="0">
                <a:latin typeface="Arial" charset="0"/>
                <a:ea typeface="宋体" charset="0"/>
              </a:rPr>
              <a:t>Hanoi)</a:t>
            </a:r>
            <a:r>
              <a:rPr lang="zh-CN" altLang="en-US" sz="4000" dirty="0">
                <a:latin typeface="Arial" charset="0"/>
                <a:ea typeface="宋体" charset="0"/>
              </a:rPr>
              <a:t>塔问题</a:t>
            </a:r>
            <a:r>
              <a:rPr lang="en-US" altLang="zh-CN" sz="4000" dirty="0">
                <a:latin typeface="Arial" charset="0"/>
                <a:ea typeface="宋体" charset="0"/>
              </a:rPr>
              <a:t> </a:t>
            </a:r>
          </a:p>
        </p:txBody>
      </p:sp>
      <p:sp>
        <p:nvSpPr>
          <p:cNvPr id="47106" name="Line 4"/>
          <p:cNvSpPr>
            <a:spLocks noChangeShapeType="1"/>
          </p:cNvSpPr>
          <p:nvPr/>
        </p:nvSpPr>
        <p:spPr bwMode="auto">
          <a:xfrm>
            <a:off x="2966789" y="3249538"/>
            <a:ext cx="2057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7107" name="Line 5"/>
          <p:cNvSpPr>
            <a:spLocks noChangeShapeType="1"/>
          </p:cNvSpPr>
          <p:nvPr/>
        </p:nvSpPr>
        <p:spPr bwMode="auto">
          <a:xfrm flipV="1">
            <a:off x="3957389" y="1420738"/>
            <a:ext cx="0" cy="1828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06886" name="Rectangle 6"/>
          <p:cNvSpPr>
            <a:spLocks noChangeArrowheads="1"/>
          </p:cNvSpPr>
          <p:nvPr/>
        </p:nvSpPr>
        <p:spPr bwMode="auto">
          <a:xfrm>
            <a:off x="3119189" y="3020938"/>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6887" name="Rectangle 7"/>
          <p:cNvSpPr>
            <a:spLocks noChangeArrowheads="1"/>
          </p:cNvSpPr>
          <p:nvPr/>
        </p:nvSpPr>
        <p:spPr bwMode="auto">
          <a:xfrm>
            <a:off x="3347789" y="2792338"/>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6888" name="Rectangle 8"/>
          <p:cNvSpPr>
            <a:spLocks noChangeArrowheads="1"/>
          </p:cNvSpPr>
          <p:nvPr/>
        </p:nvSpPr>
        <p:spPr bwMode="auto">
          <a:xfrm>
            <a:off x="3652589" y="1877938"/>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6889" name="Rectangle 9"/>
          <p:cNvSpPr>
            <a:spLocks noChangeArrowheads="1"/>
          </p:cNvSpPr>
          <p:nvPr/>
        </p:nvSpPr>
        <p:spPr bwMode="auto">
          <a:xfrm>
            <a:off x="3804989" y="1725538"/>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112" name="Line 10"/>
          <p:cNvSpPr>
            <a:spLocks noChangeShapeType="1"/>
          </p:cNvSpPr>
          <p:nvPr/>
        </p:nvSpPr>
        <p:spPr bwMode="auto">
          <a:xfrm>
            <a:off x="5608389" y="3300338"/>
            <a:ext cx="2209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7113" name="Line 11"/>
          <p:cNvSpPr>
            <a:spLocks noChangeShapeType="1"/>
          </p:cNvSpPr>
          <p:nvPr/>
        </p:nvSpPr>
        <p:spPr bwMode="auto">
          <a:xfrm flipV="1">
            <a:off x="6751389" y="1623938"/>
            <a:ext cx="0" cy="1676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7114" name="Line 12"/>
          <p:cNvSpPr>
            <a:spLocks noChangeShapeType="1"/>
          </p:cNvSpPr>
          <p:nvPr/>
        </p:nvSpPr>
        <p:spPr bwMode="auto">
          <a:xfrm>
            <a:off x="71189" y="3249538"/>
            <a:ext cx="2209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7115" name="Line 13"/>
          <p:cNvSpPr>
            <a:spLocks noChangeShapeType="1"/>
          </p:cNvSpPr>
          <p:nvPr/>
        </p:nvSpPr>
        <p:spPr bwMode="auto">
          <a:xfrm flipV="1">
            <a:off x="1214189" y="1573138"/>
            <a:ext cx="0" cy="1676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7116" name="Text Box 14"/>
          <p:cNvSpPr txBox="1">
            <a:spLocks noChangeArrowheads="1"/>
          </p:cNvSpPr>
          <p:nvPr/>
        </p:nvSpPr>
        <p:spPr bwMode="auto">
          <a:xfrm>
            <a:off x="191839" y="1206426"/>
            <a:ext cx="6934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a:t>         </a:t>
            </a:r>
            <a:r>
              <a:rPr lang="en-US" altLang="zh-CN" b="1"/>
              <a:t>A		        B	                               C</a:t>
            </a:r>
          </a:p>
        </p:txBody>
      </p:sp>
      <p:sp>
        <p:nvSpPr>
          <p:cNvPr id="47117" name="AutoShape 15"/>
          <p:cNvSpPr>
            <a:spLocks noChangeArrowheads="1"/>
          </p:cNvSpPr>
          <p:nvPr/>
        </p:nvSpPr>
        <p:spPr bwMode="auto">
          <a:xfrm>
            <a:off x="2204789" y="2335138"/>
            <a:ext cx="762000" cy="304800"/>
          </a:xfrm>
          <a:prstGeom prst="rightArrow">
            <a:avLst>
              <a:gd name="adj1" fmla="val 50000"/>
              <a:gd name="adj2" fmla="val 62500"/>
            </a:avLst>
          </a:prstGeom>
          <a:solidFill>
            <a:srgbClr val="CC0066"/>
          </a:solidFill>
          <a:ln w="9525">
            <a:solidFill>
              <a:schemeClr val="tx1"/>
            </a:solidFill>
            <a:miter lim="800000"/>
            <a:headEnd/>
            <a:tailEnd/>
          </a:ln>
        </p:spPr>
        <p:txBody>
          <a:bodyPr wrap="none" anchor="ctr"/>
          <a:lstStyle/>
          <a:p>
            <a:endParaRPr lang="zh-CN" altLang="en-US"/>
          </a:p>
        </p:txBody>
      </p:sp>
      <p:sp>
        <p:nvSpPr>
          <p:cNvPr id="47118" name="Rectangle 16"/>
          <p:cNvSpPr>
            <a:spLocks noChangeArrowheads="1"/>
          </p:cNvSpPr>
          <p:nvPr/>
        </p:nvSpPr>
        <p:spPr bwMode="auto">
          <a:xfrm>
            <a:off x="375989" y="3020938"/>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119" name="Rectangle 17"/>
          <p:cNvSpPr>
            <a:spLocks noChangeArrowheads="1"/>
          </p:cNvSpPr>
          <p:nvPr/>
        </p:nvSpPr>
        <p:spPr bwMode="auto">
          <a:xfrm>
            <a:off x="604589" y="2792338"/>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120" name="Rectangle 18"/>
          <p:cNvSpPr>
            <a:spLocks noChangeArrowheads="1"/>
          </p:cNvSpPr>
          <p:nvPr/>
        </p:nvSpPr>
        <p:spPr bwMode="auto">
          <a:xfrm>
            <a:off x="909389" y="1877938"/>
            <a:ext cx="6096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121" name="Rectangle 19"/>
          <p:cNvSpPr>
            <a:spLocks noChangeArrowheads="1"/>
          </p:cNvSpPr>
          <p:nvPr/>
        </p:nvSpPr>
        <p:spPr bwMode="auto">
          <a:xfrm>
            <a:off x="1061789" y="1725538"/>
            <a:ext cx="304800" cy="1524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6900" name="Rectangle 20"/>
          <p:cNvSpPr>
            <a:spLocks noChangeArrowheads="1"/>
          </p:cNvSpPr>
          <p:nvPr/>
        </p:nvSpPr>
        <p:spPr bwMode="auto">
          <a:xfrm>
            <a:off x="375989" y="3020938"/>
            <a:ext cx="1676400" cy="228600"/>
          </a:xfrm>
          <a:prstGeom prst="rect">
            <a:avLst/>
          </a:prstGeom>
          <a:gradFill rotWithShape="0">
            <a:gsLst>
              <a:gs pos="0">
                <a:srgbClr val="FFFFFF"/>
              </a:gs>
              <a:gs pos="50000">
                <a:srgbClr val="CCECFF"/>
              </a:gs>
              <a:gs pos="100000">
                <a:srgbClr val="FFFFFF"/>
              </a:gs>
            </a:gsLst>
            <a:lin ang="5400000" scaled="1"/>
          </a:gradFill>
          <a:ln w="9525">
            <a:solidFill>
              <a:schemeClr val="tx1"/>
            </a:solidFill>
            <a:miter lim="800000"/>
            <a:headEnd/>
            <a:tailEnd/>
          </a:ln>
        </p:spPr>
        <p:txBody>
          <a:bodyPr wrap="none" anchor="ctr"/>
          <a:lstStyle/>
          <a:p>
            <a:endParaRPr lang="zh-CN" altLang="en-US"/>
          </a:p>
        </p:txBody>
      </p:sp>
      <p:sp>
        <p:nvSpPr>
          <p:cNvPr id="506901" name="Rectangle 21"/>
          <p:cNvSpPr>
            <a:spLocks noChangeArrowheads="1"/>
          </p:cNvSpPr>
          <p:nvPr/>
        </p:nvSpPr>
        <p:spPr bwMode="auto">
          <a:xfrm>
            <a:off x="604589" y="2792338"/>
            <a:ext cx="1295400" cy="228600"/>
          </a:xfrm>
          <a:prstGeom prst="rect">
            <a:avLst/>
          </a:prstGeom>
          <a:gradFill rotWithShape="0">
            <a:gsLst>
              <a:gs pos="0">
                <a:srgbClr val="FFFFFF"/>
              </a:gs>
              <a:gs pos="50000">
                <a:srgbClr val="CCECFF"/>
              </a:gs>
              <a:gs pos="100000">
                <a:srgbClr val="FFFFFF"/>
              </a:gs>
            </a:gsLst>
            <a:lin ang="5400000" scaled="1"/>
          </a:gradFill>
          <a:ln w="9525">
            <a:solidFill>
              <a:schemeClr val="tx1"/>
            </a:solidFill>
            <a:miter lim="800000"/>
            <a:headEnd/>
            <a:tailEnd/>
          </a:ln>
        </p:spPr>
        <p:txBody>
          <a:bodyPr wrap="none" anchor="ctr"/>
          <a:lstStyle/>
          <a:p>
            <a:endParaRPr lang="zh-CN" altLang="en-US"/>
          </a:p>
        </p:txBody>
      </p:sp>
      <p:sp>
        <p:nvSpPr>
          <p:cNvPr id="506902" name="Rectangle 22"/>
          <p:cNvSpPr>
            <a:spLocks noChangeArrowheads="1"/>
          </p:cNvSpPr>
          <p:nvPr/>
        </p:nvSpPr>
        <p:spPr bwMode="auto">
          <a:xfrm>
            <a:off x="909389" y="1877938"/>
            <a:ext cx="609600" cy="152400"/>
          </a:xfrm>
          <a:prstGeom prst="rect">
            <a:avLst/>
          </a:prstGeom>
          <a:gradFill rotWithShape="0">
            <a:gsLst>
              <a:gs pos="0">
                <a:srgbClr val="FFFFFF"/>
              </a:gs>
              <a:gs pos="50000">
                <a:srgbClr val="CCECFF"/>
              </a:gs>
              <a:gs pos="100000">
                <a:srgbClr val="FFFFFF"/>
              </a:gs>
            </a:gsLst>
            <a:lin ang="5400000" scaled="1"/>
          </a:gradFill>
          <a:ln w="9525">
            <a:solidFill>
              <a:schemeClr val="tx1"/>
            </a:solidFill>
            <a:miter lim="800000"/>
            <a:headEnd/>
            <a:tailEnd/>
          </a:ln>
        </p:spPr>
        <p:txBody>
          <a:bodyPr wrap="none" anchor="ctr"/>
          <a:lstStyle/>
          <a:p>
            <a:endParaRPr lang="zh-CN" altLang="en-US"/>
          </a:p>
        </p:txBody>
      </p:sp>
      <p:sp>
        <p:nvSpPr>
          <p:cNvPr id="506903" name="Rectangle 23"/>
          <p:cNvSpPr>
            <a:spLocks noChangeArrowheads="1"/>
          </p:cNvSpPr>
          <p:nvPr/>
        </p:nvSpPr>
        <p:spPr bwMode="auto">
          <a:xfrm>
            <a:off x="1061789" y="1725538"/>
            <a:ext cx="304800" cy="152400"/>
          </a:xfrm>
          <a:prstGeom prst="rect">
            <a:avLst/>
          </a:prstGeom>
          <a:gradFill rotWithShape="0">
            <a:gsLst>
              <a:gs pos="0">
                <a:srgbClr val="FFFFFF"/>
              </a:gs>
              <a:gs pos="50000">
                <a:srgbClr val="CCECFF"/>
              </a:gs>
              <a:gs pos="100000">
                <a:srgbClr val="FFFFFF"/>
              </a:gs>
            </a:gsLst>
            <a:lin ang="5400000" scaled="1"/>
          </a:gradFill>
          <a:ln w="9525">
            <a:solidFill>
              <a:schemeClr val="tx1"/>
            </a:solidFill>
            <a:miter lim="800000"/>
            <a:headEnd/>
            <a:tailEnd/>
          </a:ln>
        </p:spPr>
        <p:txBody>
          <a:bodyPr wrap="none" anchor="ctr"/>
          <a:lstStyle/>
          <a:p>
            <a:endParaRPr lang="zh-CN" altLang="en-US"/>
          </a:p>
        </p:txBody>
      </p:sp>
      <p:sp>
        <p:nvSpPr>
          <p:cNvPr id="47126" name="Rectangle 25"/>
          <p:cNvSpPr>
            <a:spLocks noChangeArrowheads="1"/>
          </p:cNvSpPr>
          <p:nvPr/>
        </p:nvSpPr>
        <p:spPr bwMode="auto">
          <a:xfrm>
            <a:off x="1055440" y="3509888"/>
            <a:ext cx="5616575" cy="3024188"/>
          </a:xfrm>
          <a:prstGeom prst="rect">
            <a:avLst/>
          </a:prstGeom>
          <a:noFill/>
          <a:ln w="9525">
            <a:solidFill>
              <a:srgbClr val="33CCCC"/>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marL="342900" indent="-342900" algn="just">
              <a:lnSpc>
                <a:spcPct val="80000"/>
              </a:lnSpc>
              <a:spcBef>
                <a:spcPct val="20000"/>
              </a:spcBef>
              <a:buClr>
                <a:schemeClr val="bg2"/>
              </a:buClr>
              <a:buSzPct val="75000"/>
            </a:pPr>
            <a:r>
              <a:rPr lang="en-US" altLang="zh-CN" sz="2400" b="1"/>
              <a:t>hanio(n</a:t>
            </a:r>
            <a:r>
              <a:rPr lang="zh-CN" altLang="en-US" sz="2400" b="1"/>
              <a:t>个盘，</a:t>
            </a:r>
            <a:r>
              <a:rPr lang="en-US" altLang="zh-CN" sz="2400" b="1"/>
              <a:t>A→B</a:t>
            </a:r>
            <a:r>
              <a:rPr lang="zh-CN" altLang="en-US" sz="2400" b="1"/>
              <a:t>，</a:t>
            </a:r>
            <a:r>
              <a:rPr lang="en-US" altLang="zh-CN" sz="2400" b="1"/>
              <a:t>C</a:t>
            </a:r>
            <a:r>
              <a:rPr lang="zh-CN" altLang="en-US" sz="2400" b="1"/>
              <a:t>为过渡</a:t>
            </a:r>
            <a:r>
              <a:rPr lang="en-US" altLang="zh-CN" sz="2400" b="1"/>
              <a:t>)    </a:t>
            </a:r>
            <a:endParaRPr lang="zh-CN" altLang="en-US" sz="2400" b="1"/>
          </a:p>
          <a:p>
            <a:pPr marL="342900" indent="-342900" algn="just">
              <a:lnSpc>
                <a:spcPct val="80000"/>
              </a:lnSpc>
              <a:spcBef>
                <a:spcPct val="20000"/>
              </a:spcBef>
              <a:buClr>
                <a:schemeClr val="bg2"/>
              </a:buClr>
              <a:buSzPct val="75000"/>
            </a:pPr>
            <a:r>
              <a:rPr lang="en-US" altLang="zh-CN" sz="2400" b="1"/>
              <a:t>{  if (n == 1)</a:t>
            </a:r>
          </a:p>
          <a:p>
            <a:pPr marL="342900" indent="-342900" algn="just">
              <a:lnSpc>
                <a:spcPct val="80000"/>
              </a:lnSpc>
              <a:spcBef>
                <a:spcPct val="20000"/>
              </a:spcBef>
              <a:buClr>
                <a:schemeClr val="bg2"/>
              </a:buClr>
              <a:buSzPct val="75000"/>
            </a:pPr>
            <a:r>
              <a:rPr lang="en-US" altLang="zh-CN" sz="2400" b="1"/>
              <a:t>       </a:t>
            </a:r>
            <a:r>
              <a:rPr lang="zh-CN" altLang="en-US" sz="2400" b="1" u="sng">
                <a:solidFill>
                  <a:srgbClr val="0033CC"/>
                </a:solidFill>
              </a:rPr>
              <a:t>直接把盘子</a:t>
            </a:r>
            <a:r>
              <a:rPr lang="en-US" altLang="zh-CN" sz="2400" b="1" u="sng">
                <a:solidFill>
                  <a:srgbClr val="0033CC"/>
                </a:solidFill>
              </a:rPr>
              <a:t>A→B</a:t>
            </a:r>
          </a:p>
          <a:p>
            <a:pPr marL="342900" indent="-342900" algn="just">
              <a:lnSpc>
                <a:spcPct val="80000"/>
              </a:lnSpc>
              <a:spcBef>
                <a:spcPct val="20000"/>
              </a:spcBef>
              <a:buClr>
                <a:schemeClr val="bg2"/>
              </a:buClr>
              <a:buSzPct val="75000"/>
            </a:pPr>
            <a:r>
              <a:rPr lang="en-US" altLang="zh-CN" sz="2400" b="1"/>
              <a:t>    else{</a:t>
            </a:r>
          </a:p>
          <a:p>
            <a:pPr marL="342900" indent="-342900" algn="just">
              <a:lnSpc>
                <a:spcPct val="70000"/>
              </a:lnSpc>
              <a:spcBef>
                <a:spcPct val="20000"/>
              </a:spcBef>
              <a:buClr>
                <a:schemeClr val="bg2"/>
              </a:buClr>
              <a:buSzPct val="75000"/>
            </a:pPr>
            <a:r>
              <a:rPr lang="en-US" altLang="zh-CN" sz="2400" b="1"/>
              <a:t>        hanio(n-1</a:t>
            </a:r>
            <a:r>
              <a:rPr lang="zh-CN" altLang="en-US" sz="2400" b="1"/>
              <a:t>个盘，</a:t>
            </a:r>
            <a:r>
              <a:rPr lang="en-US" altLang="zh-CN" sz="2400" b="1"/>
              <a:t>A→C</a:t>
            </a:r>
            <a:r>
              <a:rPr lang="zh-CN" altLang="en-US" sz="2400" b="1"/>
              <a:t>，</a:t>
            </a:r>
            <a:r>
              <a:rPr lang="en-US" altLang="zh-CN" sz="2400" b="1"/>
              <a:t>B</a:t>
            </a:r>
            <a:r>
              <a:rPr lang="zh-CN" altLang="en-US" sz="2400" b="1"/>
              <a:t>为过渡</a:t>
            </a:r>
            <a:r>
              <a:rPr lang="en-US" altLang="zh-CN" sz="2400" b="1"/>
              <a:t>) </a:t>
            </a:r>
          </a:p>
          <a:p>
            <a:pPr marL="342900" indent="-342900" algn="just">
              <a:lnSpc>
                <a:spcPct val="70000"/>
              </a:lnSpc>
              <a:spcBef>
                <a:spcPct val="20000"/>
              </a:spcBef>
              <a:buClr>
                <a:schemeClr val="bg2"/>
              </a:buClr>
              <a:buSzPct val="75000"/>
            </a:pPr>
            <a:r>
              <a:rPr lang="en-US" altLang="zh-CN" sz="2400" b="1"/>
              <a:t>	    </a:t>
            </a:r>
            <a:r>
              <a:rPr lang="zh-CN" altLang="en-US" sz="2400" b="1" u="sng">
                <a:solidFill>
                  <a:srgbClr val="0033CC"/>
                </a:solidFill>
              </a:rPr>
              <a:t>把</a:t>
            </a:r>
            <a:r>
              <a:rPr lang="en-US" altLang="zh-CN" sz="2400" b="1" u="sng">
                <a:solidFill>
                  <a:srgbClr val="0033CC"/>
                </a:solidFill>
              </a:rPr>
              <a:t>n</a:t>
            </a:r>
            <a:r>
              <a:rPr lang="zh-CN" altLang="en-US" sz="2400" b="1" u="sng">
                <a:solidFill>
                  <a:srgbClr val="0033CC"/>
                </a:solidFill>
              </a:rPr>
              <a:t>号盘 </a:t>
            </a:r>
            <a:r>
              <a:rPr lang="en-US" altLang="zh-CN" sz="2400" b="1" u="sng">
                <a:solidFill>
                  <a:srgbClr val="0033CC"/>
                </a:solidFill>
              </a:rPr>
              <a:t>A→B</a:t>
            </a:r>
          </a:p>
          <a:p>
            <a:pPr marL="342900" indent="-342900" algn="just">
              <a:lnSpc>
                <a:spcPct val="70000"/>
              </a:lnSpc>
              <a:spcBef>
                <a:spcPct val="20000"/>
              </a:spcBef>
              <a:buClr>
                <a:schemeClr val="bg2"/>
              </a:buClr>
              <a:buSzPct val="75000"/>
            </a:pPr>
            <a:r>
              <a:rPr lang="en-US" altLang="zh-CN" sz="2400" b="1"/>
              <a:t>	     hanio(n-1</a:t>
            </a:r>
            <a:r>
              <a:rPr lang="zh-CN" altLang="en-US" sz="2400" b="1"/>
              <a:t>个盘，</a:t>
            </a:r>
            <a:r>
              <a:rPr lang="en-US" altLang="zh-CN" sz="2400" b="1"/>
              <a:t>C→B</a:t>
            </a:r>
            <a:r>
              <a:rPr lang="zh-CN" altLang="en-US" sz="2400" b="1"/>
              <a:t>，</a:t>
            </a:r>
            <a:r>
              <a:rPr lang="en-US" altLang="zh-CN" sz="2400" b="1"/>
              <a:t>A</a:t>
            </a:r>
            <a:r>
              <a:rPr lang="zh-CN" altLang="en-US" sz="2400" b="1"/>
              <a:t>为过渡</a:t>
            </a:r>
            <a:r>
              <a:rPr lang="en-US" altLang="zh-CN" sz="2400" b="1"/>
              <a:t>)</a:t>
            </a:r>
          </a:p>
          <a:p>
            <a:pPr marL="342900" indent="-342900" algn="just">
              <a:lnSpc>
                <a:spcPct val="50000"/>
              </a:lnSpc>
              <a:spcBef>
                <a:spcPct val="20000"/>
              </a:spcBef>
              <a:buClr>
                <a:schemeClr val="bg2"/>
              </a:buClr>
              <a:buSzPct val="75000"/>
            </a:pPr>
            <a:r>
              <a:rPr lang="en-US" altLang="zh-CN" sz="2400" b="1"/>
              <a:t>	  }</a:t>
            </a:r>
          </a:p>
          <a:p>
            <a:pPr marL="342900" indent="-342900" algn="just">
              <a:lnSpc>
                <a:spcPct val="50000"/>
              </a:lnSpc>
              <a:spcBef>
                <a:spcPct val="20000"/>
              </a:spcBef>
              <a:buClr>
                <a:schemeClr val="bg2"/>
              </a:buClr>
              <a:buSzPct val="75000"/>
            </a:pPr>
            <a:r>
              <a:rPr lang="en-US" altLang="zh-CN" sz="2400" b="1"/>
              <a:t>}</a:t>
            </a:r>
          </a:p>
        </p:txBody>
      </p:sp>
    </p:spTree>
    <p:extLst>
      <p:ext uri="{BB962C8B-B14F-4D97-AF65-F5344CB8AC3E}">
        <p14:creationId xmlns:p14="http://schemas.microsoft.com/office/powerpoint/2010/main" val="24066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688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0688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0688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0688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50690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50690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50690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506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6" grpId="0" animBg="1"/>
      <p:bldP spid="506887" grpId="0" animBg="1"/>
      <p:bldP spid="506888" grpId="0" animBg="1"/>
      <p:bldP spid="506889" grpId="0" animBg="1"/>
      <p:bldP spid="506900" grpId="0" animBg="1"/>
      <p:bldP spid="506901" grpId="0" animBg="1"/>
      <p:bldP spid="506902" grpId="0" animBg="1"/>
      <p:bldP spid="50690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5">
            <a:extLst>
              <a:ext uri="{FF2B5EF4-FFF2-40B4-BE49-F238E27FC236}">
                <a16:creationId xmlns:a16="http://schemas.microsoft.com/office/drawing/2014/main" id="{D956B6CB-8222-8240-B7B2-FE8E77CBCE7D}"/>
              </a:ext>
            </a:extLst>
          </p:cNvPr>
          <p:cNvSpPr>
            <a:spLocks noGrp="1"/>
          </p:cNvSpPr>
          <p:nvPr>
            <p:ph type="sldNum" sz="quarter" idx="11"/>
          </p:nvPr>
        </p:nvSpPr>
        <p:spPr>
          <a:xfrm>
            <a:off x="793750" y="710247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1363" indent="-284163">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1413" indent="-227013">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598613" indent="-227013">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5813" indent="-227013">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3013" indent="-227013"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0213" indent="-227013"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7413" indent="-227013"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4613" indent="-227013"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fld id="{7E5B52D4-EC75-2F49-A945-576C5B9F9218}" type="slidenum">
              <a:rPr lang="zh-CN" altLang="en-US" sz="1200" b="0" smtClean="0"/>
              <a:pPr algn="l">
                <a:spcBef>
                  <a:spcPct val="0"/>
                </a:spcBef>
                <a:buClrTx/>
                <a:buSzTx/>
                <a:buFontTx/>
                <a:buNone/>
              </a:pPr>
              <a:t>5</a:t>
            </a:fld>
            <a:endParaRPr lang="en-US" altLang="zh-CN" sz="1200" b="0"/>
          </a:p>
        </p:txBody>
      </p:sp>
      <p:sp>
        <p:nvSpPr>
          <p:cNvPr id="22530" name="Rectangle 2">
            <a:extLst>
              <a:ext uri="{FF2B5EF4-FFF2-40B4-BE49-F238E27FC236}">
                <a16:creationId xmlns:a16="http://schemas.microsoft.com/office/drawing/2014/main" id="{6C865208-7150-DB4C-AD73-4F991882096E}"/>
              </a:ext>
            </a:extLst>
          </p:cNvPr>
          <p:cNvSpPr>
            <a:spLocks noGrp="1" noChangeArrowheads="1"/>
          </p:cNvSpPr>
          <p:nvPr>
            <p:ph type="title"/>
          </p:nvPr>
        </p:nvSpPr>
        <p:spPr>
          <a:xfrm>
            <a:off x="473100" y="433388"/>
            <a:ext cx="3816350" cy="692150"/>
          </a:xfrm>
        </p:spPr>
        <p:txBody>
          <a:bodyPr/>
          <a:lstStyle/>
          <a:p>
            <a:r>
              <a:rPr lang="zh-CN" altLang="en-US" sz="4000" dirty="0"/>
              <a:t>基础概览</a:t>
            </a:r>
          </a:p>
        </p:txBody>
      </p:sp>
      <p:sp>
        <p:nvSpPr>
          <p:cNvPr id="253955" name="Oval 3">
            <a:extLst>
              <a:ext uri="{FF2B5EF4-FFF2-40B4-BE49-F238E27FC236}">
                <a16:creationId xmlns:a16="http://schemas.microsoft.com/office/drawing/2014/main" id="{51CCCF91-F097-C64D-AD52-6B558C5D04B9}"/>
              </a:ext>
            </a:extLst>
          </p:cNvPr>
          <p:cNvSpPr>
            <a:spLocks noChangeArrowheads="1"/>
          </p:cNvSpPr>
          <p:nvPr/>
        </p:nvSpPr>
        <p:spPr bwMode="auto">
          <a:xfrm>
            <a:off x="400075" y="1196975"/>
            <a:ext cx="1150937" cy="649288"/>
          </a:xfrm>
          <a:prstGeom prst="ellipse">
            <a:avLst/>
          </a:prstGeom>
          <a:solidFill>
            <a:srgbClr val="FFFFCC"/>
          </a:solidFill>
          <a:ln w="28575">
            <a:solidFill>
              <a:srgbClr val="993300"/>
            </a:solidFill>
            <a:round/>
            <a:headEnd/>
            <a:tailEnd/>
          </a:ln>
          <a:effectLst/>
        </p:spPr>
        <p:txBody>
          <a:bodyPr wrap="none" anchor="ctr"/>
          <a:lstStyle/>
          <a:p>
            <a:pPr algn="ctr" eaLnBrk="1" hangingPunct="1">
              <a:defRPr/>
            </a:pPr>
            <a:r>
              <a:rPr lang="zh-CN" altLang="en-US" b="1">
                <a:solidFill>
                  <a:schemeClr val="accent1">
                    <a:lumMod val="50000"/>
                  </a:schemeClr>
                </a:solidFill>
                <a:latin typeface="Arial" charset="0"/>
                <a:ea typeface="黑体" pitchFamily="2" charset="-122"/>
              </a:rPr>
              <a:t>引言</a:t>
            </a:r>
          </a:p>
        </p:txBody>
      </p:sp>
      <p:sp>
        <p:nvSpPr>
          <p:cNvPr id="22532" name="Rectangle 4">
            <a:extLst>
              <a:ext uri="{FF2B5EF4-FFF2-40B4-BE49-F238E27FC236}">
                <a16:creationId xmlns:a16="http://schemas.microsoft.com/office/drawing/2014/main" id="{F746F1D0-B681-CD41-B0DB-5443C50F9E05}"/>
              </a:ext>
            </a:extLst>
          </p:cNvPr>
          <p:cNvSpPr>
            <a:spLocks noChangeArrowheads="1"/>
          </p:cNvSpPr>
          <p:nvPr/>
        </p:nvSpPr>
        <p:spPr bwMode="auto">
          <a:xfrm>
            <a:off x="2273325" y="1528763"/>
            <a:ext cx="1511300" cy="460375"/>
          </a:xfrm>
          <a:prstGeom prst="rect">
            <a:avLst/>
          </a:prstGeom>
          <a:solidFill>
            <a:srgbClr val="FFFFCC"/>
          </a:solidFill>
          <a:ln w="2857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用</a:t>
            </a:r>
            <a:r>
              <a:rPr lang="en-US" altLang="zh-CN" sz="1800">
                <a:solidFill>
                  <a:srgbClr val="0000CC"/>
                </a:solidFill>
                <a:ea typeface="黑体" panose="02010609060101010101" pitchFamily="49" charset="-122"/>
              </a:rPr>
              <a:t>C</a:t>
            </a:r>
            <a:r>
              <a:rPr lang="zh-CN" altLang="en-US" sz="1800">
                <a:solidFill>
                  <a:srgbClr val="0000CC"/>
                </a:solidFill>
                <a:ea typeface="黑体" panose="02010609060101010101" pitchFamily="49" charset="-122"/>
              </a:rPr>
              <a:t>编程</a:t>
            </a:r>
          </a:p>
        </p:txBody>
      </p:sp>
      <p:sp>
        <p:nvSpPr>
          <p:cNvPr id="253957" name="Rectangle 5">
            <a:extLst>
              <a:ext uri="{FF2B5EF4-FFF2-40B4-BE49-F238E27FC236}">
                <a16:creationId xmlns:a16="http://schemas.microsoft.com/office/drawing/2014/main" id="{3C30CEE5-F488-544F-BCB8-C8D3BD4F9253}"/>
              </a:ext>
            </a:extLst>
          </p:cNvPr>
          <p:cNvSpPr>
            <a:spLocks noChangeArrowheads="1"/>
          </p:cNvSpPr>
          <p:nvPr/>
        </p:nvSpPr>
        <p:spPr bwMode="auto">
          <a:xfrm>
            <a:off x="2273325" y="2420938"/>
            <a:ext cx="1511300" cy="431800"/>
          </a:xfrm>
          <a:prstGeom prst="rect">
            <a:avLst/>
          </a:prstGeom>
          <a:solidFill>
            <a:srgbClr val="FFFFCC"/>
          </a:solidFill>
          <a:ln w="28575" algn="ctr">
            <a:solidFill>
              <a:srgbClr val="993300"/>
            </a:solidFill>
            <a:miter lim="800000"/>
            <a:headEnd/>
            <a:tailEnd/>
          </a:ln>
          <a:effectLst/>
        </p:spPr>
        <p:txBody>
          <a:bodyPr wrap="none" anchor="ctr"/>
          <a:lstStyle/>
          <a:p>
            <a:pPr algn="ctr" eaLnBrk="1" hangingPunct="1">
              <a:defRPr/>
            </a:pPr>
            <a:r>
              <a:rPr lang="zh-CN" altLang="en-US" b="1">
                <a:solidFill>
                  <a:schemeClr val="accent1">
                    <a:lumMod val="50000"/>
                  </a:schemeClr>
                </a:solidFill>
                <a:latin typeface="Arial" charset="0"/>
                <a:ea typeface="黑体" pitchFamily="2" charset="-122"/>
              </a:rPr>
              <a:t>流程控制</a:t>
            </a:r>
          </a:p>
        </p:txBody>
      </p:sp>
      <p:cxnSp>
        <p:nvCxnSpPr>
          <p:cNvPr id="22534" name="AutoShape 11">
            <a:extLst>
              <a:ext uri="{FF2B5EF4-FFF2-40B4-BE49-F238E27FC236}">
                <a16:creationId xmlns:a16="http://schemas.microsoft.com/office/drawing/2014/main" id="{A8B0A2DE-3385-144A-B7B9-4FDEBCC59911}"/>
              </a:ext>
            </a:extLst>
          </p:cNvPr>
          <p:cNvCxnSpPr>
            <a:cxnSpLocks noChangeShapeType="1"/>
            <a:stCxn id="253955" idx="6"/>
            <a:endCxn id="22532" idx="1"/>
          </p:cNvCxnSpPr>
          <p:nvPr/>
        </p:nvCxnSpPr>
        <p:spPr bwMode="auto">
          <a:xfrm>
            <a:off x="1565300" y="1522413"/>
            <a:ext cx="693737" cy="236537"/>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35" name="AutoShape 12">
            <a:extLst>
              <a:ext uri="{FF2B5EF4-FFF2-40B4-BE49-F238E27FC236}">
                <a16:creationId xmlns:a16="http://schemas.microsoft.com/office/drawing/2014/main" id="{2AA2688A-E033-1B41-8458-149C5041F7AD}"/>
              </a:ext>
            </a:extLst>
          </p:cNvPr>
          <p:cNvCxnSpPr>
            <a:cxnSpLocks noChangeShapeType="1"/>
            <a:stCxn id="22532" idx="2"/>
            <a:endCxn id="253957" idx="0"/>
          </p:cNvCxnSpPr>
          <p:nvPr/>
        </p:nvCxnSpPr>
        <p:spPr bwMode="auto">
          <a:xfrm>
            <a:off x="3028975" y="2003425"/>
            <a:ext cx="0" cy="403225"/>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36" name="Text Box 33">
            <a:extLst>
              <a:ext uri="{FF2B5EF4-FFF2-40B4-BE49-F238E27FC236}">
                <a16:creationId xmlns:a16="http://schemas.microsoft.com/office/drawing/2014/main" id="{C6116FE1-4D30-2A49-A3CF-AF156904EC5C}"/>
              </a:ext>
            </a:extLst>
          </p:cNvPr>
          <p:cNvSpPr txBox="1">
            <a:spLocks noChangeArrowheads="1"/>
          </p:cNvSpPr>
          <p:nvPr/>
        </p:nvSpPr>
        <p:spPr bwMode="auto">
          <a:xfrm>
            <a:off x="4648225" y="406400"/>
            <a:ext cx="2838450" cy="646113"/>
          </a:xfrm>
          <a:prstGeom prst="rect">
            <a:avLst/>
          </a:prstGeom>
          <a:noFill/>
          <a:ln w="12700" cap="sq">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0"/>
              <a:t>基本输入输出</a:t>
            </a:r>
            <a:r>
              <a:rPr lang="en-US" altLang="zh-CN" sz="1800" b="0"/>
              <a:t>scanf,printf</a:t>
            </a:r>
          </a:p>
          <a:p>
            <a:pPr eaLnBrk="1" hangingPunct="1">
              <a:spcBef>
                <a:spcPct val="0"/>
              </a:spcBef>
              <a:buClrTx/>
              <a:buSzTx/>
              <a:buFontTx/>
              <a:buNone/>
            </a:pPr>
            <a:r>
              <a:rPr lang="zh-CN" altLang="en-US" sz="1800" b="0"/>
              <a:t>简单条件判断语句：</a:t>
            </a:r>
            <a:r>
              <a:rPr lang="en-US" altLang="zh-CN" sz="1800" b="0"/>
              <a:t>if</a:t>
            </a:r>
            <a:r>
              <a:rPr lang="zh-CN" altLang="en-US" sz="1800" b="0"/>
              <a:t>语句</a:t>
            </a:r>
          </a:p>
        </p:txBody>
      </p:sp>
      <p:sp>
        <p:nvSpPr>
          <p:cNvPr id="22537" name="Rectangle 34">
            <a:extLst>
              <a:ext uri="{FF2B5EF4-FFF2-40B4-BE49-F238E27FC236}">
                <a16:creationId xmlns:a16="http://schemas.microsoft.com/office/drawing/2014/main" id="{69C85E31-7900-3643-93FF-65BB5EC1ADAE}"/>
              </a:ext>
            </a:extLst>
          </p:cNvPr>
          <p:cNvSpPr>
            <a:spLocks noChangeArrowheads="1"/>
          </p:cNvSpPr>
          <p:nvPr/>
        </p:nvSpPr>
        <p:spPr bwMode="auto">
          <a:xfrm>
            <a:off x="2273325" y="3255963"/>
            <a:ext cx="1511300" cy="533400"/>
          </a:xfrm>
          <a:prstGeom prst="rect">
            <a:avLst/>
          </a:prstGeom>
          <a:solidFill>
            <a:srgbClr val="FFFFCC"/>
          </a:solidFill>
          <a:ln w="2857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数据表达</a:t>
            </a:r>
          </a:p>
        </p:txBody>
      </p:sp>
      <p:cxnSp>
        <p:nvCxnSpPr>
          <p:cNvPr id="22538" name="AutoShape 35">
            <a:extLst>
              <a:ext uri="{FF2B5EF4-FFF2-40B4-BE49-F238E27FC236}">
                <a16:creationId xmlns:a16="http://schemas.microsoft.com/office/drawing/2014/main" id="{09ACC47B-651B-8145-901C-3DE382A5B2E8}"/>
              </a:ext>
            </a:extLst>
          </p:cNvPr>
          <p:cNvCxnSpPr>
            <a:cxnSpLocks noChangeShapeType="1"/>
            <a:stCxn id="253957" idx="2"/>
            <a:endCxn id="22537" idx="0"/>
          </p:cNvCxnSpPr>
          <p:nvPr/>
        </p:nvCxnSpPr>
        <p:spPr bwMode="auto">
          <a:xfrm>
            <a:off x="3028975" y="2867025"/>
            <a:ext cx="0" cy="37465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39" name="Rectangle 36">
            <a:extLst>
              <a:ext uri="{FF2B5EF4-FFF2-40B4-BE49-F238E27FC236}">
                <a16:creationId xmlns:a16="http://schemas.microsoft.com/office/drawing/2014/main" id="{80EC36AA-1E7B-D94B-BE05-D520717EC5A9}"/>
              </a:ext>
            </a:extLst>
          </p:cNvPr>
          <p:cNvSpPr>
            <a:spLocks noChangeArrowheads="1"/>
          </p:cNvSpPr>
          <p:nvPr/>
        </p:nvSpPr>
        <p:spPr bwMode="auto">
          <a:xfrm>
            <a:off x="3497287" y="4292600"/>
            <a:ext cx="1152525" cy="360363"/>
          </a:xfrm>
          <a:prstGeom prst="rect">
            <a:avLst/>
          </a:prstGeom>
          <a:solidFill>
            <a:srgbClr val="FFFFCC"/>
          </a:solidFill>
          <a:ln w="2857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构造类型</a:t>
            </a:r>
          </a:p>
        </p:txBody>
      </p:sp>
      <p:cxnSp>
        <p:nvCxnSpPr>
          <p:cNvPr id="22540" name="AutoShape 37">
            <a:extLst>
              <a:ext uri="{FF2B5EF4-FFF2-40B4-BE49-F238E27FC236}">
                <a16:creationId xmlns:a16="http://schemas.microsoft.com/office/drawing/2014/main" id="{9916C904-3EC4-8F4E-A580-5A54EB070472}"/>
              </a:ext>
            </a:extLst>
          </p:cNvPr>
          <p:cNvCxnSpPr>
            <a:cxnSpLocks noChangeShapeType="1"/>
            <a:stCxn id="22537" idx="3"/>
            <a:endCxn id="22539" idx="0"/>
          </p:cNvCxnSpPr>
          <p:nvPr/>
        </p:nvCxnSpPr>
        <p:spPr bwMode="auto">
          <a:xfrm>
            <a:off x="3798912" y="3522663"/>
            <a:ext cx="274638" cy="755650"/>
          </a:xfrm>
          <a:prstGeom prst="straightConnector1">
            <a:avLst/>
          </a:prstGeom>
          <a:noFill/>
          <a:ln w="28575">
            <a:solidFill>
              <a:srgbClr val="993300"/>
            </a:solidFill>
            <a:prstDash val="sysDot"/>
            <a:round/>
            <a:headEnd/>
            <a:tailEnd type="triangle" w="med" len="med"/>
          </a:ln>
          <a:extLst>
            <a:ext uri="{909E8E84-426E-40DD-AFC4-6F175D3DCCD1}">
              <a14:hiddenFill xmlns:a14="http://schemas.microsoft.com/office/drawing/2010/main">
                <a:noFill/>
              </a14:hiddenFill>
            </a:ext>
          </a:extLst>
        </p:spPr>
      </p:cxnSp>
      <p:sp>
        <p:nvSpPr>
          <p:cNvPr id="22541" name="Oval 38">
            <a:extLst>
              <a:ext uri="{FF2B5EF4-FFF2-40B4-BE49-F238E27FC236}">
                <a16:creationId xmlns:a16="http://schemas.microsoft.com/office/drawing/2014/main" id="{0F5E9560-EC21-A34F-B9BD-D99816C64060}"/>
              </a:ext>
            </a:extLst>
          </p:cNvPr>
          <p:cNvSpPr>
            <a:spLocks noChangeArrowheads="1"/>
          </p:cNvSpPr>
          <p:nvPr/>
        </p:nvSpPr>
        <p:spPr bwMode="auto">
          <a:xfrm>
            <a:off x="5008587" y="1773238"/>
            <a:ext cx="1511300" cy="431800"/>
          </a:xfrm>
          <a:prstGeom prst="ellipse">
            <a:avLst/>
          </a:prstGeom>
          <a:solidFill>
            <a:srgbClr val="FFFFCC"/>
          </a:solidFill>
          <a:ln w="2857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循环结构</a:t>
            </a:r>
          </a:p>
        </p:txBody>
      </p:sp>
      <p:sp>
        <p:nvSpPr>
          <p:cNvPr id="253991" name="Oval 39">
            <a:extLst>
              <a:ext uri="{FF2B5EF4-FFF2-40B4-BE49-F238E27FC236}">
                <a16:creationId xmlns:a16="http://schemas.microsoft.com/office/drawing/2014/main" id="{E8D9D8C6-A61A-1940-B404-F68287E778B2}"/>
              </a:ext>
            </a:extLst>
          </p:cNvPr>
          <p:cNvSpPr>
            <a:spLocks noChangeArrowheads="1"/>
          </p:cNvSpPr>
          <p:nvPr/>
        </p:nvSpPr>
        <p:spPr bwMode="auto">
          <a:xfrm>
            <a:off x="5080025" y="4076700"/>
            <a:ext cx="1512887" cy="863600"/>
          </a:xfrm>
          <a:prstGeom prst="ellipse">
            <a:avLst/>
          </a:prstGeom>
          <a:noFill/>
          <a:ln w="9525">
            <a:solidFill>
              <a:schemeClr val="tx1"/>
            </a:solidFill>
            <a:round/>
            <a:headEnd/>
            <a:tailEnd/>
          </a:ln>
          <a:effectLst/>
        </p:spPr>
        <p:txBody>
          <a:bodyPr wrap="none" anchor="ctr"/>
          <a:lstStyle>
            <a:lvl1pPr>
              <a:spcBef>
                <a:spcPct val="20000"/>
              </a:spcBef>
              <a:buClr>
                <a:schemeClr val="bg2"/>
              </a:buClr>
              <a:buSzPct val="75000"/>
              <a:buFont typeface="Wingdings" charset="2"/>
              <a:buChar char="n"/>
              <a:defRPr sz="3200" b="1">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b="1">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b="1">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b="1">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b="1">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9pPr>
          </a:lstStyle>
          <a:p>
            <a:pPr algn="ctr" eaLnBrk="1" hangingPunct="1">
              <a:spcBef>
                <a:spcPct val="0"/>
              </a:spcBef>
              <a:buClrTx/>
              <a:buSzTx/>
              <a:buFontTx/>
              <a:buNone/>
              <a:defRPr/>
            </a:pPr>
            <a:r>
              <a:rPr lang="zh-CN" altLang="en-US" sz="1800" b="0">
                <a:solidFill>
                  <a:srgbClr val="CC6600"/>
                </a:solidFill>
                <a:effectLst>
                  <a:outerShdw blurRad="38100" dist="38100" dir="2700000" algn="tl">
                    <a:srgbClr val="C0C0C0"/>
                  </a:outerShdw>
                </a:effectLst>
                <a:ea typeface="黑体" charset="-122"/>
              </a:rPr>
              <a:t>指针</a:t>
            </a:r>
          </a:p>
        </p:txBody>
      </p:sp>
      <p:sp>
        <p:nvSpPr>
          <p:cNvPr id="22543" name="Oval 40">
            <a:extLst>
              <a:ext uri="{FF2B5EF4-FFF2-40B4-BE49-F238E27FC236}">
                <a16:creationId xmlns:a16="http://schemas.microsoft.com/office/drawing/2014/main" id="{B4CBEE4F-0446-9F45-8161-55F94CE96AB7}"/>
              </a:ext>
            </a:extLst>
          </p:cNvPr>
          <p:cNvSpPr>
            <a:spLocks noChangeArrowheads="1"/>
          </p:cNvSpPr>
          <p:nvPr/>
        </p:nvSpPr>
        <p:spPr bwMode="auto">
          <a:xfrm>
            <a:off x="5008587" y="1125538"/>
            <a:ext cx="1512888" cy="358775"/>
          </a:xfrm>
          <a:prstGeom prst="ellipse">
            <a:avLst/>
          </a:prstGeom>
          <a:solidFill>
            <a:srgbClr val="FFFFCC"/>
          </a:solidFill>
          <a:ln w="2857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分支结构</a:t>
            </a:r>
          </a:p>
        </p:txBody>
      </p:sp>
      <p:cxnSp>
        <p:nvCxnSpPr>
          <p:cNvPr id="22544" name="AutoShape 41">
            <a:extLst>
              <a:ext uri="{FF2B5EF4-FFF2-40B4-BE49-F238E27FC236}">
                <a16:creationId xmlns:a16="http://schemas.microsoft.com/office/drawing/2014/main" id="{B05D390A-F6E4-C34B-BAD9-573A601500C4}"/>
              </a:ext>
            </a:extLst>
          </p:cNvPr>
          <p:cNvCxnSpPr>
            <a:cxnSpLocks noChangeShapeType="1"/>
            <a:stCxn id="253957" idx="3"/>
            <a:endCxn id="22543" idx="2"/>
          </p:cNvCxnSpPr>
          <p:nvPr/>
        </p:nvCxnSpPr>
        <p:spPr bwMode="auto">
          <a:xfrm flipV="1">
            <a:off x="3798912" y="1304925"/>
            <a:ext cx="1195388" cy="1331913"/>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45" name="AutoShape 42">
            <a:extLst>
              <a:ext uri="{FF2B5EF4-FFF2-40B4-BE49-F238E27FC236}">
                <a16:creationId xmlns:a16="http://schemas.microsoft.com/office/drawing/2014/main" id="{29C64F6D-B1E3-5840-BF86-3A4DED17B3CC}"/>
              </a:ext>
            </a:extLst>
          </p:cNvPr>
          <p:cNvCxnSpPr>
            <a:cxnSpLocks noChangeShapeType="1"/>
            <a:stCxn id="22541" idx="6"/>
            <a:endCxn id="22548" idx="1"/>
          </p:cNvCxnSpPr>
          <p:nvPr/>
        </p:nvCxnSpPr>
        <p:spPr bwMode="auto">
          <a:xfrm>
            <a:off x="6519887" y="1989138"/>
            <a:ext cx="433388" cy="334962"/>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46" name="Text Box 43">
            <a:extLst>
              <a:ext uri="{FF2B5EF4-FFF2-40B4-BE49-F238E27FC236}">
                <a16:creationId xmlns:a16="http://schemas.microsoft.com/office/drawing/2014/main" id="{4DA14691-206F-514D-953C-85CADBE48E9F}"/>
              </a:ext>
            </a:extLst>
          </p:cNvPr>
          <p:cNvSpPr txBox="1">
            <a:spLocks noChangeArrowheads="1"/>
          </p:cNvSpPr>
          <p:nvPr/>
        </p:nvSpPr>
        <p:spPr bwMode="auto">
          <a:xfrm>
            <a:off x="6808812" y="1187450"/>
            <a:ext cx="2095500" cy="369888"/>
          </a:xfrm>
          <a:prstGeom prst="rect">
            <a:avLst/>
          </a:prstGeom>
          <a:noFill/>
          <a:ln w="12700" cap="sq">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0"/>
              <a:t>if</a:t>
            </a:r>
            <a:r>
              <a:rPr lang="zh-CN" altLang="en-US" sz="1800" b="0"/>
              <a:t>语句，</a:t>
            </a:r>
            <a:r>
              <a:rPr lang="en-US" altLang="zh-CN" sz="1800" b="0"/>
              <a:t>switch</a:t>
            </a:r>
            <a:r>
              <a:rPr lang="zh-CN" altLang="en-US" sz="1800" b="0"/>
              <a:t>语句</a:t>
            </a:r>
          </a:p>
        </p:txBody>
      </p:sp>
      <p:cxnSp>
        <p:nvCxnSpPr>
          <p:cNvPr id="22547" name="AutoShape 44">
            <a:extLst>
              <a:ext uri="{FF2B5EF4-FFF2-40B4-BE49-F238E27FC236}">
                <a16:creationId xmlns:a16="http://schemas.microsoft.com/office/drawing/2014/main" id="{15799D1B-3196-4841-ACA7-9FBCB11FA208}"/>
              </a:ext>
            </a:extLst>
          </p:cNvPr>
          <p:cNvCxnSpPr>
            <a:cxnSpLocks noChangeShapeType="1"/>
            <a:stCxn id="22532" idx="3"/>
            <a:endCxn id="22536" idx="1"/>
          </p:cNvCxnSpPr>
          <p:nvPr/>
        </p:nvCxnSpPr>
        <p:spPr bwMode="auto">
          <a:xfrm flipV="1">
            <a:off x="3784625" y="730250"/>
            <a:ext cx="863600"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48" name="Text Box 45">
            <a:extLst>
              <a:ext uri="{FF2B5EF4-FFF2-40B4-BE49-F238E27FC236}">
                <a16:creationId xmlns:a16="http://schemas.microsoft.com/office/drawing/2014/main" id="{785F33B9-40F9-0048-8029-E8A3E3BD847C}"/>
              </a:ext>
            </a:extLst>
          </p:cNvPr>
          <p:cNvSpPr txBox="1">
            <a:spLocks noChangeArrowheads="1"/>
          </p:cNvSpPr>
          <p:nvPr/>
        </p:nvSpPr>
        <p:spPr bwMode="auto">
          <a:xfrm>
            <a:off x="6953275" y="1724025"/>
            <a:ext cx="1584325" cy="1200150"/>
          </a:xfrm>
          <a:prstGeom prst="rect">
            <a:avLst/>
          </a:prstGeom>
          <a:noFill/>
          <a:ln w="12700" cap="sq">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0"/>
              <a:t>For</a:t>
            </a:r>
            <a:r>
              <a:rPr lang="zh-CN" altLang="en-US" sz="1800" b="0"/>
              <a:t>语句</a:t>
            </a:r>
          </a:p>
          <a:p>
            <a:pPr eaLnBrk="1" hangingPunct="1">
              <a:spcBef>
                <a:spcPct val="0"/>
              </a:spcBef>
              <a:buClrTx/>
              <a:buSzTx/>
              <a:buFontTx/>
              <a:buNone/>
            </a:pPr>
            <a:r>
              <a:rPr lang="en-US" altLang="zh-CN" sz="1800" b="0"/>
              <a:t>While</a:t>
            </a:r>
            <a:r>
              <a:rPr lang="zh-CN" altLang="en-US" sz="1800" b="0"/>
              <a:t>语句</a:t>
            </a:r>
          </a:p>
          <a:p>
            <a:pPr eaLnBrk="1" hangingPunct="1">
              <a:spcBef>
                <a:spcPct val="0"/>
              </a:spcBef>
              <a:buClrTx/>
              <a:buSzTx/>
              <a:buFontTx/>
              <a:buNone/>
            </a:pPr>
            <a:r>
              <a:rPr lang="en-US" altLang="zh-CN" sz="1800" b="0"/>
              <a:t>Break</a:t>
            </a:r>
          </a:p>
          <a:p>
            <a:pPr eaLnBrk="1" hangingPunct="1">
              <a:spcBef>
                <a:spcPct val="0"/>
              </a:spcBef>
              <a:buClrTx/>
              <a:buSzTx/>
              <a:buFontTx/>
              <a:buNone/>
            </a:pPr>
            <a:r>
              <a:rPr lang="en-US" altLang="zh-CN" sz="1800" b="0"/>
              <a:t>continue</a:t>
            </a:r>
          </a:p>
        </p:txBody>
      </p:sp>
      <p:cxnSp>
        <p:nvCxnSpPr>
          <p:cNvPr id="22549" name="AutoShape 46">
            <a:extLst>
              <a:ext uri="{FF2B5EF4-FFF2-40B4-BE49-F238E27FC236}">
                <a16:creationId xmlns:a16="http://schemas.microsoft.com/office/drawing/2014/main" id="{771818A3-931D-B94B-B304-4CCB06E78FB6}"/>
              </a:ext>
            </a:extLst>
          </p:cNvPr>
          <p:cNvCxnSpPr>
            <a:cxnSpLocks noChangeShapeType="1"/>
            <a:stCxn id="22543" idx="6"/>
            <a:endCxn id="22546" idx="1"/>
          </p:cNvCxnSpPr>
          <p:nvPr/>
        </p:nvCxnSpPr>
        <p:spPr bwMode="auto">
          <a:xfrm>
            <a:off x="6521475" y="1304925"/>
            <a:ext cx="287337" cy="66675"/>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50" name="AutoShape 47">
            <a:extLst>
              <a:ext uri="{FF2B5EF4-FFF2-40B4-BE49-F238E27FC236}">
                <a16:creationId xmlns:a16="http://schemas.microsoft.com/office/drawing/2014/main" id="{F4DCC184-9FA1-674C-A303-543C958476D8}"/>
              </a:ext>
            </a:extLst>
          </p:cNvPr>
          <p:cNvCxnSpPr>
            <a:cxnSpLocks noChangeShapeType="1"/>
            <a:stCxn id="253957" idx="3"/>
            <a:endCxn id="22541" idx="2"/>
          </p:cNvCxnSpPr>
          <p:nvPr/>
        </p:nvCxnSpPr>
        <p:spPr bwMode="auto">
          <a:xfrm flipV="1">
            <a:off x="3798912" y="1989138"/>
            <a:ext cx="1195388" cy="64770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51" name="Oval 48">
            <a:extLst>
              <a:ext uri="{FF2B5EF4-FFF2-40B4-BE49-F238E27FC236}">
                <a16:creationId xmlns:a16="http://schemas.microsoft.com/office/drawing/2014/main" id="{1A47A586-C40F-DA42-A69F-59D04A27C225}"/>
              </a:ext>
            </a:extLst>
          </p:cNvPr>
          <p:cNvSpPr>
            <a:spLocks noChangeArrowheads="1"/>
          </p:cNvSpPr>
          <p:nvPr/>
        </p:nvSpPr>
        <p:spPr bwMode="auto">
          <a:xfrm>
            <a:off x="4937150" y="2420938"/>
            <a:ext cx="1871662" cy="720725"/>
          </a:xfrm>
          <a:prstGeom prst="ellipse">
            <a:avLst/>
          </a:prstGeom>
          <a:solidFill>
            <a:srgbClr val="FFFFCC"/>
          </a:solidFill>
          <a:ln w="2857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数据类型和</a:t>
            </a:r>
          </a:p>
          <a:p>
            <a:pPr algn="ctr" eaLnBrk="1" hangingPunct="1">
              <a:spcBef>
                <a:spcPct val="0"/>
              </a:spcBef>
              <a:buClrTx/>
              <a:buSzTx/>
              <a:buFontTx/>
              <a:buNone/>
            </a:pPr>
            <a:r>
              <a:rPr lang="zh-CN" altLang="en-US" sz="1800">
                <a:solidFill>
                  <a:srgbClr val="0000CC"/>
                </a:solidFill>
                <a:ea typeface="黑体" panose="02010609060101010101" pitchFamily="49" charset="-122"/>
              </a:rPr>
              <a:t>表达式</a:t>
            </a:r>
          </a:p>
        </p:txBody>
      </p:sp>
      <p:sp>
        <p:nvSpPr>
          <p:cNvPr id="254001" name="Oval 49">
            <a:extLst>
              <a:ext uri="{FF2B5EF4-FFF2-40B4-BE49-F238E27FC236}">
                <a16:creationId xmlns:a16="http://schemas.microsoft.com/office/drawing/2014/main" id="{CFD19B12-C3A0-C245-98C2-1F605D1CE70B}"/>
              </a:ext>
            </a:extLst>
          </p:cNvPr>
          <p:cNvSpPr>
            <a:spLocks noChangeArrowheads="1"/>
          </p:cNvSpPr>
          <p:nvPr/>
        </p:nvSpPr>
        <p:spPr bwMode="auto">
          <a:xfrm>
            <a:off x="5081612" y="3286125"/>
            <a:ext cx="1511300" cy="503238"/>
          </a:xfrm>
          <a:prstGeom prst="ellipse">
            <a:avLst/>
          </a:prstGeom>
          <a:solidFill>
            <a:srgbClr val="FFFFCC"/>
          </a:solidFill>
          <a:ln w="28575">
            <a:solidFill>
              <a:srgbClr val="993300"/>
            </a:solidFill>
            <a:round/>
            <a:headEnd/>
            <a:tailEnd/>
          </a:ln>
          <a:effectLst/>
        </p:spPr>
        <p:txBody>
          <a:bodyPr wrap="none" anchor="ctr"/>
          <a:lstStyle>
            <a:lvl1pPr>
              <a:spcBef>
                <a:spcPct val="20000"/>
              </a:spcBef>
              <a:buClr>
                <a:schemeClr val="bg2"/>
              </a:buClr>
              <a:buSzPct val="75000"/>
              <a:buFont typeface="Wingdings" charset="2"/>
              <a:buChar char="n"/>
              <a:defRPr sz="3200" b="1">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b="1">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b="1">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b="1">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b="1">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9pPr>
          </a:lstStyle>
          <a:p>
            <a:pPr algn="ctr" eaLnBrk="1" hangingPunct="1">
              <a:spcBef>
                <a:spcPct val="0"/>
              </a:spcBef>
              <a:buClrTx/>
              <a:buSzTx/>
              <a:buFontTx/>
              <a:buNone/>
              <a:defRPr/>
            </a:pPr>
            <a:r>
              <a:rPr lang="zh-CN" altLang="en-US" sz="1800">
                <a:solidFill>
                  <a:srgbClr val="000099"/>
                </a:solidFill>
                <a:effectLst>
                  <a:outerShdw blurRad="38100" dist="38100" dir="2700000" algn="tl">
                    <a:srgbClr val="000000"/>
                  </a:outerShdw>
                </a:effectLst>
              </a:rPr>
              <a:t>数组</a:t>
            </a:r>
          </a:p>
        </p:txBody>
      </p:sp>
      <p:cxnSp>
        <p:nvCxnSpPr>
          <p:cNvPr id="22553" name="AutoShape 50">
            <a:extLst>
              <a:ext uri="{FF2B5EF4-FFF2-40B4-BE49-F238E27FC236}">
                <a16:creationId xmlns:a16="http://schemas.microsoft.com/office/drawing/2014/main" id="{801D106E-E02E-EC46-8B40-513D3A0AA28B}"/>
              </a:ext>
            </a:extLst>
          </p:cNvPr>
          <p:cNvCxnSpPr>
            <a:cxnSpLocks noChangeShapeType="1"/>
            <a:stCxn id="22537" idx="3"/>
            <a:endCxn id="22551" idx="2"/>
          </p:cNvCxnSpPr>
          <p:nvPr/>
        </p:nvCxnSpPr>
        <p:spPr bwMode="auto">
          <a:xfrm flipV="1">
            <a:off x="3798912" y="2781300"/>
            <a:ext cx="1123950" cy="741363"/>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54" name="AutoShape 51">
            <a:extLst>
              <a:ext uri="{FF2B5EF4-FFF2-40B4-BE49-F238E27FC236}">
                <a16:creationId xmlns:a16="http://schemas.microsoft.com/office/drawing/2014/main" id="{30D5697F-80B9-E244-8F51-0B46555F8E3E}"/>
              </a:ext>
            </a:extLst>
          </p:cNvPr>
          <p:cNvCxnSpPr>
            <a:cxnSpLocks noChangeShapeType="1"/>
            <a:stCxn id="22539" idx="3"/>
            <a:endCxn id="254001" idx="2"/>
          </p:cNvCxnSpPr>
          <p:nvPr/>
        </p:nvCxnSpPr>
        <p:spPr bwMode="auto">
          <a:xfrm flipV="1">
            <a:off x="4649812" y="3536950"/>
            <a:ext cx="431800" cy="936625"/>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55" name="AutoShape 52">
            <a:extLst>
              <a:ext uri="{FF2B5EF4-FFF2-40B4-BE49-F238E27FC236}">
                <a16:creationId xmlns:a16="http://schemas.microsoft.com/office/drawing/2014/main" id="{00BD2F82-EE6D-8F4D-98C5-D3B782CECEBF}"/>
              </a:ext>
            </a:extLst>
          </p:cNvPr>
          <p:cNvCxnSpPr>
            <a:cxnSpLocks noChangeShapeType="1"/>
            <a:stCxn id="22539" idx="3"/>
            <a:endCxn id="253991" idx="2"/>
          </p:cNvCxnSpPr>
          <p:nvPr/>
        </p:nvCxnSpPr>
        <p:spPr bwMode="auto">
          <a:xfrm>
            <a:off x="4664100" y="4473575"/>
            <a:ext cx="415925" cy="34925"/>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56" name="Oval 53">
            <a:extLst>
              <a:ext uri="{FF2B5EF4-FFF2-40B4-BE49-F238E27FC236}">
                <a16:creationId xmlns:a16="http://schemas.microsoft.com/office/drawing/2014/main" id="{652DCE12-872F-4642-93A9-B0B3DA471313}"/>
              </a:ext>
            </a:extLst>
          </p:cNvPr>
          <p:cNvSpPr>
            <a:spLocks noChangeArrowheads="1"/>
          </p:cNvSpPr>
          <p:nvPr/>
        </p:nvSpPr>
        <p:spPr bwMode="auto">
          <a:xfrm>
            <a:off x="5008587" y="5373688"/>
            <a:ext cx="1512888" cy="576262"/>
          </a:xfrm>
          <a:prstGeom prst="ellipse">
            <a:avLst/>
          </a:prstGeom>
          <a:solidFill>
            <a:srgbClr val="FFFFCC"/>
          </a:solidFill>
          <a:ln w="2857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结构</a:t>
            </a:r>
          </a:p>
        </p:txBody>
      </p:sp>
      <p:cxnSp>
        <p:nvCxnSpPr>
          <p:cNvPr id="22557" name="AutoShape 54">
            <a:extLst>
              <a:ext uri="{FF2B5EF4-FFF2-40B4-BE49-F238E27FC236}">
                <a16:creationId xmlns:a16="http://schemas.microsoft.com/office/drawing/2014/main" id="{3F627A87-F197-3940-808E-B90A5029E7D8}"/>
              </a:ext>
            </a:extLst>
          </p:cNvPr>
          <p:cNvCxnSpPr>
            <a:cxnSpLocks noChangeShapeType="1"/>
            <a:stCxn id="22539" idx="3"/>
            <a:endCxn id="22556" idx="2"/>
          </p:cNvCxnSpPr>
          <p:nvPr/>
        </p:nvCxnSpPr>
        <p:spPr bwMode="auto">
          <a:xfrm>
            <a:off x="4664100" y="4473575"/>
            <a:ext cx="330200" cy="1189038"/>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54007" name="Oval 55">
            <a:extLst>
              <a:ext uri="{FF2B5EF4-FFF2-40B4-BE49-F238E27FC236}">
                <a16:creationId xmlns:a16="http://schemas.microsoft.com/office/drawing/2014/main" id="{AAB52BAC-E7AA-4847-8E0C-41F4B7D8ED33}"/>
              </a:ext>
            </a:extLst>
          </p:cNvPr>
          <p:cNvSpPr>
            <a:spLocks noChangeArrowheads="1"/>
          </p:cNvSpPr>
          <p:nvPr/>
        </p:nvSpPr>
        <p:spPr bwMode="auto">
          <a:xfrm>
            <a:off x="6953275" y="5516563"/>
            <a:ext cx="1655762" cy="431800"/>
          </a:xfrm>
          <a:prstGeom prst="ellipse">
            <a:avLst/>
          </a:prstGeom>
          <a:solidFill>
            <a:srgbClr val="FFFFCC"/>
          </a:solidFill>
          <a:ln w="28575">
            <a:solidFill>
              <a:srgbClr val="993300"/>
            </a:solidFill>
            <a:round/>
            <a:headEnd/>
            <a:tailEnd/>
          </a:ln>
          <a:effectLst/>
        </p:spPr>
        <p:txBody>
          <a:bodyPr wrap="none" anchor="ctr"/>
          <a:lstStyle/>
          <a:p>
            <a:pPr algn="ctr" eaLnBrk="1" hangingPunct="1">
              <a:defRPr/>
            </a:pPr>
            <a:r>
              <a:rPr lang="zh-CN" altLang="en-US" b="1">
                <a:solidFill>
                  <a:schemeClr val="accent1">
                    <a:lumMod val="50000"/>
                  </a:schemeClr>
                </a:solidFill>
                <a:latin typeface="Arial" charset="0"/>
                <a:ea typeface="黑体" pitchFamily="2" charset="-122"/>
              </a:rPr>
              <a:t>文件</a:t>
            </a:r>
          </a:p>
        </p:txBody>
      </p:sp>
      <p:cxnSp>
        <p:nvCxnSpPr>
          <p:cNvPr id="22559" name="AutoShape 56">
            <a:extLst>
              <a:ext uri="{FF2B5EF4-FFF2-40B4-BE49-F238E27FC236}">
                <a16:creationId xmlns:a16="http://schemas.microsoft.com/office/drawing/2014/main" id="{627A31C8-D0E0-554A-85A2-D5A3EE373DB1}"/>
              </a:ext>
            </a:extLst>
          </p:cNvPr>
          <p:cNvCxnSpPr>
            <a:cxnSpLocks noChangeShapeType="1"/>
            <a:stCxn id="22556" idx="6"/>
            <a:endCxn id="254007" idx="2"/>
          </p:cNvCxnSpPr>
          <p:nvPr/>
        </p:nvCxnSpPr>
        <p:spPr bwMode="auto">
          <a:xfrm>
            <a:off x="6535762" y="5662613"/>
            <a:ext cx="403225" cy="6985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60" name="AutoShape 57">
            <a:extLst>
              <a:ext uri="{FF2B5EF4-FFF2-40B4-BE49-F238E27FC236}">
                <a16:creationId xmlns:a16="http://schemas.microsoft.com/office/drawing/2014/main" id="{87926149-1481-D245-BC12-A28C522EA8F2}"/>
              </a:ext>
            </a:extLst>
          </p:cNvPr>
          <p:cNvCxnSpPr>
            <a:cxnSpLocks noChangeShapeType="1"/>
            <a:stCxn id="253991" idx="6"/>
            <a:endCxn id="22561" idx="2"/>
          </p:cNvCxnSpPr>
          <p:nvPr/>
        </p:nvCxnSpPr>
        <p:spPr bwMode="auto">
          <a:xfrm>
            <a:off x="6592912" y="4508500"/>
            <a:ext cx="346075" cy="73025"/>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61" name="Oval 58">
            <a:extLst>
              <a:ext uri="{FF2B5EF4-FFF2-40B4-BE49-F238E27FC236}">
                <a16:creationId xmlns:a16="http://schemas.microsoft.com/office/drawing/2014/main" id="{9714AE84-F4D0-FF4A-8389-445CCC1BCB3C}"/>
              </a:ext>
            </a:extLst>
          </p:cNvPr>
          <p:cNvSpPr>
            <a:spLocks noChangeArrowheads="1"/>
          </p:cNvSpPr>
          <p:nvPr/>
        </p:nvSpPr>
        <p:spPr bwMode="auto">
          <a:xfrm>
            <a:off x="6953275" y="4365625"/>
            <a:ext cx="1655762" cy="431800"/>
          </a:xfrm>
          <a:prstGeom prst="ellipse">
            <a:avLst/>
          </a:prstGeom>
          <a:solidFill>
            <a:srgbClr val="FFFF00"/>
          </a:solidFill>
          <a:ln w="2857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链表</a:t>
            </a:r>
          </a:p>
        </p:txBody>
      </p:sp>
      <p:cxnSp>
        <p:nvCxnSpPr>
          <p:cNvPr id="22562" name="AutoShape 61">
            <a:extLst>
              <a:ext uri="{FF2B5EF4-FFF2-40B4-BE49-F238E27FC236}">
                <a16:creationId xmlns:a16="http://schemas.microsoft.com/office/drawing/2014/main" id="{838A73D4-7CB5-E344-A8FB-5AD5602D5986}"/>
              </a:ext>
            </a:extLst>
          </p:cNvPr>
          <p:cNvCxnSpPr>
            <a:cxnSpLocks noChangeShapeType="1"/>
            <a:stCxn id="22556" idx="6"/>
            <a:endCxn id="22561" idx="3"/>
          </p:cNvCxnSpPr>
          <p:nvPr/>
        </p:nvCxnSpPr>
        <p:spPr bwMode="auto">
          <a:xfrm flipV="1">
            <a:off x="6535762" y="4748213"/>
            <a:ext cx="660400" cy="91440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63" name="AutoShape 62">
            <a:extLst>
              <a:ext uri="{FF2B5EF4-FFF2-40B4-BE49-F238E27FC236}">
                <a16:creationId xmlns:a16="http://schemas.microsoft.com/office/drawing/2014/main" id="{FD4FF763-5C6B-5946-8BB4-75A16B898045}"/>
              </a:ext>
            </a:extLst>
          </p:cNvPr>
          <p:cNvCxnSpPr>
            <a:cxnSpLocks noChangeShapeType="1"/>
            <a:stCxn id="253991" idx="5"/>
            <a:endCxn id="254007" idx="1"/>
          </p:cNvCxnSpPr>
          <p:nvPr/>
        </p:nvCxnSpPr>
        <p:spPr bwMode="auto">
          <a:xfrm>
            <a:off x="6370662" y="4813300"/>
            <a:ext cx="825500" cy="752475"/>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64" name="Rectangle 63">
            <a:extLst>
              <a:ext uri="{FF2B5EF4-FFF2-40B4-BE49-F238E27FC236}">
                <a16:creationId xmlns:a16="http://schemas.microsoft.com/office/drawing/2014/main" id="{8C2DFACE-31CF-C447-8B2C-17DB43CE3050}"/>
              </a:ext>
            </a:extLst>
          </p:cNvPr>
          <p:cNvSpPr>
            <a:spLocks noChangeArrowheads="1"/>
          </p:cNvSpPr>
          <p:nvPr/>
        </p:nvSpPr>
        <p:spPr bwMode="auto">
          <a:xfrm>
            <a:off x="255612" y="4508500"/>
            <a:ext cx="1871663" cy="504825"/>
          </a:xfrm>
          <a:prstGeom prst="rect">
            <a:avLst/>
          </a:prstGeom>
          <a:solidFill>
            <a:srgbClr val="FFFF00"/>
          </a:solidFill>
          <a:ln w="28575">
            <a:solidFill>
              <a:srgbClr val="993300"/>
            </a:solidFill>
            <a:miter lim="800000"/>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ea typeface="黑体" panose="02010609060101010101" pitchFamily="49" charset="-122"/>
              </a:rPr>
              <a:t>函数与程序结构</a:t>
            </a:r>
          </a:p>
        </p:txBody>
      </p:sp>
      <p:cxnSp>
        <p:nvCxnSpPr>
          <p:cNvPr id="22565" name="AutoShape 64">
            <a:extLst>
              <a:ext uri="{FF2B5EF4-FFF2-40B4-BE49-F238E27FC236}">
                <a16:creationId xmlns:a16="http://schemas.microsoft.com/office/drawing/2014/main" id="{380F6FA8-3B73-8441-8B68-573ACDABE2C7}"/>
              </a:ext>
            </a:extLst>
          </p:cNvPr>
          <p:cNvCxnSpPr>
            <a:cxnSpLocks noChangeShapeType="1"/>
            <a:stCxn id="22537" idx="1"/>
            <a:endCxn id="22564" idx="0"/>
          </p:cNvCxnSpPr>
          <p:nvPr/>
        </p:nvCxnSpPr>
        <p:spPr bwMode="auto">
          <a:xfrm flipH="1">
            <a:off x="1192237" y="3522663"/>
            <a:ext cx="1066800" cy="97155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66" name="AutoShape 66">
            <a:extLst>
              <a:ext uri="{FF2B5EF4-FFF2-40B4-BE49-F238E27FC236}">
                <a16:creationId xmlns:a16="http://schemas.microsoft.com/office/drawing/2014/main" id="{95A3DA20-639D-444E-B74A-3EDCB2434EF1}"/>
              </a:ext>
            </a:extLst>
          </p:cNvPr>
          <p:cNvCxnSpPr>
            <a:cxnSpLocks noChangeShapeType="1"/>
            <a:stCxn id="22564" idx="2"/>
            <a:endCxn id="22567" idx="0"/>
          </p:cNvCxnSpPr>
          <p:nvPr/>
        </p:nvCxnSpPr>
        <p:spPr bwMode="auto">
          <a:xfrm flipH="1">
            <a:off x="885850" y="5027613"/>
            <a:ext cx="306387" cy="763587"/>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67" name="Oval 67">
            <a:extLst>
              <a:ext uri="{FF2B5EF4-FFF2-40B4-BE49-F238E27FC236}">
                <a16:creationId xmlns:a16="http://schemas.microsoft.com/office/drawing/2014/main" id="{098CD095-986C-6947-9C82-3F2F264D63D9}"/>
              </a:ext>
            </a:extLst>
          </p:cNvPr>
          <p:cNvSpPr>
            <a:spLocks noChangeArrowheads="1"/>
          </p:cNvSpPr>
          <p:nvPr/>
        </p:nvSpPr>
        <p:spPr bwMode="auto">
          <a:xfrm>
            <a:off x="147662" y="5805488"/>
            <a:ext cx="1476375" cy="574675"/>
          </a:xfrm>
          <a:prstGeom prst="ellipse">
            <a:avLst/>
          </a:prstGeom>
          <a:solidFill>
            <a:srgbClr val="FFFFCC"/>
          </a:solidFill>
          <a:ln w="2857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rPr>
              <a:t>变量作用域</a:t>
            </a:r>
            <a:endParaRPr lang="zh-CN" altLang="en-US" sz="1800">
              <a:solidFill>
                <a:srgbClr val="0000CC"/>
              </a:solidFill>
              <a:ea typeface="黑体" panose="02010609060101010101" pitchFamily="49" charset="-122"/>
            </a:endParaRPr>
          </a:p>
        </p:txBody>
      </p:sp>
      <p:cxnSp>
        <p:nvCxnSpPr>
          <p:cNvPr id="22568" name="AutoShape 68">
            <a:extLst>
              <a:ext uri="{FF2B5EF4-FFF2-40B4-BE49-F238E27FC236}">
                <a16:creationId xmlns:a16="http://schemas.microsoft.com/office/drawing/2014/main" id="{5294BCAD-B0E1-E34A-9FF2-3B4B483172E4}"/>
              </a:ext>
            </a:extLst>
          </p:cNvPr>
          <p:cNvCxnSpPr>
            <a:cxnSpLocks noChangeShapeType="1"/>
            <a:stCxn id="253991" idx="0"/>
            <a:endCxn id="254001" idx="4"/>
          </p:cNvCxnSpPr>
          <p:nvPr/>
        </p:nvCxnSpPr>
        <p:spPr bwMode="auto">
          <a:xfrm flipV="1">
            <a:off x="5837262" y="3789363"/>
            <a:ext cx="0" cy="287337"/>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69" name="AutoShape 69">
            <a:extLst>
              <a:ext uri="{FF2B5EF4-FFF2-40B4-BE49-F238E27FC236}">
                <a16:creationId xmlns:a16="http://schemas.microsoft.com/office/drawing/2014/main" id="{597637D4-74DD-5D4A-B362-9113A8AA765F}"/>
              </a:ext>
            </a:extLst>
          </p:cNvPr>
          <p:cNvCxnSpPr>
            <a:cxnSpLocks noChangeShapeType="1"/>
            <a:stCxn id="253991" idx="4"/>
            <a:endCxn id="22556" idx="0"/>
          </p:cNvCxnSpPr>
          <p:nvPr/>
        </p:nvCxnSpPr>
        <p:spPr bwMode="auto">
          <a:xfrm flipH="1">
            <a:off x="5765825" y="4940300"/>
            <a:ext cx="71437" cy="41910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70" name="Oval 70">
            <a:extLst>
              <a:ext uri="{FF2B5EF4-FFF2-40B4-BE49-F238E27FC236}">
                <a16:creationId xmlns:a16="http://schemas.microsoft.com/office/drawing/2014/main" id="{2DF33B5B-A849-6C40-B1D1-687AF5177213}"/>
              </a:ext>
            </a:extLst>
          </p:cNvPr>
          <p:cNvSpPr>
            <a:spLocks noChangeArrowheads="1"/>
          </p:cNvSpPr>
          <p:nvPr/>
        </p:nvSpPr>
        <p:spPr bwMode="auto">
          <a:xfrm>
            <a:off x="1697062" y="5805488"/>
            <a:ext cx="1439863" cy="863600"/>
          </a:xfrm>
          <a:prstGeom prst="ellipse">
            <a:avLst/>
          </a:prstGeom>
          <a:solidFill>
            <a:srgbClr val="FFFF00"/>
          </a:solidFill>
          <a:ln w="2857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rPr>
              <a:t>宏定义</a:t>
            </a:r>
          </a:p>
          <a:p>
            <a:pPr algn="ctr" eaLnBrk="1" hangingPunct="1">
              <a:spcBef>
                <a:spcPct val="0"/>
              </a:spcBef>
              <a:buClrTx/>
              <a:buSzTx/>
              <a:buFontTx/>
              <a:buNone/>
            </a:pPr>
            <a:r>
              <a:rPr lang="zh-CN" altLang="en-US" sz="1800">
                <a:solidFill>
                  <a:srgbClr val="0000CC"/>
                </a:solidFill>
              </a:rPr>
              <a:t>编译预处理</a:t>
            </a:r>
            <a:endParaRPr lang="zh-CN" altLang="en-US" sz="1800">
              <a:solidFill>
                <a:srgbClr val="0000CC"/>
              </a:solidFill>
              <a:ea typeface="黑体" panose="02010609060101010101" pitchFamily="49" charset="-122"/>
            </a:endParaRPr>
          </a:p>
        </p:txBody>
      </p:sp>
      <p:cxnSp>
        <p:nvCxnSpPr>
          <p:cNvPr id="22571" name="AutoShape 71">
            <a:extLst>
              <a:ext uri="{FF2B5EF4-FFF2-40B4-BE49-F238E27FC236}">
                <a16:creationId xmlns:a16="http://schemas.microsoft.com/office/drawing/2014/main" id="{75ED60DD-0E07-284C-B936-BB157C49979B}"/>
              </a:ext>
            </a:extLst>
          </p:cNvPr>
          <p:cNvCxnSpPr>
            <a:cxnSpLocks noChangeShapeType="1"/>
            <a:stCxn id="22564" idx="2"/>
            <a:endCxn id="22570" idx="0"/>
          </p:cNvCxnSpPr>
          <p:nvPr/>
        </p:nvCxnSpPr>
        <p:spPr bwMode="auto">
          <a:xfrm>
            <a:off x="1192237" y="5027613"/>
            <a:ext cx="1225550" cy="763587"/>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2572" name="Oval 72">
            <a:extLst>
              <a:ext uri="{FF2B5EF4-FFF2-40B4-BE49-F238E27FC236}">
                <a16:creationId xmlns:a16="http://schemas.microsoft.com/office/drawing/2014/main" id="{DA48202F-442A-C24B-B41C-49756AB625BA}"/>
              </a:ext>
            </a:extLst>
          </p:cNvPr>
          <p:cNvSpPr>
            <a:spLocks noChangeArrowheads="1"/>
          </p:cNvSpPr>
          <p:nvPr/>
        </p:nvSpPr>
        <p:spPr bwMode="auto">
          <a:xfrm>
            <a:off x="3136925" y="5373688"/>
            <a:ext cx="1476375" cy="574675"/>
          </a:xfrm>
          <a:prstGeom prst="ellipse">
            <a:avLst/>
          </a:prstGeom>
          <a:solidFill>
            <a:srgbClr val="FFFFCC"/>
          </a:solidFill>
          <a:ln w="28575">
            <a:solidFill>
              <a:srgbClr val="993300"/>
            </a:solidFill>
            <a:round/>
            <a:headEnd/>
            <a:tailEnd/>
          </a:ln>
        </p:spPr>
        <p:txBody>
          <a:bodyPr wrap="none" anchor="ctr"/>
          <a:lstStyle>
            <a:lvl1pPr>
              <a:spcBef>
                <a:spcPct val="20000"/>
              </a:spcBef>
              <a:buClr>
                <a:schemeClr val="bg2"/>
              </a:buClr>
              <a:buSzPct val="75000"/>
              <a:buFont typeface="Wingdings"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0000CC"/>
                </a:solidFill>
              </a:rPr>
              <a:t>自定义类型</a:t>
            </a:r>
          </a:p>
        </p:txBody>
      </p:sp>
      <p:cxnSp>
        <p:nvCxnSpPr>
          <p:cNvPr id="22573" name="AutoShape 73">
            <a:extLst>
              <a:ext uri="{FF2B5EF4-FFF2-40B4-BE49-F238E27FC236}">
                <a16:creationId xmlns:a16="http://schemas.microsoft.com/office/drawing/2014/main" id="{89BF9ED4-9628-AC4E-801D-099B1450FDCD}"/>
              </a:ext>
            </a:extLst>
          </p:cNvPr>
          <p:cNvCxnSpPr>
            <a:cxnSpLocks noChangeShapeType="1"/>
            <a:stCxn id="22539" idx="2"/>
            <a:endCxn id="22572" idx="0"/>
          </p:cNvCxnSpPr>
          <p:nvPr/>
        </p:nvCxnSpPr>
        <p:spPr bwMode="auto">
          <a:xfrm flipH="1">
            <a:off x="3875112" y="4667250"/>
            <a:ext cx="198438" cy="69215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254026" name="Oval 74">
            <a:extLst>
              <a:ext uri="{FF2B5EF4-FFF2-40B4-BE49-F238E27FC236}">
                <a16:creationId xmlns:a16="http://schemas.microsoft.com/office/drawing/2014/main" id="{4906AA47-0F42-D847-8F3A-623BC4600813}"/>
              </a:ext>
            </a:extLst>
          </p:cNvPr>
          <p:cNvSpPr>
            <a:spLocks noChangeArrowheads="1"/>
          </p:cNvSpPr>
          <p:nvPr/>
        </p:nvSpPr>
        <p:spPr bwMode="auto">
          <a:xfrm>
            <a:off x="7024712" y="3284538"/>
            <a:ext cx="1511300" cy="503237"/>
          </a:xfrm>
          <a:prstGeom prst="ellipse">
            <a:avLst/>
          </a:prstGeom>
          <a:solidFill>
            <a:srgbClr val="FFFFCC"/>
          </a:solidFill>
          <a:ln w="28575">
            <a:solidFill>
              <a:srgbClr val="993300"/>
            </a:solidFill>
            <a:round/>
            <a:headEnd/>
            <a:tailEnd/>
          </a:ln>
          <a:effectLst/>
        </p:spPr>
        <p:txBody>
          <a:bodyPr wrap="none" anchor="ctr"/>
          <a:lstStyle/>
          <a:p>
            <a:pPr algn="ctr" eaLnBrk="1" hangingPunct="1">
              <a:defRPr/>
            </a:pPr>
            <a:r>
              <a:rPr lang="zh-CN" altLang="en-US" b="1">
                <a:solidFill>
                  <a:srgbClr val="000099"/>
                </a:solidFill>
                <a:effectLst>
                  <a:outerShdw blurRad="38100" dist="38100" dir="2700000" algn="tl">
                    <a:srgbClr val="000000"/>
                  </a:outerShdw>
                </a:effectLst>
                <a:latin typeface="Arial" charset="0"/>
                <a:ea typeface="宋体" charset="-122"/>
              </a:rPr>
              <a:t>字符串</a:t>
            </a:r>
          </a:p>
        </p:txBody>
      </p:sp>
      <p:cxnSp>
        <p:nvCxnSpPr>
          <p:cNvPr id="22575" name="AutoShape 75">
            <a:extLst>
              <a:ext uri="{FF2B5EF4-FFF2-40B4-BE49-F238E27FC236}">
                <a16:creationId xmlns:a16="http://schemas.microsoft.com/office/drawing/2014/main" id="{ABE6EAB5-CD3D-054D-83EB-3D46BCF9C117}"/>
              </a:ext>
            </a:extLst>
          </p:cNvPr>
          <p:cNvCxnSpPr>
            <a:cxnSpLocks noChangeShapeType="1"/>
            <a:stCxn id="254001" idx="6"/>
            <a:endCxn id="254026" idx="2"/>
          </p:cNvCxnSpPr>
          <p:nvPr/>
        </p:nvCxnSpPr>
        <p:spPr bwMode="auto">
          <a:xfrm flipV="1">
            <a:off x="6592912" y="3536950"/>
            <a:ext cx="431800" cy="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cxnSp>
        <p:nvCxnSpPr>
          <p:cNvPr id="22576" name="AutoShape 76">
            <a:extLst>
              <a:ext uri="{FF2B5EF4-FFF2-40B4-BE49-F238E27FC236}">
                <a16:creationId xmlns:a16="http://schemas.microsoft.com/office/drawing/2014/main" id="{11A358EC-A0B6-BB4D-8D9F-50BF79BA53A1}"/>
              </a:ext>
            </a:extLst>
          </p:cNvPr>
          <p:cNvCxnSpPr>
            <a:cxnSpLocks noChangeShapeType="1"/>
            <a:stCxn id="253991" idx="7"/>
            <a:endCxn id="254026" idx="3"/>
          </p:cNvCxnSpPr>
          <p:nvPr/>
        </p:nvCxnSpPr>
        <p:spPr bwMode="auto">
          <a:xfrm flipV="1">
            <a:off x="6370662" y="3714750"/>
            <a:ext cx="874713" cy="488950"/>
          </a:xfrm>
          <a:prstGeom prst="straightConnector1">
            <a:avLst/>
          </a:prstGeom>
          <a:noFill/>
          <a:ln w="28575">
            <a:solidFill>
              <a:srgbClr val="993300"/>
            </a:solidFill>
            <a:round/>
            <a:headEnd/>
            <a:tailEnd type="triangle" w="med" len="med"/>
          </a:ln>
          <a:extLst>
            <a:ext uri="{909E8E84-426E-40DD-AFC4-6F175D3DCCD1}">
              <a14:hiddenFill xmlns:a14="http://schemas.microsoft.com/office/drawing/2010/main">
                <a:noFill/>
              </a14:hiddenFill>
            </a:ext>
          </a:extLst>
        </p:spPr>
      </p:cxnSp>
      <p:sp>
        <p:nvSpPr>
          <p:cNvPr id="50" name="Oval 39">
            <a:extLst>
              <a:ext uri="{FF2B5EF4-FFF2-40B4-BE49-F238E27FC236}">
                <a16:creationId xmlns:a16="http://schemas.microsoft.com/office/drawing/2014/main" id="{4A96FDFF-12D9-E141-B22C-98802691D82E}"/>
              </a:ext>
            </a:extLst>
          </p:cNvPr>
          <p:cNvSpPr>
            <a:spLocks noChangeArrowheads="1"/>
          </p:cNvSpPr>
          <p:nvPr/>
        </p:nvSpPr>
        <p:spPr bwMode="auto">
          <a:xfrm>
            <a:off x="5080025" y="4073525"/>
            <a:ext cx="1512887" cy="863600"/>
          </a:xfrm>
          <a:prstGeom prst="ellipse">
            <a:avLst/>
          </a:prstGeom>
          <a:solidFill>
            <a:srgbClr val="FFFF00"/>
          </a:solidFill>
          <a:ln w="38100">
            <a:solidFill>
              <a:srgbClr val="FF3300"/>
            </a:solidFill>
            <a:prstDash val="dash"/>
            <a:round/>
            <a:headEnd/>
            <a:tailEnd/>
          </a:ln>
          <a:effectLst/>
        </p:spPr>
        <p:txBody>
          <a:bodyPr wrap="none" anchor="ctr"/>
          <a:lstStyle>
            <a:lvl1pPr>
              <a:spcBef>
                <a:spcPct val="20000"/>
              </a:spcBef>
              <a:buClr>
                <a:schemeClr val="bg2"/>
              </a:buClr>
              <a:buSzPct val="75000"/>
              <a:buFont typeface="Wingdings" charset="2"/>
              <a:buChar char="n"/>
              <a:defRPr sz="3200" b="1">
                <a:solidFill>
                  <a:schemeClr val="tx1"/>
                </a:solidFill>
                <a:latin typeface="Arial" charset="0"/>
                <a:ea typeface="宋体" charset="-122"/>
              </a:defRPr>
            </a:lvl1pPr>
            <a:lvl2pPr marL="742950" indent="-285750">
              <a:spcBef>
                <a:spcPct val="20000"/>
              </a:spcBef>
              <a:buClr>
                <a:schemeClr val="accent2"/>
              </a:buClr>
              <a:buSzPct val="80000"/>
              <a:buFont typeface="Wingdings" charset="2"/>
              <a:buChar char="¨"/>
              <a:defRPr sz="2800" b="1">
                <a:solidFill>
                  <a:schemeClr val="tx1"/>
                </a:solidFill>
                <a:latin typeface="Arial" charset="0"/>
                <a:ea typeface="宋体" charset="-122"/>
              </a:defRPr>
            </a:lvl2pPr>
            <a:lvl3pPr marL="1143000" indent="-228600">
              <a:spcBef>
                <a:spcPct val="20000"/>
              </a:spcBef>
              <a:buClr>
                <a:schemeClr val="bg2"/>
              </a:buClr>
              <a:buSzPct val="65000"/>
              <a:buFont typeface="Wingdings" charset="2"/>
              <a:buChar char="n"/>
              <a:defRPr sz="2400" b="1">
                <a:solidFill>
                  <a:schemeClr val="tx1"/>
                </a:solidFill>
                <a:latin typeface="Arial" charset="0"/>
                <a:ea typeface="宋体" charset="-122"/>
              </a:defRPr>
            </a:lvl3pPr>
            <a:lvl4pPr marL="1600200" indent="-228600">
              <a:spcBef>
                <a:spcPct val="20000"/>
              </a:spcBef>
              <a:buClr>
                <a:schemeClr val="accent2"/>
              </a:buClr>
              <a:buSzPct val="70000"/>
              <a:buFont typeface="Wingdings" charset="2"/>
              <a:buChar char="¨"/>
              <a:defRPr sz="2000" b="1">
                <a:solidFill>
                  <a:schemeClr val="tx1"/>
                </a:solidFill>
                <a:latin typeface="Arial" charset="0"/>
                <a:ea typeface="宋体" charset="-122"/>
              </a:defRPr>
            </a:lvl4pPr>
            <a:lvl5pPr marL="2057400" indent="-228600">
              <a:spcBef>
                <a:spcPct val="20000"/>
              </a:spcBef>
              <a:buClr>
                <a:schemeClr val="bg2"/>
              </a:buClr>
              <a:buFont typeface="Wingdings" charset="2"/>
              <a:buChar char="§"/>
              <a:defRPr sz="2000" b="1">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charset="2"/>
              <a:buChar char="§"/>
              <a:defRPr sz="2000" b="1">
                <a:solidFill>
                  <a:schemeClr val="tx1"/>
                </a:solidFill>
                <a:latin typeface="Arial" charset="0"/>
                <a:ea typeface="宋体" charset="-122"/>
              </a:defRPr>
            </a:lvl9pPr>
          </a:lstStyle>
          <a:p>
            <a:pPr algn="ctr" eaLnBrk="1" hangingPunct="1">
              <a:spcBef>
                <a:spcPct val="0"/>
              </a:spcBef>
              <a:buClrTx/>
              <a:buSzTx/>
              <a:buFontTx/>
              <a:buNone/>
              <a:defRPr/>
            </a:pPr>
            <a:r>
              <a:rPr lang="zh-CN" altLang="en-US" sz="1800" b="0">
                <a:solidFill>
                  <a:srgbClr val="CC6600"/>
                </a:solidFill>
                <a:effectLst>
                  <a:outerShdw blurRad="38100" dist="38100" dir="2700000" algn="tl">
                    <a:srgbClr val="000000"/>
                  </a:outerShdw>
                </a:effectLst>
                <a:ea typeface="黑体" charset="-122"/>
              </a:rPr>
              <a:t>指针</a:t>
            </a:r>
          </a:p>
        </p:txBody>
      </p:sp>
    </p:spTree>
    <p:extLst>
      <p:ext uri="{BB962C8B-B14F-4D97-AF65-F5344CB8AC3E}">
        <p14:creationId xmlns:p14="http://schemas.microsoft.com/office/powerpoint/2010/main" val="26886375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arn(inVertical)">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263352" y="880500"/>
            <a:ext cx="936104" cy="2304256"/>
          </a:xfrm>
        </p:spPr>
        <p:txBody>
          <a:bodyPr/>
          <a:lstStyle/>
          <a:p>
            <a:pPr eaLnBrk="1" hangingPunct="1"/>
            <a:r>
              <a:rPr lang="zh-CN" altLang="en-US" dirty="0">
                <a:latin typeface="Arial" charset="0"/>
                <a:ea typeface="宋体" charset="0"/>
              </a:rPr>
              <a:t>源</a:t>
            </a:r>
            <a:br>
              <a:rPr lang="en-US" altLang="zh-CN" dirty="0">
                <a:latin typeface="Arial" charset="0"/>
                <a:ea typeface="宋体" charset="0"/>
              </a:rPr>
            </a:br>
            <a:r>
              <a:rPr lang="zh-CN" altLang="en-US" dirty="0">
                <a:latin typeface="Arial" charset="0"/>
                <a:ea typeface="宋体" charset="0"/>
              </a:rPr>
              <a:t>程</a:t>
            </a:r>
            <a:br>
              <a:rPr lang="en-US" altLang="zh-CN" dirty="0">
                <a:latin typeface="Arial" charset="0"/>
                <a:ea typeface="宋体" charset="0"/>
              </a:rPr>
            </a:br>
            <a:r>
              <a:rPr lang="zh-CN" altLang="en-US" dirty="0">
                <a:latin typeface="Arial" charset="0"/>
                <a:ea typeface="宋体" charset="0"/>
              </a:rPr>
              <a:t>序</a:t>
            </a:r>
            <a:r>
              <a:rPr lang="zh-CN" altLang="en-US" dirty="0">
                <a:solidFill>
                  <a:srgbClr val="FFFFCC"/>
                </a:solidFill>
                <a:latin typeface="Arial" charset="0"/>
                <a:ea typeface="宋体" charset="0"/>
              </a:rPr>
              <a:t> </a:t>
            </a:r>
          </a:p>
        </p:txBody>
      </p:sp>
      <p:sp>
        <p:nvSpPr>
          <p:cNvPr id="48130" name="Rectangle 3"/>
          <p:cNvSpPr>
            <a:spLocks noGrp="1" noChangeArrowheads="1"/>
          </p:cNvSpPr>
          <p:nvPr>
            <p:ph type="body" idx="1"/>
          </p:nvPr>
        </p:nvSpPr>
        <p:spPr>
          <a:xfrm>
            <a:off x="1199456" y="116632"/>
            <a:ext cx="6553200" cy="6741368"/>
          </a:xfrm>
          <a:solidFill>
            <a:schemeClr val="bg1"/>
          </a:solidFill>
        </p:spPr>
        <p:txBody>
          <a:bodyPr/>
          <a:lstStyle/>
          <a:p>
            <a:pPr algn="just" eaLnBrk="1" hangingPunct="1">
              <a:lnSpc>
                <a:spcPct val="90000"/>
              </a:lnSpc>
              <a:spcBef>
                <a:spcPct val="10000"/>
              </a:spcBef>
              <a:buFont typeface="Wingdings" charset="0"/>
              <a:buNone/>
            </a:pPr>
            <a:r>
              <a:rPr lang="en-US" altLang="zh-CN" sz="2400" dirty="0">
                <a:latin typeface="Arial" charset="0"/>
                <a:ea typeface="宋体" charset="0"/>
              </a:rPr>
              <a:t>/* </a:t>
            </a:r>
            <a:r>
              <a:rPr lang="zh-CN" altLang="en-US" sz="2400" dirty="0">
                <a:latin typeface="宋体" charset="0"/>
                <a:ea typeface="宋体" charset="0"/>
              </a:rPr>
              <a:t>搬动</a:t>
            </a:r>
            <a:r>
              <a:rPr lang="en-US" altLang="zh-CN" sz="2400" dirty="0">
                <a:latin typeface="Arial" charset="0"/>
                <a:ea typeface="宋体" charset="0"/>
              </a:rPr>
              <a:t>n</a:t>
            </a:r>
            <a:r>
              <a:rPr lang="zh-CN" altLang="en-US" sz="2400" dirty="0">
                <a:latin typeface="宋体" charset="0"/>
                <a:ea typeface="宋体" charset="0"/>
              </a:rPr>
              <a:t>个盘，从</a:t>
            </a:r>
            <a:r>
              <a:rPr lang="en-US" altLang="zh-CN" sz="2400" dirty="0">
                <a:latin typeface="Arial" charset="0"/>
                <a:ea typeface="宋体" charset="0"/>
              </a:rPr>
              <a:t>a</a:t>
            </a:r>
            <a:r>
              <a:rPr lang="zh-CN" altLang="en-US" sz="2400" dirty="0">
                <a:latin typeface="宋体" charset="0"/>
                <a:ea typeface="宋体" charset="0"/>
              </a:rPr>
              <a:t>到</a:t>
            </a:r>
            <a:r>
              <a:rPr lang="en-US" altLang="zh-CN" sz="2400" dirty="0" err="1">
                <a:latin typeface="Arial" charset="0"/>
                <a:ea typeface="宋体" charset="0"/>
              </a:rPr>
              <a:t>b</a:t>
            </a:r>
            <a:r>
              <a:rPr lang="en-US" altLang="zh-CN" sz="2400" dirty="0" err="1">
                <a:latin typeface="宋体" charset="0"/>
                <a:ea typeface="宋体" charset="0"/>
              </a:rPr>
              <a:t>，</a:t>
            </a:r>
            <a:r>
              <a:rPr lang="en-US" altLang="zh-CN" sz="2400" dirty="0" err="1">
                <a:latin typeface="Arial" charset="0"/>
                <a:ea typeface="宋体" charset="0"/>
              </a:rPr>
              <a:t>c</a:t>
            </a:r>
            <a:r>
              <a:rPr lang="zh-CN" altLang="en-US" sz="2400" dirty="0">
                <a:latin typeface="宋体" charset="0"/>
                <a:ea typeface="宋体" charset="0"/>
              </a:rPr>
              <a:t>为中间过渡</a:t>
            </a:r>
            <a:r>
              <a:rPr lang="zh-CN" altLang="en-US" sz="2400" dirty="0">
                <a:latin typeface="Arial" charset="0"/>
                <a:ea typeface="宋体" charset="0"/>
              </a:rPr>
              <a:t>  */</a:t>
            </a:r>
          </a:p>
          <a:p>
            <a:pPr eaLnBrk="1" hangingPunct="1">
              <a:lnSpc>
                <a:spcPct val="90000"/>
              </a:lnSpc>
              <a:spcBef>
                <a:spcPct val="10000"/>
              </a:spcBef>
              <a:buFont typeface="Wingdings" charset="0"/>
              <a:buNone/>
            </a:pPr>
            <a:r>
              <a:rPr lang="en-US" altLang="zh-CN" sz="2400" dirty="0">
                <a:latin typeface="Arial" charset="0"/>
                <a:ea typeface="宋体" charset="0"/>
              </a:rPr>
              <a:t>void </a:t>
            </a:r>
            <a:r>
              <a:rPr lang="en-US" altLang="zh-CN" sz="2400" dirty="0" err="1">
                <a:latin typeface="Arial" charset="0"/>
                <a:ea typeface="宋体" charset="0"/>
              </a:rPr>
              <a:t>hanio</a:t>
            </a:r>
            <a:r>
              <a:rPr lang="en-US" altLang="zh-CN" sz="2400" dirty="0">
                <a:latin typeface="Arial" charset="0"/>
                <a:ea typeface="宋体" charset="0"/>
              </a:rPr>
              <a:t>(int n, char a, char b, char c)</a:t>
            </a:r>
          </a:p>
          <a:p>
            <a:pPr eaLnBrk="1" hangingPunct="1">
              <a:lnSpc>
                <a:spcPct val="90000"/>
              </a:lnSpc>
              <a:spcBef>
                <a:spcPct val="10000"/>
              </a:spcBef>
              <a:buFont typeface="Wingdings" charset="0"/>
              <a:buNone/>
            </a:pPr>
            <a:r>
              <a:rPr lang="zh-CN" altLang="en-US" sz="2400" dirty="0">
                <a:latin typeface="Arial" charset="0"/>
                <a:ea typeface="宋体" charset="0"/>
              </a:rPr>
              <a:t>{  </a:t>
            </a:r>
            <a:r>
              <a:rPr lang="en-US" altLang="zh-CN" sz="2400" dirty="0">
                <a:latin typeface="Arial" charset="0"/>
                <a:ea typeface="宋体" charset="0"/>
              </a:rPr>
              <a:t>if (n == 1) </a:t>
            </a:r>
          </a:p>
          <a:p>
            <a:pPr eaLnBrk="1" hangingPunct="1">
              <a:lnSpc>
                <a:spcPct val="90000"/>
              </a:lnSpc>
              <a:spcBef>
                <a:spcPct val="10000"/>
              </a:spcBef>
              <a:buFont typeface="Wingdings" charset="0"/>
              <a:buNone/>
            </a:pPr>
            <a:r>
              <a:rPr lang="en-US" altLang="zh-CN" sz="2400" dirty="0">
                <a:latin typeface="Arial" charset="0"/>
                <a:ea typeface="宋体" charset="0"/>
              </a:rPr>
              <a:t>       </a:t>
            </a:r>
            <a:r>
              <a:rPr lang="en-US" altLang="zh-CN" sz="2400" dirty="0" err="1">
                <a:latin typeface="Arial" charset="0"/>
                <a:ea typeface="宋体" charset="0"/>
              </a:rPr>
              <a:t>printf</a:t>
            </a:r>
            <a:r>
              <a:rPr lang="en-US" altLang="zh-CN" sz="2400" dirty="0">
                <a:latin typeface="Arial" charset="0"/>
                <a:ea typeface="宋体" charset="0"/>
              </a:rPr>
              <a:t>(</a:t>
            </a:r>
            <a:r>
              <a:rPr lang="en-US" altLang="zh-CN" sz="2400" dirty="0">
                <a:latin typeface="Arial" charset="0"/>
                <a:ea typeface="宋体" charset="0"/>
                <a:cs typeface="Arial" charset="0"/>
              </a:rPr>
              <a:t>"%c--&gt;%c\n", a, b);</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else{</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a:t>
            </a:r>
            <a:r>
              <a:rPr lang="en-US" altLang="zh-CN" sz="2400" dirty="0" err="1">
                <a:latin typeface="Arial" charset="0"/>
                <a:ea typeface="宋体" charset="0"/>
                <a:cs typeface="Arial" charset="0"/>
              </a:rPr>
              <a:t>hanio</a:t>
            </a:r>
            <a:r>
              <a:rPr lang="en-US" altLang="zh-CN" sz="2400" dirty="0">
                <a:latin typeface="Arial" charset="0"/>
                <a:ea typeface="宋体" charset="0"/>
                <a:cs typeface="Arial" charset="0"/>
              </a:rPr>
              <a:t>(n-1, a, c, b);</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a:t>
            </a:r>
            <a:r>
              <a:rPr lang="en-US" altLang="zh-CN" sz="2400" dirty="0" err="1">
                <a:latin typeface="Arial" charset="0"/>
                <a:ea typeface="宋体" charset="0"/>
                <a:cs typeface="Arial" charset="0"/>
              </a:rPr>
              <a:t>printf</a:t>
            </a:r>
            <a:r>
              <a:rPr lang="en-US" altLang="zh-CN" sz="2400" dirty="0">
                <a:latin typeface="Arial" charset="0"/>
                <a:ea typeface="宋体" charset="0"/>
                <a:cs typeface="Arial" charset="0"/>
              </a:rPr>
              <a:t>("%c--&gt;%c\n", a, b);</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a:t>
            </a:r>
            <a:r>
              <a:rPr lang="en-US" altLang="zh-CN" sz="2400" dirty="0" err="1">
                <a:latin typeface="Arial" charset="0"/>
                <a:ea typeface="宋体" charset="0"/>
                <a:cs typeface="Arial" charset="0"/>
              </a:rPr>
              <a:t>hanio</a:t>
            </a:r>
            <a:r>
              <a:rPr lang="en-US" altLang="zh-CN" sz="2400" dirty="0">
                <a:latin typeface="Arial" charset="0"/>
                <a:ea typeface="宋体" charset="0"/>
                <a:cs typeface="Arial" charset="0"/>
              </a:rPr>
              <a:t>(n-1, c, b, a);</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int main(void)</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int n;</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a:t>
            </a:r>
            <a:r>
              <a:rPr lang="en-US" altLang="zh-CN" sz="2400" dirty="0" err="1">
                <a:latin typeface="Arial" charset="0"/>
                <a:ea typeface="宋体" charset="0"/>
                <a:cs typeface="Arial" charset="0"/>
              </a:rPr>
              <a:t>printf</a:t>
            </a:r>
            <a:r>
              <a:rPr lang="en-US" altLang="zh-CN" sz="2400" dirty="0">
                <a:latin typeface="Arial" charset="0"/>
                <a:ea typeface="宋体" charset="0"/>
                <a:cs typeface="Arial" charset="0"/>
              </a:rPr>
              <a:t>("input the number of disk: " );</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a:t>
            </a:r>
            <a:r>
              <a:rPr lang="en-US" altLang="zh-CN" sz="2400" dirty="0" err="1">
                <a:latin typeface="Arial" charset="0"/>
                <a:ea typeface="宋体" charset="0"/>
                <a:cs typeface="Arial" charset="0"/>
              </a:rPr>
              <a:t>scanf</a:t>
            </a:r>
            <a:r>
              <a:rPr lang="en-US" altLang="zh-CN" sz="2400" dirty="0">
                <a:latin typeface="Arial" charset="0"/>
                <a:ea typeface="宋体" charset="0"/>
                <a:cs typeface="Arial" charset="0"/>
              </a:rPr>
              <a:t>("%d", &amp;n);</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a:t>
            </a:r>
            <a:r>
              <a:rPr lang="en-US" altLang="zh-CN" sz="2400" dirty="0" err="1">
                <a:latin typeface="Arial" charset="0"/>
                <a:ea typeface="宋体" charset="0"/>
                <a:cs typeface="Arial" charset="0"/>
              </a:rPr>
              <a:t>printf</a:t>
            </a:r>
            <a:r>
              <a:rPr lang="en-US" altLang="zh-CN" sz="2400" dirty="0">
                <a:latin typeface="Arial" charset="0"/>
                <a:ea typeface="宋体" charset="0"/>
                <a:cs typeface="Arial" charset="0"/>
              </a:rPr>
              <a:t>("the steps for %d disk are:\</a:t>
            </a:r>
            <a:r>
              <a:rPr lang="en-US" altLang="zh-CN" sz="2400" dirty="0" err="1">
                <a:latin typeface="Arial" charset="0"/>
                <a:ea typeface="宋体" charset="0"/>
                <a:cs typeface="Arial" charset="0"/>
              </a:rPr>
              <a:t>n",n</a:t>
            </a:r>
            <a:r>
              <a:rPr lang="en-US" altLang="zh-CN" sz="2400" dirty="0">
                <a:latin typeface="Arial" charset="0"/>
                <a:ea typeface="宋体" charset="0"/>
                <a:cs typeface="Arial" charset="0"/>
              </a:rPr>
              <a:t>);</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a:t>
            </a:r>
            <a:r>
              <a:rPr lang="en-US" altLang="zh-CN" sz="2400" dirty="0" err="1">
                <a:latin typeface="Arial" charset="0"/>
                <a:ea typeface="宋体" charset="0"/>
                <a:cs typeface="Arial" charset="0"/>
              </a:rPr>
              <a:t>hanio</a:t>
            </a:r>
            <a:r>
              <a:rPr lang="en-US" altLang="zh-CN" sz="2400" dirty="0">
                <a:latin typeface="Arial" charset="0"/>
                <a:ea typeface="宋体" charset="0"/>
                <a:cs typeface="Arial" charset="0"/>
              </a:rPr>
              <a:t>(n, 'a', ‘b', ‘c') ; </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     return 0;</a:t>
            </a:r>
          </a:p>
          <a:p>
            <a:pPr eaLnBrk="1" hangingPunct="1">
              <a:lnSpc>
                <a:spcPct val="90000"/>
              </a:lnSpc>
              <a:spcBef>
                <a:spcPct val="10000"/>
              </a:spcBef>
              <a:buFont typeface="Wingdings" charset="0"/>
              <a:buNone/>
            </a:pPr>
            <a:r>
              <a:rPr lang="en-US" altLang="zh-CN" sz="2400" dirty="0">
                <a:latin typeface="Arial" charset="0"/>
                <a:ea typeface="宋体" charset="0"/>
                <a:cs typeface="Arial" charset="0"/>
              </a:rPr>
              <a:t>}</a:t>
            </a:r>
          </a:p>
        </p:txBody>
      </p:sp>
      <p:sp>
        <p:nvSpPr>
          <p:cNvPr id="490500" name="Text Box 4"/>
          <p:cNvSpPr txBox="1">
            <a:spLocks noChangeArrowheads="1"/>
          </p:cNvSpPr>
          <p:nvPr/>
        </p:nvSpPr>
        <p:spPr bwMode="auto">
          <a:xfrm>
            <a:off x="7392144" y="3508772"/>
            <a:ext cx="3917082" cy="3084563"/>
          </a:xfrm>
          <a:prstGeom prst="rect">
            <a:avLst/>
          </a:prstGeom>
          <a:solidFill>
            <a:schemeClr val="bg1"/>
          </a:solidFill>
          <a:ln>
            <a:solidFill>
              <a:schemeClr val="accent1">
                <a:lumMod val="5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90000"/>
              </a:lnSpc>
            </a:pPr>
            <a:r>
              <a:rPr kumimoji="0" lang="en-US" altLang="zh-CN" dirty="0">
                <a:solidFill>
                  <a:srgbClr val="FF3300"/>
                </a:solidFill>
              </a:rPr>
              <a:t>input the number of disk: </a:t>
            </a:r>
            <a:r>
              <a:rPr kumimoji="0" lang="en-US" altLang="zh-CN" dirty="0"/>
              <a:t>3</a:t>
            </a:r>
          </a:p>
          <a:p>
            <a:pPr>
              <a:lnSpc>
                <a:spcPct val="90000"/>
              </a:lnSpc>
            </a:pPr>
            <a:r>
              <a:rPr kumimoji="0" lang="en-US" altLang="zh-CN" dirty="0">
                <a:solidFill>
                  <a:srgbClr val="FF3300"/>
                </a:solidFill>
              </a:rPr>
              <a:t>the steps for 3 disk are:</a:t>
            </a:r>
          </a:p>
          <a:p>
            <a:pPr>
              <a:lnSpc>
                <a:spcPct val="90000"/>
              </a:lnSpc>
            </a:pPr>
            <a:r>
              <a:rPr kumimoji="0" lang="en-US" altLang="zh-CN" dirty="0"/>
              <a:t>a--&gt;b</a:t>
            </a:r>
          </a:p>
          <a:p>
            <a:pPr>
              <a:lnSpc>
                <a:spcPct val="90000"/>
              </a:lnSpc>
            </a:pPr>
            <a:r>
              <a:rPr kumimoji="0" lang="en-US" altLang="zh-CN" dirty="0"/>
              <a:t>a--&gt;c</a:t>
            </a:r>
          </a:p>
          <a:p>
            <a:pPr>
              <a:lnSpc>
                <a:spcPct val="90000"/>
              </a:lnSpc>
            </a:pPr>
            <a:r>
              <a:rPr kumimoji="0" lang="en-US" altLang="zh-CN" dirty="0"/>
              <a:t>b--&gt;c</a:t>
            </a:r>
          </a:p>
          <a:p>
            <a:pPr>
              <a:lnSpc>
                <a:spcPct val="90000"/>
              </a:lnSpc>
            </a:pPr>
            <a:r>
              <a:rPr kumimoji="0" lang="en-US" altLang="zh-CN" dirty="0"/>
              <a:t>a--&gt;b</a:t>
            </a:r>
          </a:p>
          <a:p>
            <a:pPr>
              <a:lnSpc>
                <a:spcPct val="90000"/>
              </a:lnSpc>
            </a:pPr>
            <a:r>
              <a:rPr kumimoji="0" lang="en-US" altLang="zh-CN" dirty="0"/>
              <a:t>c--&gt;a</a:t>
            </a:r>
          </a:p>
          <a:p>
            <a:pPr>
              <a:lnSpc>
                <a:spcPct val="90000"/>
              </a:lnSpc>
            </a:pPr>
            <a:r>
              <a:rPr kumimoji="0" lang="en-US" altLang="zh-CN" dirty="0"/>
              <a:t>c--&gt;b</a:t>
            </a:r>
          </a:p>
          <a:p>
            <a:pPr>
              <a:lnSpc>
                <a:spcPct val="90000"/>
              </a:lnSpc>
            </a:pPr>
            <a:r>
              <a:rPr kumimoji="0" lang="en-US" altLang="zh-CN" dirty="0"/>
              <a:t>a--&gt;b</a:t>
            </a:r>
            <a:endParaRPr kumimoji="0" lang="zh-CN" altLang="en-US" dirty="0"/>
          </a:p>
        </p:txBody>
      </p:sp>
      <p:sp>
        <p:nvSpPr>
          <p:cNvPr id="2" name="文本框 1">
            <a:extLst>
              <a:ext uri="{FF2B5EF4-FFF2-40B4-BE49-F238E27FC236}">
                <a16:creationId xmlns:a16="http://schemas.microsoft.com/office/drawing/2014/main" id="{640BB437-5332-EA4E-A033-0C4E98095DAF}"/>
              </a:ext>
            </a:extLst>
          </p:cNvPr>
          <p:cNvSpPr txBox="1"/>
          <p:nvPr/>
        </p:nvSpPr>
        <p:spPr>
          <a:xfrm>
            <a:off x="7320136" y="2905780"/>
            <a:ext cx="1627369" cy="523220"/>
          </a:xfrm>
          <a:prstGeom prst="rect">
            <a:avLst/>
          </a:prstGeom>
          <a:noFill/>
        </p:spPr>
        <p:txBody>
          <a:bodyPr wrap="none" rtlCol="0">
            <a:spAutoFit/>
          </a:bodyPr>
          <a:lstStyle/>
          <a:p>
            <a:r>
              <a:rPr kumimoji="1" lang="zh-CN" altLang="en-US" sz="2800" b="1" dirty="0">
                <a:solidFill>
                  <a:schemeClr val="accent1">
                    <a:lumMod val="50000"/>
                  </a:schemeClr>
                </a:solidFill>
              </a:rPr>
              <a:t>运行结果</a:t>
            </a:r>
          </a:p>
        </p:txBody>
      </p:sp>
    </p:spTree>
    <p:extLst>
      <p:ext uri="{BB962C8B-B14F-4D97-AF65-F5344CB8AC3E}">
        <p14:creationId xmlns:p14="http://schemas.microsoft.com/office/powerpoint/2010/main" val="1600712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90500"/>
                                        </p:tgtEl>
                                        <p:attrNameLst>
                                          <p:attrName>style.visibility</p:attrName>
                                        </p:attrNameLst>
                                      </p:cBhvr>
                                      <p:to>
                                        <p:strVal val="visible"/>
                                      </p:to>
                                    </p:set>
                                    <p:animEffect transition="in" filter="checkerboard(across)">
                                      <p:cBhvr>
                                        <p:cTn id="7" dur="500"/>
                                        <p:tgtEl>
                                          <p:spTgt spid="49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Line 7"/>
          <p:cNvSpPr>
            <a:spLocks noChangeShapeType="1"/>
          </p:cNvSpPr>
          <p:nvPr/>
        </p:nvSpPr>
        <p:spPr bwMode="auto">
          <a:xfrm>
            <a:off x="6899176" y="5910980"/>
            <a:ext cx="22098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159" name="Line 8"/>
          <p:cNvSpPr>
            <a:spLocks noChangeShapeType="1"/>
          </p:cNvSpPr>
          <p:nvPr/>
        </p:nvSpPr>
        <p:spPr bwMode="auto">
          <a:xfrm flipV="1">
            <a:off x="8042176" y="4234580"/>
            <a:ext cx="0" cy="1676400"/>
          </a:xfrm>
          <a:prstGeom prst="line">
            <a:avLst/>
          </a:prstGeom>
          <a:noFill/>
          <a:ln w="38100">
            <a:solidFill>
              <a:schemeClr val="tx1">
                <a:lumMod val="95000"/>
                <a:lumOff val="5000"/>
              </a:schemeClr>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6" name="Rectangle 4">
            <a:extLst>
              <a:ext uri="{FF2B5EF4-FFF2-40B4-BE49-F238E27FC236}">
                <a16:creationId xmlns:a16="http://schemas.microsoft.com/office/drawing/2014/main" id="{4504C50A-D831-AA40-BAC4-648A46901A7C}"/>
              </a:ext>
            </a:extLst>
          </p:cNvPr>
          <p:cNvSpPr>
            <a:spLocks noChangeArrowheads="1"/>
          </p:cNvSpPr>
          <p:nvPr/>
        </p:nvSpPr>
        <p:spPr bwMode="auto">
          <a:xfrm>
            <a:off x="7176130" y="5682379"/>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49153" name="Line 2"/>
          <p:cNvSpPr>
            <a:spLocks noChangeShapeType="1"/>
          </p:cNvSpPr>
          <p:nvPr/>
        </p:nvSpPr>
        <p:spPr bwMode="auto">
          <a:xfrm>
            <a:off x="4079776" y="5910980"/>
            <a:ext cx="2057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154" name="Line 3"/>
          <p:cNvSpPr>
            <a:spLocks noChangeShapeType="1"/>
          </p:cNvSpPr>
          <p:nvPr/>
        </p:nvSpPr>
        <p:spPr bwMode="auto">
          <a:xfrm flipV="1">
            <a:off x="5070376" y="4082180"/>
            <a:ext cx="0" cy="1828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155" name="Rectangle 4"/>
          <p:cNvSpPr>
            <a:spLocks noChangeArrowheads="1"/>
          </p:cNvSpPr>
          <p:nvPr/>
        </p:nvSpPr>
        <p:spPr bwMode="auto">
          <a:xfrm>
            <a:off x="4232176" y="5682380"/>
            <a:ext cx="16764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49156" name="Rectangle 5"/>
          <p:cNvSpPr>
            <a:spLocks noChangeArrowheads="1"/>
          </p:cNvSpPr>
          <p:nvPr/>
        </p:nvSpPr>
        <p:spPr bwMode="auto">
          <a:xfrm>
            <a:off x="4460776" y="545378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49157" name="Rectangle 6"/>
          <p:cNvSpPr>
            <a:spLocks noChangeArrowheads="1"/>
          </p:cNvSpPr>
          <p:nvPr/>
        </p:nvSpPr>
        <p:spPr bwMode="auto">
          <a:xfrm>
            <a:off x="4765576" y="5225180"/>
            <a:ext cx="6096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49160" name="Line 9"/>
          <p:cNvSpPr>
            <a:spLocks noChangeShapeType="1"/>
          </p:cNvSpPr>
          <p:nvPr/>
        </p:nvSpPr>
        <p:spPr bwMode="auto">
          <a:xfrm>
            <a:off x="9642376" y="5910980"/>
            <a:ext cx="22098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161" name="Line 10"/>
          <p:cNvSpPr>
            <a:spLocks noChangeShapeType="1"/>
          </p:cNvSpPr>
          <p:nvPr/>
        </p:nvSpPr>
        <p:spPr bwMode="auto">
          <a:xfrm flipV="1">
            <a:off x="10785376" y="4234580"/>
            <a:ext cx="0" cy="1676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162" name="Text Box 11"/>
          <p:cNvSpPr txBox="1">
            <a:spLocks noChangeArrowheads="1"/>
          </p:cNvSpPr>
          <p:nvPr/>
        </p:nvSpPr>
        <p:spPr bwMode="auto">
          <a:xfrm>
            <a:off x="4384576" y="6063381"/>
            <a:ext cx="6934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zh-CN" altLang="en-US" b="1" dirty="0"/>
              <a:t>      </a:t>
            </a:r>
            <a:r>
              <a:rPr lang="en-US" altLang="zh-CN" b="1" dirty="0"/>
              <a:t>A			         </a:t>
            </a:r>
            <a:r>
              <a:rPr lang="zh-CN" altLang="en-US" b="1" dirty="0"/>
              <a:t>           </a:t>
            </a:r>
            <a:r>
              <a:rPr lang="en-US" altLang="zh-CN" b="1" dirty="0"/>
              <a:t>B		         </a:t>
            </a:r>
            <a:r>
              <a:rPr lang="zh-CN" altLang="en-US" b="1" dirty="0"/>
              <a:t>           </a:t>
            </a:r>
            <a:r>
              <a:rPr lang="en-US" altLang="zh-CN" b="1" dirty="0"/>
              <a:t>C</a:t>
            </a:r>
          </a:p>
        </p:txBody>
      </p:sp>
      <p:sp>
        <p:nvSpPr>
          <p:cNvPr id="49163" name="Text Box 12"/>
          <p:cNvSpPr txBox="1">
            <a:spLocks noChangeArrowheads="1"/>
          </p:cNvSpPr>
          <p:nvPr/>
        </p:nvSpPr>
        <p:spPr bwMode="auto">
          <a:xfrm>
            <a:off x="196849" y="516094"/>
            <a:ext cx="4035327" cy="3416962"/>
          </a:xfrm>
          <a:prstGeom prst="rect">
            <a:avLst/>
          </a:prstGeom>
          <a:solidFill>
            <a:schemeClr val="bg1"/>
          </a:solidFill>
          <a:ln>
            <a:solidFill>
              <a:schemeClr val="accent1">
                <a:lumMod val="5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dirty="0">
                <a:solidFill>
                  <a:srgbClr val="FF3300"/>
                </a:solidFill>
              </a:rPr>
              <a:t>input the number of disk: </a:t>
            </a:r>
            <a:r>
              <a:rPr kumimoji="0" lang="en-US" altLang="zh-CN" dirty="0"/>
              <a:t>3</a:t>
            </a:r>
          </a:p>
          <a:p>
            <a:r>
              <a:rPr kumimoji="0" lang="en-US" altLang="zh-CN" dirty="0">
                <a:solidFill>
                  <a:srgbClr val="FF3300"/>
                </a:solidFill>
              </a:rPr>
              <a:t>the steps for 3 disk are:</a:t>
            </a:r>
          </a:p>
          <a:p>
            <a:r>
              <a:rPr kumimoji="0" lang="en-US" altLang="zh-CN" dirty="0"/>
              <a:t>a--&gt;b</a:t>
            </a:r>
          </a:p>
          <a:p>
            <a:r>
              <a:rPr kumimoji="0" lang="en-US" altLang="zh-CN" dirty="0"/>
              <a:t>a--&gt;c</a:t>
            </a:r>
          </a:p>
          <a:p>
            <a:r>
              <a:rPr kumimoji="0" lang="en-US" altLang="zh-CN" dirty="0"/>
              <a:t>b--&gt;c</a:t>
            </a:r>
          </a:p>
          <a:p>
            <a:r>
              <a:rPr kumimoji="0" lang="en-US" altLang="zh-CN" dirty="0"/>
              <a:t>a--&gt;b</a:t>
            </a:r>
          </a:p>
          <a:p>
            <a:r>
              <a:rPr kumimoji="0" lang="en-US" altLang="zh-CN" dirty="0"/>
              <a:t>c--&gt;a</a:t>
            </a:r>
          </a:p>
          <a:p>
            <a:r>
              <a:rPr kumimoji="0" lang="en-US" altLang="zh-CN" dirty="0"/>
              <a:t>c--&gt;b</a:t>
            </a:r>
          </a:p>
          <a:p>
            <a:r>
              <a:rPr kumimoji="0" lang="en-US" altLang="zh-CN" dirty="0"/>
              <a:t>a--&gt;b</a:t>
            </a:r>
            <a:endParaRPr kumimoji="0" lang="zh-CN" altLang="en-US" dirty="0"/>
          </a:p>
        </p:txBody>
      </p:sp>
      <p:sp>
        <p:nvSpPr>
          <p:cNvPr id="13" name="Rectangle 6">
            <a:extLst>
              <a:ext uri="{FF2B5EF4-FFF2-40B4-BE49-F238E27FC236}">
                <a16:creationId xmlns:a16="http://schemas.microsoft.com/office/drawing/2014/main" id="{4F8D9659-1FF1-0544-8AFD-0065638D1A1D}"/>
              </a:ext>
            </a:extLst>
          </p:cNvPr>
          <p:cNvSpPr>
            <a:spLocks noChangeArrowheads="1"/>
          </p:cNvSpPr>
          <p:nvPr/>
        </p:nvSpPr>
        <p:spPr bwMode="auto">
          <a:xfrm>
            <a:off x="7737376" y="5682380"/>
            <a:ext cx="6096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14" name="Rectangle 5">
            <a:extLst>
              <a:ext uri="{FF2B5EF4-FFF2-40B4-BE49-F238E27FC236}">
                <a16:creationId xmlns:a16="http://schemas.microsoft.com/office/drawing/2014/main" id="{7BC08FA2-7D2F-4546-839E-201319A40C2C}"/>
              </a:ext>
            </a:extLst>
          </p:cNvPr>
          <p:cNvSpPr>
            <a:spLocks noChangeArrowheads="1"/>
          </p:cNvSpPr>
          <p:nvPr/>
        </p:nvSpPr>
        <p:spPr bwMode="auto">
          <a:xfrm>
            <a:off x="10137676" y="568238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15" name="Rectangle 6">
            <a:extLst>
              <a:ext uri="{FF2B5EF4-FFF2-40B4-BE49-F238E27FC236}">
                <a16:creationId xmlns:a16="http://schemas.microsoft.com/office/drawing/2014/main" id="{6F5DB5DB-8867-8340-AD3B-263BB0A6015D}"/>
              </a:ext>
            </a:extLst>
          </p:cNvPr>
          <p:cNvSpPr>
            <a:spLocks noChangeArrowheads="1"/>
          </p:cNvSpPr>
          <p:nvPr/>
        </p:nvSpPr>
        <p:spPr bwMode="auto">
          <a:xfrm>
            <a:off x="10480576" y="5453780"/>
            <a:ext cx="6096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2" name="矩形 1">
            <a:extLst>
              <a:ext uri="{FF2B5EF4-FFF2-40B4-BE49-F238E27FC236}">
                <a16:creationId xmlns:a16="http://schemas.microsoft.com/office/drawing/2014/main" id="{2ADC16E0-5F74-3045-B42F-FBCE0443C782}"/>
              </a:ext>
            </a:extLst>
          </p:cNvPr>
          <p:cNvSpPr/>
          <p:nvPr/>
        </p:nvSpPr>
        <p:spPr>
          <a:xfrm>
            <a:off x="6436173" y="811577"/>
            <a:ext cx="2007281" cy="461665"/>
          </a:xfrm>
          <a:prstGeom prst="rect">
            <a:avLst/>
          </a:prstGeom>
        </p:spPr>
        <p:txBody>
          <a:bodyPr wrap="none">
            <a:spAutoFit/>
          </a:bodyPr>
          <a:lstStyle/>
          <a:p>
            <a:r>
              <a:rPr lang="zh-CN" altLang="en-US" sz="2400" dirty="0"/>
              <a:t>第</a:t>
            </a:r>
            <a:r>
              <a:rPr lang="en-US" altLang="zh-CN" sz="2400" dirty="0"/>
              <a:t>1</a:t>
            </a:r>
            <a:r>
              <a:rPr lang="zh-CN" altLang="en-US" sz="2400" dirty="0"/>
              <a:t>步：</a:t>
            </a:r>
            <a:r>
              <a:rPr lang="en-US" altLang="zh-CN" sz="2400" dirty="0"/>
              <a:t>a--&gt;b</a:t>
            </a:r>
            <a:endParaRPr lang="zh-CN" altLang="en-US" sz="2400" dirty="0"/>
          </a:p>
        </p:txBody>
      </p:sp>
      <p:sp>
        <p:nvSpPr>
          <p:cNvPr id="18" name="矩形 17">
            <a:extLst>
              <a:ext uri="{FF2B5EF4-FFF2-40B4-BE49-F238E27FC236}">
                <a16:creationId xmlns:a16="http://schemas.microsoft.com/office/drawing/2014/main" id="{3045BC0F-483F-6648-9138-004433977061}"/>
              </a:ext>
            </a:extLst>
          </p:cNvPr>
          <p:cNvSpPr/>
          <p:nvPr/>
        </p:nvSpPr>
        <p:spPr>
          <a:xfrm>
            <a:off x="6436173" y="1250057"/>
            <a:ext cx="2007281" cy="461665"/>
          </a:xfrm>
          <a:prstGeom prst="rect">
            <a:avLst/>
          </a:prstGeom>
        </p:spPr>
        <p:txBody>
          <a:bodyPr wrap="none">
            <a:spAutoFit/>
          </a:bodyPr>
          <a:lstStyle/>
          <a:p>
            <a:r>
              <a:rPr lang="zh-CN" altLang="en-US" sz="2400" dirty="0"/>
              <a:t>第</a:t>
            </a:r>
            <a:r>
              <a:rPr lang="en-US" altLang="zh-CN" sz="2400" dirty="0"/>
              <a:t>2</a:t>
            </a:r>
            <a:r>
              <a:rPr lang="zh-CN" altLang="en-US" sz="2400" dirty="0"/>
              <a:t>步：</a:t>
            </a:r>
            <a:r>
              <a:rPr lang="en-US" altLang="zh-CN" sz="2400" dirty="0"/>
              <a:t>a--&gt;c</a:t>
            </a:r>
            <a:endParaRPr lang="zh-CN" altLang="en-US" sz="2400" dirty="0"/>
          </a:p>
        </p:txBody>
      </p:sp>
      <p:sp>
        <p:nvSpPr>
          <p:cNvPr id="19" name="矩形 18">
            <a:extLst>
              <a:ext uri="{FF2B5EF4-FFF2-40B4-BE49-F238E27FC236}">
                <a16:creationId xmlns:a16="http://schemas.microsoft.com/office/drawing/2014/main" id="{394CEBEB-E307-CD4D-8E50-CA1DBCF29194}"/>
              </a:ext>
            </a:extLst>
          </p:cNvPr>
          <p:cNvSpPr/>
          <p:nvPr/>
        </p:nvSpPr>
        <p:spPr>
          <a:xfrm>
            <a:off x="6436172" y="1682105"/>
            <a:ext cx="1989647" cy="461665"/>
          </a:xfrm>
          <a:prstGeom prst="rect">
            <a:avLst/>
          </a:prstGeom>
        </p:spPr>
        <p:txBody>
          <a:bodyPr wrap="none">
            <a:spAutoFit/>
          </a:bodyPr>
          <a:lstStyle/>
          <a:p>
            <a:r>
              <a:rPr lang="zh-CN" altLang="en-US" sz="2400" dirty="0"/>
              <a:t>第</a:t>
            </a:r>
            <a:r>
              <a:rPr lang="en-US" altLang="zh-CN" sz="2400" dirty="0"/>
              <a:t>3</a:t>
            </a:r>
            <a:r>
              <a:rPr lang="zh-CN" altLang="en-US" sz="2400" dirty="0"/>
              <a:t>步：</a:t>
            </a:r>
            <a:r>
              <a:rPr lang="en-US" altLang="zh-CN" sz="2400" dirty="0"/>
              <a:t>b--&gt;c</a:t>
            </a:r>
            <a:endParaRPr lang="zh-CN" altLang="en-US" sz="2400" dirty="0"/>
          </a:p>
        </p:txBody>
      </p:sp>
      <p:sp>
        <p:nvSpPr>
          <p:cNvPr id="20" name="矩形 19">
            <a:extLst>
              <a:ext uri="{FF2B5EF4-FFF2-40B4-BE49-F238E27FC236}">
                <a16:creationId xmlns:a16="http://schemas.microsoft.com/office/drawing/2014/main" id="{5D67C948-DAEA-214E-9FFC-B4B7CCD13F68}"/>
              </a:ext>
            </a:extLst>
          </p:cNvPr>
          <p:cNvSpPr/>
          <p:nvPr/>
        </p:nvSpPr>
        <p:spPr>
          <a:xfrm>
            <a:off x="6436173" y="2148788"/>
            <a:ext cx="2007281" cy="461665"/>
          </a:xfrm>
          <a:prstGeom prst="rect">
            <a:avLst/>
          </a:prstGeom>
        </p:spPr>
        <p:txBody>
          <a:bodyPr wrap="none">
            <a:spAutoFit/>
          </a:bodyPr>
          <a:lstStyle/>
          <a:p>
            <a:r>
              <a:rPr lang="zh-CN" altLang="en-US" sz="2400" dirty="0"/>
              <a:t>第</a:t>
            </a:r>
            <a:r>
              <a:rPr lang="en-US" altLang="zh-CN" sz="2400" dirty="0"/>
              <a:t>4</a:t>
            </a:r>
            <a:r>
              <a:rPr lang="zh-CN" altLang="en-US" sz="2400" dirty="0"/>
              <a:t>步：</a:t>
            </a:r>
            <a:r>
              <a:rPr lang="en-US" altLang="zh-CN" sz="2400" dirty="0"/>
              <a:t>a--&gt;b</a:t>
            </a:r>
            <a:endParaRPr lang="zh-CN" altLang="en-US" sz="2400" dirty="0"/>
          </a:p>
        </p:txBody>
      </p:sp>
      <p:sp>
        <p:nvSpPr>
          <p:cNvPr id="21" name="矩形 20">
            <a:extLst>
              <a:ext uri="{FF2B5EF4-FFF2-40B4-BE49-F238E27FC236}">
                <a16:creationId xmlns:a16="http://schemas.microsoft.com/office/drawing/2014/main" id="{E205B29E-CB7F-6849-9C94-AAF3397D3CBA}"/>
              </a:ext>
            </a:extLst>
          </p:cNvPr>
          <p:cNvSpPr/>
          <p:nvPr/>
        </p:nvSpPr>
        <p:spPr>
          <a:xfrm>
            <a:off x="6436173" y="2587268"/>
            <a:ext cx="1989647" cy="461665"/>
          </a:xfrm>
          <a:prstGeom prst="rect">
            <a:avLst/>
          </a:prstGeom>
        </p:spPr>
        <p:txBody>
          <a:bodyPr wrap="none">
            <a:spAutoFit/>
          </a:bodyPr>
          <a:lstStyle/>
          <a:p>
            <a:r>
              <a:rPr lang="zh-CN" altLang="en-US" sz="2400" dirty="0"/>
              <a:t>第</a:t>
            </a:r>
            <a:r>
              <a:rPr lang="en-US" altLang="zh-CN" sz="2400" dirty="0"/>
              <a:t>5</a:t>
            </a:r>
            <a:r>
              <a:rPr lang="zh-CN" altLang="en-US" sz="2400" dirty="0"/>
              <a:t>步：</a:t>
            </a:r>
            <a:r>
              <a:rPr lang="en-US" altLang="zh-CN" sz="2400" dirty="0"/>
              <a:t>c--&gt;a</a:t>
            </a:r>
            <a:endParaRPr lang="zh-CN" altLang="en-US" sz="2400" dirty="0"/>
          </a:p>
        </p:txBody>
      </p:sp>
      <p:sp>
        <p:nvSpPr>
          <p:cNvPr id="22" name="矩形 21">
            <a:extLst>
              <a:ext uri="{FF2B5EF4-FFF2-40B4-BE49-F238E27FC236}">
                <a16:creationId xmlns:a16="http://schemas.microsoft.com/office/drawing/2014/main" id="{E18BF066-1727-314B-ACF9-1EE828562CE3}"/>
              </a:ext>
            </a:extLst>
          </p:cNvPr>
          <p:cNvSpPr/>
          <p:nvPr/>
        </p:nvSpPr>
        <p:spPr>
          <a:xfrm>
            <a:off x="6436172" y="3019316"/>
            <a:ext cx="1989647" cy="461665"/>
          </a:xfrm>
          <a:prstGeom prst="rect">
            <a:avLst/>
          </a:prstGeom>
        </p:spPr>
        <p:txBody>
          <a:bodyPr wrap="none">
            <a:spAutoFit/>
          </a:bodyPr>
          <a:lstStyle/>
          <a:p>
            <a:r>
              <a:rPr lang="zh-CN" altLang="en-US" sz="2400" dirty="0"/>
              <a:t>第</a:t>
            </a:r>
            <a:r>
              <a:rPr lang="en-US" altLang="zh-CN" sz="2400" dirty="0"/>
              <a:t>6</a:t>
            </a:r>
            <a:r>
              <a:rPr lang="zh-CN" altLang="en-US" sz="2400" dirty="0"/>
              <a:t>步：</a:t>
            </a:r>
            <a:r>
              <a:rPr lang="en-US" altLang="zh-CN" sz="2400" dirty="0"/>
              <a:t>c--&gt;b</a:t>
            </a:r>
            <a:endParaRPr lang="zh-CN" altLang="en-US" sz="2400" dirty="0"/>
          </a:p>
        </p:txBody>
      </p:sp>
      <p:sp>
        <p:nvSpPr>
          <p:cNvPr id="23" name="矩形 22">
            <a:extLst>
              <a:ext uri="{FF2B5EF4-FFF2-40B4-BE49-F238E27FC236}">
                <a16:creationId xmlns:a16="http://schemas.microsoft.com/office/drawing/2014/main" id="{64A5CA15-728B-CE4C-B7C1-F08518A350F1}"/>
              </a:ext>
            </a:extLst>
          </p:cNvPr>
          <p:cNvSpPr/>
          <p:nvPr/>
        </p:nvSpPr>
        <p:spPr>
          <a:xfrm>
            <a:off x="6436171" y="3457796"/>
            <a:ext cx="2007281" cy="461665"/>
          </a:xfrm>
          <a:prstGeom prst="rect">
            <a:avLst/>
          </a:prstGeom>
        </p:spPr>
        <p:txBody>
          <a:bodyPr wrap="none">
            <a:spAutoFit/>
          </a:bodyPr>
          <a:lstStyle/>
          <a:p>
            <a:r>
              <a:rPr lang="zh-CN" altLang="en-US" sz="2400" dirty="0"/>
              <a:t>第</a:t>
            </a:r>
            <a:r>
              <a:rPr lang="en-US" altLang="zh-CN" sz="2400" dirty="0"/>
              <a:t>7</a:t>
            </a:r>
            <a:r>
              <a:rPr lang="zh-CN" altLang="en-US" sz="2400" dirty="0"/>
              <a:t>步：</a:t>
            </a:r>
            <a:r>
              <a:rPr lang="en-US" altLang="zh-CN" sz="2400" dirty="0"/>
              <a:t>a--&gt;b</a:t>
            </a:r>
            <a:endParaRPr lang="zh-CN" altLang="en-US" sz="2400" dirty="0"/>
          </a:p>
        </p:txBody>
      </p:sp>
      <p:sp>
        <p:nvSpPr>
          <p:cNvPr id="24" name="Rectangle 6">
            <a:extLst>
              <a:ext uri="{FF2B5EF4-FFF2-40B4-BE49-F238E27FC236}">
                <a16:creationId xmlns:a16="http://schemas.microsoft.com/office/drawing/2014/main" id="{00A56BB4-9928-D64F-BEDE-25F1BDC50220}"/>
              </a:ext>
            </a:extLst>
          </p:cNvPr>
          <p:cNvSpPr>
            <a:spLocks noChangeArrowheads="1"/>
          </p:cNvSpPr>
          <p:nvPr/>
        </p:nvSpPr>
        <p:spPr bwMode="auto">
          <a:xfrm>
            <a:off x="4765576" y="5682379"/>
            <a:ext cx="6096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25" name="Rectangle 5">
            <a:extLst>
              <a:ext uri="{FF2B5EF4-FFF2-40B4-BE49-F238E27FC236}">
                <a16:creationId xmlns:a16="http://schemas.microsoft.com/office/drawing/2014/main" id="{C4D277F4-F5B8-0948-99BF-05837DB2E6D2}"/>
              </a:ext>
            </a:extLst>
          </p:cNvPr>
          <p:cNvSpPr>
            <a:spLocks noChangeArrowheads="1"/>
          </p:cNvSpPr>
          <p:nvPr/>
        </p:nvSpPr>
        <p:spPr bwMode="auto">
          <a:xfrm>
            <a:off x="7368483" y="5453780"/>
            <a:ext cx="12954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27" name="Rectangle 6">
            <a:extLst>
              <a:ext uri="{FF2B5EF4-FFF2-40B4-BE49-F238E27FC236}">
                <a16:creationId xmlns:a16="http://schemas.microsoft.com/office/drawing/2014/main" id="{254CBCF1-21C0-8C4D-9C92-E7595ACD856B}"/>
              </a:ext>
            </a:extLst>
          </p:cNvPr>
          <p:cNvSpPr>
            <a:spLocks noChangeArrowheads="1"/>
          </p:cNvSpPr>
          <p:nvPr/>
        </p:nvSpPr>
        <p:spPr bwMode="auto">
          <a:xfrm>
            <a:off x="7709530" y="5225179"/>
            <a:ext cx="609600" cy="228600"/>
          </a:xfrm>
          <a:prstGeom prst="rect">
            <a:avLst/>
          </a:prstGeom>
          <a:solidFill>
            <a:schemeClr val="accent1"/>
          </a:solidFill>
          <a:ln w="9525">
            <a:solidFill>
              <a:schemeClr val="tx1"/>
            </a:solidFill>
            <a:miter lim="800000"/>
            <a:headEnd/>
            <a:tailEnd/>
          </a:ln>
        </p:spPr>
        <p:txBody>
          <a:bodyPr wrap="none" anchor="ctr"/>
          <a:lstStyle/>
          <a:p>
            <a:endParaRPr lang="zh-CN" altLang="en-US" dirty="0"/>
          </a:p>
        </p:txBody>
      </p:sp>
      <p:sp>
        <p:nvSpPr>
          <p:cNvPr id="3" name="文本框 2">
            <a:extLst>
              <a:ext uri="{FF2B5EF4-FFF2-40B4-BE49-F238E27FC236}">
                <a16:creationId xmlns:a16="http://schemas.microsoft.com/office/drawing/2014/main" id="{75BBE6DF-36CB-944D-88AB-E2A9CD69FCE2}"/>
              </a:ext>
            </a:extLst>
          </p:cNvPr>
          <p:cNvSpPr txBox="1"/>
          <p:nvPr/>
        </p:nvSpPr>
        <p:spPr>
          <a:xfrm>
            <a:off x="5460044" y="498255"/>
            <a:ext cx="800219" cy="461665"/>
          </a:xfrm>
          <a:prstGeom prst="rect">
            <a:avLst/>
          </a:prstGeom>
          <a:noFill/>
        </p:spPr>
        <p:txBody>
          <a:bodyPr wrap="none" rtlCol="0">
            <a:spAutoFit/>
          </a:bodyPr>
          <a:lstStyle/>
          <a:p>
            <a:r>
              <a:rPr kumimoji="1" lang="zh-CN" altLang="en-US" sz="2400" dirty="0">
                <a:solidFill>
                  <a:schemeClr val="accent1">
                    <a:lumMod val="50000"/>
                  </a:schemeClr>
                </a:solidFill>
                <a:latin typeface="Microsoft YaHei" panose="020B0503020204020204" pitchFamily="34" charset="-122"/>
                <a:ea typeface="Microsoft YaHei" panose="020B0503020204020204" pitchFamily="34" charset="-122"/>
              </a:rPr>
              <a:t>开始</a:t>
            </a:r>
          </a:p>
        </p:txBody>
      </p:sp>
      <p:sp>
        <p:nvSpPr>
          <p:cNvPr id="30" name="文本框 29">
            <a:extLst>
              <a:ext uri="{FF2B5EF4-FFF2-40B4-BE49-F238E27FC236}">
                <a16:creationId xmlns:a16="http://schemas.microsoft.com/office/drawing/2014/main" id="{57393A39-416A-BA4B-A774-5674EF7718E1}"/>
              </a:ext>
            </a:extLst>
          </p:cNvPr>
          <p:cNvSpPr txBox="1"/>
          <p:nvPr/>
        </p:nvSpPr>
        <p:spPr>
          <a:xfrm>
            <a:off x="5460043" y="3760477"/>
            <a:ext cx="800219" cy="461665"/>
          </a:xfrm>
          <a:prstGeom prst="rect">
            <a:avLst/>
          </a:prstGeom>
          <a:noFill/>
        </p:spPr>
        <p:txBody>
          <a:bodyPr wrap="none" rtlCol="0">
            <a:spAutoFit/>
          </a:bodyPr>
          <a:lstStyle/>
          <a:p>
            <a:r>
              <a:rPr kumimoji="1" lang="zh-CN" altLang="en-US" sz="2400" dirty="0">
                <a:solidFill>
                  <a:schemeClr val="accent1">
                    <a:lumMod val="50000"/>
                  </a:schemeClr>
                </a:solidFill>
                <a:latin typeface="Microsoft YaHei" panose="020B0503020204020204" pitchFamily="34" charset="-122"/>
                <a:ea typeface="Microsoft YaHei" panose="020B0503020204020204" pitchFamily="34" charset="-122"/>
              </a:rPr>
              <a:t>结束</a:t>
            </a:r>
          </a:p>
        </p:txBody>
      </p:sp>
      <p:sp>
        <p:nvSpPr>
          <p:cNvPr id="4" name="文本框 3">
            <a:extLst>
              <a:ext uri="{FF2B5EF4-FFF2-40B4-BE49-F238E27FC236}">
                <a16:creationId xmlns:a16="http://schemas.microsoft.com/office/drawing/2014/main" id="{3CBD96A7-7F5E-C544-BE94-3B15D02AC272}"/>
              </a:ext>
            </a:extLst>
          </p:cNvPr>
          <p:cNvSpPr txBox="1"/>
          <p:nvPr/>
        </p:nvSpPr>
        <p:spPr>
          <a:xfrm>
            <a:off x="5605236" y="1043277"/>
            <a:ext cx="495320" cy="2520268"/>
          </a:xfrm>
          <a:prstGeom prst="rect">
            <a:avLst/>
          </a:prstGeom>
          <a:noFill/>
          <a:ln>
            <a:solidFill>
              <a:schemeClr val="accent1">
                <a:lumMod val="50000"/>
              </a:schemeClr>
            </a:solidFill>
          </a:ln>
        </p:spPr>
        <p:txBody>
          <a:bodyPr wrap="square" rtlCol="0" anchor="ctr">
            <a:noAutofit/>
          </a:bodyPr>
          <a:lstStyle/>
          <a:p>
            <a:pPr algn="ctr"/>
            <a:r>
              <a:rPr kumimoji="1" lang="zh-CN" altLang="en-US" sz="2800" b="1" dirty="0">
                <a:solidFill>
                  <a:schemeClr val="accent1">
                    <a:lumMod val="50000"/>
                  </a:schemeClr>
                </a:solidFill>
              </a:rPr>
              <a:t>动态展示</a:t>
            </a:r>
          </a:p>
        </p:txBody>
      </p:sp>
    </p:spTree>
    <p:extLst>
      <p:ext uri="{BB962C8B-B14F-4D97-AF65-F5344CB8AC3E}">
        <p14:creationId xmlns:p14="http://schemas.microsoft.com/office/powerpoint/2010/main" val="15065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2" presetClass="exit" presetSubtype="0" fill="hold" grpId="0" nodeType="clickEffect">
                                  <p:stCondLst>
                                    <p:cond delay="0"/>
                                  </p:stCondLst>
                                  <p:childTnLst>
                                    <p:animScale>
                                      <p:cBhvr>
                                        <p:cTn id="18" dur="1000" accel="50000">
                                          <p:stCondLst>
                                            <p:cond delay="0"/>
                                          </p:stCondLst>
                                        </p:cTn>
                                        <p:tgtEl>
                                          <p:spTgt spid="49157"/>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19" dur="1000" accel="50000">
                                          <p:stCondLst>
                                            <p:cond delay="0"/>
                                          </p:stCondLst>
                                        </p:cTn>
                                        <p:tgtEl>
                                          <p:spTgt spid="49157"/>
                                        </p:tgtEl>
                                        <p:attrNameLst>
                                          <p:attrName>ppt_x</p:attrName>
                                          <p:attrName>ppt_y</p:attrName>
                                        </p:attrNameLst>
                                      </p:cBhvr>
                                    </p:animMotion>
                                    <p:animEffect transition="out" filter="fade">
                                      <p:cBhvr>
                                        <p:cTn id="20" dur="1000"/>
                                        <p:tgtEl>
                                          <p:spTgt spid="49157"/>
                                        </p:tgtEl>
                                      </p:cBhvr>
                                    </p:animEffect>
                                    <p:set>
                                      <p:cBhvr>
                                        <p:cTn id="21" dur="1" fill="hold">
                                          <p:stCondLst>
                                            <p:cond delay="999"/>
                                          </p:stCondLst>
                                        </p:cTn>
                                        <p:tgtEl>
                                          <p:spTgt spid="49157"/>
                                        </p:tgtEl>
                                        <p:attrNameLst>
                                          <p:attrName>style.visibility</p:attrName>
                                        </p:attrNameLst>
                                      </p:cBhvr>
                                      <p:to>
                                        <p:strVal val="hidden"/>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0-#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0" presetClass="exit" presetSubtype="0" fill="hold" grpId="0" nodeType="clickEffect">
                                  <p:stCondLst>
                                    <p:cond delay="0"/>
                                  </p:stCondLst>
                                  <p:childTnLst>
                                    <p:animEffect transition="out" filter="fade">
                                      <p:cBhvr>
                                        <p:cTn id="34" dur="800" accel="100000">
                                          <p:stCondLst>
                                            <p:cond delay="200"/>
                                          </p:stCondLst>
                                        </p:cTn>
                                        <p:tgtEl>
                                          <p:spTgt spid="49156"/>
                                        </p:tgtEl>
                                      </p:cBhvr>
                                    </p:animEffect>
                                    <p:anim calcmode="lin" valueType="num">
                                      <p:cBhvr>
                                        <p:cTn id="35" dur="800" accel="100000">
                                          <p:stCondLst>
                                            <p:cond delay="200"/>
                                          </p:stCondLst>
                                        </p:cTn>
                                        <p:tgtEl>
                                          <p:spTgt spid="49156"/>
                                        </p:tgtEl>
                                        <p:attrNameLst>
                                          <p:attrName>style.rotation</p:attrName>
                                        </p:attrNameLst>
                                      </p:cBhvr>
                                      <p:tavLst>
                                        <p:tav tm="0">
                                          <p:val>
                                            <p:fltVal val="0"/>
                                          </p:val>
                                        </p:tav>
                                        <p:tav tm="100000">
                                          <p:val>
                                            <p:fltVal val="-90"/>
                                          </p:val>
                                        </p:tav>
                                      </p:tavLst>
                                    </p:anim>
                                    <p:anim calcmode="lin" valueType="num">
                                      <p:cBhvr>
                                        <p:cTn id="36" dur="200" decel="100000"/>
                                        <p:tgtEl>
                                          <p:spTgt spid="49156"/>
                                        </p:tgtEl>
                                        <p:attrNameLst>
                                          <p:attrName>ppt_x</p:attrName>
                                        </p:attrNameLst>
                                      </p:cBhvr>
                                      <p:tavLst>
                                        <p:tav tm="0">
                                          <p:val>
                                            <p:strVal val="ppt_x"/>
                                          </p:val>
                                        </p:tav>
                                        <p:tav tm="100000">
                                          <p:val>
                                            <p:strVal val="ppt_x-0.05"/>
                                          </p:val>
                                        </p:tav>
                                      </p:tavLst>
                                    </p:anim>
                                    <p:anim calcmode="lin" valueType="num">
                                      <p:cBhvr>
                                        <p:cTn id="37" dur="200" decel="100000"/>
                                        <p:tgtEl>
                                          <p:spTgt spid="49156"/>
                                        </p:tgtEl>
                                        <p:attrNameLst>
                                          <p:attrName>ppt_y</p:attrName>
                                        </p:attrNameLst>
                                      </p:cBhvr>
                                      <p:tavLst>
                                        <p:tav tm="0">
                                          <p:val>
                                            <p:strVal val="ppt_y"/>
                                          </p:val>
                                        </p:tav>
                                        <p:tav tm="100000">
                                          <p:val>
                                            <p:strVal val="ppt_y+0.1"/>
                                          </p:val>
                                        </p:tav>
                                      </p:tavLst>
                                    </p:anim>
                                    <p:anim calcmode="lin" valueType="num">
                                      <p:cBhvr>
                                        <p:cTn id="38" dur="800" accel="100000">
                                          <p:stCondLst>
                                            <p:cond delay="200"/>
                                          </p:stCondLst>
                                        </p:cTn>
                                        <p:tgtEl>
                                          <p:spTgt spid="49156"/>
                                        </p:tgtEl>
                                        <p:attrNameLst>
                                          <p:attrName>ppt_x</p:attrName>
                                        </p:attrNameLst>
                                      </p:cBhvr>
                                      <p:tavLst>
                                        <p:tav tm="0">
                                          <p:val>
                                            <p:strVal val="ppt_x"/>
                                          </p:val>
                                        </p:tav>
                                        <p:tav tm="100000">
                                          <p:val>
                                            <p:strVal val="ppt_x+0.4+0.05"/>
                                          </p:val>
                                        </p:tav>
                                      </p:tavLst>
                                    </p:anim>
                                    <p:anim calcmode="lin" valueType="num">
                                      <p:cBhvr>
                                        <p:cTn id="39" dur="800" accel="100000">
                                          <p:stCondLst>
                                            <p:cond delay="200"/>
                                          </p:stCondLst>
                                        </p:cTn>
                                        <p:tgtEl>
                                          <p:spTgt spid="49156"/>
                                        </p:tgtEl>
                                        <p:attrNameLst>
                                          <p:attrName>ppt_y</p:attrName>
                                        </p:attrNameLst>
                                      </p:cBhvr>
                                      <p:tavLst>
                                        <p:tav tm="0">
                                          <p:val>
                                            <p:strVal val="ppt_y"/>
                                          </p:val>
                                        </p:tav>
                                        <p:tav tm="100000">
                                          <p:val>
                                            <p:strVal val="ppt_y-0.4-0.1"/>
                                          </p:val>
                                        </p:tav>
                                      </p:tavLst>
                                    </p:anim>
                                    <p:set>
                                      <p:cBhvr>
                                        <p:cTn id="40" dur="1" fill="hold">
                                          <p:stCondLst>
                                            <p:cond delay="999"/>
                                          </p:stCondLst>
                                        </p:cTn>
                                        <p:tgtEl>
                                          <p:spTgt spid="49156"/>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5" presetClass="exit" presetSubtype="0" fill="hold" grpId="1" nodeType="clickEffect">
                                  <p:stCondLst>
                                    <p:cond delay="0"/>
                                  </p:stCondLst>
                                  <p:childTnLst>
                                    <p:anim calcmode="lin" valueType="num">
                                      <p:cBhvr>
                                        <p:cTn id="53" dur="1000"/>
                                        <p:tgtEl>
                                          <p:spTgt spid="13"/>
                                        </p:tgtEl>
                                        <p:attrNameLst>
                                          <p:attrName>ppt_w</p:attrName>
                                        </p:attrNameLst>
                                      </p:cBhvr>
                                      <p:tavLst>
                                        <p:tav tm="0">
                                          <p:val>
                                            <p:strVal val="ppt_w"/>
                                          </p:val>
                                        </p:tav>
                                        <p:tav tm="100000">
                                          <p:val>
                                            <p:fltVal val="0"/>
                                          </p:val>
                                        </p:tav>
                                      </p:tavLst>
                                    </p:anim>
                                    <p:anim calcmode="lin" valueType="num">
                                      <p:cBhvr>
                                        <p:cTn id="54" dur="1000"/>
                                        <p:tgtEl>
                                          <p:spTgt spid="13"/>
                                        </p:tgtEl>
                                        <p:attrNameLst>
                                          <p:attrName>ppt_h</p:attrName>
                                        </p:attrNameLst>
                                      </p:cBhvr>
                                      <p:tavLst>
                                        <p:tav tm="0">
                                          <p:val>
                                            <p:strVal val="ppt_h"/>
                                          </p:val>
                                        </p:tav>
                                        <p:tav tm="100000">
                                          <p:val>
                                            <p:fltVal val="0"/>
                                          </p:val>
                                        </p:tav>
                                      </p:tavLst>
                                    </p:anim>
                                    <p:anim calcmode="lin" valueType="num">
                                      <p:cBhvr>
                                        <p:cTn id="55" dur="1000"/>
                                        <p:tgtEl>
                                          <p:spTgt spid="13"/>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56" dur="1000"/>
                                        <p:tgtEl>
                                          <p:spTgt spid="13"/>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57" dur="1" fill="hold">
                                          <p:stCondLst>
                                            <p:cond delay="999"/>
                                          </p:stCondLst>
                                        </p:cTn>
                                        <p:tgtEl>
                                          <p:spTgt spid="13"/>
                                        </p:tgtEl>
                                        <p:attrNameLst>
                                          <p:attrName>style.visibility</p:attrName>
                                        </p:attrNameLst>
                                      </p:cBhvr>
                                      <p:to>
                                        <p:strVal val="hidden"/>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2" presetClass="exit" presetSubtype="0" fill="hold" grpId="0" nodeType="clickEffect">
                                  <p:stCondLst>
                                    <p:cond delay="0"/>
                                  </p:stCondLst>
                                  <p:childTnLst>
                                    <p:animScale>
                                      <p:cBhvr>
                                        <p:cTn id="70" dur="1000" accel="50000">
                                          <p:stCondLst>
                                            <p:cond delay="0"/>
                                          </p:stCondLst>
                                        </p:cTn>
                                        <p:tgtEl>
                                          <p:spTgt spid="49155"/>
                                        </p:tgtEl>
                                      </p:cBhvr>
                                      <p:from x="100000" y="100000"/>
                                      <p:to x="250000" y="250000"/>
                                    </p:animScale>
                                    <p:animMotion origin="layout" path="M 0.0000 0.0000 C 0.03802 0.0 0.1441 0.02341 0.1826 0.0915 C 0.22118 0.15964 0.24705 0.31256 0.2318 0.4083 C 0.21649 0.50394 0.20747 0.57948 0.0908 0.6661 C -0.02552 0.75279 -0.37517 0.88508 -0.4674 0.9289" pathEditMode="relative" ptsTypes="">
                                      <p:cBhvr>
                                        <p:cTn id="71" dur="1000" accel="50000">
                                          <p:stCondLst>
                                            <p:cond delay="0"/>
                                          </p:stCondLst>
                                        </p:cTn>
                                        <p:tgtEl>
                                          <p:spTgt spid="49155"/>
                                        </p:tgtEl>
                                        <p:attrNameLst>
                                          <p:attrName>ppt_x</p:attrName>
                                          <p:attrName>ppt_y</p:attrName>
                                        </p:attrNameLst>
                                      </p:cBhvr>
                                    </p:animMotion>
                                    <p:animEffect transition="out" filter="fade">
                                      <p:cBhvr>
                                        <p:cTn id="72" dur="1000"/>
                                        <p:tgtEl>
                                          <p:spTgt spid="49155"/>
                                        </p:tgtEl>
                                      </p:cBhvr>
                                    </p:animEffect>
                                    <p:set>
                                      <p:cBhvr>
                                        <p:cTn id="73" dur="1" fill="hold">
                                          <p:stCondLst>
                                            <p:cond delay="999"/>
                                          </p:stCondLst>
                                        </p:cTn>
                                        <p:tgtEl>
                                          <p:spTgt spid="49155"/>
                                        </p:tgtEl>
                                        <p:attrNameLst>
                                          <p:attrName>style.visibility</p:attrName>
                                        </p:attrNameLst>
                                      </p:cBhvr>
                                      <p:to>
                                        <p:strVal val="hidden"/>
                                      </p:to>
                                    </p:se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12" fill="hold" grpId="1" nodeType="clickEffect">
                                  <p:stCondLst>
                                    <p:cond delay="0"/>
                                  </p:stCondLst>
                                  <p:childTnLst>
                                    <p:anim calcmode="lin" valueType="num">
                                      <p:cBhvr additive="base">
                                        <p:cTn id="86" dur="500"/>
                                        <p:tgtEl>
                                          <p:spTgt spid="15"/>
                                        </p:tgtEl>
                                        <p:attrNameLst>
                                          <p:attrName>ppt_x</p:attrName>
                                        </p:attrNameLst>
                                      </p:cBhvr>
                                      <p:tavLst>
                                        <p:tav tm="0">
                                          <p:val>
                                            <p:strVal val="ppt_x"/>
                                          </p:val>
                                        </p:tav>
                                        <p:tav tm="100000">
                                          <p:val>
                                            <p:strVal val="0-ppt_w/2"/>
                                          </p:val>
                                        </p:tav>
                                      </p:tavLst>
                                    </p:anim>
                                    <p:anim calcmode="lin" valueType="num">
                                      <p:cBhvr additive="base">
                                        <p:cTn id="87" dur="500"/>
                                        <p:tgtEl>
                                          <p:spTgt spid="15"/>
                                        </p:tgtEl>
                                        <p:attrNameLst>
                                          <p:attrName>ppt_y</p:attrName>
                                        </p:attrNameLst>
                                      </p:cBhvr>
                                      <p:tavLst>
                                        <p:tav tm="0">
                                          <p:val>
                                            <p:strVal val="ppt_y"/>
                                          </p:val>
                                        </p:tav>
                                        <p:tav tm="100000">
                                          <p:val>
                                            <p:strVal val="1+ppt_h/2"/>
                                          </p:val>
                                        </p:tav>
                                      </p:tavLst>
                                    </p:anim>
                                    <p:set>
                                      <p:cBhvr>
                                        <p:cTn id="88" dur="1" fill="hold">
                                          <p:stCondLst>
                                            <p:cond delay="499"/>
                                          </p:stCondLst>
                                        </p:cTn>
                                        <p:tgtEl>
                                          <p:spTgt spid="15"/>
                                        </p:tgtEl>
                                        <p:attrNameLst>
                                          <p:attrName>style.visibility</p:attrName>
                                        </p:attrNameLst>
                                      </p:cBhvr>
                                      <p:to>
                                        <p:strVal val="hidden"/>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 calcmode="lin" valueType="num">
                                      <p:cBhvr additive="base">
                                        <p:cTn id="96" dur="500" fill="hold"/>
                                        <p:tgtEl>
                                          <p:spTgt spid="22"/>
                                        </p:tgtEl>
                                        <p:attrNameLst>
                                          <p:attrName>ppt_x</p:attrName>
                                        </p:attrNameLst>
                                      </p:cBhvr>
                                      <p:tavLst>
                                        <p:tav tm="0">
                                          <p:val>
                                            <p:strVal val="#ppt_x"/>
                                          </p:val>
                                        </p:tav>
                                        <p:tav tm="100000">
                                          <p:val>
                                            <p:strVal val="#ppt_x"/>
                                          </p:val>
                                        </p:tav>
                                      </p:tavLst>
                                    </p:anim>
                                    <p:anim calcmode="lin" valueType="num">
                                      <p:cBhvr additive="base">
                                        <p:cTn id="9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7" presetClass="exit" presetSubtype="0" fill="hold" grpId="1" nodeType="clickEffect">
                                  <p:stCondLst>
                                    <p:cond delay="0"/>
                                  </p:stCondLst>
                                  <p:childTnLst>
                                    <p:animEffect transition="out" filter="fade">
                                      <p:cBhvr>
                                        <p:cTn id="101" dur="1000"/>
                                        <p:tgtEl>
                                          <p:spTgt spid="14"/>
                                        </p:tgtEl>
                                      </p:cBhvr>
                                    </p:animEffect>
                                    <p:anim calcmode="lin" valueType="num">
                                      <p:cBhvr>
                                        <p:cTn id="102" dur="1000"/>
                                        <p:tgtEl>
                                          <p:spTgt spid="14"/>
                                        </p:tgtEl>
                                        <p:attrNameLst>
                                          <p:attrName>ppt_x</p:attrName>
                                        </p:attrNameLst>
                                      </p:cBhvr>
                                      <p:tavLst>
                                        <p:tav tm="0">
                                          <p:val>
                                            <p:strVal val="ppt_x"/>
                                          </p:val>
                                        </p:tav>
                                        <p:tav tm="100000">
                                          <p:val>
                                            <p:strVal val="ppt_x"/>
                                          </p:val>
                                        </p:tav>
                                      </p:tavLst>
                                    </p:anim>
                                    <p:anim calcmode="lin" valueType="num">
                                      <p:cBhvr>
                                        <p:cTn id="103" dur="1000"/>
                                        <p:tgtEl>
                                          <p:spTgt spid="14"/>
                                        </p:tgtEl>
                                        <p:attrNameLst>
                                          <p:attrName>ppt_y</p:attrName>
                                        </p:attrNameLst>
                                      </p:cBhvr>
                                      <p:tavLst>
                                        <p:tav tm="0">
                                          <p:val>
                                            <p:strVal val="ppt_y"/>
                                          </p:val>
                                        </p:tav>
                                        <p:tav tm="100000">
                                          <p:val>
                                            <p:strVal val="ppt_y-.1"/>
                                          </p:val>
                                        </p:tav>
                                      </p:tavLst>
                                    </p:anim>
                                    <p:set>
                                      <p:cBhvr>
                                        <p:cTn id="104" dur="1" fill="hold">
                                          <p:stCondLst>
                                            <p:cond delay="999"/>
                                          </p:stCondLst>
                                        </p:cTn>
                                        <p:tgtEl>
                                          <p:spTgt spid="14"/>
                                        </p:tgtEl>
                                        <p:attrNameLst>
                                          <p:attrName>style.visibility</p:attrName>
                                        </p:attrNameLst>
                                      </p:cBhvr>
                                      <p:to>
                                        <p:strVal val="hidden"/>
                                      </p:to>
                                    </p:se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2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23"/>
                                        </p:tgtEl>
                                        <p:attrNameLst>
                                          <p:attrName>style.visibility</p:attrName>
                                        </p:attrNameLst>
                                      </p:cBhvr>
                                      <p:to>
                                        <p:strVal val="visible"/>
                                      </p:to>
                                    </p:set>
                                    <p:anim calcmode="lin" valueType="num">
                                      <p:cBhvr additive="base">
                                        <p:cTn id="112" dur="500" fill="hold"/>
                                        <p:tgtEl>
                                          <p:spTgt spid="23"/>
                                        </p:tgtEl>
                                        <p:attrNameLst>
                                          <p:attrName>ppt_x</p:attrName>
                                        </p:attrNameLst>
                                      </p:cBhvr>
                                      <p:tavLst>
                                        <p:tav tm="0">
                                          <p:val>
                                            <p:strVal val="#ppt_x"/>
                                          </p:val>
                                        </p:tav>
                                        <p:tav tm="100000">
                                          <p:val>
                                            <p:strVal val="#ppt_x"/>
                                          </p:val>
                                        </p:tav>
                                      </p:tavLst>
                                    </p:anim>
                                    <p:anim calcmode="lin" valueType="num">
                                      <p:cBhvr additive="base">
                                        <p:cTn id="1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5" presetClass="exit" presetSubtype="0" fill="hold" grpId="1" nodeType="clickEffect">
                                  <p:stCondLst>
                                    <p:cond delay="0"/>
                                  </p:stCondLst>
                                  <p:childTnLst>
                                    <p:animEffect transition="out" filter="fade">
                                      <p:cBhvr>
                                        <p:cTn id="117" dur="1000" accel="50000">
                                          <p:stCondLst>
                                            <p:cond delay="0"/>
                                          </p:stCondLst>
                                        </p:cTn>
                                        <p:tgtEl>
                                          <p:spTgt spid="24"/>
                                        </p:tgtEl>
                                      </p:cBhvr>
                                    </p:animEffect>
                                    <p:anim calcmode="lin" valueType="num">
                                      <p:cBhvr>
                                        <p:cTn id="118" dur="500" accel="50000">
                                          <p:stCondLst>
                                            <p:cond delay="0"/>
                                          </p:stCondLst>
                                        </p:cTn>
                                        <p:tgtEl>
                                          <p:spTgt spid="24"/>
                                        </p:tgtEl>
                                        <p:attrNameLst>
                                          <p:attrName>ppt_y</p:attrName>
                                        </p:attrNameLst>
                                      </p:cBhvr>
                                      <p:tavLst>
                                        <p:tav tm="0">
                                          <p:val>
                                            <p:strVal val="ppt_y"/>
                                          </p:val>
                                        </p:tav>
                                        <p:tav tm="100000">
                                          <p:val>
                                            <p:strVal val="ppt_y+.1"/>
                                          </p:val>
                                        </p:tav>
                                      </p:tavLst>
                                    </p:anim>
                                    <p:anim calcmode="lin" valueType="num">
                                      <p:cBhvr>
                                        <p:cTn id="119" dur="500" decel="50000">
                                          <p:stCondLst>
                                            <p:cond delay="500"/>
                                          </p:stCondLst>
                                        </p:cTn>
                                        <p:tgtEl>
                                          <p:spTgt spid="24"/>
                                        </p:tgtEl>
                                        <p:attrNameLst>
                                          <p:attrName>ppt_y</p:attrName>
                                        </p:attrNameLst>
                                      </p:cBhvr>
                                      <p:tavLst>
                                        <p:tav tm="0">
                                          <p:val>
                                            <p:strVal val="ppt_y"/>
                                          </p:val>
                                        </p:tav>
                                        <p:tav tm="100000">
                                          <p:val>
                                            <p:strVal val="ppt_y-.1"/>
                                          </p:val>
                                        </p:tav>
                                      </p:tavLst>
                                    </p:anim>
                                    <p:anim calcmode="lin" valueType="num">
                                      <p:cBhvr>
                                        <p:cTn id="120" dur="500" accel="50000">
                                          <p:stCondLst>
                                            <p:cond delay="500"/>
                                          </p:stCondLst>
                                        </p:cTn>
                                        <p:tgtEl>
                                          <p:spTgt spid="24"/>
                                        </p:tgtEl>
                                        <p:attrNameLst>
                                          <p:attrName>ppt_x</p:attrName>
                                        </p:attrNameLst>
                                      </p:cBhvr>
                                      <p:tavLst>
                                        <p:tav tm="0">
                                          <p:val>
                                            <p:strVal val="ppt_x"/>
                                          </p:val>
                                        </p:tav>
                                        <p:tav tm="100000">
                                          <p:val>
                                            <p:strVal val="ppt_x+.4"/>
                                          </p:val>
                                        </p:tav>
                                      </p:tavLst>
                                    </p:anim>
                                    <p:anim calcmode="lin" valueType="num">
                                      <p:cBhvr>
                                        <p:cTn id="121" dur="1000"/>
                                        <p:tgtEl>
                                          <p:spTgt spid="24"/>
                                        </p:tgtEl>
                                        <p:attrNameLst>
                                          <p:attrName>ppt_h</p:attrName>
                                        </p:attrNameLst>
                                      </p:cBhvr>
                                      <p:tavLst>
                                        <p:tav tm="0">
                                          <p:val>
                                            <p:strVal val="ppt_h"/>
                                          </p:val>
                                        </p:tav>
                                        <p:tav tm="100000">
                                          <p:val>
                                            <p:strVal val="ppt_h"/>
                                          </p:val>
                                        </p:tav>
                                      </p:tavLst>
                                    </p:anim>
                                    <p:anim calcmode="lin" valueType="num">
                                      <p:cBhvr>
                                        <p:cTn id="122" dur="500" accel="50000">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23" dur="500" decel="50000">
                                          <p:stCondLst>
                                            <p:cond delay="500"/>
                                          </p:stCondLst>
                                        </p:cTn>
                                        <p:tgtEl>
                                          <p:spTgt spid="24"/>
                                        </p:tgtEl>
                                        <p:attrNameLst>
                                          <p:attrName>ppt_w</p:attrName>
                                        </p:attrNameLst>
                                      </p:cBhvr>
                                      <p:tavLst>
                                        <p:tav tm="0">
                                          <p:val>
                                            <p:strVal val="ppt_w"/>
                                          </p:val>
                                        </p:tav>
                                        <p:tav tm="100000">
                                          <p:val>
                                            <p:strVal val="ppt_w/.05"/>
                                          </p:val>
                                        </p:tav>
                                      </p:tavLst>
                                    </p:anim>
                                    <p:anim calcmode="lin" valueType="num">
                                      <p:cBhvr>
                                        <p:cTn id="124" dur="500" accel="50000">
                                          <p:stCondLst>
                                            <p:cond delay="500"/>
                                          </p:stCondLst>
                                        </p:cTn>
                                        <p:tgtEl>
                                          <p:spTgt spid="24"/>
                                        </p:tgtEl>
                                        <p:attrNameLst>
                                          <p:attrName>style.rotation</p:attrName>
                                        </p:attrNameLst>
                                      </p:cBhvr>
                                      <p:tavLst>
                                        <p:tav tm="0">
                                          <p:val>
                                            <p:fltVal val="0"/>
                                          </p:val>
                                        </p:tav>
                                        <p:tav tm="100000">
                                          <p:val>
                                            <p:fltVal val="-90"/>
                                          </p:val>
                                        </p:tav>
                                      </p:tavLst>
                                    </p:anim>
                                    <p:set>
                                      <p:cBhvr>
                                        <p:cTn id="125" dur="1" fill="hold">
                                          <p:stCondLst>
                                            <p:cond delay="999"/>
                                          </p:stCondLst>
                                        </p:cTn>
                                        <p:tgtEl>
                                          <p:spTgt spid="24"/>
                                        </p:tgtEl>
                                        <p:attrNameLst>
                                          <p:attrName>style.visibility</p:attrName>
                                        </p:attrNameLst>
                                      </p:cBhvr>
                                      <p:to>
                                        <p:strVal val="hidden"/>
                                      </p:to>
                                    </p:se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2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0"/>
                                        </p:tgtEl>
                                        <p:attrNameLst>
                                          <p:attrName>style.visibility</p:attrName>
                                        </p:attrNameLst>
                                      </p:cBhvr>
                                      <p:to>
                                        <p:strVal val="visible"/>
                                      </p:to>
                                    </p:set>
                                    <p:anim calcmode="lin" valueType="num">
                                      <p:cBhvr additive="base">
                                        <p:cTn id="133" dur="500" fill="hold"/>
                                        <p:tgtEl>
                                          <p:spTgt spid="30"/>
                                        </p:tgtEl>
                                        <p:attrNameLst>
                                          <p:attrName>ppt_x</p:attrName>
                                        </p:attrNameLst>
                                      </p:cBhvr>
                                      <p:tavLst>
                                        <p:tav tm="0">
                                          <p:val>
                                            <p:strVal val="#ppt_x"/>
                                          </p:val>
                                        </p:tav>
                                        <p:tav tm="100000">
                                          <p:val>
                                            <p:strVal val="#ppt_x"/>
                                          </p:val>
                                        </p:tav>
                                      </p:tavLst>
                                    </p:anim>
                                    <p:anim calcmode="lin" valueType="num">
                                      <p:cBhvr additive="base">
                                        <p:cTn id="1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9155" grpId="0" animBg="1"/>
      <p:bldP spid="49156" grpId="0" animBg="1"/>
      <p:bldP spid="49157" grpId="0" animBg="1"/>
      <p:bldP spid="13" grpId="0" animBg="1"/>
      <p:bldP spid="13" grpId="1" animBg="1"/>
      <p:bldP spid="14" grpId="0" animBg="1"/>
      <p:bldP spid="14" grpId="1" animBg="1"/>
      <p:bldP spid="15" grpId="0" animBg="1"/>
      <p:bldP spid="15" grpId="1" animBg="1"/>
      <p:bldP spid="2" grpId="0"/>
      <p:bldP spid="18" grpId="0"/>
      <p:bldP spid="19" grpId="0"/>
      <p:bldP spid="20" grpId="0"/>
      <p:bldP spid="21" grpId="0"/>
      <p:bldP spid="22" grpId="0"/>
      <p:bldP spid="23" grpId="0"/>
      <p:bldP spid="24" grpId="0" animBg="1"/>
      <p:bldP spid="24" grpId="1" animBg="1"/>
      <p:bldP spid="25" grpId="0" animBg="1"/>
      <p:bldP spid="27" grpId="0" animBg="1"/>
      <p:bldP spid="3" grpId="0"/>
      <p:bldP spid="3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p:nvPr/>
        </p:nvSpPr>
        <p:spPr>
          <a:xfrm>
            <a:off x="191344" y="1253319"/>
            <a:ext cx="8569373" cy="1775342"/>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ts val="3500"/>
              </a:lnSpc>
              <a:buClr>
                <a:srgbClr val="FFC000"/>
              </a:buClr>
              <a:buSzPct val="80000"/>
            </a:pPr>
            <a:r>
              <a:rPr lang="zh-CN" altLang="en-US" sz="2000" b="1" dirty="0">
                <a:latin typeface="Microsoft YaHei" panose="020B0503020204020204" pitchFamily="34" charset="-122"/>
                <a:ea typeface="Microsoft YaHei" panose="020B0503020204020204" pitchFamily="34" charset="-122"/>
              </a:rPr>
              <a:t>问题：</a:t>
            </a:r>
            <a:r>
              <a:rPr lang="zh-CN" altLang="en-US" sz="2000" dirty="0">
                <a:latin typeface="Microsoft YaHei" panose="020B0503020204020204" pitchFamily="34" charset="-122"/>
                <a:ea typeface="Microsoft YaHei" panose="020B0503020204020204" pitchFamily="34" charset="-122"/>
              </a:rPr>
              <a:t>有５个人坐在一起，问第５个人多少岁？他说比第４个人大２岁。问第４个人岁数，他说比第３个人大２岁。问第３个人，又说比第２个人大２岁。问第２个人，说比第１个人大２岁。最后问第１个人，他说是１０岁。请问第５个人多大。</a:t>
            </a:r>
            <a:endParaRPr lang="en-US" altLang="zh-CN" sz="2000" dirty="0">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6" name="内容占位符 2"/>
          <p:cNvSpPr>
            <a:spLocks noChangeArrowheads="1"/>
          </p:cNvSpPr>
          <p:nvPr/>
        </p:nvSpPr>
        <p:spPr bwMode="auto">
          <a:xfrm>
            <a:off x="6311900" y="2205041"/>
            <a:ext cx="2736850" cy="2879725"/>
          </a:xfrm>
          <a:prstGeom prst="rect">
            <a:avLst/>
          </a:prstGeom>
          <a:noFill/>
          <a:ln w="9525">
            <a:noFill/>
            <a:miter lim="800000"/>
          </a:ln>
        </p:spPr>
        <p:txBody>
          <a:bodyPr/>
          <a:lstStyle/>
          <a:p>
            <a:pPr marL="342900" indent="-342900">
              <a:lnSpc>
                <a:spcPct val="150000"/>
              </a:lnSpc>
              <a:spcBef>
                <a:spcPct val="20000"/>
              </a:spcBef>
              <a:defRPr/>
            </a:pPr>
            <a:endParaRPr lang="zh-CN" altLang="en-US" sz="2400" b="1" dirty="0">
              <a:solidFill>
                <a:srgbClr val="3366CC"/>
              </a:solidFill>
              <a:effectLst>
                <a:outerShdw blurRad="38100" dist="38100" dir="2700000" algn="tl">
                  <a:srgbClr val="C0C0C0"/>
                </a:outerShdw>
              </a:effectLst>
              <a:latin typeface="微软雅黑" panose="020B0503020204020204" charset="-122"/>
              <a:ea typeface="微软雅黑" panose="020B0503020204020204" charset="-122"/>
              <a:cs typeface="宋体" panose="02010600030101010101" pitchFamily="2" charset="-122"/>
            </a:endParaRPr>
          </a:p>
        </p:txBody>
      </p:sp>
      <p:sp>
        <p:nvSpPr>
          <p:cNvPr id="8" name="Rectangle 2"/>
          <p:cNvSpPr txBox="1"/>
          <p:nvPr/>
        </p:nvSpPr>
        <p:spPr>
          <a:xfrm>
            <a:off x="541337" y="332130"/>
            <a:ext cx="7138988" cy="955675"/>
          </a:xfrm>
          <a:prstGeom prst="rect">
            <a:avLst/>
          </a:prstGeom>
        </p:spPr>
        <p:txBody>
          <a:bodyPr vert="horz" wrap="square" lIns="91440" tIns="45720" rIns="91440" bIns="45720" anchor="ctr"/>
          <a:lstStyle>
            <a:lvl1pPr algn="l" rtl="0" eaLnBrk="0" fontAlgn="base" hangingPunct="0">
              <a:spcBef>
                <a:spcPct val="0"/>
              </a:spcBef>
              <a:spcAft>
                <a:spcPct val="0"/>
              </a:spcAft>
              <a:defRPr sz="4400" b="1">
                <a:solidFill>
                  <a:schemeClr val="hlink"/>
                </a:solidFill>
                <a:latin typeface="+mj-lt"/>
                <a:ea typeface="+mj-ea"/>
                <a:cs typeface="宋体" panose="02010600030101010101" pitchFamily="2"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r>
              <a:rPr lang="zh-CN" altLang="en-US" sz="4000" kern="0" dirty="0"/>
              <a:t>“第</a:t>
            </a:r>
            <a:r>
              <a:rPr lang="en-US" altLang="zh-CN" sz="4000" kern="0" dirty="0"/>
              <a:t>5</a:t>
            </a:r>
            <a:r>
              <a:rPr lang="zh-CN" altLang="en-US" sz="4000" kern="0" dirty="0"/>
              <a:t>个人几岁”编程实现</a:t>
            </a:r>
          </a:p>
        </p:txBody>
      </p:sp>
      <p:sp>
        <p:nvSpPr>
          <p:cNvPr id="44" name="TextBox 5">
            <a:extLst>
              <a:ext uri="{FF2B5EF4-FFF2-40B4-BE49-F238E27FC236}">
                <a16:creationId xmlns:a16="http://schemas.microsoft.com/office/drawing/2014/main" id="{69292934-EEBD-E449-A958-B359319FC191}"/>
              </a:ext>
            </a:extLst>
          </p:cNvPr>
          <p:cNvSpPr txBox="1"/>
          <p:nvPr/>
        </p:nvSpPr>
        <p:spPr>
          <a:xfrm>
            <a:off x="4695998" y="2803098"/>
            <a:ext cx="7232650" cy="3938270"/>
          </a:xfrm>
          <a:prstGeom prst="rect">
            <a:avLst/>
          </a:prstGeom>
          <a:noFill/>
          <a:ln w="28575" cmpd="sng">
            <a:solidFill>
              <a:schemeClr val="bg2">
                <a:lumMod val="75000"/>
              </a:schemeClr>
            </a:solidFill>
          </a:ln>
        </p:spPr>
        <p:txBody>
          <a:bodyPr>
            <a:spAutoFit/>
          </a:bodyPr>
          <a:lstStyle/>
          <a:p>
            <a:pPr>
              <a:lnSpc>
                <a:spcPct val="150000"/>
              </a:lnSpc>
              <a:buClrTx/>
            </a:pPr>
            <a:r>
              <a:rPr lang="en-US" altLang="zh-CN" sz="2000" b="1" dirty="0">
                <a:solidFill>
                  <a:schemeClr val="bg2"/>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bg2"/>
                </a:solidFill>
                <a:latin typeface="微软雅黑" panose="020B0503020204020204" charset="-122"/>
                <a:ea typeface="微软雅黑" panose="020B0503020204020204" charset="-122"/>
                <a:cs typeface="微软雅黑" panose="020B0503020204020204" charset="-122"/>
              </a:rPr>
              <a:t>可以用一个函数来描述上述递归过程：</a:t>
            </a:r>
            <a:r>
              <a:rPr lang="en-US" altLang="zh-CN" sz="2000" b="1" dirty="0">
                <a:solidFill>
                  <a:schemeClr val="bg2"/>
                </a:solidFill>
                <a:latin typeface="微软雅黑" panose="020B0503020204020204" charset="-122"/>
                <a:ea typeface="微软雅黑" panose="020B0503020204020204" charset="-122"/>
                <a:cs typeface="微软雅黑" panose="020B0503020204020204" charset="-122"/>
              </a:rPr>
              <a:t>*/</a:t>
            </a:r>
          </a:p>
          <a:p>
            <a:pPr>
              <a:buClrTx/>
            </a:pPr>
            <a:r>
              <a:rPr lang="en-US" altLang="zh-CN" sz="2000" b="1" dirty="0">
                <a:solidFill>
                  <a:srgbClr val="0000CC"/>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int calcAge</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int age</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00007D"/>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7D"/>
                </a:solidFill>
                <a:latin typeface="微软雅黑" panose="020B0503020204020204" charset="-122"/>
                <a:ea typeface="微软雅黑" panose="020B0503020204020204" charset="-122"/>
                <a:cs typeface="微软雅黑" panose="020B0503020204020204" charset="-122"/>
              </a:rPr>
              <a:t>求年龄的递归函数</a:t>
            </a:r>
            <a:r>
              <a:rPr lang="en-US" altLang="zh-CN" sz="2000" b="1" dirty="0">
                <a:solidFill>
                  <a:srgbClr val="00007D"/>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7D"/>
              </a:solidFill>
              <a:latin typeface="微软雅黑" panose="020B0503020204020204" charset="-122"/>
              <a:ea typeface="微软雅黑" panose="020B0503020204020204" charset="-122"/>
              <a:cs typeface="微软雅黑" panose="020B0503020204020204" charset="-122"/>
            </a:endParaRPr>
          </a:p>
          <a:p>
            <a:pPr>
              <a:buClrTx/>
            </a:pP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  </a:t>
            </a:r>
          </a:p>
          <a:p>
            <a:pPr>
              <a:buClrTx/>
            </a:pP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      int nResult;</a:t>
            </a:r>
          </a:p>
          <a:p>
            <a:pPr>
              <a:buClrTx/>
            </a:pP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if</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1 ==</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C00000"/>
                </a:solidFill>
                <a:latin typeface="微软雅黑" panose="020B0503020204020204" charset="-122"/>
                <a:ea typeface="微软雅黑" panose="020B0503020204020204" charset="-122"/>
                <a:cs typeface="微软雅黑" panose="020B0503020204020204" charset="-122"/>
              </a:rPr>
              <a:t>age</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a:t>
            </a:r>
          </a:p>
          <a:p>
            <a:pPr>
              <a:buClrTx/>
            </a:pP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          nResult </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＝１０；</a:t>
            </a:r>
            <a:endParaRPr lang="en-US" altLang="zh-CN" sz="2000" b="1" dirty="0">
              <a:solidFill>
                <a:srgbClr val="404040"/>
              </a:solidFill>
              <a:latin typeface="微软雅黑" panose="020B0503020204020204" charset="-122"/>
              <a:ea typeface="微软雅黑" panose="020B0503020204020204" charset="-122"/>
              <a:cs typeface="微软雅黑" panose="020B0503020204020204" charset="-122"/>
            </a:endParaRPr>
          </a:p>
          <a:p>
            <a:pPr>
              <a:buClrTx/>
            </a:pP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404040"/>
              </a:solidFill>
              <a:latin typeface="微软雅黑" panose="020B0503020204020204" charset="-122"/>
              <a:ea typeface="微软雅黑" panose="020B0503020204020204" charset="-122"/>
              <a:cs typeface="微软雅黑" panose="020B0503020204020204" charset="-122"/>
            </a:endParaRPr>
          </a:p>
          <a:p>
            <a:pPr>
              <a:buClrTx/>
            </a:pP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else {</a:t>
            </a:r>
          </a:p>
          <a:p>
            <a:pPr>
              <a:buClrTx/>
            </a:pP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          nResult </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calcAge</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age</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）＋２；</a:t>
            </a:r>
            <a:endParaRPr lang="en-US" altLang="zh-CN" sz="2000" b="1" dirty="0">
              <a:solidFill>
                <a:srgbClr val="404040"/>
              </a:solidFill>
              <a:latin typeface="微软雅黑" panose="020B0503020204020204" charset="-122"/>
              <a:ea typeface="微软雅黑" panose="020B0503020204020204" charset="-122"/>
              <a:cs typeface="微软雅黑" panose="020B0503020204020204" charset="-122"/>
            </a:endParaRPr>
          </a:p>
          <a:p>
            <a:pPr>
              <a:buClrTx/>
            </a:pP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404040"/>
              </a:solidFill>
              <a:latin typeface="微软雅黑" panose="020B0503020204020204" charset="-122"/>
              <a:ea typeface="微软雅黑" panose="020B0503020204020204" charset="-122"/>
              <a:cs typeface="微软雅黑" panose="020B0503020204020204" charset="-122"/>
            </a:endParaRPr>
          </a:p>
          <a:p>
            <a:pPr>
              <a:buClrTx/>
            </a:pP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return</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404040"/>
                </a:solidFill>
                <a:latin typeface="微软雅黑" panose="020B0503020204020204" charset="-122"/>
                <a:ea typeface="微软雅黑" panose="020B0503020204020204" charset="-122"/>
                <a:cs typeface="微软雅黑" panose="020B0503020204020204" charset="-122"/>
              </a:rPr>
              <a:t>nResult </a:t>
            </a: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a:t>
            </a:r>
          </a:p>
          <a:p>
            <a:pPr>
              <a:buClrTx/>
            </a:pPr>
            <a:r>
              <a:rPr lang="zh-CN" altLang="en-US" sz="2000" b="1" dirty="0">
                <a:solidFill>
                  <a:srgbClr val="404040"/>
                </a:solidFill>
                <a:latin typeface="微软雅黑" panose="020B0503020204020204" charset="-122"/>
                <a:ea typeface="微软雅黑" panose="020B0503020204020204" charset="-122"/>
                <a:cs typeface="微软雅黑" panose="020B0503020204020204" charset="-122"/>
              </a:rPr>
              <a:t>｝</a:t>
            </a:r>
          </a:p>
        </p:txBody>
      </p:sp>
      <p:sp>
        <p:nvSpPr>
          <p:cNvPr id="46" name="TextBox 4">
            <a:extLst>
              <a:ext uri="{FF2B5EF4-FFF2-40B4-BE49-F238E27FC236}">
                <a16:creationId xmlns:a16="http://schemas.microsoft.com/office/drawing/2014/main" id="{DA8D318E-71D9-2943-93C8-41A56D2E2E3A}"/>
              </a:ext>
            </a:extLst>
          </p:cNvPr>
          <p:cNvSpPr txBox="1"/>
          <p:nvPr/>
        </p:nvSpPr>
        <p:spPr>
          <a:xfrm>
            <a:off x="0" y="3429000"/>
            <a:ext cx="4367808" cy="2517997"/>
          </a:xfrm>
          <a:prstGeom prst="rect">
            <a:avLst/>
          </a:prstGeom>
          <a:noFill/>
        </p:spPr>
        <p:txBody>
          <a:bodyPr wrap="square">
            <a:spAutoFit/>
          </a:bodyPr>
          <a:lstStyle/>
          <a:p>
            <a:pPr>
              <a:lnSpc>
                <a:spcPct val="150000"/>
              </a:lnSpc>
              <a:buClr>
                <a:srgbClr val="FFC000"/>
              </a:buClr>
              <a:buSzPct val="80000"/>
              <a:defRPr/>
            </a:pPr>
            <a:r>
              <a:rPr lang="zh-CN" altLang="en-US" sz="2000" b="1" dirty="0">
                <a:latin typeface="微软雅黑" panose="020B0503020204020204" charset="-122"/>
                <a:ea typeface="微软雅黑" panose="020B0503020204020204" charset="-122"/>
                <a:cs typeface="Arial" panose="020B0604020202020204" pitchFamily="34" charset="0"/>
              </a:rPr>
              <a:t>用数学公式表述如下：</a:t>
            </a:r>
            <a:endParaRPr lang="en-US" altLang="zh-CN" sz="2000" b="1" dirty="0">
              <a:latin typeface="微软雅黑" panose="020B0503020204020204" charset="-122"/>
              <a:ea typeface="微软雅黑" panose="020B0503020204020204" charset="-122"/>
              <a:cs typeface="Arial" panose="020B0604020202020204" pitchFamily="34" charset="0"/>
            </a:endParaRPr>
          </a:p>
          <a:p>
            <a:pPr>
              <a:lnSpc>
                <a:spcPct val="150000"/>
              </a:lnSpc>
              <a:buClr>
                <a:srgbClr val="FFC000"/>
              </a:buClr>
              <a:buSzPct val="80000"/>
              <a:defRPr/>
            </a:pPr>
            <a:r>
              <a:rPr lang="en-US" altLang="zh-CN" sz="2400" b="1" dirty="0">
                <a:cs typeface="宋体" panose="02010600030101010101" pitchFamily="2" charset="-122"/>
              </a:rPr>
              <a:t> 		      10              (</a:t>
            </a:r>
            <a:r>
              <a:rPr lang="zh-CN" altLang="en-US" sz="2400" b="1" dirty="0">
                <a:cs typeface="宋体" panose="02010600030101010101" pitchFamily="2" charset="-122"/>
              </a:rPr>
              <a:t>ｎ＝１</a:t>
            </a:r>
            <a:r>
              <a:rPr lang="en-US" altLang="zh-CN" sz="2400" b="1" dirty="0">
                <a:cs typeface="宋体" panose="02010600030101010101" pitchFamily="2" charset="-122"/>
              </a:rPr>
              <a:t>)</a:t>
            </a:r>
            <a:endParaRPr lang="en-US" altLang="zh-CN" sz="2400" b="1" dirty="0">
              <a:latin typeface="华文细黑" panose="02010600040101010101" pitchFamily="6" charset="-122"/>
              <a:ea typeface="华文细黑" panose="02010600040101010101" pitchFamily="6" charset="-122"/>
              <a:cs typeface="宋体" panose="02010600030101010101" pitchFamily="2" charset="-122"/>
            </a:endParaRPr>
          </a:p>
          <a:p>
            <a:pPr>
              <a:lnSpc>
                <a:spcPct val="150000"/>
              </a:lnSpc>
              <a:buClr>
                <a:srgbClr val="FFC000"/>
              </a:buClr>
              <a:buSzPct val="80000"/>
              <a:defRPr/>
            </a:pPr>
            <a:r>
              <a:rPr lang="en-US" altLang="zh-CN" sz="2400" b="1" dirty="0">
                <a:cs typeface="宋体" panose="02010600030101010101" pitchFamily="2" charset="-122"/>
              </a:rPr>
              <a:t>Age(n)=</a:t>
            </a:r>
            <a:endParaRPr lang="zh-CN" altLang="en-US" sz="2400" b="1" dirty="0">
              <a:cs typeface="宋体" panose="02010600030101010101" pitchFamily="2" charset="-122"/>
            </a:endParaRPr>
          </a:p>
          <a:p>
            <a:pPr lvl="1">
              <a:defRPr/>
            </a:pPr>
            <a:r>
              <a:rPr lang="en-US" altLang="zh-CN" sz="2400" b="1" dirty="0">
                <a:cs typeface="宋体" panose="02010600030101010101" pitchFamily="2" charset="-122"/>
              </a:rPr>
              <a:t>           age(n-1)+2 (</a:t>
            </a:r>
            <a:r>
              <a:rPr lang="zh-CN" altLang="en-US" sz="2400" b="1" dirty="0">
                <a:cs typeface="宋体" panose="02010600030101010101" pitchFamily="2" charset="-122"/>
              </a:rPr>
              <a:t>ｎ</a:t>
            </a:r>
            <a:r>
              <a:rPr lang="en-US" altLang="zh-CN" sz="2400" b="1" dirty="0">
                <a:cs typeface="宋体" panose="02010600030101010101" pitchFamily="2" charset="-122"/>
              </a:rPr>
              <a:t>&gt;</a:t>
            </a:r>
            <a:r>
              <a:rPr lang="zh-CN" altLang="en-US" sz="2400" b="1" dirty="0">
                <a:cs typeface="宋体" panose="02010600030101010101" pitchFamily="2" charset="-122"/>
              </a:rPr>
              <a:t>１</a:t>
            </a:r>
            <a:r>
              <a:rPr lang="en-US" altLang="zh-CN" sz="2400" b="1" dirty="0">
                <a:cs typeface="宋体" panose="02010600030101010101" pitchFamily="2" charset="-122"/>
              </a:rPr>
              <a:t>)</a:t>
            </a:r>
            <a:endParaRPr lang="zh-CN" altLang="en-US" sz="2400" b="1" dirty="0">
              <a:cs typeface="宋体" panose="02010600030101010101" pitchFamily="2" charset="-122"/>
            </a:endParaRPr>
          </a:p>
          <a:p>
            <a:pPr>
              <a:lnSpc>
                <a:spcPct val="150000"/>
              </a:lnSpc>
              <a:buFont typeface="Arial" panose="020B0604020202020204" pitchFamily="34" charset="0"/>
              <a:buChar char="•"/>
              <a:defRPr/>
            </a:pPr>
            <a:endParaRPr lang="zh-CN" altLang="en-US" sz="2400" b="1" dirty="0">
              <a:latin typeface="华文细黑" panose="02010600040101010101" pitchFamily="6" charset="-122"/>
              <a:ea typeface="华文细黑" panose="02010600040101010101" pitchFamily="6" charset="-122"/>
              <a:cs typeface="Arial" panose="020B0604020202020204" pitchFamily="34" charset="0"/>
            </a:endParaRPr>
          </a:p>
        </p:txBody>
      </p:sp>
      <p:sp>
        <p:nvSpPr>
          <p:cNvPr id="47" name="左大括号 46">
            <a:extLst>
              <a:ext uri="{FF2B5EF4-FFF2-40B4-BE49-F238E27FC236}">
                <a16:creationId xmlns:a16="http://schemas.microsoft.com/office/drawing/2014/main" id="{F7C24AD8-C318-A640-A7A7-F5E968F0833A}"/>
              </a:ext>
            </a:extLst>
          </p:cNvPr>
          <p:cNvSpPr/>
          <p:nvPr/>
        </p:nvSpPr>
        <p:spPr>
          <a:xfrm>
            <a:off x="1198563" y="4246031"/>
            <a:ext cx="288925" cy="1008063"/>
          </a:xfrm>
          <a:prstGeom prst="leftBrac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48" name="圆角矩形标注 47">
            <a:extLst>
              <a:ext uri="{FF2B5EF4-FFF2-40B4-BE49-F238E27FC236}">
                <a16:creationId xmlns:a16="http://schemas.microsoft.com/office/drawing/2014/main" id="{CB3FA72D-C2CD-ED48-8628-BEA409C57D48}"/>
              </a:ext>
            </a:extLst>
          </p:cNvPr>
          <p:cNvSpPr/>
          <p:nvPr/>
        </p:nvSpPr>
        <p:spPr>
          <a:xfrm>
            <a:off x="8933458" y="4030131"/>
            <a:ext cx="1485900" cy="431800"/>
          </a:xfrm>
          <a:prstGeom prst="wedgeRoundRectCallout">
            <a:avLst>
              <a:gd name="adj1" fmla="val -137652"/>
              <a:gd name="adj2" fmla="val 82981"/>
              <a:gd name="adj3" fmla="val 16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ClrTx/>
            </a:pPr>
            <a:r>
              <a:rPr lang="zh-CN" altLang="en-US" b="1" dirty="0">
                <a:solidFill>
                  <a:srgbClr val="0070C0"/>
                </a:solidFill>
                <a:latin typeface="微软雅黑" panose="020B0503020204020204" charset="-122"/>
                <a:ea typeface="微软雅黑" panose="020B0503020204020204" charset="-122"/>
              </a:rPr>
              <a:t>递归出口</a:t>
            </a:r>
          </a:p>
        </p:txBody>
      </p:sp>
    </p:spTree>
    <p:extLst>
      <p:ext uri="{BB962C8B-B14F-4D97-AF65-F5344CB8AC3E}">
        <p14:creationId xmlns:p14="http://schemas.microsoft.com/office/powerpoint/2010/main" val="165011470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263352" y="484535"/>
            <a:ext cx="8950937" cy="784225"/>
          </a:xfrm>
          <a:prstGeom prst="rect">
            <a:avLst/>
          </a:prstGeom>
        </p:spPr>
        <p:txBody>
          <a:bodyPr vert="horz" wrap="square" lIns="91440" tIns="45720" rIns="91440" bIns="45720" anchor="ctr"/>
          <a:lstStyle>
            <a:defPPr>
              <a:defRPr lang="en-US"/>
            </a:defPPr>
            <a:lvl1pPr eaLnBrk="0" fontAlgn="base" hangingPunct="0">
              <a:spcBef>
                <a:spcPct val="0"/>
              </a:spcBef>
              <a:spcAft>
                <a:spcPct val="0"/>
              </a:spcAft>
              <a:defRPr sz="4000" b="1" kern="0">
                <a:solidFill>
                  <a:schemeClr val="hlink"/>
                </a:solidFill>
                <a:latin typeface="+mj-lt"/>
                <a:ea typeface="+mj-ea"/>
                <a:cs typeface="宋体" panose="02010600030101010101" pitchFamily="2" charset="-122"/>
              </a:defRPr>
            </a:lvl1pPr>
            <a:lvl2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r>
              <a:rPr lang="zh-CN" altLang="en-US" dirty="0">
                <a:latin typeface="Arial" charset="0"/>
                <a:ea typeface="宋体" charset="0"/>
              </a:rPr>
              <a:t>递归函数正确性（</a:t>
            </a:r>
            <a:r>
              <a:rPr lang="en-US" altLang="zh-CN" dirty="0">
                <a:latin typeface="Arial" charset="0"/>
                <a:ea typeface="宋体" charset="0"/>
              </a:rPr>
              <a:t>Leap of Faith</a:t>
            </a:r>
            <a:r>
              <a:rPr lang="zh-CN" altLang="en-US" dirty="0">
                <a:latin typeface="Arial" charset="0"/>
                <a:ea typeface="宋体" charset="0"/>
              </a:rPr>
              <a:t>）</a:t>
            </a:r>
          </a:p>
        </p:txBody>
      </p:sp>
      <p:sp>
        <p:nvSpPr>
          <p:cNvPr id="5" name="内容占位符 2"/>
          <p:cNvSpPr>
            <a:spLocks noChangeArrowheads="1"/>
          </p:cNvSpPr>
          <p:nvPr/>
        </p:nvSpPr>
        <p:spPr bwMode="auto">
          <a:xfrm>
            <a:off x="335360" y="1194554"/>
            <a:ext cx="8129786" cy="1442358"/>
          </a:xfrm>
          <a:prstGeom prst="rect">
            <a:avLst/>
          </a:prstGeom>
          <a:solidFill>
            <a:schemeClr val="bg1"/>
          </a:solidFill>
          <a:ln w="9525">
            <a:solidFill>
              <a:schemeClr val="bg1"/>
            </a:solidFill>
            <a:miter lim="800000"/>
          </a:ln>
        </p:spPr>
        <p:txBody>
          <a:bodyPr/>
          <a:lstStyle/>
          <a:p>
            <a:pPr marL="342900" indent="-342900">
              <a:lnSpc>
                <a:spcPct val="120000"/>
              </a:lnSpc>
              <a:buClr>
                <a:schemeClr val="bg2">
                  <a:lumMod val="50000"/>
                </a:schemeClr>
              </a:buClr>
              <a:buSzPct val="80000"/>
              <a:buFont typeface="Wingdings"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怎么证明递归函数是</a:t>
            </a:r>
            <a:r>
              <a:rPr lang="zh-CN" altLang="en-US" sz="2400" b="1" dirty="0">
                <a:solidFill>
                  <a:srgbClr val="F37021"/>
                </a:solidFill>
                <a:latin typeface="微软雅黑" panose="020B0503020204020204" charset="-122"/>
                <a:ea typeface="微软雅黑" panose="020B0503020204020204" charset="-122"/>
                <a:cs typeface="微软雅黑" panose="020B0503020204020204" charset="-122"/>
              </a:rPr>
              <a:t>正确</a:t>
            </a:r>
            <a:r>
              <a:rPr lang="zh-CN" altLang="en-US" sz="2400" dirty="0">
                <a:latin typeface="微软雅黑" panose="020B0503020204020204" charset="-122"/>
                <a:ea typeface="微软雅黑" panose="020B0503020204020204" charset="-122"/>
                <a:cs typeface="微软雅黑" panose="020B0503020204020204" charset="-122"/>
              </a:rPr>
              <a:t>的呢？</a:t>
            </a:r>
          </a:p>
          <a:p>
            <a:pPr marL="800100" lvl="1" indent="-342900">
              <a:lnSpc>
                <a:spcPct val="120000"/>
              </a:lnSpc>
              <a:buClr>
                <a:schemeClr val="bg2">
                  <a:lumMod val="50000"/>
                </a:schemeClr>
              </a:buClr>
              <a:buSzPct val="80000"/>
              <a:buFont typeface="Arial" panose="020B0604020202020204" pitchFamily="34" charset="0"/>
              <a:buChar char="•"/>
            </a:pPr>
            <a:r>
              <a:rPr lang="en-US" altLang="zh-CN" sz="2000" b="1" dirty="0">
                <a:latin typeface="Kaiti SC" panose="02010600040101010101" pitchFamily="2" charset="-122"/>
                <a:ea typeface="Kaiti SC" panose="02010600040101010101" pitchFamily="2" charset="-122"/>
                <a:cs typeface="微软雅黑" panose="020B0503020204020204" charset="-122"/>
              </a:rPr>
              <a:t>factorial(n)</a:t>
            </a:r>
            <a:r>
              <a:rPr lang="zh-CN" altLang="en-US" sz="2000" b="1" dirty="0">
                <a:latin typeface="Kaiti SC" panose="02010600040101010101" pitchFamily="2" charset="-122"/>
                <a:ea typeface="Kaiti SC" panose="02010600040101010101" pitchFamily="2" charset="-122"/>
                <a:cs typeface="微软雅黑" panose="020B0503020204020204" charset="-122"/>
              </a:rPr>
              <a:t>的正确性依赖于</a:t>
            </a:r>
            <a:r>
              <a:rPr lang="en-US" altLang="zh-CN" sz="2000" b="1" dirty="0">
                <a:latin typeface="Kaiti SC" panose="02010600040101010101" pitchFamily="2" charset="-122"/>
                <a:ea typeface="Kaiti SC" panose="02010600040101010101" pitchFamily="2" charset="-122"/>
                <a:cs typeface="微软雅黑" panose="020B0503020204020204" charset="-122"/>
              </a:rPr>
              <a:t>factorial(n-1)</a:t>
            </a:r>
            <a:r>
              <a:rPr lang="zh-CN" altLang="en-US" sz="2000" b="1" dirty="0">
                <a:latin typeface="Kaiti SC" panose="02010600040101010101" pitchFamily="2" charset="-122"/>
                <a:ea typeface="Kaiti SC" panose="02010600040101010101" pitchFamily="2" charset="-122"/>
                <a:cs typeface="微软雅黑" panose="020B0503020204020204" charset="-122"/>
              </a:rPr>
              <a:t>的正确性，依次类推，要证明</a:t>
            </a:r>
            <a:r>
              <a:rPr lang="en-US" altLang="zh-CN" sz="2000" b="1" dirty="0">
                <a:latin typeface="Kaiti SC" panose="02010600040101010101" pitchFamily="2" charset="-122"/>
                <a:ea typeface="Kaiti SC" panose="02010600040101010101" pitchFamily="2" charset="-122"/>
                <a:cs typeface="微软雅黑" panose="020B0503020204020204" charset="-122"/>
              </a:rPr>
              <a:t>factorial(1)</a:t>
            </a:r>
            <a:r>
              <a:rPr lang="zh-CN" altLang="en-US" sz="2000" b="1" dirty="0">
                <a:latin typeface="Kaiti SC" panose="02010600040101010101" pitchFamily="2" charset="-122"/>
                <a:ea typeface="Kaiti SC" panose="02010600040101010101" pitchFamily="2" charset="-122"/>
                <a:cs typeface="微软雅黑" panose="020B0503020204020204" charset="-122"/>
              </a:rPr>
              <a:t>的正确性，只要证明</a:t>
            </a:r>
            <a:r>
              <a:rPr lang="en-US" altLang="zh-CN" sz="2000" b="1" dirty="0">
                <a:latin typeface="Kaiti SC" panose="02010600040101010101" pitchFamily="2" charset="-122"/>
                <a:ea typeface="Kaiti SC" panose="02010600040101010101" pitchFamily="2" charset="-122"/>
                <a:cs typeface="微软雅黑" panose="020B0503020204020204" charset="-122"/>
              </a:rPr>
              <a:t>factorial(0)</a:t>
            </a:r>
            <a:r>
              <a:rPr lang="zh-CN" altLang="en-US" sz="2000" b="1" dirty="0">
                <a:latin typeface="Kaiti SC" panose="02010600040101010101" pitchFamily="2" charset="-122"/>
                <a:ea typeface="Kaiti SC" panose="02010600040101010101" pitchFamily="2" charset="-122"/>
                <a:cs typeface="微软雅黑" panose="020B0503020204020204" charset="-122"/>
              </a:rPr>
              <a:t>的正确性。</a:t>
            </a:r>
          </a:p>
        </p:txBody>
      </p:sp>
      <p:sp>
        <p:nvSpPr>
          <p:cNvPr id="2" name="TextBox 1"/>
          <p:cNvSpPr txBox="1"/>
          <p:nvPr/>
        </p:nvSpPr>
        <p:spPr>
          <a:xfrm>
            <a:off x="391036" y="4711410"/>
            <a:ext cx="5297805" cy="1938020"/>
          </a:xfrm>
          <a:prstGeom prst="rect">
            <a:avLst/>
          </a:prstGeom>
          <a:solidFill>
            <a:schemeClr val="bg1"/>
          </a:solidFill>
          <a:ln w="28575" cmpd="sng">
            <a:solidFill>
              <a:schemeClr val="accent1">
                <a:shade val="50000"/>
              </a:schemeClr>
            </a:solidFill>
            <a:prstDash val="solid"/>
          </a:ln>
        </p:spPr>
        <p:txBody>
          <a:bodyPr wrap="square">
            <a:spAutoFit/>
          </a:bodyPr>
          <a:lstStyle/>
          <a:p>
            <a:pPr>
              <a:buClrTx/>
            </a:pPr>
            <a:r>
              <a:rPr lang="pt-BR" altLang="zh-CN" sz="2400" dirty="0" err="1">
                <a:latin typeface="微软雅黑" panose="020B0503020204020204" charset="-122"/>
                <a:ea typeface="微软雅黑" panose="020B0503020204020204" charset="-122"/>
                <a:cs typeface="Times New Roman" panose="02020603050405020304" pitchFamily="6" charset="0"/>
              </a:rPr>
              <a:t>int</a:t>
            </a:r>
            <a:r>
              <a:rPr lang="pt-BR" altLang="zh-CN" sz="2400" dirty="0">
                <a:latin typeface="微软雅黑" panose="020B0503020204020204" charset="-122"/>
                <a:ea typeface="微软雅黑" panose="020B0503020204020204" charset="-122"/>
                <a:cs typeface="Times New Roman" panose="02020603050405020304" pitchFamily="6" charset="0"/>
              </a:rPr>
              <a:t> </a:t>
            </a:r>
            <a:r>
              <a:rPr lang="pt-BR" altLang="zh-CN" sz="2400" dirty="0" err="1">
                <a:latin typeface="微软雅黑" panose="020B0503020204020204" charset="-122"/>
                <a:ea typeface="微软雅黑" panose="020B0503020204020204" charset="-122"/>
                <a:cs typeface="Times New Roman" panose="02020603050405020304" pitchFamily="6" charset="0"/>
              </a:rPr>
              <a:t>factorial</a:t>
            </a:r>
            <a:r>
              <a:rPr lang="pt-BR" altLang="zh-CN" sz="2400" dirty="0">
                <a:latin typeface="微软雅黑" panose="020B0503020204020204" charset="-122"/>
                <a:ea typeface="微软雅黑" panose="020B0503020204020204" charset="-122"/>
                <a:cs typeface="Times New Roman" panose="02020603050405020304" pitchFamily="6" charset="0"/>
              </a:rPr>
              <a:t>(</a:t>
            </a:r>
            <a:r>
              <a:rPr lang="pt-BR" altLang="zh-CN" sz="2400" dirty="0" err="1">
                <a:latin typeface="微软雅黑" panose="020B0503020204020204" charset="-122"/>
                <a:ea typeface="微软雅黑" panose="020B0503020204020204" charset="-122"/>
                <a:cs typeface="Times New Roman" panose="02020603050405020304" pitchFamily="6" charset="0"/>
              </a:rPr>
              <a:t>int</a:t>
            </a:r>
            <a:r>
              <a:rPr lang="pt-BR" altLang="zh-CN" sz="2400" dirty="0">
                <a:latin typeface="微软雅黑" panose="020B0503020204020204" charset="-122"/>
                <a:ea typeface="微软雅黑" panose="020B0503020204020204" charset="-122"/>
                <a:cs typeface="Times New Roman" panose="02020603050405020304" pitchFamily="6" charset="0"/>
              </a:rPr>
              <a:t> </a:t>
            </a:r>
            <a:r>
              <a:rPr lang="pt-BR" altLang="zh-CN" sz="2400" dirty="0" err="1">
                <a:latin typeface="微软雅黑" panose="020B0503020204020204" charset="-122"/>
                <a:ea typeface="微软雅黑" panose="020B0503020204020204" charset="-122"/>
                <a:cs typeface="Times New Roman" panose="02020603050405020304" pitchFamily="6" charset="0"/>
              </a:rPr>
              <a:t>n</a:t>
            </a:r>
            <a:r>
              <a:rPr lang="pt-BR" altLang="zh-CN" sz="2400" dirty="0">
                <a:latin typeface="微软雅黑" panose="020B0503020204020204" charset="-122"/>
                <a:ea typeface="微软雅黑" panose="020B0503020204020204" charset="-122"/>
                <a:cs typeface="Times New Roman" panose="02020603050405020304" pitchFamily="6" charset="0"/>
              </a:rPr>
              <a:t>) </a:t>
            </a:r>
          </a:p>
          <a:p>
            <a:pPr>
              <a:buClrTx/>
            </a:pPr>
            <a:r>
              <a:rPr lang="pt-BR" altLang="zh-CN" sz="2400" dirty="0">
                <a:latin typeface="微软雅黑" panose="020B0503020204020204" charset="-122"/>
                <a:ea typeface="微软雅黑" panose="020B0503020204020204" charset="-122"/>
                <a:cs typeface="Times New Roman" panose="02020603050405020304" pitchFamily="6" charset="0"/>
              </a:rPr>
              <a:t>{ </a:t>
            </a:r>
          </a:p>
          <a:p>
            <a:pPr>
              <a:buClrTx/>
            </a:pPr>
            <a:r>
              <a:rPr lang="pt-BR" altLang="zh-CN" sz="2400" dirty="0">
                <a:latin typeface="微软雅黑" panose="020B0503020204020204" charset="-122"/>
                <a:ea typeface="微软雅黑" panose="020B0503020204020204" charset="-122"/>
                <a:cs typeface="Times New Roman" panose="02020603050405020304" pitchFamily="6" charset="0"/>
              </a:rPr>
              <a:t>       </a:t>
            </a:r>
            <a:r>
              <a:rPr lang="pt-BR" altLang="zh-CN" sz="2400" dirty="0" err="1">
                <a:latin typeface="微软雅黑" panose="020B0503020204020204" charset="-122"/>
                <a:ea typeface="微软雅黑" panose="020B0503020204020204" charset="-122"/>
                <a:cs typeface="Times New Roman" panose="02020603050405020304" pitchFamily="6" charset="0"/>
              </a:rPr>
              <a:t>int</a:t>
            </a:r>
            <a:r>
              <a:rPr lang="pt-BR" altLang="zh-CN" sz="2400" dirty="0">
                <a:latin typeface="微软雅黑" panose="020B0503020204020204" charset="-122"/>
                <a:ea typeface="微软雅黑" panose="020B0503020204020204" charset="-122"/>
                <a:cs typeface="Times New Roman" panose="02020603050405020304" pitchFamily="6" charset="0"/>
              </a:rPr>
              <a:t> </a:t>
            </a:r>
            <a:r>
              <a:rPr lang="pt-BR" altLang="zh-CN" sz="2400" dirty="0" err="1">
                <a:latin typeface="微软雅黑" panose="020B0503020204020204" charset="-122"/>
                <a:ea typeface="微软雅黑" panose="020B0503020204020204" charset="-122"/>
                <a:cs typeface="Times New Roman" panose="02020603050405020304" pitchFamily="6" charset="0"/>
              </a:rPr>
              <a:t>nResult</a:t>
            </a:r>
            <a:r>
              <a:rPr lang="pt-BR" altLang="zh-CN" sz="2400" dirty="0">
                <a:latin typeface="微软雅黑" panose="020B0503020204020204" charset="-122"/>
                <a:ea typeface="微软雅黑" panose="020B0503020204020204" charset="-122"/>
                <a:cs typeface="Times New Roman" panose="02020603050405020304" pitchFamily="6" charset="0"/>
              </a:rPr>
              <a:t> = </a:t>
            </a:r>
            <a:r>
              <a:rPr lang="pt-BR" altLang="zh-CN" sz="2400" dirty="0" err="1">
                <a:latin typeface="微软雅黑" panose="020B0503020204020204" charset="-122"/>
                <a:ea typeface="微软雅黑" panose="020B0503020204020204" charset="-122"/>
                <a:cs typeface="Times New Roman" panose="02020603050405020304" pitchFamily="6" charset="0"/>
              </a:rPr>
              <a:t>n</a:t>
            </a:r>
            <a:r>
              <a:rPr lang="pt-BR" altLang="zh-CN" sz="2400" dirty="0">
                <a:latin typeface="微软雅黑" panose="020B0503020204020204" charset="-122"/>
                <a:ea typeface="微软雅黑" panose="020B0503020204020204" charset="-122"/>
                <a:cs typeface="Times New Roman" panose="02020603050405020304" pitchFamily="6" charset="0"/>
              </a:rPr>
              <a:t> * </a:t>
            </a:r>
            <a:r>
              <a:rPr lang="pt-BR" altLang="zh-CN" sz="2400" dirty="0" err="1">
                <a:solidFill>
                  <a:srgbClr val="C00000"/>
                </a:solidFill>
                <a:latin typeface="微软雅黑" panose="020B0503020204020204" charset="-122"/>
                <a:ea typeface="微软雅黑" panose="020B0503020204020204" charset="-122"/>
                <a:cs typeface="Times New Roman" panose="02020603050405020304" pitchFamily="6" charset="0"/>
              </a:rPr>
              <a:t>factorial</a:t>
            </a:r>
            <a:r>
              <a:rPr lang="pt-BR" altLang="zh-CN" sz="2400" dirty="0">
                <a:solidFill>
                  <a:srgbClr val="C00000"/>
                </a:solidFill>
                <a:latin typeface="微软雅黑" panose="020B0503020204020204" charset="-122"/>
                <a:ea typeface="微软雅黑" panose="020B0503020204020204" charset="-122"/>
                <a:cs typeface="Times New Roman" panose="02020603050405020304" pitchFamily="6" charset="0"/>
              </a:rPr>
              <a:t>(n-1)</a:t>
            </a:r>
            <a:r>
              <a:rPr lang="pt-BR" altLang="zh-CN" sz="2400" dirty="0">
                <a:latin typeface="微软雅黑" panose="020B0503020204020204" charset="-122"/>
                <a:ea typeface="微软雅黑" panose="020B0503020204020204" charset="-122"/>
                <a:cs typeface="Times New Roman" panose="02020603050405020304" pitchFamily="6" charset="0"/>
              </a:rPr>
              <a:t>;</a:t>
            </a:r>
          </a:p>
          <a:p>
            <a:pPr>
              <a:buClrTx/>
            </a:pPr>
            <a:r>
              <a:rPr lang="pt-BR" altLang="zh-CN" sz="2400" dirty="0">
                <a:latin typeface="微软雅黑" panose="020B0503020204020204" charset="-122"/>
                <a:ea typeface="微软雅黑" panose="020B0503020204020204" charset="-122"/>
                <a:cs typeface="Times New Roman" panose="02020603050405020304" pitchFamily="6" charset="0"/>
              </a:rPr>
              <a:t>       </a:t>
            </a:r>
            <a:r>
              <a:rPr lang="pt-BR" altLang="zh-CN" sz="2400" dirty="0" err="1">
                <a:latin typeface="微软雅黑" panose="020B0503020204020204" charset="-122"/>
                <a:ea typeface="微软雅黑" panose="020B0503020204020204" charset="-122"/>
                <a:cs typeface="Times New Roman" panose="02020603050405020304" pitchFamily="6" charset="0"/>
              </a:rPr>
              <a:t>result</a:t>
            </a:r>
            <a:r>
              <a:rPr lang="pt-BR" altLang="zh-CN" sz="2400" dirty="0">
                <a:latin typeface="微软雅黑" panose="020B0503020204020204" charset="-122"/>
                <a:ea typeface="微软雅黑" panose="020B0503020204020204" charset="-122"/>
                <a:cs typeface="Times New Roman" panose="02020603050405020304" pitchFamily="6" charset="0"/>
              </a:rPr>
              <a:t>  </a:t>
            </a:r>
            <a:r>
              <a:rPr lang="pt-BR" altLang="zh-CN" sz="2400" dirty="0" err="1">
                <a:latin typeface="微软雅黑" panose="020B0503020204020204" charset="-122"/>
                <a:ea typeface="微软雅黑" panose="020B0503020204020204" charset="-122"/>
                <a:cs typeface="Times New Roman" panose="02020603050405020304" pitchFamily="6" charset="0"/>
              </a:rPr>
              <a:t>nResult</a:t>
            </a:r>
            <a:r>
              <a:rPr lang="pt-BR" altLang="zh-CN" sz="2400" dirty="0">
                <a:latin typeface="微软雅黑" panose="020B0503020204020204" charset="-122"/>
                <a:ea typeface="微软雅黑" panose="020B0503020204020204" charset="-122"/>
                <a:cs typeface="Times New Roman" panose="02020603050405020304" pitchFamily="6" charset="0"/>
              </a:rPr>
              <a:t>; </a:t>
            </a:r>
          </a:p>
          <a:p>
            <a:pPr>
              <a:buClrTx/>
            </a:pPr>
            <a:r>
              <a:rPr lang="pt-BR" altLang="zh-CN" sz="2400" dirty="0">
                <a:latin typeface="微软雅黑" panose="020B0503020204020204" charset="-122"/>
                <a:ea typeface="微软雅黑" panose="020B0503020204020204" charset="-122"/>
                <a:cs typeface="Times New Roman" panose="02020603050405020304" pitchFamily="6" charset="0"/>
              </a:rPr>
              <a:t>} </a:t>
            </a:r>
            <a:endParaRPr lang="zh-CN" altLang="en-US" sz="2400" dirty="0">
              <a:latin typeface="微软雅黑" panose="020B0503020204020204" charset="-122"/>
              <a:ea typeface="微软雅黑" panose="020B0503020204020204" charset="-122"/>
            </a:endParaRPr>
          </a:p>
        </p:txBody>
      </p:sp>
      <p:sp>
        <p:nvSpPr>
          <p:cNvPr id="3" name="圆角矩形标注 2"/>
          <p:cNvSpPr/>
          <p:nvPr/>
        </p:nvSpPr>
        <p:spPr>
          <a:xfrm>
            <a:off x="6639297" y="4711410"/>
            <a:ext cx="5073427" cy="1895279"/>
          </a:xfrm>
          <a:prstGeom prst="wedgeRoundRectCallout">
            <a:avLst>
              <a:gd name="adj1" fmla="val -69029"/>
              <a:gd name="adj2" fmla="val 4323"/>
              <a:gd name="adj3" fmla="val 16667"/>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nSpc>
                <a:spcPct val="150000"/>
              </a:lnSpc>
              <a:buClrTx/>
            </a:pPr>
            <a:r>
              <a:rPr lang="zh-CN" altLang="en-US" b="1">
                <a:latin typeface="华文细黑" panose="02010600040101010101" pitchFamily="6" charset="-122"/>
                <a:ea typeface="华文细黑" panose="02010600040101010101" pitchFamily="6" charset="-122"/>
              </a:rPr>
              <a:t>这个函数会永远调用下去，直到操作系统为程序预留的栈空间耗尽程序崩溃为止，这称为</a:t>
            </a:r>
            <a:r>
              <a:rPr lang="zh-CN" altLang="en-US" b="1">
                <a:solidFill>
                  <a:srgbClr val="F37021"/>
                </a:solidFill>
                <a:latin typeface="微软雅黑" panose="020B0503020204020204" charset="-122"/>
                <a:ea typeface="微软雅黑" panose="020B0503020204020204" charset="-122"/>
              </a:rPr>
              <a:t>无穷递归</a:t>
            </a:r>
            <a:r>
              <a:rPr lang="zh-CN" altLang="en-US" b="1">
                <a:latin typeface="华文细黑" panose="02010600040101010101" pitchFamily="6" charset="-122"/>
                <a:ea typeface="华文细黑" panose="02010600040101010101" pitchFamily="6" charset="-122"/>
              </a:rPr>
              <a:t>。</a:t>
            </a:r>
          </a:p>
        </p:txBody>
      </p:sp>
      <p:sp>
        <p:nvSpPr>
          <p:cNvPr id="6" name="内容占位符 2">
            <a:extLst>
              <a:ext uri="{FF2B5EF4-FFF2-40B4-BE49-F238E27FC236}">
                <a16:creationId xmlns:a16="http://schemas.microsoft.com/office/drawing/2014/main" id="{CAAE9791-DB4C-6146-81A2-1285BAA65E1D}"/>
              </a:ext>
            </a:extLst>
          </p:cNvPr>
          <p:cNvSpPr>
            <a:spLocks noChangeArrowheads="1"/>
          </p:cNvSpPr>
          <p:nvPr/>
        </p:nvSpPr>
        <p:spPr bwMode="auto">
          <a:xfrm>
            <a:off x="335360" y="2418690"/>
            <a:ext cx="11118776" cy="2090430"/>
          </a:xfrm>
          <a:prstGeom prst="rect">
            <a:avLst/>
          </a:prstGeom>
          <a:noFill/>
          <a:ln w="9525">
            <a:solidFill>
              <a:schemeClr val="bg1"/>
            </a:solidFill>
            <a:miter lim="800000"/>
          </a:ln>
        </p:spPr>
        <p:txBody>
          <a:bodyPr/>
          <a:lstStyle/>
          <a:p>
            <a:pPr marL="342900" indent="-342900">
              <a:buClr>
                <a:schemeClr val="bg2">
                  <a:lumMod val="50000"/>
                </a:schemeClr>
              </a:buClr>
              <a:buSzPct val="80000"/>
              <a:buFont typeface="Wingdings" pitchFamily="2" charset="2"/>
              <a:buChar char="p"/>
            </a:pPr>
            <a:r>
              <a:rPr lang="en-US" altLang="zh-CN" sz="2400" dirty="0">
                <a:latin typeface="微软雅黑" panose="020B0503020204020204" charset="-122"/>
                <a:ea typeface="微软雅黑" panose="020B0503020204020204" charset="-122"/>
                <a:cs typeface="微软雅黑" panose="020B0503020204020204" charset="-122"/>
              </a:rPr>
              <a:t>factorial(0)</a:t>
            </a:r>
            <a:r>
              <a:rPr lang="zh-CN" altLang="en-US" sz="2400" dirty="0">
                <a:latin typeface="微软雅黑" panose="020B0503020204020204" charset="-122"/>
                <a:ea typeface="微软雅黑" panose="020B0503020204020204" charset="-122"/>
                <a:cs typeface="微软雅黑" panose="020B0503020204020204" charset="-122"/>
              </a:rPr>
              <a:t>是正确的，调用它去完成另外一个函数调用</a:t>
            </a:r>
            <a:r>
              <a:rPr lang="en-US" altLang="zh-CN" sz="2400" dirty="0">
                <a:latin typeface="微软雅黑" panose="020B0503020204020204" charset="-122"/>
                <a:ea typeface="微软雅黑" panose="020B0503020204020204" charset="-122"/>
                <a:cs typeface="微软雅黑" panose="020B0503020204020204" charset="-122"/>
              </a:rPr>
              <a:t>factorial(1)</a:t>
            </a:r>
            <a:r>
              <a:rPr lang="zh-CN" altLang="en-US" sz="2400" dirty="0">
                <a:latin typeface="微软雅黑" panose="020B0503020204020204" charset="-122"/>
                <a:ea typeface="微软雅黑" panose="020B0503020204020204" charset="-122"/>
                <a:cs typeface="微软雅黑" panose="020B0503020204020204" charset="-122"/>
              </a:rPr>
              <a:t>也应该是正确的，这种“相信”称为</a:t>
            </a:r>
            <a:r>
              <a:rPr lang="en-US" altLang="zh-CN" sz="2800" b="1" dirty="0">
                <a:solidFill>
                  <a:srgbClr val="FF0000"/>
                </a:solidFill>
                <a:effectLst>
                  <a:outerShdw blurRad="38100" dist="38100" dir="2700000">
                    <a:srgbClr val="C0C0C0"/>
                  </a:outerShdw>
                </a:effectLst>
                <a:latin typeface="微软雅黑" panose="020B0503020204020204" charset="-122"/>
                <a:ea typeface="微软雅黑" panose="020B0503020204020204" charset="-122"/>
                <a:cs typeface="微软雅黑" panose="020B0503020204020204" charset="-122"/>
              </a:rPr>
              <a:t>Leap of Faith</a:t>
            </a:r>
            <a:endParaRPr lang="en-US" altLang="zh-CN" sz="2000" b="1" dirty="0">
              <a:solidFill>
                <a:srgbClr val="FF0000"/>
              </a:solidFill>
              <a:effectLst>
                <a:outerShdw blurRad="38100" dist="38100" dir="2700000">
                  <a:srgbClr val="C0C0C0"/>
                </a:outerShdw>
              </a:effectLst>
              <a:latin typeface="微软雅黑" panose="020B0503020204020204" charset="-122"/>
              <a:ea typeface="微软雅黑" panose="020B0503020204020204" charset="-122"/>
              <a:cs typeface="微软雅黑" panose="020B0503020204020204" charset="-122"/>
            </a:endParaRPr>
          </a:p>
          <a:p>
            <a:pPr marL="342900" indent="-342900">
              <a:buClr>
                <a:schemeClr val="bg2">
                  <a:lumMod val="50000"/>
                </a:schemeClr>
              </a:buClr>
              <a:buSzPct val="80000"/>
              <a:buFont typeface="Wingdings"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递归函数是正确的，只需证明两点：</a:t>
            </a:r>
            <a:r>
              <a:rPr lang="en-US" altLang="zh-CN" sz="2400" b="1" dirty="0">
                <a:solidFill>
                  <a:srgbClr val="0070C0"/>
                </a:solidFill>
                <a:latin typeface="微软雅黑" panose="020B0503020204020204" charset="-122"/>
                <a:ea typeface="微软雅黑" panose="020B0503020204020204" charset="-122"/>
                <a:cs typeface="微软雅黑" panose="020B0503020204020204" charset="-122"/>
              </a:rPr>
              <a:t>Base Case</a:t>
            </a:r>
            <a:r>
              <a:rPr lang="zh-CN" altLang="en-US" sz="2400" b="1" dirty="0">
                <a:solidFill>
                  <a:srgbClr val="F37021"/>
                </a:solidFill>
                <a:latin typeface="微软雅黑" panose="020B0503020204020204" charset="-122"/>
                <a:ea typeface="微软雅黑" panose="020B0503020204020204" charset="-122"/>
                <a:cs typeface="微软雅黑" panose="020B0503020204020204" charset="-122"/>
              </a:rPr>
              <a:t>正确</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b="1" dirty="0">
                <a:solidFill>
                  <a:srgbClr val="0070C0"/>
                </a:solidFill>
                <a:latin typeface="微软雅黑" panose="020B0503020204020204" charset="-122"/>
                <a:ea typeface="微软雅黑" panose="020B0503020204020204" charset="-122"/>
                <a:cs typeface="微软雅黑" panose="020B0503020204020204" charset="-122"/>
              </a:rPr>
              <a:t>递推关系</a:t>
            </a:r>
            <a:r>
              <a:rPr lang="zh-CN" altLang="en-US" sz="2400" b="1" dirty="0">
                <a:solidFill>
                  <a:srgbClr val="F37021"/>
                </a:solidFill>
                <a:latin typeface="微软雅黑" panose="020B0503020204020204" charset="-122"/>
                <a:ea typeface="微软雅黑" panose="020B0503020204020204" charset="-122"/>
                <a:cs typeface="微软雅黑" panose="020B0503020204020204" charset="-122"/>
              </a:rPr>
              <a:t>正确</a:t>
            </a:r>
            <a:r>
              <a:rPr lang="zh-CN" altLang="en-US" sz="2400" dirty="0">
                <a:latin typeface="微软雅黑" panose="020B0503020204020204" charset="-122"/>
                <a:ea typeface="微软雅黑" panose="020B0503020204020204" charset="-122"/>
                <a:cs typeface="微软雅黑" panose="020B0503020204020204" charset="-122"/>
              </a:rPr>
              <a:t>。</a:t>
            </a:r>
          </a:p>
          <a:p>
            <a:pPr marL="342900" indent="-342900">
              <a:buClr>
                <a:schemeClr val="bg2">
                  <a:lumMod val="50000"/>
                </a:schemeClr>
              </a:buClr>
              <a:buSzPct val="80000"/>
              <a:buFont typeface="Wingdings" pitchFamily="2" charset="2"/>
              <a:buChar char="p"/>
            </a:pPr>
            <a:r>
              <a:rPr lang="zh-CN" altLang="en-US" sz="2400" dirty="0">
                <a:latin typeface="微软雅黑" panose="020B0503020204020204" charset="-122"/>
                <a:ea typeface="微软雅黑" panose="020B0503020204020204" charset="-122"/>
                <a:cs typeface="微软雅黑" panose="020B0503020204020204" charset="-122"/>
              </a:rPr>
              <a:t>写递归函数时一定要记得写</a:t>
            </a:r>
            <a:r>
              <a:rPr lang="en-US" altLang="zh-CN" sz="2400" b="1" dirty="0">
                <a:solidFill>
                  <a:srgbClr val="0070C0"/>
                </a:solidFill>
                <a:latin typeface="微软雅黑" panose="020B0503020204020204" charset="-122"/>
                <a:ea typeface="微软雅黑" panose="020B0503020204020204" charset="-122"/>
                <a:cs typeface="微软雅黑" panose="020B0503020204020204" charset="-122"/>
              </a:rPr>
              <a:t>Base Case</a:t>
            </a:r>
            <a:r>
              <a:rPr lang="zh-CN" altLang="en-US" sz="2400" dirty="0">
                <a:latin typeface="微软雅黑" panose="020B0503020204020204" charset="-122"/>
                <a:ea typeface="微软雅黑" panose="020B0503020204020204" charset="-122"/>
                <a:cs typeface="微软雅黑" panose="020B0503020204020204" charset="-122"/>
              </a:rPr>
              <a:t>，否则即使递推关系正确，整个函数也不正确。</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1000"/>
                                        <p:tgtEl>
                                          <p:spTgt spid="6">
                                            <p:txEl>
                                              <p:pRg st="1" end="1"/>
                                            </p:txEl>
                                          </p:spTgt>
                                        </p:tgtEl>
                                      </p:cBhvr>
                                    </p:animEffect>
                                    <p:anim calcmode="lin" valueType="num">
                                      <p:cBhvr>
                                        <p:cTn id="3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1000"/>
                                        <p:tgtEl>
                                          <p:spTgt spid="6">
                                            <p:txEl>
                                              <p:pRg st="2" end="2"/>
                                            </p:txEl>
                                          </p:spTgt>
                                        </p:tgtEl>
                                      </p:cBhvr>
                                    </p:animEffect>
                                    <p:anim calcmode="lin" valueType="num">
                                      <p:cBhvr>
                                        <p:cTn id="4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p:nvPr/>
        </p:nvSpPr>
        <p:spPr>
          <a:xfrm>
            <a:off x="263352" y="1412776"/>
            <a:ext cx="5112568" cy="5184575"/>
          </a:xfrm>
          <a:prstGeom prst="rect">
            <a:avLst/>
          </a:prstGeom>
          <a:solidFill>
            <a:schemeClr val="bg1"/>
          </a:solidFill>
          <a:ln w="9525" cap="flat" cmpd="sng">
            <a:solidFill>
              <a:schemeClr val="bg1"/>
            </a:solidFill>
            <a:prstDash val="solid"/>
            <a:miter/>
            <a:headEnd type="none" w="med" len="med"/>
            <a:tailEnd type="none" w="med" len="med"/>
          </a:ln>
        </p:spPr>
        <p:txBody>
          <a:bodyPr/>
          <a:lstStyle/>
          <a:p>
            <a:pPr marL="285750" indent="-285750">
              <a:lnSpc>
                <a:spcPct val="150000"/>
              </a:lnSpc>
              <a:buClr>
                <a:schemeClr val="bg2">
                  <a:lumMod val="75000"/>
                </a:schemeClr>
              </a:buClr>
              <a:buSzPct val="80000"/>
              <a:buFont typeface="Wingdings" panose="05000000000000000000" pitchFamily="2" charset="2"/>
              <a:buChar char="u"/>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对于某</a:t>
            </a:r>
            <a:r>
              <a:rPr lang="zh-CN" altLang="en-US" sz="2400" dirty="0">
                <a:solidFill>
                  <a:schemeClr val="bg2"/>
                </a:solidFill>
                <a:latin typeface="微软雅黑" panose="020B0503020204020204" charset="-122"/>
                <a:ea typeface="微软雅黑" panose="020B0503020204020204" charset="-122"/>
              </a:rPr>
              <a:t>一小范围内的问题</a:t>
            </a:r>
            <a:r>
              <a:rPr lang="zh-CN" altLang="en-US" sz="2400" dirty="0">
                <a:latin typeface="微软雅黑" panose="020B0503020204020204" charset="-122"/>
                <a:ea typeface="微软雅黑" panose="020B0503020204020204" charset="-122"/>
              </a:rPr>
              <a:t>，使用递归会带来简单、优雅的解。对于大多数问题，它所带来的解将会是极其复杂的。因此要有选择地使用递归。</a:t>
            </a:r>
          </a:p>
          <a:p>
            <a:pPr marL="285750" indent="-285750">
              <a:lnSpc>
                <a:spcPct val="150000"/>
              </a:lnSpc>
              <a:buClr>
                <a:schemeClr val="bg2">
                  <a:lumMod val="75000"/>
                </a:schemeClr>
              </a:buClr>
              <a:buSzPct val="80000"/>
              <a:buFont typeface="Wingdings" panose="05000000000000000000" pitchFamily="2" charset="2"/>
              <a:buChar char="u"/>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递归存在着</a:t>
            </a:r>
            <a:r>
              <a:rPr lang="zh-CN" altLang="en-US" sz="2400" dirty="0">
                <a:solidFill>
                  <a:schemeClr val="bg2"/>
                </a:solidFill>
                <a:latin typeface="微软雅黑" panose="020B0503020204020204" charset="-122"/>
                <a:ea typeface="微软雅黑" panose="020B0503020204020204" charset="-122"/>
              </a:rPr>
              <a:t>可用堆栈空间过度使用的危险</a:t>
            </a:r>
            <a:r>
              <a:rPr lang="zh-CN" altLang="en-US" sz="2400" dirty="0">
                <a:latin typeface="微软雅黑" panose="020B0503020204020204" charset="-122"/>
                <a:ea typeface="微软雅黑" panose="020B0503020204020204" charset="-122"/>
              </a:rPr>
              <a:t>，这能导致严重的错误。在安全相关系统中强制规定：</a:t>
            </a:r>
            <a:r>
              <a:rPr lang="zh-CN" altLang="en-US" sz="2400" dirty="0">
                <a:solidFill>
                  <a:schemeClr val="bg2"/>
                </a:solidFill>
                <a:latin typeface="微软雅黑" panose="020B0503020204020204" charset="-122"/>
                <a:ea typeface="微软雅黑" panose="020B0503020204020204" charset="-122"/>
              </a:rPr>
              <a:t>不能使用递归函数调用</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pPr marL="285750" indent="-285750">
              <a:lnSpc>
                <a:spcPct val="150000"/>
              </a:lnSpc>
              <a:buClr>
                <a:schemeClr val="bg2">
                  <a:lumMod val="75000"/>
                </a:schemeClr>
              </a:buClr>
              <a:buSzPct val="80000"/>
              <a:buFont typeface="Wingdings" panose="05000000000000000000" pitchFamily="2" charset="2"/>
              <a:buChar char="u"/>
            </a:pPr>
            <a:endParaRPr lang="zh-CN" altLang="en-US" sz="2400" dirty="0">
              <a:latin typeface="微软雅黑" panose="020B0503020204020204" charset="-122"/>
              <a:ea typeface="微软雅黑" panose="020B0503020204020204" charset="-122"/>
            </a:endParaRPr>
          </a:p>
        </p:txBody>
      </p:sp>
      <p:sp>
        <p:nvSpPr>
          <p:cNvPr id="4" name="Rectangle 2">
            <a:extLst>
              <a:ext uri="{FF2B5EF4-FFF2-40B4-BE49-F238E27FC236}">
                <a16:creationId xmlns:a16="http://schemas.microsoft.com/office/drawing/2014/main" id="{4B8B42C9-AFC3-864B-9A5C-A5A6AF0CBCE0}"/>
              </a:ext>
            </a:extLst>
          </p:cNvPr>
          <p:cNvSpPr txBox="1"/>
          <p:nvPr/>
        </p:nvSpPr>
        <p:spPr>
          <a:xfrm>
            <a:off x="263352" y="476672"/>
            <a:ext cx="7138988" cy="955675"/>
          </a:xfrm>
          <a:prstGeom prst="rect">
            <a:avLst/>
          </a:prstGeom>
        </p:spPr>
        <p:txBody>
          <a:bodyPr vert="horz" wrap="square" lIns="91440" tIns="45720" rIns="91440" bIns="45720" anchor="ctr"/>
          <a:lstStyle>
            <a:lvl1pPr algn="l" rtl="0" eaLnBrk="0" fontAlgn="base" hangingPunct="0">
              <a:spcBef>
                <a:spcPct val="0"/>
              </a:spcBef>
              <a:spcAft>
                <a:spcPct val="0"/>
              </a:spcAft>
              <a:defRPr sz="4400" b="1">
                <a:solidFill>
                  <a:schemeClr val="hlink"/>
                </a:solidFill>
                <a:latin typeface="+mj-lt"/>
                <a:ea typeface="+mj-ea"/>
                <a:cs typeface="宋体" panose="02010600030101010101" pitchFamily="2"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r>
              <a:rPr lang="zh-CN" altLang="en-US" sz="4000" kern="0" dirty="0"/>
              <a:t>递归使用要注意的问题</a:t>
            </a:r>
          </a:p>
        </p:txBody>
      </p:sp>
      <p:pic>
        <p:nvPicPr>
          <p:cNvPr id="6" name="Picture 4" descr="h5">
            <a:extLst>
              <a:ext uri="{FF2B5EF4-FFF2-40B4-BE49-F238E27FC236}">
                <a16:creationId xmlns:a16="http://schemas.microsoft.com/office/drawing/2014/main" id="{0D2D782F-0DDA-B649-8A11-962D596914B4}"/>
              </a:ext>
            </a:extLst>
          </p:cNvPr>
          <p:cNvPicPr>
            <a:picLocks noChangeAspect="1"/>
          </p:cNvPicPr>
          <p:nvPr/>
        </p:nvPicPr>
        <p:blipFill>
          <a:blip r:embed="rId2" cstate="print"/>
          <a:stretch>
            <a:fillRect/>
          </a:stretch>
        </p:blipFill>
        <p:spPr>
          <a:xfrm>
            <a:off x="5879976" y="4438408"/>
            <a:ext cx="4608512" cy="2298748"/>
          </a:xfrm>
          <a:prstGeom prst="rect">
            <a:avLst/>
          </a:prstGeom>
          <a:noFill/>
          <a:ln w="57150" cap="flat" cmpd="sng">
            <a:solidFill>
              <a:srgbClr val="008000"/>
            </a:solidFill>
            <a:prstDash val="solid"/>
            <a:miter/>
            <a:headEnd type="none" w="med" len="med"/>
            <a:tailEnd type="none" w="med" len="med"/>
          </a:ln>
        </p:spPr>
      </p:pic>
      <p:sp>
        <p:nvSpPr>
          <p:cNvPr id="3" name="矩形 2">
            <a:extLst>
              <a:ext uri="{FF2B5EF4-FFF2-40B4-BE49-F238E27FC236}">
                <a16:creationId xmlns:a16="http://schemas.microsoft.com/office/drawing/2014/main" id="{AE1CFE73-33E1-8B43-A15E-D893A6735C81}"/>
              </a:ext>
            </a:extLst>
          </p:cNvPr>
          <p:cNvSpPr/>
          <p:nvPr/>
        </p:nvSpPr>
        <p:spPr>
          <a:xfrm>
            <a:off x="5360821" y="1790848"/>
            <a:ext cx="5631723" cy="2438553"/>
          </a:xfrm>
          <a:prstGeom prst="rect">
            <a:avLst/>
          </a:prstGeom>
        </p:spPr>
        <p:txBody>
          <a:bodyPr wrap="square">
            <a:spAutoFit/>
          </a:bodyPr>
          <a:lstStyle/>
          <a:p>
            <a:pPr marL="285750" indent="-285750">
              <a:lnSpc>
                <a:spcPct val="150000"/>
              </a:lnSpc>
              <a:buClr>
                <a:schemeClr val="bg2">
                  <a:lumMod val="75000"/>
                </a:schemeClr>
              </a:buClr>
              <a:buSzPct val="80000"/>
              <a:buFont typeface="Wingdings" panose="05000000000000000000" pitchFamily="2" charset="2"/>
              <a:buChar char="u"/>
            </a:pPr>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递归与嵌套调用不同</a:t>
            </a:r>
            <a:endParaRPr lang="en-US" altLang="zh-CN" sz="2400" dirty="0">
              <a:latin typeface="微软雅黑" panose="020B0503020204020204" charset="-122"/>
              <a:ea typeface="微软雅黑" panose="020B0503020204020204" charset="-122"/>
            </a:endParaRPr>
          </a:p>
          <a:p>
            <a:pPr marL="742950" lvl="1" indent="-285750">
              <a:lnSpc>
                <a:spcPct val="150000"/>
              </a:lnSpc>
              <a:buClr>
                <a:schemeClr val="bg2">
                  <a:lumMod val="75000"/>
                </a:schemeClr>
              </a:buClr>
              <a:buSzPct val="80000"/>
              <a:buFont typeface="Wingdings" panose="05000000000000000000" pitchFamily="2" charset="2"/>
              <a:buChar char="u"/>
            </a:pPr>
            <a:r>
              <a:rPr lang="zh-CN" altLang="en-US" sz="2000" dirty="0">
                <a:latin typeface="微软雅黑" panose="020B0503020204020204" charset="-122"/>
                <a:ea typeface="微软雅黑" panose="020B0503020204020204" charset="-122"/>
              </a:rPr>
              <a:t>递归是在调用一个函数的过程中又出现直接或间接地调用该函数本身。</a:t>
            </a:r>
          </a:p>
          <a:p>
            <a:pPr marL="742950" lvl="1" indent="-285750">
              <a:lnSpc>
                <a:spcPct val="150000"/>
              </a:lnSpc>
              <a:buClr>
                <a:schemeClr val="bg2">
                  <a:lumMod val="75000"/>
                </a:schemeClr>
              </a:buClr>
              <a:buSzPct val="80000"/>
              <a:buFont typeface="Wingdings" panose="05000000000000000000" pitchFamily="2" charset="2"/>
              <a:buChar char="u"/>
            </a:pPr>
            <a:r>
              <a:rPr lang="zh-CN" altLang="en-US" sz="2000" dirty="0">
                <a:latin typeface="微软雅黑" panose="020B0503020204020204" charset="-122"/>
                <a:ea typeface="微软雅黑" panose="020B0503020204020204" charset="-122"/>
              </a:rPr>
              <a:t>嵌套调用是在调用一个函数时，其函数体内又包含另一个函数的调用。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3122830" y="271012"/>
            <a:ext cx="5486400" cy="762000"/>
          </a:xfrm>
        </p:spPr>
        <p:txBody>
          <a:bodyPr vert="horz" wrap="square" lIns="91440" tIns="45720" rIns="91440" bIns="45720" anchor="ctr"/>
          <a:lstStyle/>
          <a:p>
            <a:r>
              <a:rPr lang="zh-CN" altLang="en-US" dirty="0"/>
              <a:t>例</a:t>
            </a:r>
            <a:r>
              <a:rPr lang="en-US" altLang="zh-CN" dirty="0"/>
              <a:t>10-4 </a:t>
            </a:r>
            <a:r>
              <a:rPr lang="zh-CN" altLang="en-US" dirty="0"/>
              <a:t>写输出结果</a:t>
            </a:r>
            <a:endParaRPr lang="zh-CN" altLang="en-US" sz="3600" dirty="0"/>
          </a:p>
        </p:txBody>
      </p:sp>
      <p:sp>
        <p:nvSpPr>
          <p:cNvPr id="59394" name="Rectangle 3"/>
          <p:cNvSpPr>
            <a:spLocks noGrp="1"/>
          </p:cNvSpPr>
          <p:nvPr>
            <p:ph idx="1"/>
          </p:nvPr>
        </p:nvSpPr>
        <p:spPr>
          <a:xfrm>
            <a:off x="249410" y="654619"/>
            <a:ext cx="4648200" cy="6248400"/>
          </a:xfrm>
        </p:spPr>
        <p:txBody>
          <a:bodyPr vert="horz" wrap="square" lIns="91440" tIns="45720" rIns="91440" bIns="45720" anchor="t"/>
          <a:lstStyle/>
          <a:p>
            <a:pPr>
              <a:lnSpc>
                <a:spcPct val="110000"/>
              </a:lnSpc>
              <a:spcBef>
                <a:spcPct val="0"/>
              </a:spcBef>
              <a:buClrTx/>
              <a:buNone/>
            </a:pPr>
            <a:r>
              <a:rPr lang="en-US" altLang="zh-CN" sz="2400" dirty="0">
                <a:cs typeface="Arial" panose="020B0604020202020204" pitchFamily="34" charset="0"/>
              </a:rPr>
              <a:t># include &lt;stdio.h&gt;</a:t>
            </a:r>
          </a:p>
          <a:p>
            <a:pPr>
              <a:lnSpc>
                <a:spcPct val="110000"/>
              </a:lnSpc>
              <a:spcBef>
                <a:spcPct val="0"/>
              </a:spcBef>
              <a:buClrTx/>
              <a:buNone/>
            </a:pPr>
            <a:r>
              <a:rPr lang="en-US" altLang="zh-CN" sz="2400" dirty="0">
                <a:cs typeface="Arial" panose="020B0604020202020204" pitchFamily="34" charset="0"/>
              </a:rPr>
              <a:t>long fib(int g)</a:t>
            </a:r>
          </a:p>
          <a:p>
            <a:pPr>
              <a:lnSpc>
                <a:spcPct val="110000"/>
              </a:lnSpc>
              <a:spcBef>
                <a:spcPct val="0"/>
              </a:spcBef>
              <a:buClrTx/>
              <a:buNone/>
            </a:pPr>
            <a:r>
              <a:rPr lang="en-US" altLang="zh-CN" sz="2400" dirty="0">
                <a:cs typeface="Arial" panose="020B0604020202020204" pitchFamily="34" charset="0"/>
              </a:rPr>
              <a:t>{   switch(g){</a:t>
            </a:r>
          </a:p>
          <a:p>
            <a:pPr>
              <a:lnSpc>
                <a:spcPct val="110000"/>
              </a:lnSpc>
              <a:spcBef>
                <a:spcPct val="0"/>
              </a:spcBef>
              <a:buClrTx/>
              <a:buNone/>
            </a:pPr>
            <a:r>
              <a:rPr lang="en-US" altLang="zh-CN" sz="2400" dirty="0">
                <a:cs typeface="Arial" panose="020B0604020202020204" pitchFamily="34" charset="0"/>
              </a:rPr>
              <a:t>         case 0: return(0);</a:t>
            </a:r>
          </a:p>
          <a:p>
            <a:pPr>
              <a:lnSpc>
                <a:spcPct val="110000"/>
              </a:lnSpc>
              <a:spcBef>
                <a:spcPct val="0"/>
              </a:spcBef>
              <a:buClrTx/>
              <a:buNone/>
            </a:pPr>
            <a:r>
              <a:rPr lang="en-US" altLang="zh-CN" sz="2400" dirty="0">
                <a:cs typeface="Arial" panose="020B0604020202020204" pitchFamily="34" charset="0"/>
              </a:rPr>
              <a:t>         case 1:</a:t>
            </a:r>
          </a:p>
          <a:p>
            <a:pPr>
              <a:lnSpc>
                <a:spcPct val="110000"/>
              </a:lnSpc>
              <a:spcBef>
                <a:spcPct val="0"/>
              </a:spcBef>
              <a:buClrTx/>
              <a:buNone/>
            </a:pPr>
            <a:r>
              <a:rPr lang="en-US" altLang="zh-CN" sz="2400" dirty="0">
                <a:cs typeface="Arial" panose="020B0604020202020204" pitchFamily="34" charset="0"/>
              </a:rPr>
              <a:t>         case 2: return(2);</a:t>
            </a:r>
          </a:p>
          <a:p>
            <a:pPr>
              <a:lnSpc>
                <a:spcPct val="110000"/>
              </a:lnSpc>
              <a:spcBef>
                <a:spcPct val="0"/>
              </a:spcBef>
              <a:buClrTx/>
              <a:buNone/>
            </a:pPr>
            <a:r>
              <a:rPr lang="en-US" altLang="zh-CN" sz="2400" dirty="0">
                <a:cs typeface="Arial" panose="020B0604020202020204" pitchFamily="34" charset="0"/>
              </a:rPr>
              <a:t>     }</a:t>
            </a:r>
          </a:p>
          <a:p>
            <a:pPr>
              <a:lnSpc>
                <a:spcPct val="110000"/>
              </a:lnSpc>
              <a:spcBef>
                <a:spcPct val="0"/>
              </a:spcBef>
              <a:buClrTx/>
              <a:buNone/>
            </a:pPr>
            <a:r>
              <a:rPr lang="en-US" altLang="zh-CN" sz="2400" dirty="0">
                <a:cs typeface="Arial" panose="020B0604020202020204" pitchFamily="34" charset="0"/>
              </a:rPr>
              <a:t>    printf("g=%d,", g);</a:t>
            </a:r>
          </a:p>
          <a:p>
            <a:pPr>
              <a:lnSpc>
                <a:spcPct val="110000"/>
              </a:lnSpc>
              <a:spcBef>
                <a:spcPct val="0"/>
              </a:spcBef>
              <a:buClrTx/>
              <a:buNone/>
            </a:pPr>
            <a:r>
              <a:rPr lang="en-US" altLang="zh-CN" sz="2400" dirty="0">
                <a:cs typeface="Arial" panose="020B0604020202020204" pitchFamily="34" charset="0"/>
              </a:rPr>
              <a:t>    return ( fib(g-1) + fib(g-2) );</a:t>
            </a:r>
          </a:p>
          <a:p>
            <a:pPr>
              <a:lnSpc>
                <a:spcPct val="110000"/>
              </a:lnSpc>
              <a:spcBef>
                <a:spcPct val="0"/>
              </a:spcBef>
              <a:buClrTx/>
              <a:buNone/>
            </a:pPr>
            <a:r>
              <a:rPr lang="en-US" altLang="zh-CN" sz="2400" dirty="0">
                <a:cs typeface="Arial" panose="020B0604020202020204" pitchFamily="34" charset="0"/>
              </a:rPr>
              <a:t>}</a:t>
            </a:r>
          </a:p>
          <a:p>
            <a:pPr>
              <a:lnSpc>
                <a:spcPct val="110000"/>
              </a:lnSpc>
              <a:spcBef>
                <a:spcPct val="0"/>
              </a:spcBef>
              <a:buClrTx/>
              <a:buNone/>
            </a:pPr>
            <a:r>
              <a:rPr lang="en-US" altLang="zh-CN" sz="2400" dirty="0">
                <a:cs typeface="Arial" panose="020B0604020202020204" pitchFamily="34" charset="0"/>
              </a:rPr>
              <a:t>void main()</a:t>
            </a:r>
          </a:p>
          <a:p>
            <a:pPr>
              <a:lnSpc>
                <a:spcPct val="110000"/>
              </a:lnSpc>
              <a:spcBef>
                <a:spcPct val="0"/>
              </a:spcBef>
              <a:buClrTx/>
              <a:buNone/>
            </a:pPr>
            <a:r>
              <a:rPr lang="en-US" altLang="zh-CN" sz="2400" dirty="0">
                <a:cs typeface="Arial" panose="020B0604020202020204" pitchFamily="34" charset="0"/>
              </a:rPr>
              <a:t>{   long k;</a:t>
            </a:r>
          </a:p>
          <a:p>
            <a:pPr>
              <a:lnSpc>
                <a:spcPct val="110000"/>
              </a:lnSpc>
              <a:spcBef>
                <a:spcPct val="0"/>
              </a:spcBef>
              <a:buClrTx/>
              <a:buNone/>
            </a:pPr>
            <a:r>
              <a:rPr lang="en-US" altLang="zh-CN" sz="2400" dirty="0">
                <a:cs typeface="Arial" panose="020B0604020202020204" pitchFamily="34" charset="0"/>
              </a:rPr>
              <a:t>    k = fib(4);</a:t>
            </a:r>
          </a:p>
          <a:p>
            <a:pPr>
              <a:lnSpc>
                <a:spcPct val="110000"/>
              </a:lnSpc>
              <a:spcBef>
                <a:spcPct val="0"/>
              </a:spcBef>
              <a:buClrTx/>
              <a:buNone/>
            </a:pPr>
            <a:r>
              <a:rPr lang="en-US" altLang="zh-CN" sz="2400" dirty="0">
                <a:cs typeface="Arial" panose="020B0604020202020204" pitchFamily="34" charset="0"/>
              </a:rPr>
              <a:t>    printf("k=%ld\n", k);</a:t>
            </a:r>
          </a:p>
          <a:p>
            <a:pPr>
              <a:lnSpc>
                <a:spcPct val="110000"/>
              </a:lnSpc>
              <a:spcBef>
                <a:spcPct val="0"/>
              </a:spcBef>
              <a:buClrTx/>
              <a:buNone/>
            </a:pPr>
            <a:r>
              <a:rPr lang="en-US" altLang="zh-CN" sz="2400" dirty="0">
                <a:cs typeface="Arial" panose="020B0604020202020204" pitchFamily="34" charset="0"/>
              </a:rPr>
              <a:t>}</a:t>
            </a:r>
            <a:endParaRPr lang="en-US" altLang="zh-CN" sz="2400" dirty="0">
              <a:ea typeface="Arial" panose="020B0604020202020204" pitchFamily="34" charset="0"/>
            </a:endParaRPr>
          </a:p>
        </p:txBody>
      </p:sp>
      <p:sp>
        <p:nvSpPr>
          <p:cNvPr id="52228" name="Rectangle 4"/>
          <p:cNvSpPr/>
          <p:nvPr/>
        </p:nvSpPr>
        <p:spPr>
          <a:xfrm>
            <a:off x="5607945" y="2857500"/>
            <a:ext cx="4800600" cy="1143000"/>
          </a:xfrm>
          <a:prstGeom prst="rect">
            <a:avLst/>
          </a:prstGeom>
          <a:noFill/>
          <a:ln w="9525" cap="flat" cmpd="sng">
            <a:solidFill>
              <a:schemeClr val="tx1"/>
            </a:solidFill>
            <a:prstDash val="solid"/>
            <a:miter/>
            <a:headEnd type="none" w="med" len="med"/>
            <a:tailEnd type="none" w="med" len="med"/>
          </a:ln>
        </p:spPr>
        <p:txBody>
          <a:bodyPr lIns="92075" tIns="46038" rIns="92075" bIns="46038"/>
          <a:lstStyle/>
          <a:p>
            <a:pPr marL="342900" indent="-342900" eaLnBrk="1" hangingPunct="1">
              <a:lnSpc>
                <a:spcPct val="80000"/>
              </a:lnSpc>
              <a:spcBef>
                <a:spcPct val="20000"/>
              </a:spcBef>
              <a:buClr>
                <a:srgbClr val="33CCCC"/>
              </a:buClr>
              <a:buSzPct val="80000"/>
            </a:pPr>
            <a:r>
              <a:rPr lang="en-US" altLang="zh-CN" sz="2400" b="1" dirty="0"/>
              <a:t>fib(g) = 0                            g=0</a:t>
            </a:r>
          </a:p>
          <a:p>
            <a:pPr marL="342900" indent="-342900" eaLnBrk="1" hangingPunct="1">
              <a:lnSpc>
                <a:spcPct val="80000"/>
              </a:lnSpc>
              <a:spcBef>
                <a:spcPct val="20000"/>
              </a:spcBef>
              <a:buClr>
                <a:srgbClr val="33CCCC"/>
              </a:buClr>
              <a:buSzPct val="80000"/>
            </a:pPr>
            <a:r>
              <a:rPr lang="en-US" altLang="zh-CN" sz="2400" b="1" dirty="0"/>
              <a:t>fib(g) = 2                            g=1, 2</a:t>
            </a:r>
          </a:p>
          <a:p>
            <a:pPr marL="342900" indent="-342900" eaLnBrk="1" hangingPunct="1">
              <a:lnSpc>
                <a:spcPct val="80000"/>
              </a:lnSpc>
              <a:spcBef>
                <a:spcPct val="20000"/>
              </a:spcBef>
              <a:buClr>
                <a:srgbClr val="33CCCC"/>
              </a:buClr>
              <a:buSzPct val="80000"/>
            </a:pPr>
            <a:r>
              <a:rPr lang="en-US" altLang="zh-CN" sz="2400" b="1" dirty="0"/>
              <a:t>fib(g) = fib(g-1)+fib(g-2)     g&gt;=3</a:t>
            </a:r>
          </a:p>
        </p:txBody>
      </p:sp>
      <p:sp>
        <p:nvSpPr>
          <p:cNvPr id="52229" name="Rectangle 5"/>
          <p:cNvSpPr/>
          <p:nvPr/>
        </p:nvSpPr>
        <p:spPr>
          <a:xfrm>
            <a:off x="6223446" y="4802412"/>
            <a:ext cx="3544391" cy="461665"/>
          </a:xfrm>
          <a:prstGeom prst="rect">
            <a:avLst/>
          </a:prstGeom>
          <a:noFill/>
          <a:ln w="12700" cap="flat" cmpd="sng">
            <a:solidFill>
              <a:schemeClr val="tx1"/>
            </a:solidFill>
            <a:prstDash val="sysDot"/>
            <a:miter/>
            <a:headEnd type="none" w="sm" len="sm"/>
            <a:tailEnd type="none" w="sm" len="sm"/>
          </a:ln>
        </p:spPr>
        <p:txBody>
          <a:bodyPr wrap="square">
            <a:spAutoFit/>
          </a:bodyPr>
          <a:lstStyle/>
          <a:p>
            <a:pPr eaLnBrk="1" hangingPunct="1">
              <a:spcBef>
                <a:spcPct val="30000"/>
              </a:spcBef>
              <a:buClrTx/>
            </a:pPr>
            <a:r>
              <a:rPr lang="zh-CN" altLang="en-US" sz="2400" b="1" dirty="0">
                <a:solidFill>
                  <a:schemeClr val="bg2"/>
                </a:solidFill>
              </a:rPr>
              <a:t>结果：</a:t>
            </a:r>
            <a:r>
              <a:rPr lang="en-US" altLang="zh-CN" sz="2400" b="1" dirty="0">
                <a:solidFill>
                  <a:schemeClr val="bg2"/>
                </a:solidFill>
              </a:rPr>
              <a:t>g=4, g=3, k=6</a:t>
            </a:r>
            <a:endParaRPr lang="en-US" altLang="zh-CN" sz="2400" b="1" dirty="0">
              <a:solidFill>
                <a:schemeClr val="bg2"/>
              </a:solidFill>
              <a:ea typeface="Arial Unicode MS" panose="020B0604020202020204" charset="-122"/>
            </a:endParaRPr>
          </a:p>
        </p:txBody>
      </p:sp>
      <p:sp>
        <p:nvSpPr>
          <p:cNvPr id="52230" name="Rectangle 6"/>
          <p:cNvSpPr/>
          <p:nvPr/>
        </p:nvSpPr>
        <p:spPr>
          <a:xfrm>
            <a:off x="6318448" y="6027962"/>
            <a:ext cx="3354388" cy="425374"/>
          </a:xfrm>
          <a:prstGeom prst="rect">
            <a:avLst/>
          </a:prstGeom>
          <a:noFill/>
          <a:ln w="9525">
            <a:noFill/>
          </a:ln>
        </p:spPr>
        <p:txBody>
          <a:bodyPr lIns="92075" tIns="46038" rIns="92075" bIns="46038">
            <a:spAutoFit/>
          </a:bodyPr>
          <a:lstStyle/>
          <a:p>
            <a:pPr algn="just" eaLnBrk="1" hangingPunct="1">
              <a:lnSpc>
                <a:spcPct val="90000"/>
              </a:lnSpc>
              <a:spcBef>
                <a:spcPct val="20000"/>
              </a:spcBef>
              <a:buClr>
                <a:schemeClr val="tx2"/>
              </a:buClr>
              <a:buSzPct val="80000"/>
            </a:pPr>
            <a:r>
              <a:rPr lang="zh-CN" altLang="en-US" sz="2400" b="1" dirty="0">
                <a:solidFill>
                  <a:schemeClr val="bg2"/>
                </a:solidFill>
                <a:ea typeface="仿宋_GB2312" pitchFamily="49" charset="-122"/>
              </a:rPr>
              <a:t>如何求</a:t>
            </a:r>
            <a:r>
              <a:rPr lang="en-US" altLang="zh-CN" sz="2400" b="1" dirty="0">
                <a:solidFill>
                  <a:schemeClr val="bg2"/>
                </a:solidFill>
                <a:ea typeface="仿宋_GB2312" pitchFamily="49" charset="-122"/>
              </a:rPr>
              <a:t>Fibonacci</a:t>
            </a:r>
            <a:r>
              <a:rPr lang="zh-CN" altLang="en-US" sz="2400" b="1" dirty="0">
                <a:solidFill>
                  <a:schemeClr val="bg2"/>
                </a:solidFill>
                <a:ea typeface="仿宋_GB2312" pitchFamily="49" charset="-122"/>
              </a:rPr>
              <a:t>数列?</a:t>
            </a:r>
          </a:p>
        </p:txBody>
      </p:sp>
      <p:sp>
        <p:nvSpPr>
          <p:cNvPr id="52231" name="Oval 7"/>
          <p:cNvSpPr/>
          <p:nvPr/>
        </p:nvSpPr>
        <p:spPr>
          <a:xfrm>
            <a:off x="3702945" y="4269012"/>
            <a:ext cx="1905000" cy="533400"/>
          </a:xfrm>
          <a:prstGeom prst="ellipse">
            <a:avLst/>
          </a:prstGeom>
          <a:solidFill>
            <a:schemeClr val="folHlink"/>
          </a:solidFill>
          <a:ln w="28575">
            <a:noFill/>
          </a:ln>
        </p:spPr>
        <p:txBody>
          <a:bodyPr wrap="none" anchor="ctr"/>
          <a:lstStyle/>
          <a:p>
            <a:pPr algn="ctr" eaLnBrk="1" hangingPunct="1">
              <a:buClrTx/>
            </a:pPr>
            <a:r>
              <a:rPr lang="zh-CN" altLang="en-US" sz="2800" b="1" dirty="0">
                <a:latin typeface="Times New Roman" panose="02020603050405020304" pitchFamily="6" charset="0"/>
              </a:rPr>
              <a:t>递归式</a:t>
            </a:r>
            <a:endParaRPr lang="zh-CN" altLang="en-US" sz="2400" b="1" dirty="0">
              <a:latin typeface="Times New Roman" panose="02020603050405020304" pitchFamily="6" charset="0"/>
            </a:endParaRPr>
          </a:p>
        </p:txBody>
      </p:sp>
      <p:sp>
        <p:nvSpPr>
          <p:cNvPr id="52232" name="Oval 8"/>
          <p:cNvSpPr/>
          <p:nvPr/>
        </p:nvSpPr>
        <p:spPr>
          <a:xfrm>
            <a:off x="3618275" y="2027462"/>
            <a:ext cx="1676400" cy="685800"/>
          </a:xfrm>
          <a:prstGeom prst="ellipse">
            <a:avLst/>
          </a:prstGeom>
          <a:solidFill>
            <a:schemeClr val="folHlink"/>
          </a:solidFill>
          <a:ln w="28575">
            <a:noFill/>
          </a:ln>
        </p:spPr>
        <p:txBody>
          <a:bodyPr wrap="none" anchor="ctr"/>
          <a:lstStyle/>
          <a:p>
            <a:pPr algn="ctr" eaLnBrk="1" hangingPunct="1">
              <a:spcBef>
                <a:spcPct val="50000"/>
              </a:spcBef>
              <a:buClrTx/>
            </a:pPr>
            <a:r>
              <a:rPr lang="zh-CN" altLang="en-US" sz="2800" b="1" dirty="0">
                <a:latin typeface="Times New Roman" panose="02020603050405020304" pitchFamily="6" charset="0"/>
              </a:rPr>
              <a:t>递归出口</a:t>
            </a:r>
            <a:endParaRPr lang="zh-CN" altLang="en-US" sz="2400" b="1" dirty="0">
              <a:latin typeface="CosmicTwo" pitchFamily="34" charset="0"/>
            </a:endParaRPr>
          </a:p>
        </p:txBody>
      </p:sp>
    </p:spTree>
    <p:extLst>
      <p:ext uri="{BB962C8B-B14F-4D97-AF65-F5344CB8AC3E}">
        <p14:creationId xmlns:p14="http://schemas.microsoft.com/office/powerpoint/2010/main" val="9848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0-#ppt_w/2"/>
                                          </p:val>
                                        </p:tav>
                                        <p:tav tm="100000">
                                          <p:val>
                                            <p:strVal val="#ppt_x"/>
                                          </p:val>
                                        </p:tav>
                                      </p:tavLst>
                                    </p:anim>
                                    <p:anim calcmode="lin" valueType="num">
                                      <p:cBhvr additive="base">
                                        <p:cTn id="8"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2232"/>
                                        </p:tgtEl>
                                        <p:attrNameLst>
                                          <p:attrName>style.visibility</p:attrName>
                                        </p:attrNameLst>
                                      </p:cBhvr>
                                      <p:to>
                                        <p:strVal val="visible"/>
                                      </p:to>
                                    </p:set>
                                    <p:animEffect transition="in" filter="blinds(horizontal)">
                                      <p:cBhvr>
                                        <p:cTn id="13" dur="500"/>
                                        <p:tgtEl>
                                          <p:spTgt spid="5223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2231"/>
                                        </p:tgtEl>
                                        <p:attrNameLst>
                                          <p:attrName>style.visibility</p:attrName>
                                        </p:attrNameLst>
                                      </p:cBhvr>
                                      <p:to>
                                        <p:strVal val="visible"/>
                                      </p:to>
                                    </p:set>
                                    <p:animEffect transition="in" filter="blinds(horizontal)">
                                      <p:cBhvr>
                                        <p:cTn id="18" dur="500"/>
                                        <p:tgtEl>
                                          <p:spTgt spid="5223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2229"/>
                                        </p:tgtEl>
                                        <p:attrNameLst>
                                          <p:attrName>style.visibility</p:attrName>
                                        </p:attrNameLst>
                                      </p:cBhvr>
                                      <p:to>
                                        <p:strVal val="visible"/>
                                      </p:to>
                                    </p:set>
                                    <p:anim calcmode="lin" valueType="num">
                                      <p:cBhvr additive="base">
                                        <p:cTn id="23" dur="500" fill="hold"/>
                                        <p:tgtEl>
                                          <p:spTgt spid="52229"/>
                                        </p:tgtEl>
                                        <p:attrNameLst>
                                          <p:attrName>ppt_x</p:attrName>
                                        </p:attrNameLst>
                                      </p:cBhvr>
                                      <p:tavLst>
                                        <p:tav tm="0">
                                          <p:val>
                                            <p:strVal val="0-#ppt_w/2"/>
                                          </p:val>
                                        </p:tav>
                                        <p:tav tm="100000">
                                          <p:val>
                                            <p:strVal val="#ppt_x"/>
                                          </p:val>
                                        </p:tav>
                                      </p:tavLst>
                                    </p:anim>
                                    <p:anim calcmode="lin" valueType="num">
                                      <p:cBhvr additive="base">
                                        <p:cTn id="24"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2230"/>
                                        </p:tgtEl>
                                        <p:attrNameLst>
                                          <p:attrName>style.visibility</p:attrName>
                                        </p:attrNameLst>
                                      </p:cBhvr>
                                      <p:to>
                                        <p:strVal val="visible"/>
                                      </p:to>
                                    </p:set>
                                    <p:anim calcmode="lin" valueType="num">
                                      <p:cBhvr additive="base">
                                        <p:cTn id="29" dur="500" fill="hold"/>
                                        <p:tgtEl>
                                          <p:spTgt spid="52230"/>
                                        </p:tgtEl>
                                        <p:attrNameLst>
                                          <p:attrName>ppt_x</p:attrName>
                                        </p:attrNameLst>
                                      </p:cBhvr>
                                      <p:tavLst>
                                        <p:tav tm="0">
                                          <p:val>
                                            <p:strVal val="0-#ppt_w/2"/>
                                          </p:val>
                                        </p:tav>
                                        <p:tav tm="100000">
                                          <p:val>
                                            <p:strVal val="#ppt_x"/>
                                          </p:val>
                                        </p:tav>
                                      </p:tavLst>
                                    </p:anim>
                                    <p:anim calcmode="lin" valueType="num">
                                      <p:cBhvr additive="base">
                                        <p:cTn id="30" dur="500" fill="hold"/>
                                        <p:tgtEl>
                                          <p:spTgt spid="522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p:bldP spid="52229" grpId="0" animBg="1"/>
      <p:bldP spid="52230" grpId="0"/>
      <p:bldP spid="52231" grpId="0" animBg="1"/>
      <p:bldP spid="5223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75747" y="404664"/>
            <a:ext cx="8928992" cy="1143000"/>
          </a:xfrm>
          <a:noFill/>
          <a:ln w="9525">
            <a:noFill/>
          </a:ln>
        </p:spPr>
        <p:txBody>
          <a:bodyPr vert="horz" wrap="square" lIns="91440" tIns="45720" rIns="91440" bIns="45720" anchor="ctr"/>
          <a:lstStyle/>
          <a:p>
            <a:r>
              <a:rPr lang="zh-CN" altLang="en-US" dirty="0"/>
              <a:t>思考（作业）：整数划分问题</a:t>
            </a:r>
            <a:endParaRPr lang="en-US" altLang="zh-CN" dirty="0"/>
          </a:p>
        </p:txBody>
      </p:sp>
      <p:sp>
        <p:nvSpPr>
          <p:cNvPr id="69634" name="内容占位符 2"/>
          <p:cNvSpPr/>
          <p:nvPr/>
        </p:nvSpPr>
        <p:spPr>
          <a:xfrm>
            <a:off x="551384" y="1430908"/>
            <a:ext cx="7200800" cy="5238452"/>
          </a:xfrm>
          <a:prstGeom prst="rect">
            <a:avLst/>
          </a:prstGeom>
          <a:solidFill>
            <a:schemeClr val="bg1"/>
          </a:solidFill>
          <a:ln w="9525" cap="flat" cmpd="sng">
            <a:solidFill>
              <a:schemeClr val="bg1"/>
            </a:solidFill>
            <a:prstDash val="solid"/>
            <a:miter/>
            <a:headEnd type="none" w="med" len="med"/>
            <a:tailEnd type="none" w="med" len="med"/>
          </a:ln>
        </p:spPr>
        <p:txBody>
          <a:bodyPr/>
          <a:lstStyle/>
          <a:p>
            <a:pPr>
              <a:lnSpc>
                <a:spcPct val="150000"/>
              </a:lnSpc>
              <a:buClr>
                <a:srgbClr val="FFC000"/>
              </a:buClr>
              <a:buSzPct val="80000"/>
            </a:pPr>
            <a:r>
              <a:rPr lang="zh-CN" altLang="en-US" sz="2400" dirty="0">
                <a:solidFill>
                  <a:schemeClr val="accent4"/>
                </a:solidFill>
                <a:latin typeface="华文细黑" panose="02010600040101010101" pitchFamily="6" charset="-122"/>
                <a:ea typeface="华文细黑" panose="02010600040101010101" pitchFamily="6" charset="-122"/>
              </a:rPr>
              <a:t>编程序求某一个正整数的所有划分数。</a:t>
            </a:r>
            <a:endParaRPr lang="en-US" altLang="zh-CN" sz="2400" dirty="0">
              <a:solidFill>
                <a:schemeClr val="accent4"/>
              </a:solidFill>
              <a:latin typeface="华文细黑" panose="02010600040101010101" pitchFamily="6" charset="-122"/>
              <a:ea typeface="华文细黑" panose="02010600040101010101" pitchFamily="6" charset="-122"/>
            </a:endParaRPr>
          </a:p>
          <a:p>
            <a:pPr>
              <a:lnSpc>
                <a:spcPct val="150000"/>
              </a:lnSpc>
              <a:buClr>
                <a:srgbClr val="FFC000"/>
              </a:buClr>
              <a:buSzPct val="80000"/>
            </a:pPr>
            <a:r>
              <a:rPr lang="zh-CN" altLang="en-US" sz="2400" dirty="0">
                <a:solidFill>
                  <a:schemeClr val="accent4"/>
                </a:solidFill>
                <a:latin typeface="华文细黑" panose="02010600040101010101" pitchFamily="6" charset="-122"/>
                <a:ea typeface="华文细黑" panose="02010600040101010101" pitchFamily="6" charset="-122"/>
              </a:rPr>
              <a:t>如输入</a:t>
            </a:r>
            <a:r>
              <a:rPr lang="en-US" altLang="zh-CN" sz="2400" dirty="0">
                <a:solidFill>
                  <a:schemeClr val="accent4"/>
                </a:solidFill>
                <a:latin typeface="华文细黑" panose="02010600040101010101" pitchFamily="6" charset="-122"/>
                <a:ea typeface="华文细黑" panose="02010600040101010101" pitchFamily="6" charset="-122"/>
              </a:rPr>
              <a:t>6</a:t>
            </a:r>
            <a:r>
              <a:rPr lang="zh-CN" altLang="en-US" sz="2400" dirty="0">
                <a:solidFill>
                  <a:schemeClr val="accent4"/>
                </a:solidFill>
                <a:latin typeface="华文细黑" panose="02010600040101010101" pitchFamily="6" charset="-122"/>
                <a:ea typeface="华文细黑" panose="02010600040101010101" pitchFamily="6" charset="-122"/>
              </a:rPr>
              <a:t>，则输出：（要求输出不能重复）</a:t>
            </a:r>
            <a:endParaRPr lang="en-US" altLang="zh-CN" sz="2400" dirty="0">
              <a:solidFill>
                <a:schemeClr val="accent4"/>
              </a:solidFill>
              <a:latin typeface="华文细黑" panose="02010600040101010101" pitchFamily="6" charset="-122"/>
              <a:ea typeface="华文细黑" panose="02010600040101010101" pitchFamily="6" charset="-122"/>
            </a:endParaRPr>
          </a:p>
          <a:p>
            <a:pPr lvl="1">
              <a:buClrTx/>
            </a:pPr>
            <a:r>
              <a:rPr lang="en-US" altLang="zh-CN" sz="2400" dirty="0">
                <a:solidFill>
                  <a:schemeClr val="accent4"/>
                </a:solidFill>
                <a:latin typeface="Frutiger LT 55 Roman" charset="-122"/>
              </a:rPr>
              <a:t>6 = 5+1</a:t>
            </a:r>
          </a:p>
          <a:p>
            <a:pPr lvl="1">
              <a:buClrTx/>
            </a:pPr>
            <a:r>
              <a:rPr lang="en-US" altLang="zh-CN" sz="2400" dirty="0">
                <a:solidFill>
                  <a:schemeClr val="accent4"/>
                </a:solidFill>
                <a:latin typeface="Frutiger LT 55 Roman" charset="-122"/>
              </a:rPr>
              <a:t>6 = 4+2</a:t>
            </a:r>
          </a:p>
          <a:p>
            <a:pPr lvl="1">
              <a:buClrTx/>
            </a:pPr>
            <a:r>
              <a:rPr lang="en-US" altLang="zh-CN" sz="2400" dirty="0">
                <a:solidFill>
                  <a:schemeClr val="accent4"/>
                </a:solidFill>
                <a:latin typeface="Frutiger LT 55 Roman" charset="-122"/>
              </a:rPr>
              <a:t>6 = 4+1+1</a:t>
            </a:r>
          </a:p>
          <a:p>
            <a:pPr lvl="1">
              <a:buClrTx/>
            </a:pPr>
            <a:r>
              <a:rPr lang="en-US" altLang="zh-CN" sz="2400" dirty="0">
                <a:solidFill>
                  <a:schemeClr val="accent4"/>
                </a:solidFill>
                <a:latin typeface="Frutiger LT 55 Roman" charset="-122"/>
              </a:rPr>
              <a:t>6 = 3+3</a:t>
            </a:r>
          </a:p>
          <a:p>
            <a:pPr lvl="1">
              <a:buClrTx/>
            </a:pPr>
            <a:r>
              <a:rPr lang="en-US" altLang="zh-CN" sz="2400" dirty="0">
                <a:solidFill>
                  <a:schemeClr val="accent4"/>
                </a:solidFill>
                <a:latin typeface="Frutiger LT 55 Roman" charset="-122"/>
              </a:rPr>
              <a:t>6 = 3+2+1</a:t>
            </a:r>
          </a:p>
          <a:p>
            <a:pPr lvl="1">
              <a:buClrTx/>
            </a:pPr>
            <a:r>
              <a:rPr lang="en-US" altLang="zh-CN" sz="2400" dirty="0">
                <a:solidFill>
                  <a:schemeClr val="accent4"/>
                </a:solidFill>
                <a:latin typeface="Frutiger LT 55 Roman" charset="-122"/>
              </a:rPr>
              <a:t>6 = 3+1+1+1</a:t>
            </a:r>
          </a:p>
          <a:p>
            <a:pPr lvl="1">
              <a:buClrTx/>
            </a:pPr>
            <a:r>
              <a:rPr lang="en-US" altLang="zh-CN" sz="2400" dirty="0">
                <a:solidFill>
                  <a:schemeClr val="accent4"/>
                </a:solidFill>
                <a:latin typeface="Frutiger LT 55 Roman" charset="-122"/>
              </a:rPr>
              <a:t>6 = 2+2+2</a:t>
            </a:r>
          </a:p>
          <a:p>
            <a:pPr lvl="1">
              <a:buClrTx/>
            </a:pPr>
            <a:r>
              <a:rPr lang="en-US" altLang="zh-CN" sz="2400" dirty="0">
                <a:solidFill>
                  <a:schemeClr val="accent4"/>
                </a:solidFill>
                <a:latin typeface="Frutiger LT 55 Roman" charset="-122"/>
              </a:rPr>
              <a:t>6 = 2+2+1+1</a:t>
            </a:r>
          </a:p>
          <a:p>
            <a:pPr lvl="1">
              <a:buClrTx/>
            </a:pPr>
            <a:r>
              <a:rPr lang="en-US" altLang="zh-CN" sz="2400" dirty="0">
                <a:solidFill>
                  <a:schemeClr val="accent4"/>
                </a:solidFill>
                <a:latin typeface="Frutiger LT 55 Roman" charset="-122"/>
              </a:rPr>
              <a:t>6 = 2+1+1+1+1</a:t>
            </a:r>
          </a:p>
          <a:p>
            <a:pPr lvl="1">
              <a:buClrTx/>
            </a:pPr>
            <a:r>
              <a:rPr lang="en-US" altLang="zh-CN" sz="2400" dirty="0">
                <a:solidFill>
                  <a:schemeClr val="accent4"/>
                </a:solidFill>
                <a:latin typeface="Frutiger LT 55 Roman" charset="-122"/>
              </a:rPr>
              <a:t>6 = 1+1+1+1+1+1</a:t>
            </a:r>
            <a:endParaRPr lang="zh-CN" altLang="zh-CN" sz="2400" dirty="0">
              <a:solidFill>
                <a:schemeClr val="accent4"/>
              </a:solidFill>
              <a:latin typeface="Frutiger LT 55 Roman" charset="-122"/>
            </a:endParaRPr>
          </a:p>
        </p:txBody>
      </p:sp>
      <p:sp>
        <p:nvSpPr>
          <p:cNvPr id="4" name="内容占位符 2">
            <a:extLst>
              <a:ext uri="{FF2B5EF4-FFF2-40B4-BE49-F238E27FC236}">
                <a16:creationId xmlns:a16="http://schemas.microsoft.com/office/drawing/2014/main" id="{055518F5-9B2B-F84E-A51A-8E80F7271992}"/>
              </a:ext>
            </a:extLst>
          </p:cNvPr>
          <p:cNvSpPr/>
          <p:nvPr/>
        </p:nvSpPr>
        <p:spPr>
          <a:xfrm>
            <a:off x="5303912" y="3429000"/>
            <a:ext cx="6888088" cy="2173312"/>
          </a:xfrm>
          <a:prstGeom prst="rect">
            <a:avLst/>
          </a:prstGeom>
          <a:solidFill>
            <a:schemeClr val="bg1"/>
          </a:solidFill>
          <a:ln w="9525" cap="flat" cmpd="sng">
            <a:solidFill>
              <a:schemeClr val="bg1"/>
            </a:solidFill>
            <a:prstDash val="solid"/>
            <a:miter/>
            <a:headEnd type="none" w="med" len="med"/>
            <a:tailEnd type="none" w="med" len="med"/>
          </a:ln>
        </p:spPr>
        <p:txBody>
          <a:bodyPr/>
          <a:lstStyle/>
          <a:p>
            <a:r>
              <a:rPr lang="zh-CN" altLang="en-US" sz="2400" dirty="0">
                <a:effectLst>
                  <a:outerShdw blurRad="38100" dist="19050" dir="2700000" algn="tl" rotWithShape="0">
                    <a:schemeClr val="dk1">
                      <a:alpha val="40000"/>
                    </a:schemeClr>
                  </a:outerShdw>
                </a:effectLst>
              </a:rPr>
              <a:t>完成拼题</a:t>
            </a:r>
            <a:r>
              <a:rPr lang="en-US" altLang="zh-CN" sz="2400" dirty="0">
                <a:effectLst>
                  <a:outerShdw blurRad="38100" dist="19050" dir="2700000" algn="tl" rotWithShape="0">
                    <a:schemeClr val="dk1">
                      <a:alpha val="40000"/>
                    </a:schemeClr>
                  </a:outerShdw>
                </a:effectLst>
              </a:rPr>
              <a:t>A</a:t>
            </a:r>
            <a:r>
              <a:rPr lang="zh-CN" altLang="en-US" sz="2400" dirty="0">
                <a:effectLst>
                  <a:outerShdw blurRad="38100" dist="19050" dir="2700000" algn="tl" rotWithShape="0">
                    <a:schemeClr val="dk1">
                      <a:alpha val="40000"/>
                    </a:schemeClr>
                  </a:outerShdw>
                </a:effectLst>
              </a:rPr>
              <a:t>上的练习题（递归、条件编译等）</a:t>
            </a:r>
            <a:r>
              <a:rPr lang="en-US" altLang="zh-CN" sz="2400" dirty="0">
                <a:effectLst>
                  <a:outerShdw blurRad="38100" dist="19050" dir="2700000" algn="tl" rotWithShape="0">
                    <a:schemeClr val="dk1">
                      <a:alpha val="40000"/>
                    </a:schemeClr>
                  </a:outerShdw>
                </a:effectLst>
                <a:hlinkClick r:id="rId3"/>
              </a:rPr>
              <a:t>http://pintia.cn</a:t>
            </a:r>
            <a:r>
              <a:rPr lang="zh-CN" altLang="en-US" sz="2400" dirty="0">
                <a:effectLst>
                  <a:outerShdw blurRad="38100" dist="19050" dir="2700000" algn="tl" rotWithShape="0">
                    <a:schemeClr val="dk1">
                      <a:alpha val="40000"/>
                    </a:schemeClr>
                  </a:outerShdw>
                </a:effectLst>
              </a:rPr>
              <a:t>：</a:t>
            </a:r>
            <a:endParaRPr lang="en-US" altLang="zh-CN" sz="2400" dirty="0">
              <a:effectLst>
                <a:outerShdw blurRad="38100" dist="19050" dir="2700000" algn="tl" rotWithShape="0">
                  <a:schemeClr val="dk1">
                    <a:alpha val="40000"/>
                  </a:schemeClr>
                </a:outerShdw>
              </a:effectLst>
            </a:endParaRPr>
          </a:p>
          <a:p>
            <a:r>
              <a:rPr lang="zh-CN" altLang="en-US" sz="2400" dirty="0">
                <a:solidFill>
                  <a:schemeClr val="bg1">
                    <a:lumMod val="50000"/>
                  </a:schemeClr>
                </a:solidFill>
                <a:effectLst>
                  <a:outerShdw blurRad="38100" dist="19050" dir="2700000" algn="tl" rotWithShape="0">
                    <a:schemeClr val="dk1">
                      <a:alpha val="40000"/>
                    </a:schemeClr>
                  </a:outerShdw>
                </a:effectLst>
              </a:rPr>
              <a:t>实验</a:t>
            </a:r>
            <a:r>
              <a:rPr lang="en-US" altLang="zh-CN" sz="2400" dirty="0">
                <a:solidFill>
                  <a:schemeClr val="bg1">
                    <a:lumMod val="50000"/>
                  </a:schemeClr>
                </a:solidFill>
                <a:effectLst>
                  <a:outerShdw blurRad="38100" dist="19050" dir="2700000" algn="tl" rotWithShape="0">
                    <a:schemeClr val="dk1">
                      <a:alpha val="40000"/>
                    </a:schemeClr>
                  </a:outerShdw>
                </a:effectLst>
              </a:rPr>
              <a:t>1:</a:t>
            </a:r>
            <a:r>
              <a:rPr lang="en" altLang="zh-CN" sz="2400" dirty="0">
                <a:solidFill>
                  <a:schemeClr val="bg1">
                    <a:lumMod val="50000"/>
                  </a:schemeClr>
                </a:solidFill>
              </a:rPr>
              <a:t>CJH_ZTC20</a:t>
            </a:r>
            <a:r>
              <a:rPr lang="en-US" altLang="zh-CN" sz="2400" dirty="0">
                <a:solidFill>
                  <a:schemeClr val="bg1">
                    <a:lumMod val="50000"/>
                  </a:schemeClr>
                </a:solidFill>
              </a:rPr>
              <a:t>21</a:t>
            </a:r>
            <a:r>
              <a:rPr lang="en" altLang="zh-CN" sz="2400" dirty="0">
                <a:solidFill>
                  <a:schemeClr val="bg1">
                    <a:lumMod val="50000"/>
                  </a:schemeClr>
                </a:solidFill>
              </a:rPr>
              <a:t>_EXAM0</a:t>
            </a:r>
            <a:r>
              <a:rPr lang="en-US" altLang="zh-CN" sz="2400" dirty="0">
                <a:solidFill>
                  <a:schemeClr val="bg1">
                    <a:lumMod val="50000"/>
                  </a:schemeClr>
                </a:solidFill>
              </a:rPr>
              <a:t>1</a:t>
            </a:r>
            <a:r>
              <a:rPr lang="en" altLang="zh-CN" sz="2400" dirty="0">
                <a:solidFill>
                  <a:schemeClr val="bg1">
                    <a:lumMod val="50000"/>
                  </a:schemeClr>
                </a:solidFill>
              </a:rPr>
              <a:t>[</a:t>
            </a:r>
            <a:r>
              <a:rPr lang="zh-CN" altLang="en-US" sz="2400" dirty="0">
                <a:solidFill>
                  <a:schemeClr val="bg1">
                    <a:lumMod val="50000"/>
                  </a:schemeClr>
                </a:solidFill>
              </a:rPr>
              <a:t>计平时成绩</a:t>
            </a:r>
            <a:r>
              <a:rPr lang="en-US" altLang="zh-CN" sz="2400" dirty="0">
                <a:solidFill>
                  <a:schemeClr val="bg1">
                    <a:lumMod val="50000"/>
                  </a:schemeClr>
                </a:solidFill>
              </a:rPr>
              <a:t>]</a:t>
            </a:r>
            <a:endParaRPr lang="en-US" altLang="zh-CN" sz="4400" dirty="0">
              <a:solidFill>
                <a:schemeClr val="bg1">
                  <a:lumMod val="50000"/>
                </a:schemeClr>
              </a:solidFill>
              <a:effectLst>
                <a:outerShdw blurRad="38100" dist="19050" dir="2700000" algn="tl" rotWithShape="0">
                  <a:schemeClr val="dk1">
                    <a:alpha val="40000"/>
                  </a:schemeClr>
                </a:outerShdw>
              </a:effectLst>
            </a:endParaRPr>
          </a:p>
          <a:p>
            <a:pPr lvl="1"/>
            <a:r>
              <a:rPr lang="zh-CN" altLang="en-US" sz="2400" dirty="0">
                <a:solidFill>
                  <a:schemeClr val="bg1">
                    <a:lumMod val="50000"/>
                  </a:schemeClr>
                </a:solidFill>
                <a:effectLst>
                  <a:outerShdw blurRad="38100" dist="19050" dir="2700000" algn="tl" rotWithShape="0">
                    <a:schemeClr val="dk1">
                      <a:alpha val="40000"/>
                    </a:schemeClr>
                  </a:outerShdw>
                </a:effectLst>
              </a:rPr>
              <a:t>分享码</a:t>
            </a:r>
            <a:r>
              <a:rPr lang="en" altLang="zh-CN" sz="2400" dirty="0">
                <a:solidFill>
                  <a:schemeClr val="bg1">
                    <a:lumMod val="50000"/>
                  </a:schemeClr>
                </a:solidFill>
              </a:rPr>
              <a:t>8367BE3DE91B3020</a:t>
            </a:r>
          </a:p>
          <a:p>
            <a:pPr>
              <a:lnSpc>
                <a:spcPct val="150000"/>
              </a:lnSpc>
              <a:buClr>
                <a:srgbClr val="FFC000"/>
              </a:buClr>
              <a:buSzPct val="80000"/>
            </a:pPr>
            <a:endParaRPr lang="zh-CN" altLang="zh-CN" dirty="0">
              <a:solidFill>
                <a:schemeClr val="accent4"/>
              </a:solidFill>
              <a:latin typeface="Frutiger LT 55 Roman"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063C1-E012-9D45-8F47-6C6F7FF7BD87}"/>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792A5E13-DE33-E84F-936A-EB439EB90E4C}"/>
              </a:ext>
            </a:extLst>
          </p:cNvPr>
          <p:cNvSpPr>
            <a:spLocks noGrp="1"/>
          </p:cNvSpPr>
          <p:nvPr>
            <p:ph idx="1"/>
          </p:nvPr>
        </p:nvSpPr>
        <p:spPr/>
        <p:txBody>
          <a:bodyPr/>
          <a:lstStyle/>
          <a:p>
            <a:r>
              <a:rPr kumimoji="1" lang="zh-CN" altLang="en-US" dirty="0"/>
              <a:t>基础回顾</a:t>
            </a:r>
            <a:endParaRPr kumimoji="1" lang="en-US" altLang="zh-CN" dirty="0"/>
          </a:p>
          <a:p>
            <a:r>
              <a:rPr kumimoji="1" lang="zh-CN" altLang="en-US" dirty="0"/>
              <a:t>函数递归</a:t>
            </a:r>
          </a:p>
        </p:txBody>
      </p:sp>
      <p:sp>
        <p:nvSpPr>
          <p:cNvPr id="4" name="文本框 3">
            <a:extLst>
              <a:ext uri="{FF2B5EF4-FFF2-40B4-BE49-F238E27FC236}">
                <a16:creationId xmlns:a16="http://schemas.microsoft.com/office/drawing/2014/main" id="{2B63728E-83B4-5040-8015-FA469942C699}"/>
              </a:ext>
            </a:extLst>
          </p:cNvPr>
          <p:cNvSpPr txBox="1"/>
          <p:nvPr/>
        </p:nvSpPr>
        <p:spPr>
          <a:xfrm>
            <a:off x="4511824" y="2420888"/>
            <a:ext cx="5149166" cy="2677656"/>
          </a:xfrm>
          <a:prstGeom prst="rect">
            <a:avLst/>
          </a:prstGeom>
          <a:noFill/>
        </p:spPr>
        <p:txBody>
          <a:bodyPr wrap="none" rtlCol="0">
            <a:spAutoFit/>
          </a:bodyPr>
          <a:lstStyle/>
          <a:p>
            <a:pPr algn="ctr"/>
            <a:r>
              <a:rPr kumimoji="1" lang="en-US" altLang="zh-CN" sz="9600" b="1" dirty="0"/>
              <a:t>Thanks</a:t>
            </a:r>
          </a:p>
          <a:p>
            <a:pPr algn="ctr"/>
            <a:r>
              <a:rPr kumimoji="1" lang="en-US" altLang="zh-CN" sz="3600" b="1" dirty="0" err="1"/>
              <a:t>Jianhai</a:t>
            </a:r>
            <a:r>
              <a:rPr kumimoji="1" lang="en-US" altLang="zh-CN" sz="3600" b="1" dirty="0"/>
              <a:t> Chen:</a:t>
            </a:r>
          </a:p>
          <a:p>
            <a:pPr algn="ctr"/>
            <a:r>
              <a:rPr kumimoji="1" lang="en-US" altLang="zh-CN" sz="3600" b="1" dirty="0"/>
              <a:t>chenjh919@zju.edu.cn</a:t>
            </a:r>
            <a:endParaRPr kumimoji="1" lang="zh-CN" altLang="en-US" sz="3600" b="1" dirty="0"/>
          </a:p>
        </p:txBody>
      </p:sp>
    </p:spTree>
    <p:extLst>
      <p:ext uri="{BB962C8B-B14F-4D97-AF65-F5344CB8AC3E}">
        <p14:creationId xmlns:p14="http://schemas.microsoft.com/office/powerpoint/2010/main" val="180627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基础回顾</a:t>
            </a:r>
          </a:p>
        </p:txBody>
      </p:sp>
      <p:sp>
        <p:nvSpPr>
          <p:cNvPr id="3" name="内容占位符 2"/>
          <p:cNvSpPr>
            <a:spLocks noGrp="1"/>
          </p:cNvSpPr>
          <p:nvPr>
            <p:ph idx="1"/>
          </p:nvPr>
        </p:nvSpPr>
        <p:spPr>
          <a:xfrm>
            <a:off x="479376" y="1844824"/>
            <a:ext cx="4334272" cy="3950568"/>
          </a:xfrm>
        </p:spPr>
        <p:txBody>
          <a:bodyPr/>
          <a:lstStyle/>
          <a:p>
            <a:r>
              <a:rPr lang="zh-CN" altLang="en-US" dirty="0"/>
              <a:t>结构化程序设计语言</a:t>
            </a:r>
            <a:endParaRPr lang="en-US" altLang="zh-CN" dirty="0"/>
          </a:p>
          <a:p>
            <a:r>
              <a:rPr lang="zh-CN" altLang="en-US" dirty="0"/>
              <a:t>数据表达和流程控制</a:t>
            </a:r>
            <a:endParaRPr lang="en-US" altLang="zh-CN" dirty="0"/>
          </a:p>
          <a:p>
            <a:pPr lvl="1"/>
            <a:r>
              <a:rPr lang="zh-CN" altLang="en-US" dirty="0"/>
              <a:t>数据类型和表达式</a:t>
            </a:r>
          </a:p>
          <a:p>
            <a:pPr lvl="1"/>
            <a:r>
              <a:rPr lang="zh-CN" altLang="en-US" dirty="0"/>
              <a:t>控制语句</a:t>
            </a:r>
          </a:p>
          <a:p>
            <a:pPr lvl="1"/>
            <a:r>
              <a:rPr lang="zh-CN" altLang="en-US" dirty="0"/>
              <a:t>函数及调用</a:t>
            </a:r>
          </a:p>
          <a:p>
            <a:r>
              <a:rPr lang="en-US" altLang="zh-CN" dirty="0"/>
              <a:t>......</a:t>
            </a:r>
          </a:p>
        </p:txBody>
      </p:sp>
      <p:sp>
        <p:nvSpPr>
          <p:cNvPr id="4" name="Rectangle 3">
            <a:extLst>
              <a:ext uri="{FF2B5EF4-FFF2-40B4-BE49-F238E27FC236}">
                <a16:creationId xmlns:a16="http://schemas.microsoft.com/office/drawing/2014/main" id="{46CDBA89-753D-4D45-8DE9-901FB03D1F11}"/>
              </a:ext>
            </a:extLst>
          </p:cNvPr>
          <p:cNvSpPr txBox="1">
            <a:spLocks/>
          </p:cNvSpPr>
          <p:nvPr/>
        </p:nvSpPr>
        <p:spPr>
          <a:xfrm>
            <a:off x="4842683" y="1828800"/>
            <a:ext cx="5472608" cy="48006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bg2"/>
              </a:buClr>
              <a:buSzPct val="75000"/>
              <a:buFont typeface="Wingdings" panose="05000000000000000000" charset="0"/>
              <a:buChar char="n"/>
              <a:defRPr sz="3200" b="0" i="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742950" indent="-285750" algn="l" rtl="0" eaLnBrk="0" fontAlgn="base" hangingPunct="0">
              <a:spcBef>
                <a:spcPct val="20000"/>
              </a:spcBef>
              <a:spcAft>
                <a:spcPct val="0"/>
              </a:spcAft>
              <a:buClr>
                <a:schemeClr val="accent2"/>
              </a:buClr>
              <a:buSzPct val="80000"/>
              <a:buFont typeface="Wingdings" panose="05000000000000000000" charset="0"/>
              <a:buChar char="¨"/>
              <a:defRPr sz="2800" b="1">
                <a:solidFill>
                  <a:schemeClr val="tx1"/>
                </a:solidFill>
                <a:latin typeface="STZhongsong" panose="02010600040101010101" pitchFamily="2" charset="-122"/>
                <a:ea typeface="STZhongsong" panose="02010600040101010101" pitchFamily="2" charset="-122"/>
              </a:defRPr>
            </a:lvl2pPr>
            <a:lvl3pPr marL="1143000" indent="-228600" algn="l" rtl="0" eaLnBrk="0" fontAlgn="base" hangingPunct="0">
              <a:spcBef>
                <a:spcPct val="20000"/>
              </a:spcBef>
              <a:spcAft>
                <a:spcPct val="0"/>
              </a:spcAft>
              <a:buClr>
                <a:schemeClr val="bg2"/>
              </a:buClr>
              <a:buSzPct val="65000"/>
              <a:buFont typeface="Wingdings" panose="05000000000000000000" charset="0"/>
              <a:buChar char="n"/>
              <a:defRPr sz="2400" b="1">
                <a:solidFill>
                  <a:schemeClr val="tx1"/>
                </a:solidFill>
                <a:latin typeface="STZhongsong" panose="02010600040101010101" pitchFamily="2" charset="-122"/>
                <a:ea typeface="STZhongsong" panose="02010600040101010101" pitchFamily="2" charset="-122"/>
              </a:defRPr>
            </a:lvl3pPr>
            <a:lvl4pPr marL="1600200" indent="-228600" algn="l" rtl="0" eaLnBrk="0" fontAlgn="base" hangingPunct="0">
              <a:spcBef>
                <a:spcPct val="20000"/>
              </a:spcBef>
              <a:spcAft>
                <a:spcPct val="0"/>
              </a:spcAft>
              <a:buClr>
                <a:schemeClr val="accent2"/>
              </a:buClr>
              <a:buSzPct val="70000"/>
              <a:buFont typeface="Wingdings" panose="05000000000000000000" charset="0"/>
              <a:buChar char="¨"/>
              <a:defRPr sz="2000" b="1">
                <a:solidFill>
                  <a:schemeClr val="tx1"/>
                </a:solidFill>
                <a:latin typeface="STZhongsong" panose="02010600040101010101" pitchFamily="2" charset="-122"/>
                <a:ea typeface="STZhongsong" panose="02010600040101010101" pitchFamily="2" charset="-122"/>
              </a:defRPr>
            </a:lvl4pPr>
            <a:lvl5pPr marL="2057400" indent="-228600" algn="l" rtl="0" eaLnBrk="0" fontAlgn="base" hangingPunct="0">
              <a:spcBef>
                <a:spcPct val="20000"/>
              </a:spcBef>
              <a:spcAft>
                <a:spcPct val="0"/>
              </a:spcAft>
              <a:buClr>
                <a:schemeClr val="bg2"/>
              </a:buClr>
              <a:buFont typeface="Wingdings" panose="05000000000000000000" charset="0"/>
              <a:buChar char="§"/>
              <a:defRPr sz="2000" b="1">
                <a:solidFill>
                  <a:schemeClr val="tx1"/>
                </a:solidFill>
                <a:latin typeface="STZhongsong" panose="02010600040101010101" pitchFamily="2" charset="-122"/>
                <a:ea typeface="STZhongsong" panose="02010600040101010101" pitchFamily="2"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a:lstStyle>
          <a:p>
            <a:pPr marL="476250" indent="-476250" defTabSz="914400" eaLnBrk="1" hangingPunct="1"/>
            <a:r>
              <a:rPr lang="zh-CN" altLang="en-US" sz="2800" kern="0" dirty="0"/>
              <a:t>数据类型及其构造方法</a:t>
            </a:r>
          </a:p>
          <a:p>
            <a:pPr marL="952500" lvl="1" defTabSz="914400" eaLnBrk="1" hangingPunct="1"/>
            <a:r>
              <a:rPr lang="zh-CN" altLang="en-US" sz="2400" kern="0" dirty="0"/>
              <a:t>基本数据类型</a:t>
            </a:r>
          </a:p>
          <a:p>
            <a:pPr marL="1371600" lvl="2" defTabSz="914400" eaLnBrk="1" hangingPunct="1"/>
            <a:r>
              <a:rPr lang="zh-CN" altLang="en-US" sz="2000" kern="0" dirty="0"/>
              <a:t>整型</a:t>
            </a:r>
            <a:r>
              <a:rPr lang="en-US" altLang="zh-CN" sz="2000" kern="0" dirty="0"/>
              <a:t>int</a:t>
            </a:r>
          </a:p>
          <a:p>
            <a:pPr marL="1371600" lvl="2" defTabSz="914400" eaLnBrk="1" hangingPunct="1"/>
            <a:r>
              <a:rPr lang="zh-CN" altLang="en-US" sz="2000" kern="0" dirty="0"/>
              <a:t>实型（浮点型）</a:t>
            </a:r>
            <a:r>
              <a:rPr lang="en-US" altLang="zh-CN" sz="2000" kern="0" dirty="0"/>
              <a:t>float   double</a:t>
            </a:r>
          </a:p>
          <a:p>
            <a:pPr marL="1371600" lvl="2" defTabSz="914400" eaLnBrk="1" hangingPunct="1"/>
            <a:r>
              <a:rPr lang="zh-CN" altLang="en-US" sz="2000" kern="0" dirty="0"/>
              <a:t>字符型</a:t>
            </a:r>
            <a:r>
              <a:rPr lang="en-US" altLang="zh-CN" sz="2000" kern="0" dirty="0"/>
              <a:t>char</a:t>
            </a:r>
          </a:p>
          <a:p>
            <a:pPr marL="952500" lvl="1" defTabSz="914400" eaLnBrk="1" hangingPunct="1"/>
            <a:r>
              <a:rPr lang="zh-CN" altLang="en-US" sz="2400" kern="0" dirty="0"/>
              <a:t>构造数据类型</a:t>
            </a:r>
          </a:p>
          <a:p>
            <a:pPr marL="1371600" lvl="2" defTabSz="914400" eaLnBrk="1" hangingPunct="1">
              <a:buFont typeface="Wingdings" panose="05000000000000000000" charset="0"/>
              <a:buNone/>
            </a:pPr>
            <a:r>
              <a:rPr lang="zh-CN" altLang="en-US" sz="2000" kern="0" dirty="0"/>
              <a:t>数组、结构、联合、枚举</a:t>
            </a:r>
            <a:endParaRPr lang="en-US" altLang="zh-CN" sz="2000" kern="0" dirty="0"/>
          </a:p>
          <a:p>
            <a:pPr marL="1371600" lvl="2" defTabSz="914400" eaLnBrk="1" hangingPunct="1">
              <a:buFont typeface="Wingdings" panose="05000000000000000000" charset="0"/>
              <a:buNone/>
            </a:pPr>
            <a:r>
              <a:rPr lang="zh-CN" altLang="en-US" sz="2000" kern="0" dirty="0"/>
              <a:t>指针类型</a:t>
            </a:r>
          </a:p>
          <a:p>
            <a:pPr marL="952500" lvl="1" defTabSz="914400" eaLnBrk="1" hangingPunct="1"/>
            <a:r>
              <a:rPr lang="zh-CN" altLang="en-US" sz="2400" kern="0" dirty="0"/>
              <a:t>空类型</a:t>
            </a:r>
          </a:p>
          <a:p>
            <a:pPr marL="476250" indent="-476250" defTabSz="914400" eaLnBrk="1" hangingPunct="1"/>
            <a:r>
              <a:rPr lang="zh-CN" altLang="en-US" sz="2800" kern="0" dirty="0"/>
              <a:t>运算：对数据的操作</a:t>
            </a:r>
          </a:p>
          <a:p>
            <a:pPr marL="952500" lvl="1" defTabSz="914400" eaLnBrk="1" hangingPunct="1">
              <a:buFont typeface="Wingdings" panose="05000000000000000000" charset="0"/>
              <a:buNone/>
            </a:pPr>
            <a:r>
              <a:rPr lang="zh-CN" altLang="en-US" sz="2400" kern="0" dirty="0"/>
              <a:t>运算符＋数据 </a:t>
            </a:r>
            <a:r>
              <a:rPr lang="en-US" altLang="zh-CN" sz="2400" kern="0" dirty="0">
                <a:sym typeface="Wingdings" panose="05000000000000000000" pitchFamily="2" charset="2"/>
              </a:rPr>
              <a:t> </a:t>
            </a:r>
            <a:r>
              <a:rPr lang="zh-CN" altLang="en-US" sz="2400" kern="0" dirty="0"/>
              <a:t>表达式</a:t>
            </a:r>
          </a:p>
        </p:txBody>
      </p:sp>
    </p:spTree>
    <p:extLst>
      <p:ext uri="{BB962C8B-B14F-4D97-AF65-F5344CB8AC3E}">
        <p14:creationId xmlns:p14="http://schemas.microsoft.com/office/powerpoint/2010/main" val="410419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D02C7-0A95-CB44-A92E-686B355503CC}"/>
              </a:ext>
            </a:extLst>
          </p:cNvPr>
          <p:cNvSpPr>
            <a:spLocks noGrp="1"/>
          </p:cNvSpPr>
          <p:nvPr>
            <p:ph type="title"/>
          </p:nvPr>
        </p:nvSpPr>
        <p:spPr/>
        <p:txBody>
          <a:bodyPr/>
          <a:lstStyle/>
          <a:p>
            <a:r>
              <a:rPr kumimoji="1" lang="zh-CN" altLang="en-US" dirty="0"/>
              <a:t>对数据类型</a:t>
            </a:r>
            <a:r>
              <a:rPr kumimoji="1" lang="zh-CN" altLang="en-US" dirty="0">
                <a:solidFill>
                  <a:srgbClr val="C00000"/>
                </a:solidFill>
              </a:rPr>
              <a:t>构造</a:t>
            </a:r>
            <a:r>
              <a:rPr kumimoji="1" lang="zh-CN" altLang="en-US" dirty="0"/>
              <a:t>的理解</a:t>
            </a:r>
          </a:p>
        </p:txBody>
      </p:sp>
      <p:sp>
        <p:nvSpPr>
          <p:cNvPr id="4" name="文本框 3">
            <a:extLst>
              <a:ext uri="{FF2B5EF4-FFF2-40B4-BE49-F238E27FC236}">
                <a16:creationId xmlns:a16="http://schemas.microsoft.com/office/drawing/2014/main" id="{CE61A7D5-B339-CF46-A2B8-CDF698C0B578}"/>
              </a:ext>
            </a:extLst>
          </p:cNvPr>
          <p:cNvSpPr txBox="1"/>
          <p:nvPr/>
        </p:nvSpPr>
        <p:spPr>
          <a:xfrm>
            <a:off x="693704" y="2327212"/>
            <a:ext cx="7490528" cy="523220"/>
          </a:xfrm>
          <a:prstGeom prst="rect">
            <a:avLst/>
          </a:prstGeom>
          <a:noFill/>
        </p:spPr>
        <p:txBody>
          <a:bodyPr wrap="square" rtlCol="0">
            <a:spAutoFit/>
          </a:bodyPr>
          <a:lstStyle/>
          <a:p>
            <a:r>
              <a:rPr kumimoji="1" lang="zh-CN" altLang="en-US" sz="2800" b="1" dirty="0"/>
              <a:t>基本类型 </a:t>
            </a:r>
            <a:r>
              <a:rPr kumimoji="1" lang="en-US" altLang="zh-CN" sz="2800" b="1" dirty="0"/>
              <a:t>T</a:t>
            </a:r>
            <a:r>
              <a:rPr kumimoji="1" lang="zh-CN" altLang="en-US" sz="2800" b="1" dirty="0"/>
              <a:t>（</a:t>
            </a:r>
            <a:r>
              <a:rPr kumimoji="1" lang="en-US" altLang="zh-CN" sz="2800" b="1" dirty="0"/>
              <a:t>int, float, double, …)</a:t>
            </a:r>
            <a:endParaRPr kumimoji="1" lang="zh-CN" altLang="en-US" sz="2800" b="1" dirty="0"/>
          </a:p>
        </p:txBody>
      </p:sp>
      <p:sp>
        <p:nvSpPr>
          <p:cNvPr id="6" name="文本框 5">
            <a:extLst>
              <a:ext uri="{FF2B5EF4-FFF2-40B4-BE49-F238E27FC236}">
                <a16:creationId xmlns:a16="http://schemas.microsoft.com/office/drawing/2014/main" id="{E19B441E-E149-D64E-B11D-731BDA8BE6E2}"/>
              </a:ext>
            </a:extLst>
          </p:cNvPr>
          <p:cNvSpPr txBox="1"/>
          <p:nvPr/>
        </p:nvSpPr>
        <p:spPr>
          <a:xfrm>
            <a:off x="634716" y="4705980"/>
            <a:ext cx="2206053" cy="523220"/>
          </a:xfrm>
          <a:prstGeom prst="rect">
            <a:avLst/>
          </a:prstGeom>
          <a:noFill/>
        </p:spPr>
        <p:txBody>
          <a:bodyPr wrap="none" rtlCol="0">
            <a:spAutoFit/>
          </a:bodyPr>
          <a:lstStyle/>
          <a:p>
            <a:r>
              <a:rPr kumimoji="1" lang="zh-CN" altLang="en-US" sz="2800" b="1" dirty="0"/>
              <a:t>构造</a:t>
            </a:r>
            <a:r>
              <a:rPr kumimoji="1" lang="zh-CN" altLang="en-US" sz="2800" b="1"/>
              <a:t>类型 </a:t>
            </a:r>
            <a:r>
              <a:rPr kumimoji="1" lang="en-US" altLang="zh-CN" sz="2800" b="1" dirty="0"/>
              <a:t>NT</a:t>
            </a:r>
            <a:endParaRPr kumimoji="1" lang="zh-CN" altLang="en-US" sz="2800" b="1" dirty="0"/>
          </a:p>
        </p:txBody>
      </p:sp>
      <p:sp>
        <p:nvSpPr>
          <p:cNvPr id="8" name="虚尾箭头 7">
            <a:extLst>
              <a:ext uri="{FF2B5EF4-FFF2-40B4-BE49-F238E27FC236}">
                <a16:creationId xmlns:a16="http://schemas.microsoft.com/office/drawing/2014/main" id="{AFEBC089-A6C3-5E49-93C6-A8DCF598EC26}"/>
              </a:ext>
            </a:extLst>
          </p:cNvPr>
          <p:cNvSpPr/>
          <p:nvPr/>
        </p:nvSpPr>
        <p:spPr bwMode="auto">
          <a:xfrm rot="5400000">
            <a:off x="993803" y="3319736"/>
            <a:ext cx="1080120" cy="578568"/>
          </a:xfrm>
          <a:prstGeom prst="striped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5E1D5602-C766-9F4F-91E6-A1110F81CBB0}"/>
              </a:ext>
            </a:extLst>
          </p:cNvPr>
          <p:cNvSpPr txBox="1"/>
          <p:nvPr/>
        </p:nvSpPr>
        <p:spPr>
          <a:xfrm>
            <a:off x="3359696" y="3583886"/>
            <a:ext cx="5977919" cy="523220"/>
          </a:xfrm>
          <a:prstGeom prst="rect">
            <a:avLst/>
          </a:prstGeom>
          <a:noFill/>
        </p:spPr>
        <p:txBody>
          <a:bodyPr wrap="none" rtlCol="0">
            <a:spAutoFit/>
          </a:bodyPr>
          <a:lstStyle/>
          <a:p>
            <a:r>
              <a:rPr kumimoji="1" lang="zh-CN" altLang="en-US" sz="2800" b="1" dirty="0"/>
              <a:t>数组类型：</a:t>
            </a:r>
            <a:r>
              <a:rPr kumimoji="1" lang="en-US" altLang="zh-CN" sz="2800" b="1" dirty="0"/>
              <a:t> T</a:t>
            </a:r>
            <a:r>
              <a:rPr kumimoji="1" lang="zh-CN" altLang="en-US" sz="2800" b="1" dirty="0"/>
              <a:t> </a:t>
            </a:r>
            <a:r>
              <a:rPr kumimoji="1" lang="en-US" altLang="zh-CN" sz="2800" b="1" dirty="0">
                <a:sym typeface="Wingdings" pitchFamily="2" charset="2"/>
              </a:rPr>
              <a:t></a:t>
            </a:r>
            <a:r>
              <a:rPr kumimoji="1" lang="zh-CN" altLang="en-US" sz="2800" b="1" dirty="0">
                <a:sym typeface="Wingdings" pitchFamily="2" charset="2"/>
              </a:rPr>
              <a:t>  </a:t>
            </a:r>
            <a:r>
              <a:rPr kumimoji="1" lang="en-US" altLang="zh-CN" sz="2800" b="1" dirty="0">
                <a:sym typeface="Wingdings" pitchFamily="2" charset="2"/>
              </a:rPr>
              <a:t>NT = </a:t>
            </a:r>
            <a:r>
              <a:rPr kumimoji="1" lang="en-US" altLang="zh-CN" sz="2800" b="1" dirty="0"/>
              <a:t>T</a:t>
            </a:r>
            <a:r>
              <a:rPr kumimoji="1" lang="zh-CN" altLang="en-US" sz="2800" b="1" dirty="0"/>
              <a:t> </a:t>
            </a:r>
            <a:r>
              <a:rPr kumimoji="1" lang="en-US" altLang="zh-CN" sz="2800" b="1" dirty="0"/>
              <a:t> [</a:t>
            </a:r>
            <a:r>
              <a:rPr kumimoji="1" lang="zh-CN" altLang="en-US" sz="2800" b="1" dirty="0"/>
              <a:t>数组长度</a:t>
            </a:r>
            <a:r>
              <a:rPr kumimoji="1" lang="en-US" altLang="zh-CN" sz="2800" b="1" dirty="0"/>
              <a:t>]</a:t>
            </a:r>
            <a:endParaRPr kumimoji="1" lang="zh-CN" altLang="en-US" sz="2800" b="1" dirty="0"/>
          </a:p>
        </p:txBody>
      </p:sp>
      <p:sp>
        <p:nvSpPr>
          <p:cNvPr id="11" name="文本框 10">
            <a:extLst>
              <a:ext uri="{FF2B5EF4-FFF2-40B4-BE49-F238E27FC236}">
                <a16:creationId xmlns:a16="http://schemas.microsoft.com/office/drawing/2014/main" id="{4834D560-37F4-9647-8E6B-648B0132D552}"/>
              </a:ext>
            </a:extLst>
          </p:cNvPr>
          <p:cNvSpPr txBox="1"/>
          <p:nvPr/>
        </p:nvSpPr>
        <p:spPr>
          <a:xfrm>
            <a:off x="3359696" y="4371365"/>
            <a:ext cx="4136069" cy="523220"/>
          </a:xfrm>
          <a:prstGeom prst="rect">
            <a:avLst/>
          </a:prstGeom>
          <a:noFill/>
        </p:spPr>
        <p:txBody>
          <a:bodyPr wrap="none" rtlCol="0">
            <a:spAutoFit/>
          </a:bodyPr>
          <a:lstStyle/>
          <a:p>
            <a:r>
              <a:rPr kumimoji="1" lang="zh-CN" altLang="en-US" sz="2800" b="1" dirty="0"/>
              <a:t>指针类型：</a:t>
            </a:r>
            <a:r>
              <a:rPr kumimoji="1" lang="en-US" altLang="zh-CN" sz="2800" b="1" dirty="0"/>
              <a:t> T</a:t>
            </a:r>
            <a:r>
              <a:rPr kumimoji="1" lang="zh-CN" altLang="en-US" sz="2800" b="1" dirty="0"/>
              <a:t> </a:t>
            </a:r>
            <a:r>
              <a:rPr kumimoji="1" lang="en-US" altLang="zh-CN" sz="2800" b="1" dirty="0">
                <a:sym typeface="Wingdings" pitchFamily="2" charset="2"/>
              </a:rPr>
              <a:t></a:t>
            </a:r>
            <a:r>
              <a:rPr kumimoji="1" lang="zh-CN" altLang="en-US" sz="2800" b="1" dirty="0">
                <a:sym typeface="Wingdings" pitchFamily="2" charset="2"/>
              </a:rPr>
              <a:t> </a:t>
            </a:r>
            <a:r>
              <a:rPr kumimoji="1" lang="en-US" altLang="zh-CN" sz="2800" b="1" dirty="0">
                <a:sym typeface="Wingdings" pitchFamily="2" charset="2"/>
              </a:rPr>
              <a:t>NT =</a:t>
            </a:r>
            <a:r>
              <a:rPr kumimoji="1" lang="zh-CN" altLang="en-US" sz="2800" b="1" dirty="0">
                <a:sym typeface="Wingdings" pitchFamily="2" charset="2"/>
              </a:rPr>
              <a:t> </a:t>
            </a:r>
            <a:r>
              <a:rPr kumimoji="1" lang="en-US" altLang="zh-CN" sz="2800" b="1" dirty="0"/>
              <a:t>T*</a:t>
            </a:r>
            <a:endParaRPr kumimoji="1" lang="zh-CN" altLang="en-US" sz="2800" b="1" dirty="0"/>
          </a:p>
        </p:txBody>
      </p:sp>
      <p:sp>
        <p:nvSpPr>
          <p:cNvPr id="12" name="文本框 11">
            <a:extLst>
              <a:ext uri="{FF2B5EF4-FFF2-40B4-BE49-F238E27FC236}">
                <a16:creationId xmlns:a16="http://schemas.microsoft.com/office/drawing/2014/main" id="{DF021A84-5995-9443-8751-6E485C439D8E}"/>
              </a:ext>
            </a:extLst>
          </p:cNvPr>
          <p:cNvSpPr txBox="1"/>
          <p:nvPr/>
        </p:nvSpPr>
        <p:spPr>
          <a:xfrm>
            <a:off x="3359696" y="5158844"/>
            <a:ext cx="5633530" cy="523220"/>
          </a:xfrm>
          <a:prstGeom prst="rect">
            <a:avLst/>
          </a:prstGeom>
          <a:noFill/>
        </p:spPr>
        <p:txBody>
          <a:bodyPr wrap="none" rtlCol="0">
            <a:spAutoFit/>
          </a:bodyPr>
          <a:lstStyle/>
          <a:p>
            <a:r>
              <a:rPr kumimoji="1" lang="zh-CN" altLang="en-US" sz="2800" b="1" dirty="0"/>
              <a:t>结构类型：</a:t>
            </a:r>
            <a:r>
              <a:rPr kumimoji="1" lang="en-US" altLang="zh-CN" sz="2800" b="1" dirty="0"/>
              <a:t> T </a:t>
            </a:r>
            <a:r>
              <a:rPr kumimoji="1" lang="en-US" altLang="zh-CN" sz="2800" b="1" dirty="0">
                <a:sym typeface="Wingdings" pitchFamily="2" charset="2"/>
              </a:rPr>
              <a:t></a:t>
            </a:r>
            <a:r>
              <a:rPr kumimoji="1" lang="zh-CN" altLang="en-US" sz="2800" b="1" dirty="0">
                <a:sym typeface="Wingdings" pitchFamily="2" charset="2"/>
              </a:rPr>
              <a:t> </a:t>
            </a:r>
            <a:r>
              <a:rPr kumimoji="1" lang="en-US" altLang="zh-CN" sz="2800" b="1" dirty="0">
                <a:sym typeface="Wingdings" pitchFamily="2" charset="2"/>
              </a:rPr>
              <a:t>NT = </a:t>
            </a:r>
            <a:r>
              <a:rPr kumimoji="1" lang="en-US" altLang="zh-CN" sz="2800" b="1" dirty="0"/>
              <a:t>struct</a:t>
            </a:r>
            <a:r>
              <a:rPr kumimoji="1" lang="zh-CN" altLang="en-US" sz="2800" b="1" dirty="0"/>
              <a:t> </a:t>
            </a:r>
            <a:r>
              <a:rPr kumimoji="1" lang="en-US" altLang="zh-CN" sz="2800" b="1" dirty="0"/>
              <a:t>{T...}</a:t>
            </a:r>
            <a:endParaRPr kumimoji="1" lang="zh-CN" altLang="en-US" sz="2800" b="1" dirty="0"/>
          </a:p>
        </p:txBody>
      </p:sp>
      <p:sp>
        <p:nvSpPr>
          <p:cNvPr id="13" name="左大括号 12">
            <a:extLst>
              <a:ext uri="{FF2B5EF4-FFF2-40B4-BE49-F238E27FC236}">
                <a16:creationId xmlns:a16="http://schemas.microsoft.com/office/drawing/2014/main" id="{AF020362-EA69-4E43-AE89-CC8BBB8F9758}"/>
              </a:ext>
            </a:extLst>
          </p:cNvPr>
          <p:cNvSpPr/>
          <p:nvPr/>
        </p:nvSpPr>
        <p:spPr bwMode="auto">
          <a:xfrm>
            <a:off x="2711624" y="3789040"/>
            <a:ext cx="432048" cy="2376264"/>
          </a:xfrm>
          <a:prstGeom prst="leftBrace">
            <a:avLst/>
          </a:prstGeom>
          <a:solidFill>
            <a:schemeClr val="bg1"/>
          </a:solidFill>
          <a:ln w="9525" cap="flat" cmpd="sng" algn="ctr">
            <a:solidFill>
              <a:schemeClr val="tx1"/>
            </a:solidFill>
            <a:prstDash val="solid"/>
            <a:round/>
            <a:headEnd type="none" w="med" len="med"/>
            <a:tailEnd type="none" w="med" len="med"/>
          </a:ln>
        </p:spPr>
        <p:txBody>
          <a:bodyPr vert="horz" wrap="square" lIns="92075" tIns="46038" rIns="92075" bIns="46038"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文本框 13">
            <a:extLst>
              <a:ext uri="{FF2B5EF4-FFF2-40B4-BE49-F238E27FC236}">
                <a16:creationId xmlns:a16="http://schemas.microsoft.com/office/drawing/2014/main" id="{44653962-FA8F-FE4B-ABC2-530E11C27CBE}"/>
              </a:ext>
            </a:extLst>
          </p:cNvPr>
          <p:cNvSpPr txBox="1"/>
          <p:nvPr/>
        </p:nvSpPr>
        <p:spPr>
          <a:xfrm>
            <a:off x="3708983" y="5733256"/>
            <a:ext cx="902811" cy="523220"/>
          </a:xfrm>
          <a:prstGeom prst="rect">
            <a:avLst/>
          </a:prstGeom>
          <a:noFill/>
        </p:spPr>
        <p:txBody>
          <a:bodyPr wrap="none" rtlCol="0">
            <a:spAutoFit/>
          </a:bodyPr>
          <a:lstStyle/>
          <a:p>
            <a:r>
              <a:rPr kumimoji="1" lang="en-US" altLang="zh-CN" sz="2800" dirty="0"/>
              <a:t>……</a:t>
            </a:r>
            <a:endParaRPr kumimoji="1" lang="zh-CN" altLang="en-US" sz="2800" dirty="0"/>
          </a:p>
        </p:txBody>
      </p:sp>
    </p:spTree>
    <p:extLst>
      <p:ext uri="{BB962C8B-B14F-4D97-AF65-F5344CB8AC3E}">
        <p14:creationId xmlns:p14="http://schemas.microsoft.com/office/powerpoint/2010/main" val="245076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ACF00-74CA-FE46-BA31-41E1125AEFEA}"/>
              </a:ext>
            </a:extLst>
          </p:cNvPr>
          <p:cNvSpPr>
            <a:spLocks noGrp="1"/>
          </p:cNvSpPr>
          <p:nvPr>
            <p:ph type="title"/>
          </p:nvPr>
        </p:nvSpPr>
        <p:spPr/>
        <p:txBody>
          <a:bodyPr/>
          <a:lstStyle/>
          <a:p>
            <a:r>
              <a:rPr kumimoji="1" lang="zh-CN" altLang="en-US" dirty="0"/>
              <a:t>对程序和算法的理解</a:t>
            </a:r>
          </a:p>
        </p:txBody>
      </p:sp>
      <p:sp>
        <p:nvSpPr>
          <p:cNvPr id="3" name="内容占位符 2">
            <a:extLst>
              <a:ext uri="{FF2B5EF4-FFF2-40B4-BE49-F238E27FC236}">
                <a16:creationId xmlns:a16="http://schemas.microsoft.com/office/drawing/2014/main" id="{FCDC1BAA-9E3A-8E4B-B82A-4003FF0B0E15}"/>
              </a:ext>
            </a:extLst>
          </p:cNvPr>
          <p:cNvSpPr>
            <a:spLocks noGrp="1"/>
          </p:cNvSpPr>
          <p:nvPr>
            <p:ph idx="1"/>
          </p:nvPr>
        </p:nvSpPr>
        <p:spPr>
          <a:xfrm>
            <a:off x="609600" y="1844824"/>
            <a:ext cx="10972800" cy="4419600"/>
          </a:xfrm>
        </p:spPr>
        <p:txBody>
          <a:bodyPr/>
          <a:lstStyle/>
          <a:p>
            <a:r>
              <a:rPr kumimoji="1" lang="zh-CN" altLang="en-US" dirty="0"/>
              <a:t>单词</a:t>
            </a:r>
            <a:r>
              <a:rPr kumimoji="1" lang="en-US" altLang="zh-CN" dirty="0"/>
              <a:t>--&gt;</a:t>
            </a:r>
            <a:r>
              <a:rPr kumimoji="1" lang="zh-CN" altLang="en-US" dirty="0"/>
              <a:t>语句</a:t>
            </a:r>
            <a:r>
              <a:rPr kumimoji="1" lang="en-US" altLang="zh-CN" dirty="0"/>
              <a:t>-&gt;</a:t>
            </a:r>
            <a:r>
              <a:rPr kumimoji="1" lang="zh-CN" altLang="en-US" dirty="0"/>
              <a:t>程序段</a:t>
            </a:r>
            <a:r>
              <a:rPr kumimoji="1" lang="en-US" altLang="zh-CN" dirty="0"/>
              <a:t>-&gt;</a:t>
            </a:r>
            <a:r>
              <a:rPr kumimoji="1" lang="zh-CN" altLang="en-US" dirty="0"/>
              <a:t>函数</a:t>
            </a:r>
            <a:r>
              <a:rPr kumimoji="1" lang="en-US" altLang="zh-CN" dirty="0"/>
              <a:t>-&gt;</a:t>
            </a:r>
            <a:r>
              <a:rPr kumimoji="1" lang="zh-CN" altLang="en-US" dirty="0"/>
              <a:t>小程序</a:t>
            </a:r>
            <a:r>
              <a:rPr kumimoji="1" lang="en-US" altLang="zh-CN" dirty="0"/>
              <a:t>-&gt;</a:t>
            </a:r>
            <a:r>
              <a:rPr kumimoji="1" lang="zh-CN" altLang="en-US" dirty="0"/>
              <a:t>单文件</a:t>
            </a:r>
            <a:r>
              <a:rPr kumimoji="1" lang="en-US" altLang="zh-CN" dirty="0"/>
              <a:t>-&gt;</a:t>
            </a:r>
            <a:r>
              <a:rPr kumimoji="1" lang="zh-CN" altLang="en-US" dirty="0"/>
              <a:t>多文件</a:t>
            </a:r>
            <a:r>
              <a:rPr kumimoji="1" lang="en-US" altLang="zh-CN" dirty="0"/>
              <a:t>-&gt;</a:t>
            </a:r>
            <a:r>
              <a:rPr kumimoji="1" lang="zh-CN" altLang="en-US" dirty="0"/>
              <a:t>大程序</a:t>
            </a:r>
            <a:endParaRPr kumimoji="1" lang="en-US" altLang="zh-CN" dirty="0"/>
          </a:p>
          <a:p>
            <a:r>
              <a:rPr kumimoji="1" lang="zh-CN" altLang="en-US" dirty="0"/>
              <a:t>小规模看，程序理解为由少量语句构成的代码段（模块）</a:t>
            </a:r>
            <a:endParaRPr kumimoji="1" lang="en-US" altLang="zh-CN" dirty="0"/>
          </a:p>
          <a:p>
            <a:r>
              <a:rPr kumimoji="1" lang="zh-CN" altLang="en-US" dirty="0"/>
              <a:t>大规模看，程序是由许许多多的模块组成，模块分为复合语句（子程序）、函数模块和文件模块</a:t>
            </a:r>
            <a:endParaRPr kumimoji="1" lang="en-US" altLang="zh-CN" dirty="0"/>
          </a:p>
          <a:p>
            <a:endParaRPr kumimoji="1" lang="en-US" altLang="zh-CN" dirty="0"/>
          </a:p>
          <a:p>
            <a:r>
              <a:rPr kumimoji="1" lang="zh-CN" altLang="en-US" dirty="0"/>
              <a:t>算法：给出程序的步骤，告诉我们要按照怎样的逻辑去实现哪些语句去解决一个问题。</a:t>
            </a:r>
          </a:p>
        </p:txBody>
      </p:sp>
    </p:spTree>
    <p:extLst>
      <p:ext uri="{BB962C8B-B14F-4D97-AF65-F5344CB8AC3E}">
        <p14:creationId xmlns:p14="http://schemas.microsoft.com/office/powerpoint/2010/main" val="359544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5440" y="620688"/>
            <a:ext cx="9145016" cy="1944216"/>
          </a:xfrm>
        </p:spPr>
        <p:txBody>
          <a:bodyPr/>
          <a:lstStyle/>
          <a:p>
            <a:pPr algn="ctr"/>
            <a:r>
              <a:rPr lang="zh-CN" altLang="en-US" sz="5400" dirty="0"/>
              <a:t>二、函数与程序结构</a:t>
            </a:r>
            <a:br>
              <a:rPr lang="en-US" altLang="zh-CN" sz="5400" dirty="0"/>
            </a:br>
            <a:r>
              <a:rPr lang="zh-CN" altLang="en-US" dirty="0">
                <a:solidFill>
                  <a:srgbClr val="C00000"/>
                </a:solidFill>
              </a:rPr>
              <a:t>教材第</a:t>
            </a:r>
            <a:r>
              <a:rPr lang="en-US" altLang="zh-CN" dirty="0">
                <a:solidFill>
                  <a:srgbClr val="C00000"/>
                </a:solidFill>
              </a:rPr>
              <a:t>10</a:t>
            </a:r>
            <a:r>
              <a:rPr lang="zh-CN" altLang="en-US" dirty="0">
                <a:solidFill>
                  <a:srgbClr val="C00000"/>
                </a:solidFill>
              </a:rPr>
              <a:t>章</a:t>
            </a:r>
            <a:endParaRPr lang="zh-CN" altLang="en-US" sz="5400" dirty="0">
              <a:solidFill>
                <a:srgbClr val="C00000"/>
              </a:solidFill>
            </a:endParaRPr>
          </a:p>
        </p:txBody>
      </p:sp>
      <p:sp>
        <p:nvSpPr>
          <p:cNvPr id="5" name="标题 1">
            <a:extLst>
              <a:ext uri="{FF2B5EF4-FFF2-40B4-BE49-F238E27FC236}">
                <a16:creationId xmlns:a16="http://schemas.microsoft.com/office/drawing/2014/main" id="{E57F6846-161F-864C-943E-626AC704B71A}"/>
              </a:ext>
            </a:extLst>
          </p:cNvPr>
          <p:cNvSpPr txBox="1">
            <a:spLocks/>
          </p:cNvSpPr>
          <p:nvPr/>
        </p:nvSpPr>
        <p:spPr>
          <a:xfrm>
            <a:off x="1811524" y="2636912"/>
            <a:ext cx="3888432" cy="972108"/>
          </a:xfrm>
          <a:prstGeom prst="rect">
            <a:avLst/>
          </a:prstGeom>
          <a:noFill/>
          <a:ln w="9525">
            <a:noFill/>
          </a:ln>
        </p:spPr>
        <p:txBody>
          <a:bodyPr anchor="ctr"/>
          <a:lstStyle>
            <a:lvl1pPr algn="l" rtl="0" eaLnBrk="0" fontAlgn="base" hangingPunct="0">
              <a:spcBef>
                <a:spcPct val="0"/>
              </a:spcBef>
              <a:spcAft>
                <a:spcPct val="0"/>
              </a:spcAft>
              <a:defRPr sz="4400" b="1">
                <a:solidFill>
                  <a:schemeClr val="hlink"/>
                </a:solidFill>
                <a:latin typeface="SimHei" panose="02010609060101010101" pitchFamily="49" charset="-122"/>
                <a:ea typeface="SimHei" panose="02010609060101010101" pitchFamily="49" charset="-122"/>
                <a:cs typeface="SimHei" panose="02010609060101010101" pitchFamily="49"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pPr marL="685800" indent="-685800" algn="ctr" defTabSz="914400">
              <a:buFont typeface="Wingdings" pitchFamily="2" charset="2"/>
              <a:buChar char="n"/>
            </a:pPr>
            <a:r>
              <a:rPr lang="zh-CN" altLang="en-US" sz="4800" kern="0" dirty="0"/>
              <a:t>程序结构</a:t>
            </a:r>
            <a:endParaRPr lang="zh-CN" altLang="en-US" sz="4800" kern="0" dirty="0">
              <a:solidFill>
                <a:srgbClr val="C00000"/>
              </a:solidFill>
            </a:endParaRPr>
          </a:p>
        </p:txBody>
      </p:sp>
      <p:sp>
        <p:nvSpPr>
          <p:cNvPr id="7" name="标题 1">
            <a:extLst>
              <a:ext uri="{FF2B5EF4-FFF2-40B4-BE49-F238E27FC236}">
                <a16:creationId xmlns:a16="http://schemas.microsoft.com/office/drawing/2014/main" id="{76E043C9-9EC6-3D4B-B110-2A751B34D5B3}"/>
              </a:ext>
            </a:extLst>
          </p:cNvPr>
          <p:cNvSpPr txBox="1">
            <a:spLocks/>
          </p:cNvSpPr>
          <p:nvPr/>
        </p:nvSpPr>
        <p:spPr>
          <a:xfrm>
            <a:off x="6168008" y="2636912"/>
            <a:ext cx="3888432" cy="972108"/>
          </a:xfrm>
          <a:prstGeom prst="rect">
            <a:avLst/>
          </a:prstGeom>
          <a:noFill/>
          <a:ln w="9525">
            <a:noFill/>
          </a:ln>
        </p:spPr>
        <p:txBody>
          <a:bodyPr anchor="ctr"/>
          <a:lstStyle>
            <a:lvl1pPr algn="l" rtl="0" eaLnBrk="0" fontAlgn="base" hangingPunct="0">
              <a:spcBef>
                <a:spcPct val="0"/>
              </a:spcBef>
              <a:spcAft>
                <a:spcPct val="0"/>
              </a:spcAft>
              <a:defRPr sz="4400" b="1">
                <a:solidFill>
                  <a:schemeClr val="hlink"/>
                </a:solidFill>
                <a:latin typeface="SimHei" panose="02010609060101010101" pitchFamily="49" charset="-122"/>
                <a:ea typeface="SimHei" panose="02010609060101010101" pitchFamily="49" charset="-122"/>
                <a:cs typeface="SimHei" panose="02010609060101010101" pitchFamily="49" charset="-122"/>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cs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a:lstStyle>
          <a:p>
            <a:pPr marL="685800" indent="-685800" algn="ctr" defTabSz="914400">
              <a:buFont typeface="Wingdings" pitchFamily="2" charset="2"/>
              <a:buChar char="p"/>
            </a:pPr>
            <a:r>
              <a:rPr lang="zh-CN" altLang="en-US" sz="4800" kern="0" dirty="0">
                <a:solidFill>
                  <a:schemeClr val="bg1">
                    <a:lumMod val="50000"/>
                  </a:schemeClr>
                </a:solidFill>
              </a:rPr>
              <a:t>递归</a:t>
            </a:r>
          </a:p>
        </p:txBody>
      </p:sp>
    </p:spTree>
    <p:extLst>
      <p:ext uri="{BB962C8B-B14F-4D97-AF65-F5344CB8AC3E}">
        <p14:creationId xmlns:p14="http://schemas.microsoft.com/office/powerpoint/2010/main" val="2470429848"/>
      </p:ext>
    </p:extLst>
  </p:cSld>
  <p:clrMapOvr>
    <a:masterClrMapping/>
  </p:clrMapOvr>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14360</TotalTime>
  <Words>5765</Words>
  <Application>Microsoft Macintosh PowerPoint</Application>
  <PresentationFormat>宽屏</PresentationFormat>
  <Paragraphs>886</Paragraphs>
  <Slides>57</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57</vt:i4>
      </vt:variant>
    </vt:vector>
  </HeadingPairs>
  <TitlesOfParts>
    <vt:vector size="74" baseType="lpstr">
      <vt:lpstr>SimHei</vt:lpstr>
      <vt:lpstr>SimHei</vt:lpstr>
      <vt:lpstr>华文细黑</vt:lpstr>
      <vt:lpstr>华文行楷</vt:lpstr>
      <vt:lpstr>STZhongsong</vt:lpstr>
      <vt:lpstr>STZhongsong</vt:lpstr>
      <vt:lpstr>宋体</vt:lpstr>
      <vt:lpstr>Microsoft YaHei</vt:lpstr>
      <vt:lpstr>Microsoft YaHei</vt:lpstr>
      <vt:lpstr>CosmicTwo</vt:lpstr>
      <vt:lpstr>Frutiger LT 55 Roman</vt:lpstr>
      <vt:lpstr>Kaiti SC</vt:lpstr>
      <vt:lpstr>Arial</vt:lpstr>
      <vt:lpstr>Arial Black</vt:lpstr>
      <vt:lpstr>Times New Roman</vt:lpstr>
      <vt:lpstr>Wingdings</vt:lpstr>
      <vt:lpstr>1_Pixel</vt:lpstr>
      <vt:lpstr>程序设计专题</vt:lpstr>
      <vt:lpstr>专题一：模块化程序设计[1]</vt:lpstr>
      <vt:lpstr>基本要求</vt:lpstr>
      <vt:lpstr>一、基础回顾</vt:lpstr>
      <vt:lpstr>基础概览</vt:lpstr>
      <vt:lpstr>基础回顾</vt:lpstr>
      <vt:lpstr>对数据类型构造的理解</vt:lpstr>
      <vt:lpstr>对程序和算法的理解</vt:lpstr>
      <vt:lpstr>二、函数与程序结构 教材第10章</vt:lpstr>
      <vt:lpstr>10.1 圆形体积计算器</vt:lpstr>
      <vt:lpstr>10.1.1 程序解析 计算常用圆形体体积</vt:lpstr>
      <vt:lpstr>程序结构</vt:lpstr>
      <vt:lpstr>例10-1源程序</vt:lpstr>
      <vt:lpstr>程序可以有多个函数组成，有哪些函数之间的调用关系？</vt:lpstr>
      <vt:lpstr>10.1.2 函数的顺序与嵌套调用</vt:lpstr>
      <vt:lpstr>例10-1 分析</vt:lpstr>
      <vt:lpstr>PowerPoint 演示文稿</vt:lpstr>
      <vt:lpstr>这么多函数组成的程序，函数是怎么设计出来的？函数设计注意哪些问题？  结构化程序设计方法  </vt:lpstr>
      <vt:lpstr>结构化程序设计方法 </vt:lpstr>
      <vt:lpstr>函数设计时应注意的问题</vt:lpstr>
      <vt:lpstr>还有一种函数调用，函数里面的语句中出现了对自己的调用？这是什么调用？  </vt:lpstr>
      <vt:lpstr>思考：函数调用自己是什么调用？</vt:lpstr>
      <vt:lpstr>PowerPoint 演示文稿</vt:lpstr>
      <vt:lpstr>二、函数与程序结构 教材第10章</vt:lpstr>
      <vt:lpstr>10.2 汉诺塔问题</vt:lpstr>
      <vt:lpstr>汉诺塔问题</vt:lpstr>
      <vt:lpstr>10.2.1  汉诺(Hanoi)塔问题解析 </vt:lpstr>
      <vt:lpstr>分析</vt:lpstr>
      <vt:lpstr>分析</vt:lpstr>
      <vt:lpstr>分析</vt:lpstr>
      <vt:lpstr>10.2.1  汉诺(Hanoi)塔问题解析</vt:lpstr>
      <vt:lpstr>算法：</vt:lpstr>
      <vt:lpstr>10.2.2递归函数基本概念</vt:lpstr>
      <vt:lpstr>10.2.2递归函数基本概念 </vt:lpstr>
      <vt:lpstr>例10-2分析</vt:lpstr>
      <vt:lpstr>递推法与递归法求阶乘</vt:lpstr>
      <vt:lpstr>递归函数 factorial( n )的实现过程</vt:lpstr>
      <vt:lpstr>C程序存储分布示意图（例5-6）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10.2.3  递归程序设计</vt:lpstr>
      <vt:lpstr>10.2.3  递归程序设计</vt:lpstr>
      <vt:lpstr>10.2.3  递归程序设计</vt:lpstr>
      <vt:lpstr>例10-4  汉诺(Hanoi)塔问题 </vt:lpstr>
      <vt:lpstr>源 程 序 </vt:lpstr>
      <vt:lpstr>PowerPoint 演示文稿</vt:lpstr>
      <vt:lpstr>PowerPoint 演示文稿</vt:lpstr>
      <vt:lpstr>PowerPoint 演示文稿</vt:lpstr>
      <vt:lpstr>PowerPoint 演示文稿</vt:lpstr>
      <vt:lpstr>例10-4 写输出结果</vt:lpstr>
      <vt:lpstr>思考（作业）：整数划分问题</vt:lpstr>
      <vt:lpstr>总结</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chap2_用C语言编写程序1-3</dc:title>
  <dc:creator>yanhui</dc:creator>
  <cp:lastModifiedBy>Microsoft Office User</cp:lastModifiedBy>
  <cp:revision>1774</cp:revision>
  <dcterms:created xsi:type="dcterms:W3CDTF">1998-02-11T08:33:00Z</dcterms:created>
  <dcterms:modified xsi:type="dcterms:W3CDTF">2021-02-28T14:16:36Z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2052-11.1.0.8472</vt:lpwstr>
  </property>
</Properties>
</file>