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406" r:id="rId3"/>
    <p:sldId id="395" r:id="rId4"/>
    <p:sldId id="402" r:id="rId5"/>
    <p:sldId id="403" r:id="rId6"/>
    <p:sldId id="394" r:id="rId7"/>
    <p:sldId id="442" r:id="rId8"/>
    <p:sldId id="40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559" autoAdjust="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D91BD-19C6-4EFD-A3A7-0FEF7ABA0CCB}" type="datetimeFigureOut">
              <a:rPr lang="zh-CN" altLang="en-US" smtClean="0"/>
              <a:pPr/>
              <a:t>2020/5/5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5D886-7F1A-4949-B8EB-5155BDCA16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29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A3BCA-0CA5-4A95-8252-AD575437A775}" type="datetimeFigureOut">
              <a:rPr lang="zh-CN" altLang="en-US"/>
              <a:pPr>
                <a:defRPr/>
              </a:pPr>
              <a:t>2020/5/5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CC17AB-BD06-4A0A-9787-B7E3F18075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01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latin typeface="Arial Rounded MT Bold" panose="020F07040305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Language and the </a:t>
            </a:r>
            <a:r>
              <a:rPr lang="en-US" altLang="zh-CN" dirty="0" smtClean="0"/>
              <a:t>brain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Lecture 10</a:t>
            </a:r>
            <a:endParaRPr lang="zh-CN" altLang="en-US" dirty="0"/>
          </a:p>
        </p:txBody>
      </p:sp>
      <p:pic>
        <p:nvPicPr>
          <p:cNvPr id="115714" name="Picture 2" descr="brain and language 的图像结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70661" y="3065318"/>
            <a:ext cx="4322619" cy="33043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21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The </a:t>
            </a:r>
            <a:r>
              <a:rPr lang="en-US" altLang="zh-CN" sz="2400" dirty="0" smtClean="0"/>
              <a:t>anatomy and functions</a:t>
            </a:r>
          </a:p>
          <a:p>
            <a:r>
              <a:rPr lang="en-US" altLang="zh-CN" sz="2400" dirty="0" smtClean="0"/>
              <a:t>3 issues</a:t>
            </a:r>
          </a:p>
          <a:p>
            <a:r>
              <a:rPr lang="en-US" altLang="zh-CN" sz="2400" dirty="0" smtClean="0"/>
              <a:t>        Lateralization, Localization, Plasticity</a:t>
            </a: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2350" y="1360343"/>
            <a:ext cx="481965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structure of brain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83328"/>
            <a:ext cx="8219209" cy="4946072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The brain is composed of three parts:</a:t>
            </a:r>
          </a:p>
          <a:p>
            <a:r>
              <a:rPr lang="en-US" b="1" dirty="0" smtClean="0"/>
              <a:t>Cerebrum</a:t>
            </a:r>
          </a:p>
          <a:p>
            <a:r>
              <a:rPr lang="en-US" b="1" dirty="0" smtClean="0"/>
              <a:t>    </a:t>
            </a:r>
            <a:r>
              <a:rPr lang="en-US" dirty="0" smtClean="0"/>
              <a:t>the largest part of the brain </a:t>
            </a:r>
          </a:p>
          <a:p>
            <a:r>
              <a:rPr lang="en-US" b="1" dirty="0" smtClean="0"/>
              <a:t>    </a:t>
            </a:r>
          </a:p>
          <a:p>
            <a:r>
              <a:rPr lang="en-US" b="1" dirty="0" smtClean="0"/>
              <a:t>Cerebellum</a:t>
            </a:r>
          </a:p>
          <a:p>
            <a:r>
              <a:rPr lang="en-US" dirty="0" smtClean="0"/>
              <a:t>    located under the </a:t>
            </a:r>
            <a:r>
              <a:rPr lang="en-US" dirty="0" smtClean="0"/>
              <a:t>cerebrum</a:t>
            </a:r>
          </a:p>
          <a:p>
            <a:endParaRPr lang="en-US" dirty="0" smtClean="0"/>
          </a:p>
          <a:p>
            <a:r>
              <a:rPr lang="en-US" b="1" dirty="0" smtClean="0"/>
              <a:t>Brainstem</a:t>
            </a:r>
            <a:endParaRPr lang="en-US" b="1" dirty="0" smtClean="0"/>
          </a:p>
          <a:p>
            <a:r>
              <a:rPr lang="en-US" b="1" dirty="0" smtClean="0"/>
              <a:t>    </a:t>
            </a:r>
            <a:r>
              <a:rPr lang="en-US" dirty="0" smtClean="0"/>
              <a:t>acting as a relay center connecting the cerebrum and cerebellum to the spinal cord</a:t>
            </a:r>
          </a:p>
          <a:p>
            <a:r>
              <a:rPr lang="en-US" dirty="0" smtClean="0"/>
              <a:t> 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03077" y="699222"/>
            <a:ext cx="4610100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structure of brain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4546" y="2128541"/>
            <a:ext cx="7139253" cy="367830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Cerebrum</a:t>
            </a:r>
          </a:p>
          <a:p>
            <a:r>
              <a:rPr lang="en-US" sz="2400" dirty="0" smtClean="0"/>
              <a:t>The left hemisphere controls speech, comprehension, arithmetic, </a:t>
            </a:r>
            <a:r>
              <a:rPr lang="en-US" sz="2400" dirty="0" smtClean="0"/>
              <a:t>and writing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The right hemisphere controls creativity, spatial ability, </a:t>
            </a:r>
            <a:r>
              <a:rPr lang="en-US" sz="2400" dirty="0" smtClean="0"/>
              <a:t>artistic and </a:t>
            </a:r>
            <a:r>
              <a:rPr lang="en-US" sz="2400" dirty="0" smtClean="0"/>
              <a:t>musical skills. </a:t>
            </a:r>
          </a:p>
          <a:p>
            <a:r>
              <a:rPr lang="en-US" sz="2400" dirty="0" smtClean="0"/>
              <a:t>The left hemisphere is dominant in hand use and language in about 92% of people.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structure of brain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2" y="2180496"/>
            <a:ext cx="7087299" cy="367830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Each hemisphere has 4 lobes: </a:t>
            </a:r>
          </a:p>
          <a:p>
            <a:r>
              <a:rPr lang="en-US" sz="2400" dirty="0" smtClean="0"/>
              <a:t>Frontal lobe</a:t>
            </a:r>
          </a:p>
          <a:p>
            <a:r>
              <a:rPr lang="en-US" sz="2400" dirty="0" smtClean="0"/>
              <a:t>Temporal lobe</a:t>
            </a:r>
          </a:p>
          <a:p>
            <a:r>
              <a:rPr lang="en-US" sz="2400" dirty="0" smtClean="0"/>
              <a:t>Parietal lobe</a:t>
            </a:r>
          </a:p>
          <a:p>
            <a:r>
              <a:rPr lang="en-US" sz="2400" dirty="0" smtClean="0"/>
              <a:t>Occipital lobe</a:t>
            </a:r>
            <a:endParaRPr lang="zh-CN" alt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661" y="3345342"/>
            <a:ext cx="5684866" cy="31115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Classical Language Areas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336" y="1766454"/>
            <a:ext cx="7273637" cy="4842164"/>
          </a:xfrm>
        </p:spPr>
        <p:txBody>
          <a:bodyPr>
            <a:noAutofit/>
          </a:bodyPr>
          <a:lstStyle/>
          <a:p>
            <a:r>
              <a:rPr lang="en-US" altLang="zh-CN" sz="2400" b="1" dirty="0" smtClean="0"/>
              <a:t>1. </a:t>
            </a:r>
            <a:r>
              <a:rPr lang="en-US" altLang="zh-CN" sz="2400" b="1" dirty="0" err="1" smtClean="0"/>
              <a:t>Broca’s</a:t>
            </a:r>
            <a:r>
              <a:rPr lang="en-US" altLang="zh-CN" sz="2400" b="1" dirty="0" smtClean="0"/>
              <a:t> area</a:t>
            </a:r>
          </a:p>
          <a:p>
            <a:r>
              <a:rPr lang="en-US" altLang="zh-CN" sz="2400" dirty="0" smtClean="0"/>
              <a:t> crucially involved in the generation of spoken language.</a:t>
            </a:r>
          </a:p>
          <a:p>
            <a:r>
              <a:rPr lang="en-US" altLang="zh-CN" sz="2400" b="1" dirty="0" smtClean="0"/>
              <a:t>2. </a:t>
            </a:r>
            <a:r>
              <a:rPr lang="en-US" altLang="zh-CN" sz="2400" b="1" dirty="0" err="1" smtClean="0"/>
              <a:t>Wernicke’s</a:t>
            </a:r>
            <a:r>
              <a:rPr lang="en-US" altLang="zh-CN" sz="2400" b="1" dirty="0" smtClean="0"/>
              <a:t> area</a:t>
            </a:r>
          </a:p>
          <a:p>
            <a:r>
              <a:rPr lang="en-US" altLang="zh-CN" sz="2400" dirty="0" smtClean="0"/>
              <a:t>crucially involved in the understanding of speech</a:t>
            </a:r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3. The motor cortex</a:t>
            </a:r>
          </a:p>
          <a:p>
            <a:r>
              <a:rPr lang="en-US" altLang="zh-CN" sz="2400" dirty="0" smtClean="0"/>
              <a:t>involved in the physical articulation of speech</a:t>
            </a:r>
          </a:p>
          <a:p>
            <a:r>
              <a:rPr lang="en-US" altLang="zh-CN" sz="2400" b="1" dirty="0" smtClean="0"/>
              <a:t>4. The </a:t>
            </a:r>
            <a:r>
              <a:rPr lang="en-US" altLang="zh-CN" sz="2400" b="1" dirty="0" err="1" smtClean="0"/>
              <a:t>arcuate</a:t>
            </a:r>
            <a:r>
              <a:rPr lang="en-US" altLang="zh-CN" sz="2400" b="1" dirty="0" smtClean="0"/>
              <a:t> fasciculus</a:t>
            </a:r>
          </a:p>
          <a:p>
            <a:r>
              <a:rPr lang="en-US" altLang="zh-CN" sz="2400" dirty="0" smtClean="0"/>
              <a:t>forming a crucial connection between </a:t>
            </a:r>
            <a:r>
              <a:rPr lang="en-US" altLang="zh-CN" sz="2400" dirty="0" err="1" smtClean="0"/>
              <a:t>Wernicke’s</a:t>
            </a:r>
            <a:r>
              <a:rPr lang="en-US" altLang="zh-CN" sz="2400" dirty="0" smtClean="0"/>
              <a:t> and </a:t>
            </a:r>
            <a:r>
              <a:rPr lang="en-US" altLang="zh-CN" sz="2400" dirty="0" err="1" smtClean="0"/>
              <a:t>Broca’s</a:t>
            </a:r>
            <a:r>
              <a:rPr lang="en-US" altLang="zh-CN" sz="2400" dirty="0" smtClean="0"/>
              <a:t> areas</a:t>
            </a:r>
            <a:endParaRPr lang="zh-CN" alt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973" y="1875248"/>
            <a:ext cx="3895725" cy="2552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102" y="4536742"/>
            <a:ext cx="3433578" cy="2307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rs.els-cdn.com/content/image/3-s2.0-B9780128038130000027-f02-25-978012803813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769" y="1569612"/>
            <a:ext cx="2990850" cy="3943350"/>
          </a:xfrm>
          <a:prstGeom prst="rect">
            <a:avLst/>
          </a:prstGeom>
          <a:noFill/>
        </p:spPr>
      </p:pic>
      <p:pic>
        <p:nvPicPr>
          <p:cNvPr id="1028" name="Picture 4" descr="https://ars.els-cdn.com/content/image/3-s2.0-B9780128038130000027-f02-26-978012803813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28542" y="2060264"/>
            <a:ext cx="3762375" cy="3171825"/>
          </a:xfrm>
          <a:prstGeom prst="rect">
            <a:avLst/>
          </a:prstGeom>
          <a:noFill/>
        </p:spPr>
      </p:pic>
      <p:pic>
        <p:nvPicPr>
          <p:cNvPr id="1030" name="Picture 6" descr="https://ars.els-cdn.com/content/image/3-s2.0-B9780128038130000027-f02-27-978012803813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310" y="2082569"/>
            <a:ext cx="3905250" cy="3171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728" y="1911928"/>
            <a:ext cx="11299080" cy="4946072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In addition to these classical language areas,  language depends critically on a large number of areas and circuits in the brain.</a:t>
            </a:r>
          </a:p>
          <a:p>
            <a:r>
              <a:rPr lang="en-US" altLang="zh-CN" sz="2000" b="1" dirty="0" smtClean="0"/>
              <a:t>the prefrontal cortex</a:t>
            </a:r>
          </a:p>
          <a:p>
            <a:r>
              <a:rPr lang="en-US" altLang="zh-CN" sz="2000" dirty="0" smtClean="0"/>
              <a:t>appears to be involved in a variety of linguistic tasks, including various semantic aspects of language, syntax, and higher level linguistic processing, such as understanding the reasoning underlying a conversation.</a:t>
            </a:r>
          </a:p>
          <a:p>
            <a:r>
              <a:rPr lang="en-US" altLang="zh-CN" sz="2000" b="1" dirty="0" smtClean="0"/>
              <a:t>the temporal lobe </a:t>
            </a:r>
            <a:r>
              <a:rPr lang="en-US" altLang="zh-CN" sz="2000" dirty="0" smtClean="0"/>
              <a:t>(connecting words to concepts, decoding speech information)</a:t>
            </a:r>
          </a:p>
          <a:p>
            <a:r>
              <a:rPr lang="en-US" altLang="zh-CN" sz="2000" b="1" dirty="0" smtClean="0"/>
              <a:t>Basal Ganglia</a:t>
            </a:r>
          </a:p>
          <a:p>
            <a:r>
              <a:rPr lang="en-US" altLang="zh-CN" sz="2000" dirty="0" smtClean="0"/>
              <a:t>appears to play a role  not only in language production and but also in language comprehension</a:t>
            </a:r>
          </a:p>
          <a:p>
            <a:r>
              <a:rPr lang="en-US" altLang="zh-CN" sz="2000" b="1" dirty="0" smtClean="0"/>
              <a:t>Cerebellum</a:t>
            </a:r>
            <a:r>
              <a:rPr lang="en-US" altLang="zh-CN" sz="2000" dirty="0" smtClean="0"/>
              <a:t> </a:t>
            </a:r>
          </a:p>
          <a:p>
            <a:r>
              <a:rPr lang="en-US" altLang="zh-CN" sz="2000" dirty="0" smtClean="0"/>
              <a:t>appears to play a role in speech production and perception, as well as both semantic and grammatical processing</a:t>
            </a:r>
            <a:endParaRPr lang="zh-CN" alt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268" y="76053"/>
            <a:ext cx="3118776" cy="1835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被除数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TM03457464[[fn=红利]]</Template>
  <TotalTime>9620</TotalTime>
  <Words>295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华文中宋</vt:lpstr>
      <vt:lpstr>等线</vt:lpstr>
      <vt:lpstr>Arial Rounded MT Bold</vt:lpstr>
      <vt:lpstr>Gill Sans MT</vt:lpstr>
      <vt:lpstr>Wingdings 2</vt:lpstr>
      <vt:lpstr>被除数</vt:lpstr>
      <vt:lpstr>Language and the brain</vt:lpstr>
      <vt:lpstr>PowerPoint Presentation</vt:lpstr>
      <vt:lpstr>Basic structure of brain</vt:lpstr>
      <vt:lpstr>Basic structure of brain</vt:lpstr>
      <vt:lpstr>Basic structure of brain</vt:lpstr>
      <vt:lpstr>Classical Language Areas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Wenzhong He</dc:creator>
  <cp:lastModifiedBy>lenovo</cp:lastModifiedBy>
  <cp:revision>194</cp:revision>
  <dcterms:created xsi:type="dcterms:W3CDTF">2016-01-07T12:35:48Z</dcterms:created>
  <dcterms:modified xsi:type="dcterms:W3CDTF">2020-05-06T07:25:13Z</dcterms:modified>
</cp:coreProperties>
</file>