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2" r:id="rId3"/>
    <p:sldId id="364" r:id="rId4"/>
    <p:sldId id="365" r:id="rId5"/>
    <p:sldId id="366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7" r:id="rId14"/>
    <p:sldId id="379" r:id="rId15"/>
    <p:sldId id="383" r:id="rId16"/>
    <p:sldId id="3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4418" y="188914"/>
            <a:ext cx="10943167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18" y="1125538"/>
            <a:ext cx="5369983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25538"/>
            <a:ext cx="5369984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418" y="3792539"/>
            <a:ext cx="5369983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792539"/>
            <a:ext cx="5369984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520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First Language Acquisition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6018" name="Picture 2" descr="查看源图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290" y="3073366"/>
            <a:ext cx="4347701" cy="3402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733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8331899" cy="3678303"/>
          </a:xfrm>
        </p:spPr>
        <p:txBody>
          <a:bodyPr/>
          <a:lstStyle/>
          <a:p>
            <a:r>
              <a:rPr lang="en-US" altLang="zh-CN" sz="2000" b="1" dirty="0" smtClean="0"/>
              <a:t>Stage 4: The one-word stage  </a:t>
            </a:r>
            <a:r>
              <a:rPr lang="en-US" altLang="zh-CN" sz="2000" dirty="0" smtClean="0"/>
              <a:t>(around 12-18 Months Old)</a:t>
            </a:r>
          </a:p>
          <a:p>
            <a:r>
              <a:rPr lang="en-US" altLang="zh-CN" sz="2000" dirty="0" smtClean="0"/>
              <a:t>one-morpheme or one-unit stage or holophrastic stage</a:t>
            </a:r>
          </a:p>
          <a:p>
            <a:endParaRPr lang="en-US" altLang="zh-CN" sz="2000" dirty="0" smtClean="0"/>
          </a:p>
          <a:p>
            <a:r>
              <a:rPr lang="en-US" sz="2000" b="1" dirty="0" smtClean="0"/>
              <a:t>Children speak mainly in single words. </a:t>
            </a:r>
          </a:p>
          <a:p>
            <a:r>
              <a:rPr lang="en-US" sz="2000" dirty="0" smtClean="0"/>
              <a:t>        - naming objects (e.g., </a:t>
            </a:r>
            <a:r>
              <a:rPr lang="en-US" altLang="zh-CN" sz="2000" dirty="0" smtClean="0"/>
              <a:t>“milk,” “cookie,” “cat,” “cup” and “spoon”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- </a:t>
            </a:r>
            <a:r>
              <a:rPr lang="en-US" sz="2000" dirty="0" smtClean="0"/>
              <a:t>likely to refer to more complex situations (e.g., saying "milk“ rather than "I want milk”; saying “daddy” while pointing dad’s shoes)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Stage 5: The two-word stage  </a:t>
            </a:r>
            <a:r>
              <a:rPr lang="en-US" altLang="zh-CN" sz="2000" dirty="0" smtClean="0"/>
              <a:t>(around 18-24 Months Old)</a:t>
            </a:r>
          </a:p>
          <a:p>
            <a:r>
              <a:rPr lang="en-US" altLang="zh-CN" sz="2000" b="1" dirty="0" smtClean="0"/>
              <a:t>Two distinct words are used together.</a:t>
            </a:r>
            <a:endParaRPr lang="zh-CN" altLang="en-US" sz="2000" b="1" dirty="0" smtClean="0"/>
          </a:p>
          <a:p>
            <a:r>
              <a:rPr lang="en-US" altLang="zh-CN" sz="2000" dirty="0" smtClean="0"/>
              <a:t>        - usually lacks function words </a:t>
            </a:r>
          </a:p>
          <a:p>
            <a:r>
              <a:rPr lang="en-US" altLang="zh-CN" sz="2000" dirty="0" smtClean="0"/>
              <a:t>        - usually lacks inflectional morphemes</a:t>
            </a:r>
          </a:p>
          <a:p>
            <a:r>
              <a:rPr lang="en-US" altLang="zh-CN" sz="2000" dirty="0" smtClean="0"/>
              <a:t>        - the two words could have a number of possible relations.</a:t>
            </a:r>
          </a:p>
          <a:p>
            <a:r>
              <a:rPr lang="en-US" altLang="zh-CN" sz="2000" dirty="0" smtClean="0"/>
              <a:t>                  e.g.  Daddy car, hit ball, etc.</a:t>
            </a:r>
          </a:p>
          <a:p>
            <a:r>
              <a:rPr lang="en-US" altLang="zh-CN" dirty="0" smtClean="0"/>
              <a:t>        - </a:t>
            </a:r>
            <a:r>
              <a:rPr lang="en-US" altLang="zh-CN" sz="2000" dirty="0"/>
              <a:t>perception goes before </a:t>
            </a:r>
            <a:r>
              <a:rPr lang="en-US" altLang="zh-CN" sz="2000" dirty="0" smtClean="0"/>
              <a:t>production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180496"/>
            <a:ext cx="9126226" cy="367830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Stage 6: Telegraphic speech</a:t>
            </a:r>
            <a:endParaRPr lang="en-US" altLang="zh-CN" sz="2000" dirty="0" smtClean="0"/>
          </a:p>
          <a:p>
            <a:r>
              <a:rPr lang="en-US" altLang="zh-CN" sz="2000" dirty="0" smtClean="0"/>
              <a:t>Usually function words and morphemes are missing (to, the, can, </a:t>
            </a:r>
            <a:r>
              <a:rPr lang="en-US" altLang="zh-CN" sz="2000" dirty="0" err="1" smtClean="0"/>
              <a:t>is,etc</a:t>
            </a:r>
            <a:r>
              <a:rPr lang="en-US" altLang="zh-CN" sz="2000" dirty="0" smtClean="0"/>
              <a:t>.).</a:t>
            </a:r>
          </a:p>
          <a:p>
            <a:r>
              <a:rPr lang="en-US" altLang="zh-CN" sz="2000" dirty="0" smtClean="0"/>
              <a:t>        - this shoe all wet, cat drink milk and daddy go bye-bye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Then, </a:t>
            </a:r>
          </a:p>
          <a:p>
            <a:r>
              <a:rPr lang="en-US" altLang="zh-CN" sz="2000" dirty="0" smtClean="0"/>
              <a:t>The child’s vocabulary is expanding rapidly; </a:t>
            </a:r>
          </a:p>
          <a:p>
            <a:r>
              <a:rPr lang="en-US" altLang="zh-CN" sz="2000" dirty="0" smtClean="0"/>
              <a:t>Function words and inflectional morphemes begin to appear more regularly;</a:t>
            </a:r>
          </a:p>
          <a:p>
            <a:r>
              <a:rPr lang="en-US" altLang="zh-CN" sz="2000" dirty="0" smtClean="0"/>
              <a:t>Clearer in pronunciation and better in grammar;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563" y="692825"/>
            <a:ext cx="11029616" cy="1013800"/>
          </a:xfrm>
        </p:spPr>
        <p:txBody>
          <a:bodyPr/>
          <a:lstStyle/>
          <a:p>
            <a:r>
              <a:rPr lang="en-US" altLang="zh-CN" dirty="0" smtClean="0"/>
              <a:t>Phonological development</a:t>
            </a:r>
            <a:endParaRPr lang="zh-CN" altLang="en-US" dirty="0"/>
          </a:p>
        </p:txBody>
      </p:sp>
      <p:pic>
        <p:nvPicPr>
          <p:cNvPr id="4100" name="Picture 4" descr="查看源图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1510" y="0"/>
            <a:ext cx="6199995" cy="6722849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944" y="1810139"/>
            <a:ext cx="6391468" cy="469329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General trend in the order in which children use consonants</a:t>
            </a:r>
          </a:p>
          <a:p>
            <a:r>
              <a:rPr lang="en-US" altLang="zh-CN" dirty="0" smtClean="0"/>
              <a:t>1. Labials ([p], [b], [m])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Alveolars</a:t>
            </a:r>
            <a:r>
              <a:rPr lang="en-US" altLang="zh-CN" dirty="0" smtClean="0"/>
              <a:t> ([t], [d], [n], [s], [z], </a:t>
            </a:r>
            <a:r>
              <a:rPr lang="pt-BR" altLang="zh-CN" dirty="0" smtClean="0"/>
              <a:t>] [l], [r]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 Velars ([k], [g], [ŋ])</a:t>
            </a:r>
          </a:p>
          <a:p>
            <a:r>
              <a:rPr lang="pl-PL" altLang="zh-CN" dirty="0" smtClean="0"/>
              <a:t>4. Alveopalatals (</a:t>
            </a:r>
            <a:r>
              <a:rPr lang="en-US" altLang="zh-CN" dirty="0" smtClean="0"/>
              <a:t> [ʃ] [ʒ] [ʧ] [ʤ])</a:t>
            </a:r>
            <a:endParaRPr lang="pl-PL" altLang="zh-CN" dirty="0" smtClean="0"/>
          </a:p>
          <a:p>
            <a:r>
              <a:rPr lang="en-US" altLang="zh-CN" dirty="0" smtClean="0"/>
              <a:t>5. Dentals (</a:t>
            </a:r>
            <a:r>
              <a:rPr lang="el-GR" altLang="zh-CN" dirty="0" smtClean="0"/>
              <a:t>[θ]</a:t>
            </a:r>
            <a:r>
              <a:rPr lang="en-US" altLang="zh-CN" dirty="0" smtClean="0"/>
              <a:t> [ð])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this general trend?</a:t>
            </a: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5513" y="2687216"/>
            <a:ext cx="2216909" cy="227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Phonological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74" y="2402169"/>
            <a:ext cx="8941499" cy="3678303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An interesting question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 some languages, two phones are allophones of the same phonemes (e.g., /t/ in </a:t>
            </a:r>
            <a:r>
              <a:rPr lang="en-US" altLang="zh-CN" sz="2000" i="1" dirty="0" smtClean="0"/>
              <a:t>tar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star</a:t>
            </a:r>
            <a:r>
              <a:rPr lang="en-US" altLang="zh-CN" sz="2000" dirty="0" smtClean="0"/>
              <a:t>; /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/ in </a:t>
            </a:r>
            <a:r>
              <a:rPr lang="en-US" altLang="zh-CN" sz="2000" i="1" dirty="0" smtClean="0"/>
              <a:t>be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bean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In some other languages, these same two phones are two different phonemes (e.g., Thai).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Therefore, children have to learn whether two phones are allophones or two phonemes.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How do children learn this?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Morphological development</a:t>
            </a:r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8007" y="0"/>
            <a:ext cx="67239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603" y="1866122"/>
            <a:ext cx="5355772" cy="476794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The time some morphemes in English typically emerge</a:t>
            </a:r>
          </a:p>
          <a:p>
            <a:r>
              <a:rPr lang="en-US" altLang="zh-CN" sz="2000" b="1" dirty="0" smtClean="0"/>
              <a:t>Why this order</a:t>
            </a:r>
            <a:r>
              <a:rPr lang="en-US" altLang="zh-CN" sz="2000" b="1" dirty="0" smtClean="0"/>
              <a:t>?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Morphological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1819470"/>
            <a:ext cx="8313426" cy="50385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Allomorphs:  morphemes with different sounds or spellings but carrying the same meaning or serving the same grammatical function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Regular plural form and irregular plural form </a:t>
            </a:r>
            <a:endParaRPr lang="en-US" altLang="zh-CN" i="1" dirty="0" smtClean="0"/>
          </a:p>
          <a:p>
            <a:r>
              <a:rPr lang="en-US" altLang="zh-CN" dirty="0" smtClean="0"/>
              <a:t>Irregular past and regular past</a:t>
            </a:r>
          </a:p>
          <a:p>
            <a:r>
              <a:rPr lang="en-US" altLang="zh-CN" dirty="0" smtClean="0"/>
              <a:t>Regular third person and irregular third person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acquisition of these morphemes is often accompanied by a process of </a:t>
            </a:r>
            <a:r>
              <a:rPr lang="en-US" altLang="zh-CN" b="1" dirty="0" smtClean="0"/>
              <a:t>overgeneralization.</a:t>
            </a:r>
          </a:p>
          <a:p>
            <a:r>
              <a:rPr lang="en-US" altLang="zh-CN" dirty="0" smtClean="0"/>
              <a:t>Children will typically </a:t>
            </a:r>
            <a:r>
              <a:rPr lang="en-US" altLang="zh-CN" dirty="0" err="1" smtClean="0"/>
              <a:t>overgeneralize</a:t>
            </a:r>
            <a:r>
              <a:rPr lang="en-US" altLang="zh-CN" dirty="0" smtClean="0"/>
              <a:t> the regular rules of adding –s or –ed.</a:t>
            </a:r>
          </a:p>
          <a:p>
            <a:r>
              <a:rPr lang="en-US" altLang="zh-CN" dirty="0" smtClean="0"/>
              <a:t>        - foots, </a:t>
            </a:r>
            <a:r>
              <a:rPr lang="en-US" altLang="zh-CN" dirty="0" err="1" smtClean="0"/>
              <a:t>mouses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sheeps</a:t>
            </a:r>
            <a:r>
              <a:rPr lang="en-US" altLang="zh-CN" dirty="0" smtClean="0"/>
              <a:t>, …</a:t>
            </a:r>
          </a:p>
          <a:p>
            <a:r>
              <a:rPr lang="en-US" altLang="zh-CN" dirty="0" smtClean="0"/>
              <a:t>        - </a:t>
            </a:r>
            <a:r>
              <a:rPr lang="en-US" altLang="zh-CN" dirty="0" err="1" smtClean="0"/>
              <a:t>knowed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eated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gived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goed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bringed</a:t>
            </a:r>
            <a:r>
              <a:rPr lang="en-US" altLang="zh-CN" dirty="0" smtClean="0"/>
              <a:t>, </a:t>
            </a:r>
            <a:r>
              <a:rPr lang="en-US" altLang="zh-CN" dirty="0" smtClean="0"/>
              <a:t>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7666881" cy="445121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First language acquisition </a:t>
            </a:r>
            <a:r>
              <a:rPr lang="en-US" altLang="zh-CN" sz="2000" dirty="0" smtClean="0"/>
              <a:t>refers to </a:t>
            </a:r>
            <a:r>
              <a:rPr lang="en-US" sz="2000" dirty="0" smtClean="0"/>
              <a:t>the </a:t>
            </a:r>
            <a:r>
              <a:rPr lang="en-US" sz="2000" dirty="0" smtClean="0"/>
              <a:t>acquisition of the capacity </a:t>
            </a:r>
            <a:r>
              <a:rPr lang="en-US" sz="2000" dirty="0" smtClean="0"/>
              <a:t>to perceive and comprehend language, as well as to produce and use words and sentences to communicate and reason. 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 smtClean="0"/>
              <a:t>study of language acquisition is fascinating, important and complicated. </a:t>
            </a:r>
          </a:p>
          <a:p>
            <a:r>
              <a:rPr lang="en-US" altLang="zh-CN" sz="2000" dirty="0" smtClean="0"/>
              <a:t>        - enormous interest in this process</a:t>
            </a:r>
          </a:p>
          <a:p>
            <a:r>
              <a:rPr lang="en-US" altLang="zh-CN" sz="2000" dirty="0" smtClean="0"/>
              <a:t>        - enhancing our understanding of language as a whole / many applications</a:t>
            </a:r>
          </a:p>
          <a:p>
            <a:r>
              <a:rPr lang="en-US" altLang="zh-CN" sz="2000" dirty="0" smtClean="0"/>
              <a:t>        - enormous difficulties encountered in the research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180496"/>
            <a:ext cx="7020334" cy="367830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Language environment</a:t>
            </a:r>
          </a:p>
          <a:p>
            <a:r>
              <a:rPr lang="en-US" altLang="zh-CN" sz="2000" dirty="0" smtClean="0"/>
              <a:t>Stages of language acquisition</a:t>
            </a:r>
          </a:p>
          <a:p>
            <a:r>
              <a:rPr lang="en-US" altLang="zh-CN" sz="2000" dirty="0" smtClean="0"/>
              <a:t>Development of different aspects of language</a:t>
            </a:r>
          </a:p>
          <a:p>
            <a:r>
              <a:rPr lang="en-US" altLang="zh-CN" sz="2000" dirty="0" smtClean="0"/>
              <a:t>        - Phonological development; morphological development; syntactic development; semantic development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environment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7990153" cy="403369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Contact with a particular language</a:t>
            </a:r>
          </a:p>
          <a:p>
            <a:r>
              <a:rPr lang="en-US" altLang="zh-CN" sz="2000" dirty="0" smtClean="0"/>
              <a:t>        - immersed in a language-rich environment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Interactions </a:t>
            </a:r>
            <a:r>
              <a:rPr lang="en-US" altLang="zh-CN" sz="2000" dirty="0" smtClean="0"/>
              <a:t>with other language users</a:t>
            </a:r>
          </a:p>
          <a:p>
            <a:r>
              <a:rPr lang="en-US" altLang="zh-CN" sz="2000" dirty="0" smtClean="0"/>
              <a:t>        - Language stimuli themselves are not sufficient.</a:t>
            </a:r>
          </a:p>
          <a:p>
            <a:r>
              <a:rPr lang="en-US" altLang="zh-CN" sz="2000" dirty="0" smtClean="0"/>
              <a:t>        - The interactions with other language users (e.g. caregivers) are important.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Caregiver 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537" y="1849629"/>
            <a:ext cx="8341135" cy="479593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We </a:t>
            </a:r>
            <a:r>
              <a:rPr lang="en-US" altLang="zh-CN" b="1" dirty="0" smtClean="0"/>
              <a:t>do not interact with babies as we do with adults. 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Baby talk</a:t>
            </a:r>
          </a:p>
          <a:p>
            <a:r>
              <a:rPr lang="en-US" b="1" dirty="0" smtClean="0"/>
              <a:t>Caregiver/caretaker speech</a:t>
            </a:r>
            <a:r>
              <a:rPr lang="en-US" dirty="0" smtClean="0"/>
              <a:t>, </a:t>
            </a:r>
            <a:r>
              <a:rPr lang="en-US" b="1" dirty="0" smtClean="0"/>
              <a:t>infant-directed speech</a:t>
            </a:r>
            <a:r>
              <a:rPr lang="en-US" dirty="0" smtClean="0"/>
              <a:t> (</a:t>
            </a:r>
            <a:r>
              <a:rPr lang="en-US" b="1" dirty="0" smtClean="0"/>
              <a:t>IDS</a:t>
            </a:r>
            <a:r>
              <a:rPr lang="en-US" dirty="0" smtClean="0"/>
              <a:t>), </a:t>
            </a:r>
            <a:r>
              <a:rPr lang="en-US" b="1" dirty="0" smtClean="0"/>
              <a:t>child-directed speech</a:t>
            </a:r>
            <a:r>
              <a:rPr lang="en-US" dirty="0" smtClean="0"/>
              <a:t> (</a:t>
            </a:r>
            <a:r>
              <a:rPr lang="en-US" b="1" dirty="0" smtClean="0"/>
              <a:t>CDS</a:t>
            </a:r>
            <a:r>
              <a:rPr lang="en-US" dirty="0" smtClean="0"/>
              <a:t>) or </a:t>
            </a:r>
            <a:r>
              <a:rPr lang="en-US" b="1" dirty="0" err="1" smtClean="0"/>
              <a:t>motherese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sz="2000" b="1" dirty="0"/>
              <a:t>How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do you speak to a very young child? </a:t>
            </a:r>
            <a:r>
              <a:rPr lang="en-US" altLang="zh-CN" sz="2000" b="1" dirty="0" smtClean="0"/>
              <a:t>(Characteristics</a:t>
            </a:r>
            <a:r>
              <a:rPr lang="en-US" altLang="zh-CN" sz="2000" b="1" dirty="0" smtClean="0"/>
              <a:t> of baby talk)</a:t>
            </a:r>
          </a:p>
          <a:p>
            <a:r>
              <a:rPr lang="en-US" sz="2000" dirty="0" smtClean="0"/>
              <a:t>   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Caregiver 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31437"/>
            <a:ext cx="8572044" cy="47399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mother</a:t>
            </a:r>
            <a:r>
              <a:rPr lang="en-US" altLang="zh-CN" sz="2000" dirty="0" smtClean="0"/>
              <a:t>: Look!</a:t>
            </a:r>
          </a:p>
          <a:p>
            <a:r>
              <a:rPr lang="en-US" altLang="zh-CN" sz="2000" dirty="0" smtClean="0"/>
              <a:t>child: (touches pictures)</a:t>
            </a:r>
          </a:p>
          <a:p>
            <a:r>
              <a:rPr lang="en-US" altLang="zh-CN" sz="2000" dirty="0" smtClean="0"/>
              <a:t>mother: What are those?</a:t>
            </a:r>
          </a:p>
          <a:p>
            <a:r>
              <a:rPr lang="en-US" altLang="zh-CN" sz="2000" dirty="0" smtClean="0"/>
              <a:t>child: (vocalizes a babble string and smiles)</a:t>
            </a:r>
          </a:p>
          <a:p>
            <a:r>
              <a:rPr lang="en-US" altLang="zh-CN" sz="2000" dirty="0" smtClean="0"/>
              <a:t>mother: Yes, there are rabbits.</a:t>
            </a:r>
          </a:p>
          <a:p>
            <a:r>
              <a:rPr lang="en-US" altLang="zh-CN" sz="2000" dirty="0" smtClean="0"/>
              <a:t>child: (vocalizes, smiles looks up at mother)</a:t>
            </a:r>
          </a:p>
          <a:p>
            <a:r>
              <a:rPr lang="en-US" altLang="zh-CN" sz="2000" dirty="0" smtClean="0"/>
              <a:t>mother: (laughs) Yes, rabbit.</a:t>
            </a:r>
          </a:p>
          <a:p>
            <a:r>
              <a:rPr lang="en-US" altLang="zh-CN" sz="2000" dirty="0" smtClean="0"/>
              <a:t>child: (vocalizes, smiles)</a:t>
            </a:r>
          </a:p>
          <a:p>
            <a:r>
              <a:rPr lang="en-US" altLang="zh-CN" sz="2000" dirty="0" smtClean="0"/>
              <a:t>mother: Yes. (laughs)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180496"/>
            <a:ext cx="8572044" cy="4488159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Stage 1: around the birth</a:t>
            </a:r>
          </a:p>
          <a:p>
            <a:r>
              <a:rPr lang="en-US" altLang="zh-CN" sz="2000" dirty="0" smtClean="0"/>
              <a:t>Language acquisition begins prior to birth and continues after birth.</a:t>
            </a:r>
          </a:p>
          <a:p>
            <a:r>
              <a:rPr lang="en-US" altLang="zh-CN" sz="2000" dirty="0" smtClean="0"/>
              <a:t>Newborns are sensitive to speech sounds.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1828800"/>
            <a:ext cx="8258008" cy="5029200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Stage 2: Cooing </a:t>
            </a:r>
            <a:r>
              <a:rPr lang="en-US" altLang="zh-CN" sz="2000" dirty="0" smtClean="0"/>
              <a:t>(around 4-6 Months Old)</a:t>
            </a:r>
          </a:p>
          <a:p>
            <a:r>
              <a:rPr lang="en-US" altLang="zh-CN" sz="2000" dirty="0" smtClean="0"/>
              <a:t>Speech production:  producing very basic, isolated vocalizations</a:t>
            </a:r>
          </a:p>
          <a:p>
            <a:r>
              <a:rPr lang="en-US" altLang="zh-CN" sz="2000" dirty="0" smtClean="0"/>
              <a:t>Speech </a:t>
            </a:r>
            <a:r>
              <a:rPr lang="en-US" altLang="zh-CN" sz="2000" dirty="0" smtClean="0"/>
              <a:t>perception: discriminating some basic vowels and </a:t>
            </a:r>
            <a:r>
              <a:rPr lang="en-US" altLang="zh-CN" sz="2000" dirty="0" smtClean="0"/>
              <a:t>syllables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Stages of language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12776"/>
            <a:ext cx="11029615" cy="477727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Stage 3: Babbling  </a:t>
            </a:r>
            <a:r>
              <a:rPr lang="en-US" altLang="zh-CN" sz="2000" dirty="0" smtClean="0"/>
              <a:t>(around 7-11 Months Old)</a:t>
            </a:r>
          </a:p>
          <a:p>
            <a:r>
              <a:rPr lang="en-US" altLang="zh-CN" sz="2000" dirty="0" smtClean="0"/>
              <a:t>Speech production</a:t>
            </a:r>
          </a:p>
          <a:p>
            <a:r>
              <a:rPr lang="en-US" altLang="zh-CN" sz="2000" dirty="0" smtClean="0"/>
              <a:t>        - producing a number of different vowels and consonants</a:t>
            </a:r>
          </a:p>
          <a:p>
            <a:r>
              <a:rPr lang="en-US" altLang="zh-CN" sz="2000" dirty="0" smtClean="0"/>
              <a:t>        - producing more syllables</a:t>
            </a:r>
          </a:p>
          <a:p>
            <a:r>
              <a:rPr lang="en-US" altLang="zh-CN" sz="2000" dirty="0" smtClean="0"/>
              <a:t>        - </a:t>
            </a:r>
            <a:r>
              <a:rPr lang="en-US" altLang="zh-CN" sz="2000" dirty="0" smtClean="0"/>
              <a:t>producing chains of identical syllables (e.g. </a:t>
            </a:r>
            <a:r>
              <a:rPr lang="en-US" altLang="zh-CN" sz="2000" dirty="0" err="1" smtClean="0"/>
              <a:t>ba-ba-ba</a:t>
            </a:r>
            <a:r>
              <a:rPr lang="en-US" altLang="zh-CN" sz="2000" dirty="0" smtClean="0"/>
              <a:t>, du-du-du, </a:t>
            </a:r>
            <a:r>
              <a:rPr lang="en-US" altLang="zh-CN" sz="2000" dirty="0" err="1" smtClean="0"/>
              <a:t>ga-ga-ga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    - producing chains of different syllables (e.g. ma-da-</a:t>
            </a:r>
            <a:r>
              <a:rPr lang="en-US" altLang="zh-CN" sz="2000" dirty="0" err="1" smtClean="0"/>
              <a:t>ga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ba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    - Sounding that babies are speaking  an ‘alien language’.</a:t>
            </a:r>
          </a:p>
          <a:p>
            <a:r>
              <a:rPr lang="en-US" altLang="zh-CN" sz="2000" dirty="0" smtClean="0"/>
              <a:t>Speech perception</a:t>
            </a:r>
          </a:p>
          <a:p>
            <a:r>
              <a:rPr lang="en-US" altLang="zh-CN" sz="2000" dirty="0" smtClean="0"/>
              <a:t>        - recognizing </a:t>
            </a:r>
            <a:r>
              <a:rPr lang="en-US" sz="2000" dirty="0" smtClean="0"/>
              <a:t>tones of voice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被除数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8657</TotalTime>
  <Words>893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华文中宋</vt:lpstr>
      <vt:lpstr>Corbel</vt:lpstr>
      <vt:lpstr>Gill Sans MT</vt:lpstr>
      <vt:lpstr>Wingdings 2</vt:lpstr>
      <vt:lpstr>被除数</vt:lpstr>
      <vt:lpstr>First Language Acquisition</vt:lpstr>
      <vt:lpstr>PowerPoint Presentation</vt:lpstr>
      <vt:lpstr>contents</vt:lpstr>
      <vt:lpstr>Language environment </vt:lpstr>
      <vt:lpstr>Caregiver speech</vt:lpstr>
      <vt:lpstr>Caregiver speech</vt:lpstr>
      <vt:lpstr>Stages of language development</vt:lpstr>
      <vt:lpstr>Stages of language development</vt:lpstr>
      <vt:lpstr>Stages of language development</vt:lpstr>
      <vt:lpstr>Stages of language development</vt:lpstr>
      <vt:lpstr>Stages of language development</vt:lpstr>
      <vt:lpstr>Stages of language development</vt:lpstr>
      <vt:lpstr>Phonological development</vt:lpstr>
      <vt:lpstr>Phonological development</vt:lpstr>
      <vt:lpstr>Morphological development</vt:lpstr>
      <vt:lpstr>Morphological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Acquisition 语言习得</dc:title>
  <dc:creator>Wenzhong He</dc:creator>
  <cp:lastModifiedBy>lenovo</cp:lastModifiedBy>
  <cp:revision>299</cp:revision>
  <dcterms:created xsi:type="dcterms:W3CDTF">2016-01-07T12:32:04Z</dcterms:created>
  <dcterms:modified xsi:type="dcterms:W3CDTF">2020-05-19T16:28:41Z</dcterms:modified>
</cp:coreProperties>
</file>