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775" r:id="rId2"/>
  </p:sldMasterIdLst>
  <p:notesMasterIdLst>
    <p:notesMasterId r:id="rId44"/>
  </p:notesMasterIdLst>
  <p:sldIdLst>
    <p:sldId id="353" r:id="rId3"/>
    <p:sldId id="960" r:id="rId4"/>
    <p:sldId id="934" r:id="rId5"/>
    <p:sldId id="959" r:id="rId6"/>
    <p:sldId id="961" r:id="rId7"/>
    <p:sldId id="962" r:id="rId8"/>
    <p:sldId id="963" r:id="rId9"/>
    <p:sldId id="964" r:id="rId10"/>
    <p:sldId id="965" r:id="rId11"/>
    <p:sldId id="938" r:id="rId12"/>
    <p:sldId id="939" r:id="rId13"/>
    <p:sldId id="966" r:id="rId14"/>
    <p:sldId id="927" r:id="rId15"/>
    <p:sldId id="954" r:id="rId16"/>
    <p:sldId id="930" r:id="rId17"/>
    <p:sldId id="968" r:id="rId18"/>
    <p:sldId id="931" r:id="rId19"/>
    <p:sldId id="957" r:id="rId20"/>
    <p:sldId id="932" r:id="rId21"/>
    <p:sldId id="953" r:id="rId22"/>
    <p:sldId id="942" r:id="rId23"/>
    <p:sldId id="742" r:id="rId24"/>
    <p:sldId id="943" r:id="rId25"/>
    <p:sldId id="970" r:id="rId26"/>
    <p:sldId id="971" r:id="rId27"/>
    <p:sldId id="948" r:id="rId28"/>
    <p:sldId id="949" r:id="rId29"/>
    <p:sldId id="291" r:id="rId30"/>
    <p:sldId id="950" r:id="rId31"/>
    <p:sldId id="951" r:id="rId32"/>
    <p:sldId id="289" r:id="rId33"/>
    <p:sldId id="292" r:id="rId34"/>
    <p:sldId id="290" r:id="rId35"/>
    <p:sldId id="286" r:id="rId36"/>
    <p:sldId id="285" r:id="rId37"/>
    <p:sldId id="309" r:id="rId38"/>
    <p:sldId id="293" r:id="rId39"/>
    <p:sldId id="958" r:id="rId40"/>
    <p:sldId id="972" r:id="rId41"/>
    <p:sldId id="975" r:id="rId42"/>
    <p:sldId id="481" r:id="rId4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5" userDrawn="1">
          <p15:clr>
            <a:srgbClr val="A4A3A4"/>
          </p15:clr>
        </p15:guide>
        <p15:guide id="2" pos="3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33CCCC"/>
    <a:srgbClr val="66FFFF"/>
    <a:srgbClr val="0066FF"/>
    <a:srgbClr val="CCE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065"/>
        <p:guide pos="3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B222E6-ECC4-4550-BE63-6534F1A53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72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B222E6-ECC4-4550-BE63-6534F1A533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ADB5E9-FE31-420E-BB5F-226D4253E998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BB6048-DC6F-499D-BA47-E27193F201A2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8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1ECFF3-A8A7-45F7-972A-8530345CE2A4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C2272-6AF8-4339-8F39-CF25B65E102B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3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7900E-8A67-4417-A6E6-6F7D81FCF010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E5421-2CA1-43D1-80BF-208324700093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2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420733-4D69-4636-B630-FCC5D4A021CB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67C05-3AF0-409A-8C64-E261788C4CF2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89982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C4565-B741-48F6-B5B9-8BC3EE33834D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EE715-4C2E-4A54-B9D3-12A76F65486C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6792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BC3CE-DFE5-418F-BE3A-BE69822575E9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281A95-5878-4B95-A2DA-2007E32D28AD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3305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9B9D89-7C91-4155-B6BD-098C3CABFDB9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98A47-C958-4229-970C-F4A96315A81A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46171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23D1B-BC3B-4C2F-9C2D-CBF350B706BC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407DE-6F82-4DEE-9BB6-713E6A6EE3A0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0641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F171C-2EFB-4B78-990B-04803BB42FD5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F0380-CE09-45EB-8ADE-ADAAC106F35C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7333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7278E9-01B3-4DF9-8561-42C04BFF2B30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FD6DF2-7F1B-459C-9353-7F55C6C1DFD8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90602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9E82E-88BC-4DDC-A4EC-2438E2BDEAB9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AF6E5-8271-4FC0-B9DF-04F61B0308D5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89470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07DF8E-8396-4593-AB96-478B59768050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EEC63-3C16-44B0-B678-08F379696D0F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02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71CF3-EE91-4172-AE05-509A0D873734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6FC40-4831-4D4A-8C1A-BDD64FA17B25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9823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572822-4BF7-479B-BE56-49F184C7BC7C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96BA2-D3B5-4F91-B087-571C1DD310AF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748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17CDE0-C6D5-43F0-823D-3F4283B5C1BD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DB0E0-53EF-4946-B28C-68F3399EFB66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D323C-4A3E-48A1-9CDD-3D45408F6CDB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0EAF8-C47A-4D2D-B8A2-AC8A1CCEB526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5316D-A526-4563-B501-2490B201B12E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F1ED-BD21-4309-B8D5-BCADC6332DC6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4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971E1-7734-4A90-AAEA-F40E972EF054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C71A1B-6C3F-47AB-A1FA-63BC1A3D6B12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FE909-340A-45F0-842F-080C4BBB176B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3EE70-C7AC-4832-AE6F-F165D0F25536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2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BE9F9F-50EF-4687-BB1C-DE89C7D33D39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E5A1D-6725-4158-B4B5-EA51960425D6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8455D4-EB18-4C4B-8C17-61F133964093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1BEDE-0412-4FD3-B0AC-4A6372A1C12E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54F445-81A4-4772-8A45-AD7F537B1256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FB150-4055-4683-8394-7CE90B7E5F0C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1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17CDE0-C6D5-43F0-823D-3F4283B5C1BD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DDB0E0-53EF-4946-B28C-68F3399EFB66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17CDE0-C6D5-43F0-823D-3F4283B5C1BD}" type="datetime1">
              <a:rPr lang="zh-CN" altLang="en-US" smtClean="0"/>
              <a:pPr>
                <a:defRPr/>
              </a:pPr>
              <a:t>2020/4/1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DDB0E0-53EF-4946-B28C-68F3399EFB66}" type="slidenum">
              <a:rPr lang="zh-CN" altLang="en-US" smtClean="0"/>
              <a:pPr>
                <a:defRPr/>
              </a:pPr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>
    <p:comb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4"/>
          <p:cNvSpPr>
            <a:spLocks noChangeArrowheads="1"/>
          </p:cNvSpPr>
          <p:nvPr/>
        </p:nvSpPr>
        <p:spPr bwMode="auto">
          <a:xfrm>
            <a:off x="652616" y="762964"/>
            <a:ext cx="9144000" cy="5197475"/>
          </a:xfrm>
          <a:prstGeom prst="rect">
            <a:avLst/>
          </a:prstGeom>
          <a:solidFill>
            <a:srgbClr val="DD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1524000" y="5126039"/>
            <a:ext cx="9144000" cy="142875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直接连接符 9"/>
          <p:cNvSpPr>
            <a:spLocks noChangeShapeType="1"/>
          </p:cNvSpPr>
          <p:nvPr/>
        </p:nvSpPr>
        <p:spPr bwMode="auto">
          <a:xfrm rot="5400000">
            <a:off x="2367757" y="4731545"/>
            <a:ext cx="785813" cy="3175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 rot="-759428">
            <a:off x="2674939" y="4140200"/>
            <a:ext cx="263525" cy="236538"/>
            <a:chOff x="0" y="0"/>
            <a:chExt cx="262892" cy="236198"/>
          </a:xfrm>
        </p:grpSpPr>
        <p:sp>
          <p:nvSpPr>
            <p:cNvPr id="4135" name="同心圆 10"/>
            <p:cNvSpPr>
              <a:spLocks noChangeArrowheads="1"/>
            </p:cNvSpPr>
            <p:nvPr/>
          </p:nvSpPr>
          <p:spPr bwMode="auto">
            <a:xfrm>
              <a:off x="0" y="56198"/>
              <a:ext cx="180000" cy="180000"/>
            </a:xfrm>
            <a:custGeom>
              <a:avLst/>
              <a:gdLst>
                <a:gd name="T0" fmla="*/ 750000 w 21600"/>
                <a:gd name="T1" fmla="*/ 0 h 21600"/>
                <a:gd name="T2" fmla="*/ 219650 w 21600"/>
                <a:gd name="T3" fmla="*/ 219650 h 21600"/>
                <a:gd name="T4" fmla="*/ 0 w 21600"/>
                <a:gd name="T5" fmla="*/ 750000 h 21600"/>
                <a:gd name="T6" fmla="*/ 219650 w 21600"/>
                <a:gd name="T7" fmla="*/ 1280350 h 21600"/>
                <a:gd name="T8" fmla="*/ 750000 w 21600"/>
                <a:gd name="T9" fmla="*/ 1500000 h 21600"/>
                <a:gd name="T10" fmla="*/ 1280350 w 21600"/>
                <a:gd name="T11" fmla="*/ 1280350 h 21600"/>
                <a:gd name="T12" fmla="*/ 1500000 w 21600"/>
                <a:gd name="T13" fmla="*/ 750000 h 21600"/>
                <a:gd name="T14" fmla="*/ 1280350 w 21600"/>
                <a:gd name="T15" fmla="*/ 21965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756" y="10800"/>
                  </a:moveTo>
                  <a:cubicBezTo>
                    <a:pt x="4756" y="14138"/>
                    <a:pt x="7462" y="16844"/>
                    <a:pt x="10800" y="16844"/>
                  </a:cubicBezTo>
                  <a:cubicBezTo>
                    <a:pt x="14138" y="16844"/>
                    <a:pt x="16844" y="14138"/>
                    <a:pt x="16844" y="10800"/>
                  </a:cubicBezTo>
                  <a:cubicBezTo>
                    <a:pt x="16844" y="7462"/>
                    <a:pt x="14138" y="4756"/>
                    <a:pt x="10800" y="4756"/>
                  </a:cubicBezTo>
                  <a:cubicBezTo>
                    <a:pt x="7462" y="4756"/>
                    <a:pt x="4756" y="7462"/>
                    <a:pt x="4756" y="108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136" name="直接箭头连接符 13"/>
            <p:cNvCxnSpPr>
              <a:cxnSpLocks noChangeShapeType="1"/>
            </p:cNvCxnSpPr>
            <p:nvPr/>
          </p:nvCxnSpPr>
          <p:spPr bwMode="auto">
            <a:xfrm flipV="1">
              <a:off x="120016" y="0"/>
              <a:ext cx="142876" cy="107157"/>
            </a:xfrm>
            <a:prstGeom prst="straightConnector1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2" name="直接连接符 15"/>
          <p:cNvSpPr>
            <a:spLocks noChangeShapeType="1"/>
          </p:cNvSpPr>
          <p:nvPr/>
        </p:nvSpPr>
        <p:spPr bwMode="auto">
          <a:xfrm rot="5400000">
            <a:off x="2690813" y="4552951"/>
            <a:ext cx="1143000" cy="3175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同心圆 18"/>
          <p:cNvSpPr>
            <a:spLocks noChangeArrowheads="1"/>
          </p:cNvSpPr>
          <p:nvPr/>
        </p:nvSpPr>
        <p:spPr bwMode="auto">
          <a:xfrm>
            <a:off x="3117851" y="3697289"/>
            <a:ext cx="288925" cy="287337"/>
          </a:xfrm>
          <a:custGeom>
            <a:avLst/>
            <a:gdLst>
              <a:gd name="T0" fmla="*/ 1932360 w 21600"/>
              <a:gd name="T1" fmla="*/ 0 h 21600"/>
              <a:gd name="T2" fmla="*/ 565932 w 21600"/>
              <a:gd name="T3" fmla="*/ 559722 h 21600"/>
              <a:gd name="T4" fmla="*/ 0 w 21600"/>
              <a:gd name="T5" fmla="*/ 1911177 h 21600"/>
              <a:gd name="T6" fmla="*/ 565932 w 21600"/>
              <a:gd name="T7" fmla="*/ 3262619 h 21600"/>
              <a:gd name="T8" fmla="*/ 1932360 w 21600"/>
              <a:gd name="T9" fmla="*/ 3822340 h 21600"/>
              <a:gd name="T10" fmla="*/ 3298774 w 21600"/>
              <a:gd name="T11" fmla="*/ 3262619 h 21600"/>
              <a:gd name="T12" fmla="*/ 3864706 w 21600"/>
              <a:gd name="T13" fmla="*/ 1911177 h 21600"/>
              <a:gd name="T14" fmla="*/ 3298774 w 21600"/>
              <a:gd name="T15" fmla="*/ 55972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764" y="10800"/>
                </a:moveTo>
                <a:cubicBezTo>
                  <a:pt x="2764" y="15238"/>
                  <a:pt x="6362" y="18836"/>
                  <a:pt x="10800" y="18836"/>
                </a:cubicBezTo>
                <a:cubicBezTo>
                  <a:pt x="15238" y="18836"/>
                  <a:pt x="18836" y="15238"/>
                  <a:pt x="18836" y="10800"/>
                </a:cubicBezTo>
                <a:cubicBezTo>
                  <a:pt x="18836" y="6362"/>
                  <a:pt x="15238" y="2764"/>
                  <a:pt x="10800" y="2764"/>
                </a:cubicBezTo>
                <a:cubicBezTo>
                  <a:pt x="6362" y="2764"/>
                  <a:pt x="2764" y="6362"/>
                  <a:pt x="2764" y="108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7F7F7F"/>
                </a:solidFill>
              </a:rPr>
              <a:t>$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104" name="椭圆 19"/>
          <p:cNvSpPr>
            <a:spLocks noChangeArrowheads="1"/>
          </p:cNvSpPr>
          <p:nvPr/>
        </p:nvSpPr>
        <p:spPr bwMode="auto">
          <a:xfrm>
            <a:off x="2620963" y="403226"/>
            <a:ext cx="500062" cy="428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椭圆 20"/>
          <p:cNvSpPr>
            <a:spLocks noChangeArrowheads="1"/>
          </p:cNvSpPr>
          <p:nvPr/>
        </p:nvSpPr>
        <p:spPr bwMode="auto">
          <a:xfrm>
            <a:off x="2835276" y="476250"/>
            <a:ext cx="500063" cy="5715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椭圆 21"/>
          <p:cNvSpPr>
            <a:spLocks noChangeArrowheads="1"/>
          </p:cNvSpPr>
          <p:nvPr/>
        </p:nvSpPr>
        <p:spPr bwMode="auto">
          <a:xfrm>
            <a:off x="3121025" y="619126"/>
            <a:ext cx="704850" cy="5000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椭圆 22"/>
          <p:cNvSpPr>
            <a:spLocks noChangeArrowheads="1"/>
          </p:cNvSpPr>
          <p:nvPr/>
        </p:nvSpPr>
        <p:spPr bwMode="auto">
          <a:xfrm>
            <a:off x="3263900" y="333376"/>
            <a:ext cx="928688" cy="714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椭圆 23"/>
          <p:cNvSpPr>
            <a:spLocks noChangeArrowheads="1"/>
          </p:cNvSpPr>
          <p:nvPr/>
        </p:nvSpPr>
        <p:spPr bwMode="auto">
          <a:xfrm>
            <a:off x="4692651" y="403225"/>
            <a:ext cx="714375" cy="5016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9" name="椭圆 24"/>
          <p:cNvSpPr>
            <a:spLocks noChangeArrowheads="1"/>
          </p:cNvSpPr>
          <p:nvPr/>
        </p:nvSpPr>
        <p:spPr bwMode="auto">
          <a:xfrm rot="759723">
            <a:off x="5828024" y="260351"/>
            <a:ext cx="928688" cy="714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0" name="椭圆 25"/>
          <p:cNvSpPr>
            <a:spLocks noChangeArrowheads="1"/>
          </p:cNvSpPr>
          <p:nvPr/>
        </p:nvSpPr>
        <p:spPr bwMode="auto">
          <a:xfrm>
            <a:off x="5121275" y="476251"/>
            <a:ext cx="928688" cy="714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1" name="椭圆 26"/>
          <p:cNvSpPr>
            <a:spLocks noChangeArrowheads="1"/>
          </p:cNvSpPr>
          <p:nvPr/>
        </p:nvSpPr>
        <p:spPr bwMode="auto">
          <a:xfrm>
            <a:off x="5764214" y="476250"/>
            <a:ext cx="714375" cy="6429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2" name="椭圆 27"/>
          <p:cNvSpPr>
            <a:spLocks noChangeArrowheads="1"/>
          </p:cNvSpPr>
          <p:nvPr/>
        </p:nvSpPr>
        <p:spPr bwMode="auto">
          <a:xfrm>
            <a:off x="7907339" y="831850"/>
            <a:ext cx="714375" cy="5016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3" name="椭圆 28"/>
          <p:cNvSpPr>
            <a:spLocks noChangeArrowheads="1"/>
          </p:cNvSpPr>
          <p:nvPr/>
        </p:nvSpPr>
        <p:spPr bwMode="auto">
          <a:xfrm rot="759723">
            <a:off x="9045575" y="496889"/>
            <a:ext cx="928688" cy="714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4" name="椭圆 29"/>
          <p:cNvSpPr>
            <a:spLocks noChangeArrowheads="1"/>
          </p:cNvSpPr>
          <p:nvPr/>
        </p:nvSpPr>
        <p:spPr bwMode="auto">
          <a:xfrm rot="-1549861">
            <a:off x="8159750" y="571501"/>
            <a:ext cx="928688" cy="714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5" name="椭圆 30"/>
          <p:cNvSpPr>
            <a:spLocks noChangeArrowheads="1"/>
          </p:cNvSpPr>
          <p:nvPr/>
        </p:nvSpPr>
        <p:spPr bwMode="auto">
          <a:xfrm rot="2087486">
            <a:off x="8836026" y="403226"/>
            <a:ext cx="714375" cy="6445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6" name="椭圆 31"/>
          <p:cNvSpPr>
            <a:spLocks noChangeArrowheads="1"/>
          </p:cNvSpPr>
          <p:nvPr/>
        </p:nvSpPr>
        <p:spPr bwMode="auto">
          <a:xfrm>
            <a:off x="8693151" y="904876"/>
            <a:ext cx="714375" cy="5000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7" name="椭圆 32"/>
          <p:cNvSpPr>
            <a:spLocks noChangeArrowheads="1"/>
          </p:cNvSpPr>
          <p:nvPr/>
        </p:nvSpPr>
        <p:spPr bwMode="auto">
          <a:xfrm>
            <a:off x="7550151" y="688975"/>
            <a:ext cx="714375" cy="5016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8" name="太阳形 33"/>
          <p:cNvSpPr>
            <a:spLocks noChangeArrowheads="1"/>
          </p:cNvSpPr>
          <p:nvPr/>
        </p:nvSpPr>
        <p:spPr bwMode="auto">
          <a:xfrm rot="1411899">
            <a:off x="9131300" y="3232150"/>
            <a:ext cx="673100" cy="673100"/>
          </a:xfrm>
          <a:prstGeom prst="sun">
            <a:avLst>
              <a:gd name="adj" fmla="val 2500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9" name="直接连接符 38"/>
          <p:cNvSpPr>
            <a:spLocks noChangeShapeType="1"/>
          </p:cNvSpPr>
          <p:nvPr/>
        </p:nvSpPr>
        <p:spPr bwMode="auto">
          <a:xfrm rot="5400000">
            <a:off x="8739188" y="4410076"/>
            <a:ext cx="1428750" cy="3175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0" name="心形 40"/>
          <p:cNvSpPr>
            <a:spLocks noChangeArrowheads="1"/>
          </p:cNvSpPr>
          <p:nvPr/>
        </p:nvSpPr>
        <p:spPr bwMode="auto">
          <a:xfrm>
            <a:off x="3689350" y="4054475"/>
            <a:ext cx="285750" cy="285750"/>
          </a:xfrm>
          <a:custGeom>
            <a:avLst/>
            <a:gdLst>
              <a:gd name="T0" fmla="*/ 1900621 w 21600"/>
              <a:gd name="T1" fmla="*/ 382746 h 21600"/>
              <a:gd name="T2" fmla="*/ 512432 w 21600"/>
              <a:gd name="T3" fmla="*/ 1890117 h 21600"/>
              <a:gd name="T4" fmla="*/ 1900621 w 21600"/>
              <a:gd name="T5" fmla="*/ 3780234 h 21600"/>
              <a:gd name="T6" fmla="*/ 3267803 w 21600"/>
              <a:gd name="T7" fmla="*/ 189011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21" name="直接连接符 41"/>
          <p:cNvSpPr>
            <a:spLocks noChangeShapeType="1"/>
          </p:cNvSpPr>
          <p:nvPr/>
        </p:nvSpPr>
        <p:spPr bwMode="auto">
          <a:xfrm rot="5400000">
            <a:off x="3440113" y="4732338"/>
            <a:ext cx="785813" cy="1588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2" name="加号 42"/>
          <p:cNvSpPr>
            <a:spLocks noChangeArrowheads="1"/>
          </p:cNvSpPr>
          <p:nvPr/>
        </p:nvSpPr>
        <p:spPr bwMode="auto">
          <a:xfrm>
            <a:off x="4117976" y="4411664"/>
            <a:ext cx="358775" cy="357187"/>
          </a:xfrm>
          <a:prstGeom prst="flowChartAlternateProcess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23" name="直接连接符 43"/>
          <p:cNvSpPr>
            <a:spLocks noChangeShapeType="1"/>
          </p:cNvSpPr>
          <p:nvPr/>
        </p:nvSpPr>
        <p:spPr bwMode="auto">
          <a:xfrm rot="5400000">
            <a:off x="4065588" y="4951413"/>
            <a:ext cx="460375" cy="0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24" name="Group 30"/>
          <p:cNvGrpSpPr>
            <a:grpSpLocks/>
          </p:cNvGrpSpPr>
          <p:nvPr/>
        </p:nvGrpSpPr>
        <p:grpSpPr bwMode="auto">
          <a:xfrm>
            <a:off x="4738689" y="4268789"/>
            <a:ext cx="287337" cy="179387"/>
            <a:chOff x="0" y="0"/>
            <a:chExt cx="500066" cy="357190"/>
          </a:xfrm>
        </p:grpSpPr>
        <p:sp>
          <p:nvSpPr>
            <p:cNvPr id="4132" name="矩形 45"/>
            <p:cNvSpPr>
              <a:spLocks noChangeArrowheads="1"/>
            </p:cNvSpPr>
            <p:nvPr/>
          </p:nvSpPr>
          <p:spPr bwMode="auto">
            <a:xfrm>
              <a:off x="0" y="0"/>
              <a:ext cx="500066" cy="357190"/>
            </a:xfrm>
            <a:prstGeom prst="rect">
              <a:avLst/>
            </a:prstGeom>
            <a:noFill/>
            <a:ln w="25400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3" name="等腰三角形 46"/>
            <p:cNvSpPr>
              <a:spLocks noChangeArrowheads="1"/>
            </p:cNvSpPr>
            <p:nvPr/>
          </p:nvSpPr>
          <p:spPr bwMode="auto">
            <a:xfrm>
              <a:off x="0" y="71438"/>
              <a:ext cx="500066" cy="28575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4" name="等腰三角形 47"/>
            <p:cNvSpPr>
              <a:spLocks noChangeArrowheads="1"/>
            </p:cNvSpPr>
            <p:nvPr/>
          </p:nvSpPr>
          <p:spPr bwMode="auto">
            <a:xfrm rot="10800000">
              <a:off x="0" y="0"/>
              <a:ext cx="500066" cy="285752"/>
            </a:xfrm>
            <a:prstGeom prst="triangle">
              <a:avLst>
                <a:gd name="adj" fmla="val 50000"/>
              </a:avLst>
            </a:prstGeom>
            <a:solidFill>
              <a:srgbClr val="DDF2FF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125" name="直接连接符 49"/>
          <p:cNvSpPr>
            <a:spLocks noChangeShapeType="1"/>
          </p:cNvSpPr>
          <p:nvPr/>
        </p:nvSpPr>
        <p:spPr bwMode="auto">
          <a:xfrm rot="5400000">
            <a:off x="4507707" y="4822032"/>
            <a:ext cx="749300" cy="1587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" name="直接连接符 52"/>
          <p:cNvSpPr>
            <a:spLocks noChangeShapeType="1"/>
          </p:cNvSpPr>
          <p:nvPr/>
        </p:nvSpPr>
        <p:spPr bwMode="auto">
          <a:xfrm rot="5400000">
            <a:off x="4756944" y="4606132"/>
            <a:ext cx="1106488" cy="3175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27" name="Group 36"/>
          <p:cNvGrpSpPr>
            <a:grpSpLocks/>
          </p:cNvGrpSpPr>
          <p:nvPr/>
        </p:nvGrpSpPr>
        <p:grpSpPr bwMode="auto">
          <a:xfrm>
            <a:off x="5238751" y="3816351"/>
            <a:ext cx="157163" cy="269875"/>
            <a:chOff x="0" y="0"/>
            <a:chExt cx="181268" cy="310689"/>
          </a:xfrm>
        </p:grpSpPr>
        <p:sp>
          <p:nvSpPr>
            <p:cNvPr id="4130" name="同心圆 55"/>
            <p:cNvSpPr>
              <a:spLocks noChangeArrowheads="1"/>
            </p:cNvSpPr>
            <p:nvPr/>
          </p:nvSpPr>
          <p:spPr bwMode="auto">
            <a:xfrm rot="-759428">
              <a:off x="1268" y="0"/>
              <a:ext cx="180000" cy="180000"/>
            </a:xfrm>
            <a:custGeom>
              <a:avLst/>
              <a:gdLst>
                <a:gd name="T0" fmla="*/ 750000 w 21600"/>
                <a:gd name="T1" fmla="*/ 0 h 21600"/>
                <a:gd name="T2" fmla="*/ 219650 w 21600"/>
                <a:gd name="T3" fmla="*/ 219650 h 21600"/>
                <a:gd name="T4" fmla="*/ 0 w 21600"/>
                <a:gd name="T5" fmla="*/ 750000 h 21600"/>
                <a:gd name="T6" fmla="*/ 219650 w 21600"/>
                <a:gd name="T7" fmla="*/ 1280350 h 21600"/>
                <a:gd name="T8" fmla="*/ 750000 w 21600"/>
                <a:gd name="T9" fmla="*/ 1500000 h 21600"/>
                <a:gd name="T10" fmla="*/ 1280350 w 21600"/>
                <a:gd name="T11" fmla="*/ 1280350 h 21600"/>
                <a:gd name="T12" fmla="*/ 1500000 w 21600"/>
                <a:gd name="T13" fmla="*/ 750000 h 21600"/>
                <a:gd name="T14" fmla="*/ 1280350 w 21600"/>
                <a:gd name="T15" fmla="*/ 21965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756" y="10800"/>
                  </a:moveTo>
                  <a:cubicBezTo>
                    <a:pt x="4756" y="14138"/>
                    <a:pt x="7462" y="16844"/>
                    <a:pt x="10800" y="16844"/>
                  </a:cubicBezTo>
                  <a:cubicBezTo>
                    <a:pt x="14138" y="16844"/>
                    <a:pt x="16844" y="14138"/>
                    <a:pt x="16844" y="10800"/>
                  </a:cubicBezTo>
                  <a:cubicBezTo>
                    <a:pt x="16844" y="7462"/>
                    <a:pt x="14138" y="4756"/>
                    <a:pt x="10800" y="4756"/>
                  </a:cubicBezTo>
                  <a:cubicBezTo>
                    <a:pt x="7462" y="4756"/>
                    <a:pt x="4756" y="7462"/>
                    <a:pt x="4756" y="108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1" name="加号 57"/>
            <p:cNvSpPr>
              <a:spLocks noChangeArrowheads="1"/>
            </p:cNvSpPr>
            <p:nvPr/>
          </p:nvSpPr>
          <p:spPr bwMode="auto">
            <a:xfrm>
              <a:off x="0" y="130689"/>
              <a:ext cx="180000" cy="180000"/>
            </a:xfrm>
            <a:prstGeom prst="flowChartAlternateProcess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1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6413" y="1268413"/>
            <a:ext cx="2916238" cy="8556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marL="0" indent="0" eaLnBrk="1" hangingPunct="1"/>
            <a:r>
              <a:rPr lang="en-US" altLang="zh-CN" dirty="0">
                <a:solidFill>
                  <a:srgbClr val="00B050"/>
                </a:solidFill>
              </a:rPr>
              <a:t>Lecture </a:t>
            </a:r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1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6131" y="2660650"/>
            <a:ext cx="7704137" cy="1006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Morphology </a:t>
            </a:r>
            <a:endParaRPr lang="en-US" altLang="zh-CN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928" y="1556792"/>
            <a:ext cx="8049384" cy="4525963"/>
          </a:xfrm>
        </p:spPr>
        <p:txBody>
          <a:bodyPr/>
          <a:lstStyle/>
          <a:p>
            <a:r>
              <a:rPr lang="en-US" altLang="zh-CN" sz="2800" b="1" dirty="0"/>
              <a:t>Affixes</a:t>
            </a:r>
          </a:p>
          <a:p>
            <a:r>
              <a:rPr lang="en-US" altLang="zh-CN" sz="2400" b="1" dirty="0" smtClean="0"/>
              <a:t>  derivational </a:t>
            </a:r>
            <a:r>
              <a:rPr lang="en-US" altLang="zh-CN" sz="2400" b="1" dirty="0"/>
              <a:t>morphemes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smtClean="0"/>
              <a:t>- </a:t>
            </a:r>
            <a:r>
              <a:rPr lang="en-US" sz="2400" dirty="0"/>
              <a:t>Morphemes that </a:t>
            </a:r>
            <a:r>
              <a:rPr lang="en-US" altLang="zh-CN" sz="2400" dirty="0"/>
              <a:t>make new words or </a:t>
            </a:r>
            <a:r>
              <a:rPr lang="en-US" sz="2400" dirty="0"/>
              <a:t>transform the root words into different grammatical categories. </a:t>
            </a:r>
          </a:p>
          <a:p>
            <a:r>
              <a:rPr lang="en-US" altLang="zh-CN" sz="2400" dirty="0"/>
              <a:t>  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 e.g., </a:t>
            </a:r>
            <a:r>
              <a:rPr lang="en-US" altLang="zh-CN" sz="2400" i="1" dirty="0"/>
              <a:t>re-, pre-, ex-, </a:t>
            </a:r>
            <a:r>
              <a:rPr lang="en-US" altLang="zh-CN" sz="2400" i="1" dirty="0" err="1"/>
              <a:t>mis</a:t>
            </a:r>
            <a:r>
              <a:rPr lang="en-US" altLang="zh-CN" sz="2400" i="1" dirty="0"/>
              <a:t>-, co-, un-, …</a:t>
            </a:r>
          </a:p>
          <a:p>
            <a:r>
              <a:rPr lang="en-US" altLang="zh-CN" sz="2400" dirty="0"/>
              <a:t>                     </a:t>
            </a:r>
            <a:r>
              <a:rPr lang="en-US" altLang="zh-CN" sz="2400" i="1" dirty="0"/>
              <a:t>-</a:t>
            </a:r>
            <a:r>
              <a:rPr lang="en-US" altLang="zh-CN" sz="2400" i="1" dirty="0" err="1"/>
              <a:t>ful</a:t>
            </a:r>
            <a:r>
              <a:rPr lang="en-US" altLang="zh-CN" sz="2400" i="1" dirty="0"/>
              <a:t>, -less, </a:t>
            </a:r>
            <a:r>
              <a:rPr lang="en-US" altLang="zh-CN" sz="2400" i="1" dirty="0" err="1"/>
              <a:t>ish</a:t>
            </a:r>
            <a:r>
              <a:rPr lang="en-US" altLang="zh-CN" sz="2400" i="1" dirty="0"/>
              <a:t>, </a:t>
            </a:r>
            <a:r>
              <a:rPr lang="en-US" altLang="zh-CN" sz="2400" i="1" dirty="0" err="1"/>
              <a:t>ment</a:t>
            </a:r>
            <a:r>
              <a:rPr lang="en-US" altLang="zh-CN" sz="2400" i="1" dirty="0"/>
              <a:t>, </a:t>
            </a:r>
            <a:r>
              <a:rPr lang="en-US" altLang="zh-CN" sz="2400" i="1" dirty="0" err="1"/>
              <a:t>ly</a:t>
            </a:r>
            <a:r>
              <a:rPr lang="en-US" altLang="zh-CN" sz="2400" i="1" dirty="0"/>
              <a:t>, </a:t>
            </a:r>
            <a:r>
              <a:rPr lang="en-US" altLang="zh-CN" sz="2400" i="1" dirty="0" smtClean="0"/>
              <a:t>…</a:t>
            </a:r>
            <a:endParaRPr lang="en-US" altLang="zh-CN" sz="2400" i="1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908721"/>
            <a:ext cx="7848872" cy="5760640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/>
              <a:t> </a:t>
            </a:r>
            <a:r>
              <a:rPr lang="en-US" altLang="zh-CN" sz="2600" b="1" dirty="0" smtClean="0"/>
              <a:t> </a:t>
            </a:r>
            <a:r>
              <a:rPr lang="en-US" altLang="zh-CN" sz="2600" b="1" dirty="0"/>
              <a:t>inflectional morphemes</a:t>
            </a:r>
          </a:p>
          <a:p>
            <a:r>
              <a:rPr lang="en-US" altLang="zh-CN" sz="2600" dirty="0"/>
              <a:t>     </a:t>
            </a:r>
            <a:r>
              <a:rPr lang="en-US" altLang="zh-CN" sz="2600" dirty="0" smtClean="0"/>
              <a:t> - </a:t>
            </a:r>
            <a:r>
              <a:rPr lang="en-US" sz="2600" dirty="0"/>
              <a:t>Morphemes that </a:t>
            </a:r>
            <a:r>
              <a:rPr lang="en-US" altLang="zh-CN" sz="2600" dirty="0"/>
              <a:t>mark properties </a:t>
            </a:r>
            <a:r>
              <a:rPr lang="en-US" altLang="zh-CN" sz="2600" dirty="0" smtClean="0"/>
              <a:t>(such </a:t>
            </a:r>
            <a:r>
              <a:rPr lang="en-US" altLang="zh-CN" sz="2600" dirty="0"/>
              <a:t>as tense, number, person and so </a:t>
            </a:r>
            <a:r>
              <a:rPr lang="en-US" altLang="zh-CN" sz="2600" dirty="0" smtClean="0"/>
              <a:t>forth) of</a:t>
            </a:r>
            <a:r>
              <a:rPr lang="en-US" sz="2600" dirty="0" smtClean="0"/>
              <a:t> </a:t>
            </a:r>
            <a:r>
              <a:rPr lang="en-US" sz="2600" dirty="0"/>
              <a:t>a word </a:t>
            </a:r>
            <a:endParaRPr lang="en-US" sz="2600" dirty="0" smtClean="0"/>
          </a:p>
          <a:p>
            <a:r>
              <a:rPr lang="en-US" altLang="zh-CN" sz="2600" dirty="0" smtClean="0"/>
              <a:t>           - </a:t>
            </a:r>
            <a:r>
              <a:rPr lang="en-US" altLang="zh-CN" sz="2600" dirty="0"/>
              <a:t>Noun + -’s, -s; </a:t>
            </a:r>
            <a:endParaRPr lang="en-US" altLang="zh-CN" sz="2600" dirty="0" smtClean="0"/>
          </a:p>
          <a:p>
            <a:r>
              <a:rPr lang="en-US" altLang="zh-CN" sz="2600" dirty="0" smtClean="0"/>
              <a:t>           - </a:t>
            </a:r>
            <a:r>
              <a:rPr lang="nl-NL" altLang="zh-CN" sz="2600" dirty="0" smtClean="0"/>
              <a:t>Verb </a:t>
            </a:r>
            <a:r>
              <a:rPr lang="nl-NL" altLang="zh-CN" sz="2600" dirty="0"/>
              <a:t>+ -s, -ing, -ed, -en; </a:t>
            </a:r>
            <a:endParaRPr lang="nl-NL" altLang="zh-CN" sz="2600" dirty="0" smtClean="0"/>
          </a:p>
          <a:p>
            <a:r>
              <a:rPr lang="en-US" altLang="zh-CN" sz="2600" dirty="0" smtClean="0"/>
              <a:t>           - Adjective </a:t>
            </a:r>
            <a:r>
              <a:rPr lang="en-US" altLang="zh-CN" sz="2600" dirty="0"/>
              <a:t>+ -</a:t>
            </a:r>
            <a:r>
              <a:rPr lang="en-US" altLang="zh-CN" sz="2600" dirty="0" err="1"/>
              <a:t>er</a:t>
            </a:r>
            <a:r>
              <a:rPr lang="en-US" altLang="zh-CN" sz="2600" dirty="0"/>
              <a:t>, -</a:t>
            </a:r>
            <a:r>
              <a:rPr lang="en-US" altLang="zh-CN" sz="2600" dirty="0" err="1"/>
              <a:t>est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          - Inflectional morphemes are always suffixes in English</a:t>
            </a:r>
          </a:p>
          <a:p>
            <a:r>
              <a:rPr lang="en-US" altLang="zh-CN" sz="2600" dirty="0"/>
              <a:t>          - Inflectional morphemes always follow (if any) derivational morphemes in English. </a:t>
            </a:r>
          </a:p>
          <a:p>
            <a:r>
              <a:rPr lang="en-US" altLang="zh-CN" sz="2600" dirty="0"/>
              <a:t>                - </a:t>
            </a:r>
            <a:r>
              <a:rPr lang="en-US" altLang="zh-CN" sz="2600" dirty="0" smtClean="0"/>
              <a:t>punish </a:t>
            </a:r>
            <a:r>
              <a:rPr lang="en-US" altLang="zh-CN" sz="2600" dirty="0"/>
              <a:t>+ </a:t>
            </a:r>
            <a:r>
              <a:rPr lang="en-US" altLang="zh-CN" sz="2600" dirty="0" err="1"/>
              <a:t>ment</a:t>
            </a:r>
            <a:r>
              <a:rPr lang="en-US" altLang="zh-CN" sz="2600" dirty="0"/>
              <a:t> + s</a:t>
            </a:r>
          </a:p>
          <a:p>
            <a:r>
              <a:rPr lang="en-US" altLang="zh-CN" sz="2600" dirty="0"/>
              <a:t>                </a:t>
            </a:r>
            <a:r>
              <a:rPr lang="en-US" altLang="zh-CN" sz="2600" dirty="0" smtClean="0"/>
              <a:t>- </a:t>
            </a:r>
            <a:r>
              <a:rPr lang="en-US" altLang="zh-CN" sz="2600" dirty="0"/>
              <a:t>learn + </a:t>
            </a:r>
            <a:r>
              <a:rPr lang="en-US" altLang="zh-CN" sz="2600" dirty="0" err="1"/>
              <a:t>er</a:t>
            </a:r>
            <a:r>
              <a:rPr lang="en-US" altLang="zh-CN" sz="2600" dirty="0"/>
              <a:t> + ’s</a:t>
            </a:r>
            <a:endParaRPr lang="zh-CN" altLang="en-US" sz="2600" dirty="0"/>
          </a:p>
          <a:p>
            <a:endParaRPr lang="zh-CN" altLang="en-US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980728"/>
            <a:ext cx="8572560" cy="5572140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Allomorphs</a:t>
            </a:r>
          </a:p>
          <a:p>
            <a:r>
              <a:rPr lang="en-US" altLang="zh-CN" sz="2400" dirty="0" smtClean="0"/>
              <a:t>   – having </a:t>
            </a:r>
            <a:r>
              <a:rPr lang="en-US" altLang="zh-CN" sz="2400" dirty="0"/>
              <a:t>different sounds or spellings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– carrying </a:t>
            </a:r>
            <a:r>
              <a:rPr lang="en-US" altLang="zh-CN" sz="2400" dirty="0"/>
              <a:t>the same meaning or </a:t>
            </a:r>
            <a:r>
              <a:rPr lang="en-US" altLang="zh-CN" sz="2400" dirty="0" smtClean="0"/>
              <a:t>having </a:t>
            </a:r>
            <a:r>
              <a:rPr lang="en-US" altLang="zh-CN" sz="2400" dirty="0"/>
              <a:t>the same grammatical </a:t>
            </a:r>
            <a:r>
              <a:rPr lang="en-US" altLang="zh-CN" sz="2400" dirty="0" smtClean="0"/>
              <a:t>function</a:t>
            </a:r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allomorphs of the morpheme “negation”</a:t>
            </a:r>
          </a:p>
          <a:p>
            <a:r>
              <a:rPr lang="en-US" altLang="zh-CN" sz="2000" dirty="0"/>
              <a:t>          </a:t>
            </a:r>
            <a:r>
              <a:rPr lang="en-US" altLang="zh-CN" sz="2000" b="1" dirty="0" err="1"/>
              <a:t>im</a:t>
            </a:r>
            <a:r>
              <a:rPr lang="en-US" altLang="zh-CN" sz="2000" dirty="0" smtClean="0"/>
              <a:t>:</a:t>
            </a:r>
            <a:r>
              <a:rPr lang="en-US" altLang="zh-CN" sz="2000" i="1" dirty="0" smtClean="0"/>
              <a:t>  </a:t>
            </a:r>
            <a:r>
              <a:rPr lang="en-US" altLang="zh-CN" sz="2000" i="1" dirty="0"/>
              <a:t>- possible</a:t>
            </a:r>
          </a:p>
          <a:p>
            <a:r>
              <a:rPr lang="en-US" altLang="zh-CN" sz="2000" dirty="0"/>
              <a:t>          </a:t>
            </a:r>
            <a:r>
              <a:rPr lang="en-US" altLang="zh-CN" sz="2000" b="1" dirty="0"/>
              <a:t>in</a:t>
            </a:r>
            <a:r>
              <a:rPr lang="en-US" altLang="zh-CN" sz="2000" dirty="0"/>
              <a:t>: – </a:t>
            </a:r>
            <a:r>
              <a:rPr lang="en-US" altLang="zh-CN" sz="2000" i="1" dirty="0" smtClean="0"/>
              <a:t>competent </a:t>
            </a:r>
          </a:p>
          <a:p>
            <a:r>
              <a:rPr lang="en-US" altLang="zh-CN" sz="2000" b="1" i="1" dirty="0"/>
              <a:t> </a:t>
            </a:r>
            <a:r>
              <a:rPr lang="en-US" altLang="zh-CN" sz="2000" b="1" i="1" dirty="0" smtClean="0"/>
              <a:t>         </a:t>
            </a:r>
            <a:r>
              <a:rPr lang="en-US" altLang="zh-CN" sz="2000" b="1" dirty="0" err="1" smtClean="0"/>
              <a:t>il</a:t>
            </a:r>
            <a:r>
              <a:rPr lang="en-US" altLang="zh-CN" sz="2000" dirty="0"/>
              <a:t>: – </a:t>
            </a:r>
            <a:r>
              <a:rPr lang="en-US" altLang="zh-CN" sz="2000" i="1" dirty="0" smtClean="0"/>
              <a:t>legal</a:t>
            </a:r>
          </a:p>
          <a:p>
            <a:r>
              <a:rPr lang="en-US" altLang="zh-CN" sz="2000" b="1" dirty="0" smtClean="0"/>
              <a:t>          </a:t>
            </a:r>
            <a:r>
              <a:rPr lang="en-US" altLang="zh-CN" sz="2000" b="1" dirty="0" err="1"/>
              <a:t>ir</a:t>
            </a:r>
            <a:r>
              <a:rPr lang="en-US" altLang="zh-CN" sz="2000" dirty="0"/>
              <a:t>: – </a:t>
            </a:r>
            <a:r>
              <a:rPr lang="en-US" altLang="zh-CN" sz="2000" i="1" dirty="0"/>
              <a:t>relevant</a:t>
            </a:r>
          </a:p>
          <a:p>
            <a:r>
              <a:rPr lang="en-US" altLang="zh-CN" sz="2000" dirty="0"/>
              <a:t>          </a:t>
            </a:r>
            <a:r>
              <a:rPr lang="en-US" altLang="zh-CN" sz="2000" b="1" dirty="0"/>
              <a:t>un</a:t>
            </a:r>
            <a:r>
              <a:rPr lang="en-US" altLang="zh-CN" sz="2000" dirty="0"/>
              <a:t>: – </a:t>
            </a:r>
            <a:r>
              <a:rPr lang="en-US" altLang="zh-CN" sz="2000" i="1" dirty="0"/>
              <a:t>likely</a:t>
            </a:r>
          </a:p>
          <a:p>
            <a:r>
              <a:rPr lang="en-US" altLang="zh-CN" sz="2400" dirty="0"/>
              <a:t>the allomorphs of the morpheme “plural”</a:t>
            </a:r>
          </a:p>
          <a:p>
            <a:r>
              <a:rPr lang="en-US" altLang="zh-CN" sz="2400" dirty="0"/>
              <a:t>          </a:t>
            </a:r>
            <a:r>
              <a:rPr lang="en-US" altLang="zh-CN" sz="2000" i="1" dirty="0"/>
              <a:t>–  criteria, dogs, oxen, deer, judges, stimuli, …</a:t>
            </a:r>
          </a:p>
          <a:p>
            <a:r>
              <a:rPr lang="en-US" altLang="zh-CN" sz="2400" dirty="0"/>
              <a:t>the allomorphs of the morpheme “past tense”</a:t>
            </a:r>
          </a:p>
          <a:p>
            <a:r>
              <a:rPr lang="en-US" altLang="zh-CN" sz="2400" dirty="0"/>
              <a:t>          </a:t>
            </a:r>
            <a:r>
              <a:rPr lang="en-US" altLang="zh-CN" sz="2000" i="1" dirty="0"/>
              <a:t>–  borrowed, went, did, wrote, drank, was, shot, …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4337185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Chart of morpheme types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058588"/>
            <a:ext cx="8854479" cy="5688632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210128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Identify </a:t>
            </a:r>
            <a:r>
              <a:rPr lang="en-US" altLang="zh-CN" sz="2400" dirty="0"/>
              <a:t>all the morphemes in the following </a:t>
            </a:r>
            <a:r>
              <a:rPr lang="en-US" altLang="zh-CN" sz="2400" dirty="0" smtClean="0"/>
              <a:t>sentence, and specify the category of each morpheme. </a:t>
            </a:r>
          </a:p>
          <a:p>
            <a:endParaRPr lang="en-US" altLang="zh-CN" sz="2400" dirty="0"/>
          </a:p>
          <a:p>
            <a:r>
              <a:rPr lang="en-US" altLang="zh-CN" sz="2400" i="1" dirty="0"/>
              <a:t>The musicians reconsidered their director’s unusual proposal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23122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Organization of morphemes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961" y="1570010"/>
            <a:ext cx="7244067" cy="4351338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1. </a:t>
            </a:r>
            <a:r>
              <a:rPr lang="en-US" altLang="zh-CN" sz="2400" b="1" dirty="0" smtClean="0"/>
              <a:t>Morphemes are ordered in sequence.</a:t>
            </a:r>
          </a:p>
          <a:p>
            <a:endParaRPr lang="en-US" altLang="zh-CN" sz="2400" b="1" dirty="0"/>
          </a:p>
          <a:p>
            <a:r>
              <a:rPr lang="en-US" altLang="zh-CN" sz="2400" i="1" dirty="0"/>
              <a:t>unsystematic = un + system + </a:t>
            </a:r>
            <a:r>
              <a:rPr lang="en-US" altLang="zh-CN" sz="2400" i="1" dirty="0" err="1" smtClean="0"/>
              <a:t>atic</a:t>
            </a:r>
            <a:endParaRPr lang="en-US" altLang="zh-CN" sz="2400" i="1" dirty="0" smtClean="0"/>
          </a:p>
          <a:p>
            <a:endParaRPr lang="en-US" altLang="zh-CN" sz="2400" i="1" dirty="0"/>
          </a:p>
          <a:p>
            <a:endParaRPr lang="en-US" altLang="zh-CN" sz="2400" i="1" dirty="0"/>
          </a:p>
          <a:p>
            <a:r>
              <a:rPr lang="en-US" altLang="zh-CN" sz="2400" dirty="0"/>
              <a:t>“</a:t>
            </a:r>
            <a:r>
              <a:rPr lang="en-US" altLang="zh-CN" sz="2400" i="1" dirty="0"/>
              <a:t>reusable</a:t>
            </a:r>
            <a:r>
              <a:rPr lang="en-US" altLang="zh-CN" sz="2400" dirty="0"/>
              <a:t>” and “</a:t>
            </a:r>
            <a:r>
              <a:rPr lang="en-US" altLang="zh-CN" sz="2400" i="1" dirty="0" smtClean="0"/>
              <a:t>unusable</a:t>
            </a:r>
            <a:r>
              <a:rPr lang="en-US" altLang="zh-CN" sz="2400" dirty="0" smtClean="0"/>
              <a:t>”</a:t>
            </a:r>
            <a:endParaRPr lang="zh-CN" altLang="en-US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43018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2. </a:t>
            </a:r>
            <a:r>
              <a:rPr lang="en-US" altLang="zh-CN" sz="2400" b="1" dirty="0"/>
              <a:t>Morphemes are ordered in </a:t>
            </a:r>
            <a:r>
              <a:rPr lang="en-US" altLang="zh-CN" sz="2400" b="1" dirty="0" smtClean="0"/>
              <a:t>hierarchical structure.</a:t>
            </a:r>
          </a:p>
          <a:p>
            <a:endParaRPr lang="en-US" altLang="zh-CN" sz="2400" b="1" dirty="0"/>
          </a:p>
          <a:p>
            <a:r>
              <a:rPr lang="en-US" altLang="zh-CN" sz="2400" dirty="0"/>
              <a:t>Two morphological rules:</a:t>
            </a:r>
          </a:p>
          <a:p>
            <a:r>
              <a:rPr lang="en-US" altLang="zh-CN" sz="2400" dirty="0"/>
              <a:t>– Noun + -</a:t>
            </a:r>
            <a:r>
              <a:rPr lang="en-US" altLang="zh-CN" sz="2400" i="1" dirty="0" err="1"/>
              <a:t>atic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Wingdings" pitchFamily="2" charset="2"/>
              </a:rPr>
              <a:t> </a:t>
            </a:r>
            <a:r>
              <a:rPr lang="en-US" altLang="zh-CN" sz="2400" i="1" dirty="0"/>
              <a:t>Adjective</a:t>
            </a:r>
          </a:p>
          <a:p>
            <a:r>
              <a:rPr lang="en-US" altLang="zh-CN" sz="2400" dirty="0"/>
              <a:t>– </a:t>
            </a:r>
            <a:r>
              <a:rPr lang="en-US" altLang="zh-CN" sz="2400" i="1" dirty="0"/>
              <a:t>un- + Adjective </a:t>
            </a:r>
            <a:r>
              <a:rPr lang="en-US" altLang="zh-CN" sz="2400" i="1" dirty="0">
                <a:sym typeface="Wingdings" pitchFamily="2" charset="2"/>
              </a:rPr>
              <a:t></a:t>
            </a:r>
            <a:r>
              <a:rPr lang="en-US" altLang="zh-CN" sz="2400" i="1" dirty="0"/>
              <a:t> Adjective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2106612"/>
            <a:ext cx="3499407" cy="22374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158" y="4452839"/>
            <a:ext cx="2127688" cy="23898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4370616"/>
            <a:ext cx="2085013" cy="2487384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30046" y="10461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Organization of morphemes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658000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768" y="1700808"/>
            <a:ext cx="7346032" cy="4351338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3. </a:t>
            </a:r>
            <a:r>
              <a:rPr lang="en-US" altLang="zh-CN" b="1" dirty="0"/>
              <a:t>explain the ambiguity of </a:t>
            </a:r>
            <a:r>
              <a:rPr lang="en-US" altLang="zh-CN" b="1" dirty="0" smtClean="0"/>
              <a:t>words</a:t>
            </a:r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b="1" i="1" dirty="0" smtClean="0"/>
              <a:t>unlockable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1)“</a:t>
            </a:r>
            <a:r>
              <a:rPr lang="en-US" altLang="zh-CN" sz="2400" i="1" dirty="0"/>
              <a:t>not able to be locked</a:t>
            </a:r>
            <a:r>
              <a:rPr lang="en-US" altLang="zh-CN" sz="2400" dirty="0"/>
              <a:t>” 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95400" y="23122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Organization of morphemes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2204864"/>
            <a:ext cx="3127519" cy="2530059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672" y="1916832"/>
            <a:ext cx="32480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95400" y="23122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Organization of morphemes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376" y="5229200"/>
            <a:ext cx="705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) “</a:t>
            </a:r>
            <a:r>
              <a:rPr lang="en-US" altLang="zh-CN" sz="2400" i="1" dirty="0"/>
              <a:t>able to be unlocked</a:t>
            </a:r>
            <a:r>
              <a:rPr lang="en-US" altLang="zh-CN" sz="2400" dirty="0" smtClean="0"/>
              <a:t>”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11424" y="2285000"/>
            <a:ext cx="1585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unlockable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93904" cy="4351338"/>
          </a:xfrm>
        </p:spPr>
        <p:txBody>
          <a:bodyPr/>
          <a:lstStyle/>
          <a:p>
            <a:r>
              <a:rPr lang="en-US" altLang="zh-CN" sz="2400" dirty="0"/>
              <a:t>Draw </a:t>
            </a:r>
            <a:r>
              <a:rPr lang="en-US" altLang="zh-CN" sz="2400" dirty="0" smtClean="0"/>
              <a:t>tree diagrams </a:t>
            </a:r>
            <a:r>
              <a:rPr lang="en-US" altLang="zh-CN" sz="2400" dirty="0"/>
              <a:t>for the following words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r>
              <a:rPr lang="en-US" altLang="zh-CN" sz="2400" i="1" dirty="0" smtClean="0"/>
              <a:t>– </a:t>
            </a:r>
            <a:r>
              <a:rPr lang="en-US" altLang="zh-CN" sz="2400" i="1" dirty="0" err="1" smtClean="0"/>
              <a:t>unwrappable</a:t>
            </a:r>
            <a:endParaRPr lang="en-US" altLang="zh-CN" sz="2400" i="1" dirty="0" smtClean="0"/>
          </a:p>
          <a:p>
            <a:endParaRPr lang="en-US" altLang="zh-CN" sz="2400" i="1" dirty="0"/>
          </a:p>
          <a:p>
            <a:r>
              <a:rPr lang="en-US" altLang="zh-CN" sz="2400" i="1" dirty="0" smtClean="0"/>
              <a:t>– reconstruction</a:t>
            </a:r>
            <a:endParaRPr lang="zh-CN" altLang="en-US" sz="2400" i="1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95400" y="23122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Organization of morphemes</a:t>
            </a:r>
            <a:endParaRPr lang="zh-CN" alt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of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1. knowledge of sounds and sound patterns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2. knowledge of word structure and formation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3. knowledge of the structure of phrases and sentences</a:t>
            </a:r>
          </a:p>
          <a:p>
            <a:endParaRPr lang="en-US" altLang="zh-CN" sz="24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4. knowledge of the relationship between form and meaning, between meanings</a:t>
            </a:r>
          </a:p>
        </p:txBody>
      </p:sp>
    </p:spTree>
    <p:extLst>
      <p:ext uri="{BB962C8B-B14F-4D97-AF65-F5344CB8AC3E}">
        <p14:creationId xmlns:p14="http://schemas.microsoft.com/office/powerpoint/2010/main" val="2002627835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412776"/>
            <a:ext cx="8229600" cy="4911741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4. </a:t>
            </a:r>
            <a:r>
              <a:rPr lang="en-US" altLang="zh-CN" sz="2400" b="1" dirty="0"/>
              <a:t>Guessing</a:t>
            </a:r>
            <a:r>
              <a:rPr lang="en-US" altLang="zh-CN" sz="2400" dirty="0"/>
              <a:t> </a:t>
            </a:r>
            <a:r>
              <a:rPr lang="en-US" altLang="zh-CN" sz="2400" b="1" dirty="0"/>
              <a:t>the meaning of words </a:t>
            </a:r>
            <a:endParaRPr lang="en-US" altLang="zh-CN" sz="2400" b="1" dirty="0" smtClean="0"/>
          </a:p>
          <a:p>
            <a:r>
              <a:rPr lang="en-US" sz="2400" dirty="0" smtClean="0"/>
              <a:t>misclassify, </a:t>
            </a:r>
            <a:r>
              <a:rPr lang="en-US" altLang="zh-CN" sz="2400" dirty="0"/>
              <a:t>whistle-blower</a:t>
            </a:r>
            <a:endParaRPr lang="en-US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Your </a:t>
            </a:r>
            <a:r>
              <a:rPr lang="en-US" altLang="zh-CN" sz="2400" dirty="0"/>
              <a:t>guesses may be wrong !</a:t>
            </a:r>
          </a:p>
          <a:p>
            <a:r>
              <a:rPr lang="en-US" altLang="zh-CN" sz="2400" dirty="0"/>
              <a:t>– </a:t>
            </a:r>
            <a:r>
              <a:rPr lang="en-US" altLang="zh-CN" sz="2400" i="1" dirty="0"/>
              <a:t>deciduous </a:t>
            </a:r>
          </a:p>
          <a:p>
            <a:r>
              <a:rPr lang="en-US" altLang="zh-CN" sz="2400" dirty="0" smtClean="0"/>
              <a:t>– </a:t>
            </a:r>
            <a:r>
              <a:rPr lang="en-US" altLang="zh-CN" sz="2400" i="1" dirty="0"/>
              <a:t>bibliography </a:t>
            </a:r>
          </a:p>
          <a:p>
            <a:r>
              <a:rPr lang="en-US" altLang="zh-CN" sz="2400" dirty="0" smtClean="0"/>
              <a:t>– </a:t>
            </a:r>
            <a:r>
              <a:rPr lang="en-US" altLang="zh-CN" sz="2400" i="1" dirty="0"/>
              <a:t>gullible </a:t>
            </a:r>
          </a:p>
          <a:p>
            <a:r>
              <a:rPr lang="en-US" altLang="zh-CN" sz="2400" i="1" dirty="0"/>
              <a:t>    </a:t>
            </a:r>
            <a:endParaRPr lang="zh-CN" altLang="en-US" sz="24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95400" y="23122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Organization of morphemes</a:t>
            </a:r>
            <a:endParaRPr lang="zh-CN" alt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Word-formation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25952" cy="4351338"/>
          </a:xfrm>
        </p:spPr>
        <p:txBody>
          <a:bodyPr/>
          <a:lstStyle/>
          <a:p>
            <a:r>
              <a:rPr lang="en-US" altLang="zh-CN" sz="2400" dirty="0"/>
              <a:t>Vocabulary!</a:t>
            </a:r>
          </a:p>
          <a:p>
            <a:r>
              <a:rPr lang="en-US" altLang="zh-CN" sz="2400" dirty="0"/>
              <a:t>common ways in which languages build more complex words out of morphemes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Word-formation processes</a:t>
            </a:r>
          </a:p>
        </p:txBody>
      </p:sp>
      <p:sp>
        <p:nvSpPr>
          <p:cNvPr id="55299" name="AutoShape 3"/>
          <p:cNvSpPr>
            <a:spLocks noChangeArrowheads="1"/>
          </p:cNvSpPr>
          <p:nvPr/>
        </p:nvSpPr>
        <p:spPr bwMode="auto">
          <a:xfrm>
            <a:off x="695400" y="1821656"/>
            <a:ext cx="2160587" cy="719137"/>
          </a:xfrm>
          <a:prstGeom prst="flowChartAlternateProcess">
            <a:avLst/>
          </a:prstGeom>
          <a:gradFill rotWithShape="0">
            <a:gsLst>
              <a:gs pos="0">
                <a:srgbClr val="CCFFFF">
                  <a:alpha val="60999"/>
                </a:srgbClr>
              </a:gs>
              <a:gs pos="100000">
                <a:srgbClr val="5E7575">
                  <a:alpha val="23000"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Compounding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3431704" y="1820068"/>
            <a:ext cx="2160588" cy="720725"/>
          </a:xfrm>
          <a:prstGeom prst="flowChartAlternateProcess">
            <a:avLst/>
          </a:prstGeom>
          <a:gradFill rotWithShape="0">
            <a:gsLst>
              <a:gs pos="0">
                <a:srgbClr val="CCFFFF">
                  <a:alpha val="60999"/>
                </a:srgbClr>
              </a:gs>
              <a:gs pos="100000">
                <a:srgbClr val="5E7575">
                  <a:alpha val="23000"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Derivation</a:t>
            </a: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6139389" y="1821760"/>
            <a:ext cx="2160587" cy="719138"/>
          </a:xfrm>
          <a:prstGeom prst="flowChartAlternateProcess">
            <a:avLst/>
          </a:prstGeom>
          <a:gradFill rotWithShape="0">
            <a:gsLst>
              <a:gs pos="0">
                <a:srgbClr val="CCFFFF">
                  <a:alpha val="60999"/>
                </a:srgbClr>
              </a:gs>
              <a:gs pos="100000">
                <a:srgbClr val="5E7575">
                  <a:alpha val="23000"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Conversion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695399" y="3212976"/>
            <a:ext cx="2160587" cy="719137"/>
          </a:xfrm>
          <a:prstGeom prst="flowChartAlternateProcess">
            <a:avLst/>
          </a:prstGeom>
          <a:gradFill rotWithShape="0">
            <a:gsLst>
              <a:gs pos="0">
                <a:srgbClr val="CCFFFF">
                  <a:alpha val="60999"/>
                </a:srgbClr>
              </a:gs>
              <a:gs pos="100000">
                <a:srgbClr val="5E7575">
                  <a:alpha val="23000"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Blending</a:t>
            </a: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6096000" y="3212975"/>
            <a:ext cx="2160587" cy="719138"/>
          </a:xfrm>
          <a:prstGeom prst="flowChartAlternateProcess">
            <a:avLst/>
          </a:prstGeom>
          <a:gradFill rotWithShape="0">
            <a:gsLst>
              <a:gs pos="0">
                <a:srgbClr val="CCFFFF">
                  <a:alpha val="60999"/>
                </a:srgbClr>
              </a:gs>
              <a:gs pos="100000">
                <a:srgbClr val="5E7575">
                  <a:alpha val="23000"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Abbreviation</a:t>
            </a:r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3431704" y="3212976"/>
            <a:ext cx="2160587" cy="720725"/>
          </a:xfrm>
          <a:prstGeom prst="flowChartAlternateProcess">
            <a:avLst/>
          </a:prstGeom>
          <a:gradFill rotWithShape="0">
            <a:gsLst>
              <a:gs pos="0">
                <a:srgbClr val="CCFFFF">
                  <a:alpha val="60999"/>
                </a:srgbClr>
              </a:gs>
              <a:gs pos="100000">
                <a:srgbClr val="5E7575">
                  <a:alpha val="23000"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Backformation</a:t>
            </a:r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695399" y="4797152"/>
            <a:ext cx="2160588" cy="720725"/>
          </a:xfrm>
          <a:prstGeom prst="flowChartAlternateProcess">
            <a:avLst/>
          </a:prstGeom>
          <a:gradFill rotWithShape="0">
            <a:gsLst>
              <a:gs pos="0">
                <a:srgbClr val="CCFFFF">
                  <a:alpha val="60999"/>
                </a:srgbClr>
              </a:gs>
              <a:gs pos="100000">
                <a:srgbClr val="5E7575">
                  <a:alpha val="23000"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Borrowing</a:t>
            </a:r>
          </a:p>
        </p:txBody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>
            <a:off x="6095525" y="4797152"/>
            <a:ext cx="2160587" cy="720725"/>
          </a:xfrm>
          <a:prstGeom prst="flowChartAlternateProcess">
            <a:avLst/>
          </a:prstGeom>
          <a:gradFill rotWithShape="0">
            <a:gsLst>
              <a:gs pos="0">
                <a:srgbClr val="CCFFFF">
                  <a:alpha val="60999"/>
                </a:srgbClr>
              </a:gs>
              <a:gs pos="100000">
                <a:srgbClr val="5E7575">
                  <a:alpha val="23000"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Multiple processes</a:t>
            </a:r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3431704" y="4781132"/>
            <a:ext cx="2160587" cy="720725"/>
          </a:xfrm>
          <a:prstGeom prst="flowChartAlternateProcess">
            <a:avLst/>
          </a:prstGeom>
          <a:gradFill rotWithShape="0">
            <a:gsLst>
              <a:gs pos="0">
                <a:srgbClr val="CCFFFF">
                  <a:alpha val="60999"/>
                </a:srgbClr>
              </a:gs>
              <a:gs pos="100000">
                <a:srgbClr val="5E7575">
                  <a:alpha val="23000"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Coinage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Compounding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702503"/>
            <a:ext cx="8351393" cy="5072098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Compounds: </a:t>
            </a:r>
            <a:r>
              <a:rPr lang="en-US" altLang="zh-CN" sz="2400" dirty="0" smtClean="0"/>
              <a:t>words formed by joining </a:t>
            </a:r>
            <a:r>
              <a:rPr lang="en-US" altLang="zh-CN" sz="2400" dirty="0"/>
              <a:t>two or more </a:t>
            </a:r>
            <a:r>
              <a:rPr lang="en-US" altLang="zh-CN" sz="2400" dirty="0" smtClean="0"/>
              <a:t>free morphemes </a:t>
            </a:r>
            <a:r>
              <a:rPr lang="en-US" altLang="zh-CN" sz="2400" dirty="0"/>
              <a:t>or words </a:t>
            </a:r>
            <a:r>
              <a:rPr lang="en-US" altLang="zh-CN" sz="2400" dirty="0" smtClean="0"/>
              <a:t>together</a:t>
            </a:r>
            <a:endParaRPr lang="en-US" altLang="zh-CN" sz="2400" dirty="0"/>
          </a:p>
          <a:p>
            <a:r>
              <a:rPr lang="en-US" altLang="zh-CN" sz="2400" dirty="0"/>
              <a:t>e.g. </a:t>
            </a:r>
            <a:r>
              <a:rPr lang="en-US" altLang="zh-CN" sz="2400" i="1" dirty="0"/>
              <a:t>landlord,</a:t>
            </a:r>
            <a:r>
              <a:rPr lang="zh-CN" altLang="en-US" sz="2400" i="1" dirty="0"/>
              <a:t> </a:t>
            </a:r>
            <a:r>
              <a:rPr lang="en-US" altLang="zh-CN" sz="2400" i="1" dirty="0" smtClean="0"/>
              <a:t>textbook</a:t>
            </a:r>
            <a:r>
              <a:rPr lang="en-US" altLang="zh-CN" sz="2400" i="1" dirty="0"/>
              <a:t>, </a:t>
            </a:r>
            <a:r>
              <a:rPr lang="en-US" altLang="zh-CN" sz="2400" i="1" dirty="0" smtClean="0"/>
              <a:t>Facebook, </a:t>
            </a:r>
            <a:r>
              <a:rPr lang="en-US" altLang="zh-CN" sz="2400" i="1" dirty="0"/>
              <a:t>blackboard, </a:t>
            </a:r>
            <a:r>
              <a:rPr lang="en-US" altLang="zh-CN" sz="2400" i="1" dirty="0" smtClean="0"/>
              <a:t>laptop</a:t>
            </a:r>
            <a:r>
              <a:rPr lang="en-US" altLang="zh-CN" sz="2400" i="1" dirty="0"/>
              <a:t>, </a:t>
            </a:r>
            <a:r>
              <a:rPr lang="en-US" altLang="zh-CN" sz="2400" i="1" dirty="0" smtClean="0"/>
              <a:t>…</a:t>
            </a:r>
            <a:endParaRPr lang="en-US" altLang="zh-CN" sz="2400" i="1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b="1" dirty="0" smtClean="0"/>
              <a:t>Two-word </a:t>
            </a:r>
            <a:r>
              <a:rPr lang="en-US" altLang="zh-CN" sz="2400" b="1" dirty="0"/>
              <a:t>compounds </a:t>
            </a:r>
            <a:r>
              <a:rPr lang="en-US" altLang="zh-CN" sz="2400" dirty="0"/>
              <a:t>are the most common, but there </a:t>
            </a:r>
            <a:r>
              <a:rPr lang="en-US" altLang="zh-CN" sz="2400" dirty="0" smtClean="0"/>
              <a:t>are compounds containing more then two words.</a:t>
            </a:r>
          </a:p>
          <a:p>
            <a:r>
              <a:rPr lang="en-US" altLang="zh-CN" sz="2400" i="1" dirty="0"/>
              <a:t>daughter-in-law</a:t>
            </a:r>
            <a:endParaRPr lang="en-US" altLang="zh-CN" sz="2400" dirty="0"/>
          </a:p>
          <a:p>
            <a:r>
              <a:rPr lang="en-US" altLang="zh-CN" sz="2400" i="1" dirty="0" smtClean="0"/>
              <a:t>…</a:t>
            </a:r>
            <a:endParaRPr lang="en-US" altLang="zh-CN" sz="2400" i="1" dirty="0"/>
          </a:p>
          <a:p>
            <a:endParaRPr lang="en-US" altLang="zh-CN" sz="2400" b="1" dirty="0"/>
          </a:p>
          <a:p>
            <a:endParaRPr lang="en-US" altLang="zh-CN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268760"/>
            <a:ext cx="8136904" cy="5328592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Meaning of compounds</a:t>
            </a:r>
          </a:p>
          <a:p>
            <a:r>
              <a:rPr lang="en-US" altLang="zh-CN" sz="2400" dirty="0"/>
              <a:t>English compounds are typically </a:t>
            </a:r>
            <a:r>
              <a:rPr lang="en-US" altLang="zh-CN" sz="2400" b="1" dirty="0"/>
              <a:t>right-headed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i="1" dirty="0" smtClean="0"/>
              <a:t>traffic-cop</a:t>
            </a:r>
            <a:r>
              <a:rPr lang="en-US" altLang="zh-CN" sz="2400" i="1" dirty="0"/>
              <a:t>, teapot, s</a:t>
            </a:r>
            <a:r>
              <a:rPr lang="en-US" altLang="zh-CN" sz="2400" i="1" dirty="0" smtClean="0"/>
              <a:t>oftball, driveway, headstrong, handpick, …</a:t>
            </a:r>
          </a:p>
          <a:p>
            <a:endParaRPr lang="en-US" altLang="zh-CN" sz="2400" i="1" dirty="0" smtClean="0"/>
          </a:p>
          <a:p>
            <a:r>
              <a:rPr lang="en-US" altLang="zh-CN" sz="2400" dirty="0" smtClean="0"/>
              <a:t>Many compounds are </a:t>
            </a:r>
            <a:r>
              <a:rPr lang="en-US" altLang="zh-CN" sz="2400" b="1" dirty="0"/>
              <a:t>not right-headed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i="1" dirty="0" smtClean="0"/>
              <a:t>overweight, </a:t>
            </a:r>
            <a:endParaRPr lang="en-US" altLang="zh-CN" sz="2400" i="1" dirty="0"/>
          </a:p>
          <a:p>
            <a:r>
              <a:rPr lang="en-US" altLang="zh-CN" sz="2400" i="1" dirty="0" err="1" smtClean="0"/>
              <a:t>walkman</a:t>
            </a:r>
            <a:endParaRPr lang="en-US" altLang="zh-CN" sz="2400" i="1" dirty="0"/>
          </a:p>
          <a:p>
            <a:r>
              <a:rPr lang="en-US" altLang="zh-CN" sz="2400" i="1" dirty="0" smtClean="0"/>
              <a:t>must-have</a:t>
            </a:r>
            <a:endParaRPr lang="zh-CN" altLang="en-US" sz="2400" i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Compounding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234027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00808"/>
            <a:ext cx="6913984" cy="4351338"/>
          </a:xfrm>
        </p:spPr>
        <p:txBody>
          <a:bodyPr/>
          <a:lstStyle/>
          <a:p>
            <a:r>
              <a:rPr lang="en-US" altLang="zh-CN" sz="2400" dirty="0" smtClean="0"/>
              <a:t>The </a:t>
            </a:r>
            <a:r>
              <a:rPr lang="en-US" altLang="zh-CN" sz="2400" b="1" dirty="0"/>
              <a:t>meaning</a:t>
            </a:r>
            <a:r>
              <a:rPr lang="en-US" altLang="zh-CN" sz="2400" dirty="0"/>
              <a:t> of a compound is not always the sum of the meaning of its parts.</a:t>
            </a:r>
          </a:p>
          <a:p>
            <a:r>
              <a:rPr lang="en-US" altLang="zh-CN" sz="2400" dirty="0"/>
              <a:t>        – </a:t>
            </a:r>
            <a:r>
              <a:rPr lang="en-US" altLang="zh-CN" sz="2400" i="1" dirty="0"/>
              <a:t>Blackboard</a:t>
            </a:r>
          </a:p>
          <a:p>
            <a:r>
              <a:rPr lang="en-US" altLang="zh-CN" sz="2400" i="1" dirty="0"/>
              <a:t>        </a:t>
            </a:r>
            <a:r>
              <a:rPr lang="en-US" altLang="zh-CN" sz="2400" dirty="0"/>
              <a:t>– </a:t>
            </a:r>
            <a:r>
              <a:rPr lang="en-US" altLang="zh-CN" sz="2400" dirty="0" err="1" smtClean="0"/>
              <a:t>walkman</a:t>
            </a:r>
            <a:endParaRPr lang="en-US" altLang="zh-CN" sz="2400" i="1" dirty="0"/>
          </a:p>
          <a:p>
            <a:r>
              <a:rPr lang="en-US" altLang="zh-CN" sz="2400" dirty="0" smtClean="0"/>
              <a:t>        – </a:t>
            </a:r>
            <a:r>
              <a:rPr lang="en-US" altLang="zh-CN" sz="2400" i="1" dirty="0"/>
              <a:t>Turncoat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Compounding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874150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Blending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484784"/>
            <a:ext cx="8543956" cy="504056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</a:t>
            </a:r>
            <a:r>
              <a:rPr lang="en-US" altLang="zh-CN" sz="2400" b="1" dirty="0"/>
              <a:t>blend</a:t>
            </a:r>
            <a:r>
              <a:rPr lang="en-US" altLang="zh-CN" sz="2400" dirty="0"/>
              <a:t> is formed through the combination of two or more other words in some ways.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b="1" dirty="0"/>
              <a:t>Combining the beginning of a word and the end of another</a:t>
            </a:r>
          </a:p>
          <a:p>
            <a:r>
              <a:rPr lang="en-US" altLang="zh-CN" sz="2400" i="1" dirty="0"/>
              <a:t>– brunch: breakfast + lunch</a:t>
            </a:r>
          </a:p>
          <a:p>
            <a:r>
              <a:rPr lang="en-US" altLang="zh-CN" sz="2400" i="1" dirty="0"/>
              <a:t>–  </a:t>
            </a:r>
            <a:r>
              <a:rPr lang="en-US" altLang="zh-CN" sz="2400" i="1" dirty="0" err="1"/>
              <a:t>Chinglish</a:t>
            </a:r>
            <a:r>
              <a:rPr lang="en-US" altLang="zh-CN" sz="2400" i="1" dirty="0"/>
              <a:t>: Chinese + English</a:t>
            </a:r>
          </a:p>
          <a:p>
            <a:r>
              <a:rPr lang="en-US" altLang="zh-CN" i="1" dirty="0" smtClean="0"/>
              <a:t>– </a:t>
            </a:r>
            <a:r>
              <a:rPr lang="en-US" altLang="zh-CN" sz="2400" i="1" dirty="0" err="1" smtClean="0"/>
              <a:t>Brixit</a:t>
            </a:r>
            <a:r>
              <a:rPr lang="en-US" altLang="zh-CN" sz="2400" i="1" dirty="0" smtClean="0"/>
              <a:t>/</a:t>
            </a:r>
            <a:r>
              <a:rPr lang="en-US" altLang="zh-CN" sz="2400" i="1" dirty="0" err="1" smtClean="0"/>
              <a:t>Brexit</a:t>
            </a:r>
            <a:r>
              <a:rPr lang="en-US" altLang="zh-CN" sz="2400" i="1" dirty="0" smtClean="0"/>
              <a:t>: </a:t>
            </a:r>
            <a:r>
              <a:rPr lang="en-US" altLang="zh-CN" sz="2400" i="1" dirty="0"/>
              <a:t>British exit or Britain exiting from the EU</a:t>
            </a:r>
          </a:p>
          <a:p>
            <a:r>
              <a:rPr lang="en-US" sz="2400" b="1" dirty="0"/>
              <a:t>        </a:t>
            </a:r>
            <a:r>
              <a:rPr lang="en-US" sz="2400" u="sng" dirty="0"/>
              <a:t>Combing two words around a common sequence of sounds</a:t>
            </a:r>
          </a:p>
          <a:p>
            <a:r>
              <a:rPr lang="en-US" altLang="zh-CN" sz="2400" dirty="0"/>
              <a:t>– motel: motor + hotel</a:t>
            </a:r>
          </a:p>
          <a:p>
            <a:r>
              <a:rPr lang="en-US" altLang="zh-CN" sz="2400" i="1" dirty="0"/>
              <a:t>– smog: smoke + fog</a:t>
            </a:r>
          </a:p>
          <a:p>
            <a:r>
              <a:rPr lang="en-US" altLang="zh-CN" sz="2400" i="1" dirty="0"/>
              <a:t>– </a:t>
            </a:r>
            <a:r>
              <a:rPr lang="en-US" altLang="zh-CN" sz="2400" i="1" dirty="0" err="1"/>
              <a:t>spork</a:t>
            </a:r>
            <a:r>
              <a:rPr lang="en-US" altLang="zh-CN" sz="2400" i="1" dirty="0"/>
              <a:t>: spoon + fork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Blending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706712"/>
            <a:ext cx="6913984" cy="4351338"/>
          </a:xfrm>
        </p:spPr>
        <p:txBody>
          <a:bodyPr/>
          <a:lstStyle/>
          <a:p>
            <a:r>
              <a:rPr lang="en-US" altLang="zh-CN" sz="2400" b="1" dirty="0"/>
              <a:t>Combining the beginnings of both words</a:t>
            </a:r>
          </a:p>
          <a:p>
            <a:r>
              <a:rPr lang="en-US" altLang="zh-CN" sz="2400" dirty="0"/>
              <a:t>– modem: modulator + demodulator</a:t>
            </a:r>
          </a:p>
          <a:p>
            <a:r>
              <a:rPr lang="en-US" altLang="zh-CN" sz="2400" dirty="0"/>
              <a:t>– telex: </a:t>
            </a:r>
            <a:r>
              <a:rPr lang="en-US" altLang="zh-CN" sz="2400" dirty="0" err="1"/>
              <a:t>teleprinter</a:t>
            </a:r>
            <a:r>
              <a:rPr lang="en-US" altLang="zh-CN" sz="2400" dirty="0"/>
              <a:t> + </a:t>
            </a:r>
            <a:r>
              <a:rPr lang="en-US" altLang="zh-CN" sz="2400" dirty="0" smtClean="0"/>
              <a:t>exchange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Combing a word and part of the other word</a:t>
            </a:r>
            <a:endParaRPr lang="en-US" sz="2400" b="1" dirty="0"/>
          </a:p>
          <a:p>
            <a:r>
              <a:rPr lang="en-US" sz="2400" i="1" dirty="0" err="1"/>
              <a:t>foodoholic</a:t>
            </a:r>
            <a:r>
              <a:rPr lang="en-US" sz="2400" dirty="0"/>
              <a:t>: </a:t>
            </a:r>
            <a:r>
              <a:rPr lang="en-US" sz="2400" i="1" dirty="0"/>
              <a:t>food</a:t>
            </a:r>
            <a:r>
              <a:rPr lang="en-US" sz="2400" dirty="0"/>
              <a:t> + </a:t>
            </a:r>
            <a:r>
              <a:rPr lang="en-US" sz="2400" i="1" dirty="0"/>
              <a:t>alcoholic</a:t>
            </a:r>
          </a:p>
          <a:p>
            <a:r>
              <a:rPr lang="en-US" altLang="zh-CN" sz="2400" dirty="0"/>
              <a:t>workaholic: </a:t>
            </a:r>
          </a:p>
          <a:p>
            <a:r>
              <a:rPr lang="en-US" sz="2400" i="1" dirty="0"/>
              <a:t>fanzine: fan</a:t>
            </a:r>
            <a:r>
              <a:rPr lang="en-US" sz="2400" dirty="0"/>
              <a:t> + </a:t>
            </a:r>
            <a:r>
              <a:rPr lang="en-US" sz="2400" i="1" dirty="0"/>
              <a:t>magazine</a:t>
            </a:r>
            <a:endParaRPr lang="zh-CN" altLang="en-US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9416" y="260648"/>
            <a:ext cx="8837612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Blending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03146"/>
              </p:ext>
            </p:extLst>
          </p:nvPr>
        </p:nvGraphicFramePr>
        <p:xfrm>
          <a:off x="551384" y="2132856"/>
          <a:ext cx="4249738" cy="407829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Base word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Base word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Blend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hotel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boatel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breakfast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lunch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brunch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channel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tunnel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chunnel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compressor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expander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compander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goat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geep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guess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estimate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guesstimate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goat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shoat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smoke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fog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smog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Spanish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English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Spanglish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stagnation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inflation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stagflation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1494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2325"/>
              </p:ext>
            </p:extLst>
          </p:nvPr>
        </p:nvGraphicFramePr>
        <p:xfrm>
          <a:off x="5015880" y="2099263"/>
          <a:ext cx="4392612" cy="4078290"/>
        </p:xfrm>
        <a:graphic>
          <a:graphicData uri="http://schemas.openxmlformats.org/drawingml/2006/table">
            <a:tbl>
              <a:tblPr/>
              <a:tblGrid>
                <a:gridCol w="14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Base word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Base word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Blend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breath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analyzer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breathalyzer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motor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camp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mocamp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motor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hotel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motel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fiction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fidelity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hi-fi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modulator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demodulator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modem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926" y="26064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Derivation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690688"/>
            <a:ext cx="10515600" cy="4351338"/>
          </a:xfrm>
        </p:spPr>
        <p:txBody>
          <a:bodyPr/>
          <a:lstStyle/>
          <a:p>
            <a:r>
              <a:rPr lang="en-US" sz="2400" b="1" dirty="0"/>
              <a:t>forming a new word by adding affixes to an existing word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Prefix, suffix in English </a:t>
            </a:r>
          </a:p>
          <a:p>
            <a:r>
              <a:rPr lang="en-US" altLang="zh-CN" sz="2400" dirty="0"/>
              <a:t>act --- </a:t>
            </a:r>
            <a:r>
              <a:rPr lang="en-US" altLang="zh-CN" sz="2400" u="sng" dirty="0"/>
              <a:t>re</a:t>
            </a:r>
            <a:r>
              <a:rPr lang="en-US" altLang="zh-CN" sz="2400" dirty="0"/>
              <a:t>act</a:t>
            </a:r>
            <a:r>
              <a:rPr lang="en-US" altLang="zh-CN" sz="2400" u="sng" dirty="0"/>
              <a:t>ion</a:t>
            </a:r>
          </a:p>
          <a:p>
            <a:r>
              <a:rPr lang="en-US" altLang="zh-CN" sz="2400" dirty="0" smtClean="0"/>
              <a:t>face </a:t>
            </a:r>
            <a:r>
              <a:rPr lang="en-US" altLang="zh-CN" sz="2400" dirty="0"/>
              <a:t>--- fac</a:t>
            </a:r>
            <a:r>
              <a:rPr lang="en-US" altLang="zh-CN" sz="2400" u="sng" dirty="0"/>
              <a:t>ial </a:t>
            </a:r>
            <a:endParaRPr lang="zh-CN" altLang="en-US" sz="2400" u="sng" dirty="0"/>
          </a:p>
          <a:p>
            <a:r>
              <a:rPr lang="en-US" altLang="zh-CN" sz="2400" dirty="0"/>
              <a:t>belief --- belie</a:t>
            </a:r>
            <a:r>
              <a:rPr lang="en-US" altLang="zh-CN" sz="2400" u="sng" dirty="0"/>
              <a:t>ve</a:t>
            </a:r>
          </a:p>
          <a:p>
            <a:r>
              <a:rPr lang="en-US" altLang="zh-CN" sz="2400" dirty="0"/>
              <a:t>breath--- breath</a:t>
            </a:r>
            <a:r>
              <a:rPr lang="en-US" altLang="zh-CN" sz="2400" u="sng" dirty="0"/>
              <a:t>e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980728"/>
            <a:ext cx="8229600" cy="5286412"/>
          </a:xfrm>
        </p:spPr>
        <p:txBody>
          <a:bodyPr/>
          <a:lstStyle/>
          <a:p>
            <a:r>
              <a:rPr lang="en-US" altLang="zh-CN" sz="2400" b="1" dirty="0"/>
              <a:t>What do we know when we know a word?</a:t>
            </a:r>
          </a:p>
          <a:p>
            <a:endParaRPr lang="en-US" altLang="zh-CN" sz="2400" dirty="0"/>
          </a:p>
          <a:p>
            <a:r>
              <a:rPr lang="en-US" altLang="zh-CN" sz="2400" b="1" dirty="0" smtClean="0"/>
              <a:t>Words </a:t>
            </a:r>
            <a:r>
              <a:rPr lang="en-US" altLang="zh-CN" sz="2400" b="1" dirty="0"/>
              <a:t>are associated with a wide range of information.</a:t>
            </a:r>
            <a:endParaRPr lang="zh-CN" altLang="en-US" sz="2400" b="1" dirty="0"/>
          </a:p>
          <a:p>
            <a:endParaRPr lang="zh-CN" altLang="en-US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85992" cy="1325563"/>
          </a:xfrm>
        </p:spPr>
        <p:txBody>
          <a:bodyPr/>
          <a:lstStyle/>
          <a:p>
            <a:r>
              <a:rPr lang="en-US" altLang="zh-CN" b="1" dirty="0"/>
              <a:t>Conversion</a:t>
            </a:r>
            <a:r>
              <a:rPr lang="en-US" altLang="zh-CN" dirty="0"/>
              <a:t> </a:t>
            </a:r>
            <a:r>
              <a:rPr lang="en-US" altLang="zh-CN" sz="3600" dirty="0"/>
              <a:t>(also functional shift or zero derivation)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698323"/>
            <a:ext cx="7562056" cy="4351338"/>
          </a:xfrm>
        </p:spPr>
        <p:txBody>
          <a:bodyPr/>
          <a:lstStyle/>
          <a:p>
            <a:r>
              <a:rPr lang="en-US" altLang="zh-CN" sz="2400" i="1" dirty="0" smtClean="0">
                <a:solidFill>
                  <a:srgbClr val="0066FF"/>
                </a:solidFill>
              </a:rPr>
              <a:t>Changing </a:t>
            </a:r>
            <a:r>
              <a:rPr lang="en-US" altLang="zh-CN" sz="2400" i="1" dirty="0">
                <a:solidFill>
                  <a:srgbClr val="0066FF"/>
                </a:solidFill>
              </a:rPr>
              <a:t>the function of a word and using it as a different part of speech without any corresponding formal </a:t>
            </a:r>
            <a:r>
              <a:rPr lang="en-US" altLang="zh-CN" sz="2400" i="1" dirty="0" smtClean="0">
                <a:solidFill>
                  <a:srgbClr val="0066FF"/>
                </a:solidFill>
              </a:rPr>
              <a:t>change</a:t>
            </a:r>
          </a:p>
          <a:p>
            <a:endParaRPr lang="en-US" altLang="zh-CN" sz="2400" i="1" dirty="0">
              <a:solidFill>
                <a:srgbClr val="0066FF"/>
              </a:solidFill>
            </a:endParaRPr>
          </a:p>
          <a:p>
            <a:r>
              <a:rPr lang="en-US" altLang="zh-CN" sz="2400" dirty="0"/>
              <a:t>N – V  chair---chair the meeting</a:t>
            </a:r>
          </a:p>
          <a:p>
            <a:r>
              <a:rPr lang="en-US" altLang="zh-CN" sz="2400" dirty="0"/>
              <a:t>V, VP – N must, guess, handout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7408" y="188640"/>
            <a:ext cx="8837612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Conversion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376" y="1700808"/>
            <a:ext cx="8883650" cy="471646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The </a:t>
            </a:r>
            <a:r>
              <a:rPr lang="zh-CN" altLang="en-US" dirty="0"/>
              <a:t>oil price hit a historical new </a:t>
            </a:r>
            <a:r>
              <a:rPr lang="zh-CN" altLang="en-US" b="1" i="1" dirty="0">
                <a:solidFill>
                  <a:srgbClr val="FF3300"/>
                </a:solidFill>
              </a:rPr>
              <a:t>high/</a:t>
            </a:r>
            <a:r>
              <a:rPr lang="zh-CN" altLang="en-US" b="1" i="1" dirty="0" smtClean="0">
                <a:solidFill>
                  <a:srgbClr val="FF3300"/>
                </a:solidFill>
              </a:rPr>
              <a:t>low</a:t>
            </a:r>
            <a:r>
              <a:rPr lang="en-US" altLang="zh-CN" b="1" i="1" dirty="0" smtClean="0">
                <a:solidFill>
                  <a:srgbClr val="FF3300"/>
                </a:solidFill>
              </a:rPr>
              <a:t>.</a:t>
            </a:r>
            <a:endParaRPr lang="zh-CN" altLang="en-US" b="1" i="1" dirty="0">
              <a:solidFill>
                <a:srgbClr val="FF3300"/>
              </a:solidFill>
            </a:endParaRPr>
          </a:p>
          <a:p>
            <a:pPr eaLnBrk="1" hangingPunct="1"/>
            <a:r>
              <a:rPr lang="zh-CN" altLang="en-US" dirty="0"/>
              <a:t>try our best to </a:t>
            </a:r>
            <a:r>
              <a:rPr lang="zh-CN" altLang="en-US" b="1" i="1" dirty="0">
                <a:solidFill>
                  <a:srgbClr val="FF3300"/>
                </a:solidFill>
              </a:rPr>
              <a:t>lower</a:t>
            </a:r>
            <a:r>
              <a:rPr lang="zh-CN" altLang="en-US" dirty="0"/>
              <a:t> the living </a:t>
            </a:r>
            <a:r>
              <a:rPr lang="zh-CN" altLang="en-US" dirty="0" smtClean="0"/>
              <a:t>cost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 eaLnBrk="1" hangingPunct="1"/>
            <a:r>
              <a:rPr lang="zh-CN" altLang="en-US" dirty="0"/>
              <a:t>to </a:t>
            </a:r>
            <a:r>
              <a:rPr lang="zh-CN" altLang="en-US" b="1" i="1" dirty="0">
                <a:solidFill>
                  <a:srgbClr val="FF3300"/>
                </a:solidFill>
              </a:rPr>
              <a:t>better</a:t>
            </a:r>
            <a:r>
              <a:rPr lang="zh-CN" altLang="en-US" dirty="0"/>
              <a:t> our English</a:t>
            </a:r>
          </a:p>
          <a:p>
            <a:pPr eaLnBrk="1" hangingPunct="1"/>
            <a:r>
              <a:rPr lang="zh-CN" altLang="en-US" dirty="0"/>
              <a:t>The cost </a:t>
            </a:r>
            <a:r>
              <a:rPr lang="zh-CN" altLang="en-US" b="1" i="1" dirty="0">
                <a:solidFill>
                  <a:srgbClr val="FF3300"/>
                </a:solidFill>
              </a:rPr>
              <a:t>totals</a:t>
            </a:r>
            <a:r>
              <a:rPr lang="zh-CN" altLang="en-US" dirty="0"/>
              <a:t> 3.5 million USD.</a:t>
            </a:r>
          </a:p>
          <a:p>
            <a:pPr eaLnBrk="1" hangingPunct="1"/>
            <a:r>
              <a:rPr lang="zh-CN" altLang="en-US" dirty="0"/>
              <a:t>He bought a new BMW </a:t>
            </a:r>
            <a:r>
              <a:rPr lang="zh-CN" altLang="en-US" b="1" i="1" dirty="0" smtClean="0">
                <a:solidFill>
                  <a:srgbClr val="FF3300"/>
                </a:solidFill>
              </a:rPr>
              <a:t>convertible</a:t>
            </a:r>
            <a:r>
              <a:rPr lang="zh-CN" altLang="en-US" dirty="0" smtClean="0"/>
              <a:t>.</a:t>
            </a:r>
            <a:r>
              <a:rPr lang="zh-CN" altLang="en-US" i="1" dirty="0" smtClean="0">
                <a:solidFill>
                  <a:srgbClr val="0066FF"/>
                </a:solidFill>
              </a:rPr>
              <a:t> </a:t>
            </a:r>
            <a:endParaRPr lang="en-US" altLang="zh-CN" i="1" dirty="0" smtClean="0">
              <a:solidFill>
                <a:srgbClr val="0066FF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7408" y="188640"/>
            <a:ext cx="8837612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Abbreviation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1370" y="1556792"/>
            <a:ext cx="8883650" cy="471646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b="1" dirty="0"/>
              <a:t>Abbreviation</a:t>
            </a:r>
            <a:r>
              <a:rPr lang="en-US" altLang="zh-CN" sz="2400" dirty="0"/>
              <a:t> involves the shortening of existing words to create other words, usually informal versions of the originals</a:t>
            </a:r>
            <a:r>
              <a:rPr lang="en-US" altLang="zh-CN" sz="2400" dirty="0" smtClean="0"/>
              <a:t>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b="1" dirty="0"/>
              <a:t>1. Clipping /shortening</a:t>
            </a:r>
          </a:p>
          <a:p>
            <a:pPr lvl="1" eaLnBrk="1" hangingPunct="1"/>
            <a:r>
              <a:rPr lang="zh-CN" altLang="en-US" sz="2400" dirty="0"/>
              <a:t>clipping the first part: phone, copter, chute, </a:t>
            </a:r>
          </a:p>
          <a:p>
            <a:pPr lvl="1" eaLnBrk="1" hangingPunct="1"/>
            <a:r>
              <a:rPr lang="zh-CN" altLang="en-US" sz="2400" dirty="0"/>
              <a:t>clipping the last part: math, ad, dorm,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both the first and last part: </a:t>
            </a:r>
            <a:r>
              <a:rPr lang="zh-CN" altLang="en-US" sz="2400" dirty="0" smtClean="0"/>
              <a:t>flu</a:t>
            </a:r>
            <a:endParaRPr lang="en-US" altLang="zh-CN" sz="2400" dirty="0" smtClean="0"/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400" b="1" dirty="0"/>
              <a:t>2. Initial</a:t>
            </a:r>
            <a:r>
              <a:rPr lang="zh-CN" altLang="en-US" sz="2400" b="1" dirty="0"/>
              <a:t>ism </a:t>
            </a:r>
            <a:r>
              <a:rPr lang="en-US" altLang="zh-CN" sz="2400" b="1" dirty="0"/>
              <a:t>or Acronym</a:t>
            </a:r>
            <a:r>
              <a:rPr lang="zh-CN" altLang="en-US" sz="2400" b="1" dirty="0"/>
              <a:t>y</a:t>
            </a:r>
          </a:p>
          <a:p>
            <a:pPr lvl="1" eaLnBrk="1" hangingPunct="1"/>
            <a:r>
              <a:rPr lang="zh-CN" altLang="en-US" sz="2400" dirty="0"/>
              <a:t>WHO, UN, USA, USSR, CIS, BBC, VOA, CIA, FBI,</a:t>
            </a:r>
          </a:p>
          <a:p>
            <a:pPr lvl="1" eaLnBrk="1" hangingPunct="1"/>
            <a:r>
              <a:rPr lang="zh-CN" altLang="en-US" sz="2400" dirty="0"/>
              <a:t>NATO, OPEC, APEC, GATT, UNESCO, 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9416" y="188640"/>
            <a:ext cx="8837612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Backformation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384" y="1556792"/>
            <a:ext cx="8883650" cy="471646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/>
              <a:t>A word of one type (usually a noun) is reduced to form another word of a different type (usually a verb). </a:t>
            </a:r>
          </a:p>
          <a:p>
            <a:pPr lvl="1" eaLnBrk="1" hangingPunct="1"/>
            <a:r>
              <a:rPr lang="en-US" altLang="zh-CN" sz="2400" i="1" dirty="0"/>
              <a:t>Television: televise</a:t>
            </a:r>
          </a:p>
          <a:p>
            <a:pPr lvl="1" eaLnBrk="1" hangingPunct="1"/>
            <a:r>
              <a:rPr lang="en-US" altLang="zh-CN" sz="2400" i="1" dirty="0"/>
              <a:t>Option: opt</a:t>
            </a:r>
          </a:p>
          <a:p>
            <a:pPr lvl="1" eaLnBrk="1" hangingPunct="1"/>
            <a:r>
              <a:rPr lang="en-US" altLang="zh-CN" sz="2400" i="1" dirty="0" smtClean="0"/>
              <a:t>Babysitter</a:t>
            </a:r>
            <a:r>
              <a:rPr lang="en-US" altLang="zh-CN" sz="2400" i="1" dirty="0"/>
              <a:t>: babysit</a:t>
            </a:r>
          </a:p>
          <a:p>
            <a:r>
              <a:rPr lang="en-US" altLang="zh-CN" sz="2400" i="1" dirty="0"/>
              <a:t>  </a:t>
            </a:r>
            <a:r>
              <a:rPr lang="en-US" altLang="zh-CN" sz="2400" i="1" dirty="0" smtClean="0"/>
              <a:t>     </a:t>
            </a:r>
            <a:r>
              <a:rPr lang="en-US" altLang="zh-CN" sz="2400" i="1" dirty="0"/>
              <a:t>editor: edit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591" y="269776"/>
            <a:ext cx="8837612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Borrowing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3392" y="1412776"/>
            <a:ext cx="8883650" cy="471646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altLang="zh-CN" sz="2400" b="1" dirty="0"/>
              <a:t>Borrowing</a:t>
            </a:r>
            <a:r>
              <a:rPr lang="en-US" altLang="zh-CN" sz="2400" dirty="0"/>
              <a:t> involves adopting a word from another language and incorporating it into another language.</a:t>
            </a:r>
          </a:p>
          <a:p>
            <a:pPr lvl="1" eaLnBrk="1" hangingPunct="1"/>
            <a:r>
              <a:rPr lang="en-US" altLang="zh-CN" sz="2400" dirty="0"/>
              <a:t>Alcohol (Arabic), boss (Dutch), coup (French), blitzkrieg (German</a:t>
            </a:r>
            <a:r>
              <a:rPr lang="zh-CN" altLang="en-US" sz="2400" dirty="0"/>
              <a:t>， </a:t>
            </a:r>
            <a:r>
              <a:rPr lang="en-US" sz="2400" dirty="0"/>
              <a:t>a sudden military attack</a:t>
            </a:r>
            <a:r>
              <a:rPr lang="en-US" altLang="zh-CN" sz="2400" dirty="0"/>
              <a:t>), robot (Czech), judo (Japanese), yogurt (Turkish), zebra (Bantu), kiwi (Australian aboriginal), tomato (American Indian), shampoo (Indian)…</a:t>
            </a:r>
          </a:p>
          <a:p>
            <a:pPr lvl="1" eaLnBrk="1" hangingPunct="1"/>
            <a:r>
              <a:rPr lang="en-US" altLang="zh-CN" sz="2400" dirty="0"/>
              <a:t>What about Chinese</a:t>
            </a:r>
            <a:r>
              <a:rPr lang="en-US" altLang="zh-CN" sz="2400" dirty="0" smtClean="0"/>
              <a:t>?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400" b="1" dirty="0" smtClean="0"/>
              <a:t>Loan-translation </a:t>
            </a:r>
            <a:r>
              <a:rPr lang="en-US" altLang="zh-CN" sz="2400" b="1" dirty="0"/>
              <a:t>or calque</a:t>
            </a:r>
          </a:p>
          <a:p>
            <a:pPr eaLnBrk="1" hangingPunct="1"/>
            <a:r>
              <a:rPr lang="en-US" sz="2400" dirty="0"/>
              <a:t>Borrowing a word from another language by literal, word-for-word or root-for-root translation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Flea market: </a:t>
            </a:r>
            <a:r>
              <a:rPr lang="zh-CN" altLang="en-US" sz="2400" dirty="0"/>
              <a:t>跳蚤市场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Hot dog: </a:t>
            </a:r>
            <a:r>
              <a:rPr lang="zh-CN" altLang="en-US" sz="2400" dirty="0"/>
              <a:t>热狗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5400" y="332656"/>
            <a:ext cx="8837612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Coinage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4627" y="1700808"/>
            <a:ext cx="8883650" cy="471646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The invention of totally new </a:t>
            </a:r>
            <a:r>
              <a:rPr lang="en-US" altLang="zh-CN" sz="2400" b="1" dirty="0" smtClean="0"/>
              <a:t>terms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The names of products or trade marks or brand names of a company becomes general terms.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Aspirin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Nylon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Zipper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Xerox </a:t>
            </a:r>
            <a:r>
              <a:rPr lang="en-US" altLang="zh-CN" sz="2400" dirty="0"/>
              <a:t>(make a copy of…)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>
          <a:xfrm>
            <a:off x="623392" y="404664"/>
            <a:ext cx="8837612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/>
              <a:t>hypocorisms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/>
          </p:cNvSpPr>
          <p:nvPr>
            <p:ph idx="4294967295"/>
          </p:nvPr>
        </p:nvSpPr>
        <p:spPr>
          <a:xfrm>
            <a:off x="479376" y="1700808"/>
            <a:ext cx="8883650" cy="471646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a longer </a:t>
            </a:r>
            <a:r>
              <a:rPr lang="en-US" altLang="zh-CN" dirty="0"/>
              <a:t>word is reduced to a single syllable, then </a:t>
            </a:r>
            <a:r>
              <a:rPr lang="en-US" altLang="zh-CN" i="1" dirty="0"/>
              <a:t>-y or -</a:t>
            </a:r>
            <a:r>
              <a:rPr lang="en-US" altLang="zh-CN" i="1" dirty="0" err="1"/>
              <a:t>ie</a:t>
            </a:r>
            <a:r>
              <a:rPr lang="en-US" altLang="zh-CN" i="1" dirty="0"/>
              <a:t> is added to the end.</a:t>
            </a:r>
          </a:p>
          <a:p>
            <a:pPr lvl="1" eaLnBrk="1" hangingPunct="1"/>
            <a:r>
              <a:rPr lang="en-US" altLang="zh-CN" sz="2000" i="1" dirty="0" err="1" smtClean="0"/>
              <a:t>telly</a:t>
            </a:r>
            <a:r>
              <a:rPr lang="en-US" altLang="zh-CN" sz="2000" i="1" dirty="0" smtClean="0"/>
              <a:t> </a:t>
            </a:r>
            <a:r>
              <a:rPr lang="en-US" altLang="zh-CN" sz="2000" i="1" dirty="0"/>
              <a:t>(‘television)</a:t>
            </a:r>
          </a:p>
          <a:p>
            <a:pPr lvl="1" eaLnBrk="1" hangingPunct="1"/>
            <a:r>
              <a:rPr lang="en-US" altLang="zh-CN" sz="2000" i="1" dirty="0"/>
              <a:t>Aussie (‘Australian’)</a:t>
            </a:r>
          </a:p>
          <a:p>
            <a:pPr lvl="1" eaLnBrk="1" hangingPunct="1"/>
            <a:r>
              <a:rPr lang="en-US" altLang="zh-CN" sz="2000" i="1" dirty="0" err="1"/>
              <a:t>barbie</a:t>
            </a:r>
            <a:r>
              <a:rPr lang="en-US" altLang="zh-CN" sz="2000" i="1" dirty="0"/>
              <a:t> (‘barbecue’)</a:t>
            </a:r>
          </a:p>
          <a:p>
            <a:pPr lvl="1" eaLnBrk="1" hangingPunct="1"/>
            <a:r>
              <a:rPr lang="en-US" altLang="zh-CN" sz="2000" i="1" dirty="0" smtClean="0"/>
              <a:t>Chrissy </a:t>
            </a:r>
            <a:r>
              <a:rPr lang="en-US" altLang="zh-CN" sz="2000" i="1" dirty="0" err="1" smtClean="0"/>
              <a:t>pressies</a:t>
            </a:r>
            <a:endParaRPr lang="en-US" altLang="zh-CN" sz="2000" i="1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3108" y="332656"/>
            <a:ext cx="8837612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Multiple Process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376" y="1844824"/>
            <a:ext cx="8883650" cy="471646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The creation of a word might involve several of the word-formation processes mentioned above.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Deli: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</a:t>
            </a:r>
            <a:r>
              <a:rPr lang="en-US" altLang="zh-CN" sz="2400" i="1" dirty="0"/>
              <a:t>borrowing (delicatessen</a:t>
            </a:r>
            <a:r>
              <a:rPr lang="en-US" altLang="zh-CN" sz="2400" dirty="0"/>
              <a:t>, </a:t>
            </a:r>
            <a:r>
              <a:rPr lang="en-US" altLang="zh-CN" sz="2400" i="1" dirty="0"/>
              <a:t>from German) + </a:t>
            </a:r>
            <a:r>
              <a:rPr lang="en-US" altLang="zh-CN" sz="2400" i="1" dirty="0" smtClean="0"/>
              <a:t>clipping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Problems with the project </a:t>
            </a:r>
            <a:r>
              <a:rPr lang="en-US" altLang="zh-CN" sz="2400" b="1" i="1" dirty="0"/>
              <a:t>snowballed</a:t>
            </a:r>
            <a:r>
              <a:rPr lang="en-US" altLang="zh-CN" sz="24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Compounding + conversion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Waspish attitude (WASP: white Anglo-Saxon Protestant)</a:t>
            </a:r>
            <a:endParaRPr lang="en-US" altLang="zh-CN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Morphological knowledge</a:t>
            </a:r>
          </a:p>
          <a:p>
            <a:r>
              <a:rPr lang="en-US" altLang="zh-CN" b="1" dirty="0"/>
              <a:t>        morpheme</a:t>
            </a:r>
          </a:p>
          <a:p>
            <a:r>
              <a:rPr lang="en-US" altLang="zh-CN" b="1" dirty="0"/>
              <a:t>        types of morphemes</a:t>
            </a:r>
          </a:p>
          <a:p>
            <a:r>
              <a:rPr lang="en-US" altLang="zh-CN" b="1" dirty="0"/>
              <a:t>        organization of morphemes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2. Word-formation processes </a:t>
            </a:r>
            <a:endParaRPr lang="zh-CN" altLang="en-US" b="1" dirty="0"/>
          </a:p>
          <a:p>
            <a:endParaRPr lang="zh-CN" altLang="en-US" b="1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Reading materials for the next week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7 Grammar</a:t>
            </a:r>
          </a:p>
          <a:p>
            <a:r>
              <a:rPr lang="en-US" altLang="zh-CN" dirty="0" smtClean="0"/>
              <a:t>Chapter 8 Syntax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553132"/>
      </p:ext>
    </p:extLst>
  </p:cSld>
  <p:clrMapOvr>
    <a:masterClrMapping/>
  </p:clrMapOvr>
  <p:transition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1. Morphological knowledge</a:t>
            </a:r>
          </a:p>
          <a:p>
            <a:r>
              <a:rPr lang="en-US" altLang="zh-CN" sz="2800" b="1" dirty="0"/>
              <a:t>        morpheme</a:t>
            </a:r>
          </a:p>
          <a:p>
            <a:r>
              <a:rPr lang="en-US" altLang="zh-CN" sz="2800" b="1" dirty="0"/>
              <a:t>        types of morphemes</a:t>
            </a:r>
          </a:p>
          <a:p>
            <a:r>
              <a:rPr lang="en-US" altLang="zh-CN" sz="2800" b="1" dirty="0" smtClean="0"/>
              <a:t>        organization of </a:t>
            </a:r>
            <a:r>
              <a:rPr lang="en-US" altLang="zh-CN" b="1" dirty="0" smtClean="0"/>
              <a:t>morphemes</a:t>
            </a:r>
            <a:endParaRPr lang="en-US" altLang="zh-CN" b="1" dirty="0"/>
          </a:p>
          <a:p>
            <a:pPr marL="0" indent="0">
              <a:buNone/>
            </a:pPr>
            <a:endParaRPr lang="en-US" altLang="zh-CN" sz="2800" b="1" dirty="0"/>
          </a:p>
          <a:p>
            <a:r>
              <a:rPr lang="en-US" altLang="zh-CN" sz="2800" b="1" dirty="0" smtClean="0"/>
              <a:t>2. </a:t>
            </a:r>
            <a:r>
              <a:rPr lang="en-US" altLang="zh-CN" sz="2800" b="1" dirty="0"/>
              <a:t>Word-formation processes </a:t>
            </a:r>
            <a:endParaRPr lang="zh-CN" altLang="en-US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References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 err="1"/>
              <a:t>Fasold</a:t>
            </a:r>
            <a:r>
              <a:rPr lang="en-US" altLang="zh-CN" sz="2000" dirty="0"/>
              <a:t>, R. W., &amp; Connor-Linton, J. (Eds.). (2006). </a:t>
            </a:r>
            <a:r>
              <a:rPr lang="en-US" altLang="zh-CN" sz="2000" i="1" dirty="0"/>
              <a:t>An introduction to language and linguistics</a:t>
            </a:r>
            <a:r>
              <a:rPr lang="en-US" altLang="zh-CN" sz="2000" dirty="0"/>
              <a:t>. Cambridge university press.</a:t>
            </a:r>
          </a:p>
          <a:p>
            <a:r>
              <a:rPr lang="en-US" altLang="zh-CN" sz="2000" dirty="0" err="1"/>
              <a:t>Fromkin</a:t>
            </a:r>
            <a:r>
              <a:rPr lang="en-US" altLang="zh-CN" sz="2000" dirty="0"/>
              <a:t>, V., Rodman, R., &amp; </a:t>
            </a:r>
            <a:r>
              <a:rPr lang="en-US" altLang="zh-CN" sz="2000" dirty="0" err="1"/>
              <a:t>Hyams</a:t>
            </a:r>
            <a:r>
              <a:rPr lang="en-US" altLang="zh-CN" sz="2000" dirty="0"/>
              <a:t>, N. (2011). </a:t>
            </a:r>
            <a:r>
              <a:rPr lang="en-US" altLang="zh-CN" sz="2000" i="1" dirty="0"/>
              <a:t>An introduction to language</a:t>
            </a:r>
            <a:r>
              <a:rPr lang="en-US" altLang="zh-CN" sz="2000" dirty="0"/>
              <a:t>. Cengage Learning.</a:t>
            </a:r>
          </a:p>
          <a:p>
            <a:r>
              <a:rPr lang="en-US" altLang="zh-CN" sz="2000" dirty="0"/>
              <a:t>Hazen, K. (2014). </a:t>
            </a:r>
            <a:r>
              <a:rPr lang="en-US" altLang="zh-CN" sz="2000" i="1" dirty="0"/>
              <a:t>An introduction to language</a:t>
            </a:r>
            <a:r>
              <a:rPr lang="en-US" altLang="zh-CN" sz="2000" dirty="0"/>
              <a:t>. John Wiley &amp; Sons.</a:t>
            </a:r>
          </a:p>
          <a:p>
            <a:r>
              <a:rPr lang="en-US" altLang="zh-CN" sz="2000" dirty="0"/>
              <a:t>Radford, A., Atkinson, M., Britain, D., </a:t>
            </a:r>
            <a:r>
              <a:rPr lang="en-US" altLang="zh-CN" sz="2000" dirty="0" err="1"/>
              <a:t>Clahsen</a:t>
            </a:r>
            <a:r>
              <a:rPr lang="en-US" altLang="zh-CN" sz="2000" dirty="0"/>
              <a:t>, H., &amp; Spencer, A. (2009). </a:t>
            </a:r>
            <a:r>
              <a:rPr lang="en-US" altLang="zh-CN" sz="2000" i="1" dirty="0"/>
              <a:t>Linguistics: an introduction</a:t>
            </a:r>
            <a:r>
              <a:rPr lang="en-US" altLang="zh-CN" sz="2000" dirty="0"/>
              <a:t>. Cambridge University Press.</a:t>
            </a:r>
          </a:p>
          <a:p>
            <a:r>
              <a:rPr lang="en-US" altLang="zh-CN" sz="2000" dirty="0"/>
              <a:t>Yule, G. (2014). </a:t>
            </a:r>
            <a:r>
              <a:rPr lang="en-US" altLang="zh-CN" sz="2000" i="1" dirty="0"/>
              <a:t>The study of language</a:t>
            </a:r>
            <a:r>
              <a:rPr lang="en-US" altLang="zh-CN" sz="2000" dirty="0"/>
              <a:t>. Cambridge university press.</a:t>
            </a:r>
          </a:p>
          <a:p>
            <a:r>
              <a:rPr lang="en-US" altLang="zh-CN" sz="2000" dirty="0"/>
              <a:t>Among many other materials (including online materials)!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2412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矩形 4"/>
          <p:cNvSpPr>
            <a:spLocks noChangeArrowheads="1"/>
          </p:cNvSpPr>
          <p:nvPr/>
        </p:nvSpPr>
        <p:spPr bwMode="auto">
          <a:xfrm>
            <a:off x="1549072" y="976204"/>
            <a:ext cx="9144000" cy="5197475"/>
          </a:xfrm>
          <a:prstGeom prst="rect">
            <a:avLst/>
          </a:prstGeom>
          <a:solidFill>
            <a:srgbClr val="DD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35" name="矩形 7"/>
          <p:cNvSpPr>
            <a:spLocks noChangeArrowheads="1"/>
          </p:cNvSpPr>
          <p:nvPr/>
        </p:nvSpPr>
        <p:spPr bwMode="auto">
          <a:xfrm>
            <a:off x="1524000" y="5126039"/>
            <a:ext cx="9144000" cy="142875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36" name="直接连接符 9"/>
          <p:cNvSpPr>
            <a:spLocks noChangeShapeType="1"/>
          </p:cNvSpPr>
          <p:nvPr/>
        </p:nvSpPr>
        <p:spPr bwMode="auto">
          <a:xfrm rot="5400000">
            <a:off x="2367757" y="4731545"/>
            <a:ext cx="785813" cy="3175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 rot="-759428">
            <a:off x="2674939" y="4140200"/>
            <a:ext cx="263525" cy="236538"/>
            <a:chOff x="0" y="0"/>
            <a:chExt cx="262892" cy="236198"/>
          </a:xfrm>
        </p:grpSpPr>
        <p:sp>
          <p:nvSpPr>
            <p:cNvPr id="95270" name="同心圆 10"/>
            <p:cNvSpPr>
              <a:spLocks noChangeArrowheads="1"/>
            </p:cNvSpPr>
            <p:nvPr/>
          </p:nvSpPr>
          <p:spPr bwMode="auto">
            <a:xfrm>
              <a:off x="0" y="56198"/>
              <a:ext cx="180000" cy="180000"/>
            </a:xfrm>
            <a:custGeom>
              <a:avLst/>
              <a:gdLst>
                <a:gd name="T0" fmla="*/ 750000 w 21600"/>
                <a:gd name="T1" fmla="*/ 0 h 21600"/>
                <a:gd name="T2" fmla="*/ 219650 w 21600"/>
                <a:gd name="T3" fmla="*/ 219650 h 21600"/>
                <a:gd name="T4" fmla="*/ 0 w 21600"/>
                <a:gd name="T5" fmla="*/ 750000 h 21600"/>
                <a:gd name="T6" fmla="*/ 219650 w 21600"/>
                <a:gd name="T7" fmla="*/ 1280350 h 21600"/>
                <a:gd name="T8" fmla="*/ 750000 w 21600"/>
                <a:gd name="T9" fmla="*/ 1500000 h 21600"/>
                <a:gd name="T10" fmla="*/ 1280350 w 21600"/>
                <a:gd name="T11" fmla="*/ 1280350 h 21600"/>
                <a:gd name="T12" fmla="*/ 1500000 w 21600"/>
                <a:gd name="T13" fmla="*/ 750000 h 21600"/>
                <a:gd name="T14" fmla="*/ 1280350 w 21600"/>
                <a:gd name="T15" fmla="*/ 21965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756" y="10800"/>
                  </a:moveTo>
                  <a:cubicBezTo>
                    <a:pt x="4756" y="14138"/>
                    <a:pt x="7462" y="16844"/>
                    <a:pt x="10800" y="16844"/>
                  </a:cubicBezTo>
                  <a:cubicBezTo>
                    <a:pt x="14138" y="16844"/>
                    <a:pt x="16844" y="14138"/>
                    <a:pt x="16844" y="10800"/>
                  </a:cubicBezTo>
                  <a:cubicBezTo>
                    <a:pt x="16844" y="7462"/>
                    <a:pt x="14138" y="4756"/>
                    <a:pt x="10800" y="4756"/>
                  </a:cubicBezTo>
                  <a:cubicBezTo>
                    <a:pt x="7462" y="4756"/>
                    <a:pt x="4756" y="7462"/>
                    <a:pt x="4756" y="108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95271" name="直接箭头连接符 13"/>
            <p:cNvCxnSpPr>
              <a:cxnSpLocks noChangeShapeType="1"/>
            </p:cNvCxnSpPr>
            <p:nvPr/>
          </p:nvCxnSpPr>
          <p:spPr bwMode="auto">
            <a:xfrm flipV="1">
              <a:off x="120016" y="0"/>
              <a:ext cx="142876" cy="107157"/>
            </a:xfrm>
            <a:prstGeom prst="straightConnector1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238" name="直接连接符 15"/>
          <p:cNvSpPr>
            <a:spLocks noChangeShapeType="1"/>
          </p:cNvSpPr>
          <p:nvPr/>
        </p:nvSpPr>
        <p:spPr bwMode="auto">
          <a:xfrm rot="5400000">
            <a:off x="2690813" y="4552951"/>
            <a:ext cx="1143000" cy="3175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39" name="同心圆 18"/>
          <p:cNvSpPr>
            <a:spLocks noChangeArrowheads="1"/>
          </p:cNvSpPr>
          <p:nvPr/>
        </p:nvSpPr>
        <p:spPr bwMode="auto">
          <a:xfrm>
            <a:off x="3117851" y="3697289"/>
            <a:ext cx="288925" cy="287337"/>
          </a:xfrm>
          <a:custGeom>
            <a:avLst/>
            <a:gdLst>
              <a:gd name="T0" fmla="*/ 1932360 w 21600"/>
              <a:gd name="T1" fmla="*/ 0 h 21600"/>
              <a:gd name="T2" fmla="*/ 565932 w 21600"/>
              <a:gd name="T3" fmla="*/ 559722 h 21600"/>
              <a:gd name="T4" fmla="*/ 0 w 21600"/>
              <a:gd name="T5" fmla="*/ 1911177 h 21600"/>
              <a:gd name="T6" fmla="*/ 565932 w 21600"/>
              <a:gd name="T7" fmla="*/ 3262619 h 21600"/>
              <a:gd name="T8" fmla="*/ 1932360 w 21600"/>
              <a:gd name="T9" fmla="*/ 3822340 h 21600"/>
              <a:gd name="T10" fmla="*/ 3298774 w 21600"/>
              <a:gd name="T11" fmla="*/ 3262619 h 21600"/>
              <a:gd name="T12" fmla="*/ 3864706 w 21600"/>
              <a:gd name="T13" fmla="*/ 1911177 h 21600"/>
              <a:gd name="T14" fmla="*/ 3298774 w 21600"/>
              <a:gd name="T15" fmla="*/ 55972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764" y="10800"/>
                </a:moveTo>
                <a:cubicBezTo>
                  <a:pt x="2764" y="15238"/>
                  <a:pt x="6362" y="18836"/>
                  <a:pt x="10800" y="18836"/>
                </a:cubicBezTo>
                <a:cubicBezTo>
                  <a:pt x="15238" y="18836"/>
                  <a:pt x="18836" y="15238"/>
                  <a:pt x="18836" y="10800"/>
                </a:cubicBezTo>
                <a:cubicBezTo>
                  <a:pt x="18836" y="6362"/>
                  <a:pt x="15238" y="2764"/>
                  <a:pt x="10800" y="2764"/>
                </a:cubicBezTo>
                <a:cubicBezTo>
                  <a:pt x="6362" y="2764"/>
                  <a:pt x="2764" y="6362"/>
                  <a:pt x="2764" y="1080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7F7F7F"/>
                </a:solidFill>
              </a:rPr>
              <a:t>$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5240" name="椭圆 19"/>
          <p:cNvSpPr>
            <a:spLocks noChangeArrowheads="1"/>
          </p:cNvSpPr>
          <p:nvPr/>
        </p:nvSpPr>
        <p:spPr bwMode="auto">
          <a:xfrm>
            <a:off x="2620963" y="403226"/>
            <a:ext cx="500062" cy="428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41" name="椭圆 20"/>
          <p:cNvSpPr>
            <a:spLocks noChangeArrowheads="1"/>
          </p:cNvSpPr>
          <p:nvPr/>
        </p:nvSpPr>
        <p:spPr bwMode="auto">
          <a:xfrm>
            <a:off x="2835276" y="476250"/>
            <a:ext cx="500063" cy="5715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42" name="椭圆 21"/>
          <p:cNvSpPr>
            <a:spLocks noChangeArrowheads="1"/>
          </p:cNvSpPr>
          <p:nvPr/>
        </p:nvSpPr>
        <p:spPr bwMode="auto">
          <a:xfrm>
            <a:off x="3121025" y="619126"/>
            <a:ext cx="704850" cy="5000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43" name="椭圆 22"/>
          <p:cNvSpPr>
            <a:spLocks noChangeArrowheads="1"/>
          </p:cNvSpPr>
          <p:nvPr/>
        </p:nvSpPr>
        <p:spPr bwMode="auto">
          <a:xfrm>
            <a:off x="3263900" y="333376"/>
            <a:ext cx="928688" cy="714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44" name="椭圆 23"/>
          <p:cNvSpPr>
            <a:spLocks noChangeArrowheads="1"/>
          </p:cNvSpPr>
          <p:nvPr/>
        </p:nvSpPr>
        <p:spPr bwMode="auto">
          <a:xfrm>
            <a:off x="4692651" y="403225"/>
            <a:ext cx="714375" cy="5016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45" name="椭圆 24"/>
          <p:cNvSpPr>
            <a:spLocks noChangeArrowheads="1"/>
          </p:cNvSpPr>
          <p:nvPr/>
        </p:nvSpPr>
        <p:spPr bwMode="auto">
          <a:xfrm rot="759723">
            <a:off x="6188075" y="282576"/>
            <a:ext cx="928688" cy="714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46" name="椭圆 25"/>
          <p:cNvSpPr>
            <a:spLocks noChangeArrowheads="1"/>
          </p:cNvSpPr>
          <p:nvPr/>
        </p:nvSpPr>
        <p:spPr bwMode="auto">
          <a:xfrm>
            <a:off x="5121275" y="476251"/>
            <a:ext cx="928688" cy="714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47" name="椭圆 26"/>
          <p:cNvSpPr>
            <a:spLocks noChangeArrowheads="1"/>
          </p:cNvSpPr>
          <p:nvPr/>
        </p:nvSpPr>
        <p:spPr bwMode="auto">
          <a:xfrm>
            <a:off x="5764214" y="476250"/>
            <a:ext cx="714375" cy="6429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48" name="椭圆 27"/>
          <p:cNvSpPr>
            <a:spLocks noChangeArrowheads="1"/>
          </p:cNvSpPr>
          <p:nvPr/>
        </p:nvSpPr>
        <p:spPr bwMode="auto">
          <a:xfrm>
            <a:off x="7907339" y="831850"/>
            <a:ext cx="714375" cy="5016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49" name="椭圆 28"/>
          <p:cNvSpPr>
            <a:spLocks noChangeArrowheads="1"/>
          </p:cNvSpPr>
          <p:nvPr/>
        </p:nvSpPr>
        <p:spPr bwMode="auto">
          <a:xfrm rot="759723">
            <a:off x="9045575" y="496889"/>
            <a:ext cx="928688" cy="714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50" name="椭圆 29"/>
          <p:cNvSpPr>
            <a:spLocks noChangeArrowheads="1"/>
          </p:cNvSpPr>
          <p:nvPr/>
        </p:nvSpPr>
        <p:spPr bwMode="auto">
          <a:xfrm rot="-1549861">
            <a:off x="8159750" y="571501"/>
            <a:ext cx="928688" cy="714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51" name="椭圆 30"/>
          <p:cNvSpPr>
            <a:spLocks noChangeArrowheads="1"/>
          </p:cNvSpPr>
          <p:nvPr/>
        </p:nvSpPr>
        <p:spPr bwMode="auto">
          <a:xfrm rot="2087486">
            <a:off x="8836026" y="403226"/>
            <a:ext cx="714375" cy="6445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52" name="椭圆 31"/>
          <p:cNvSpPr>
            <a:spLocks noChangeArrowheads="1"/>
          </p:cNvSpPr>
          <p:nvPr/>
        </p:nvSpPr>
        <p:spPr bwMode="auto">
          <a:xfrm>
            <a:off x="8693151" y="904876"/>
            <a:ext cx="714375" cy="5000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53" name="椭圆 32"/>
          <p:cNvSpPr>
            <a:spLocks noChangeArrowheads="1"/>
          </p:cNvSpPr>
          <p:nvPr/>
        </p:nvSpPr>
        <p:spPr bwMode="auto">
          <a:xfrm>
            <a:off x="7550151" y="688975"/>
            <a:ext cx="714375" cy="5016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54" name="太阳形 33"/>
          <p:cNvSpPr>
            <a:spLocks noChangeArrowheads="1"/>
          </p:cNvSpPr>
          <p:nvPr/>
        </p:nvSpPr>
        <p:spPr bwMode="auto">
          <a:xfrm rot="1411899">
            <a:off x="9131300" y="3232150"/>
            <a:ext cx="673100" cy="673100"/>
          </a:xfrm>
          <a:prstGeom prst="sun">
            <a:avLst>
              <a:gd name="adj" fmla="val 2500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55" name="直接连接符 38"/>
          <p:cNvSpPr>
            <a:spLocks noChangeShapeType="1"/>
          </p:cNvSpPr>
          <p:nvPr/>
        </p:nvSpPr>
        <p:spPr bwMode="auto">
          <a:xfrm rot="5400000">
            <a:off x="8739188" y="4410076"/>
            <a:ext cx="1428750" cy="3175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56" name="心形 40"/>
          <p:cNvSpPr>
            <a:spLocks noChangeArrowheads="1"/>
          </p:cNvSpPr>
          <p:nvPr/>
        </p:nvSpPr>
        <p:spPr bwMode="auto">
          <a:xfrm>
            <a:off x="3689350" y="4054475"/>
            <a:ext cx="285750" cy="285750"/>
          </a:xfrm>
          <a:custGeom>
            <a:avLst/>
            <a:gdLst>
              <a:gd name="T0" fmla="*/ 1900621 w 21600"/>
              <a:gd name="T1" fmla="*/ 382746 h 21600"/>
              <a:gd name="T2" fmla="*/ 512432 w 21600"/>
              <a:gd name="T3" fmla="*/ 1890117 h 21600"/>
              <a:gd name="T4" fmla="*/ 1900621 w 21600"/>
              <a:gd name="T5" fmla="*/ 3780234 h 21600"/>
              <a:gd name="T6" fmla="*/ 3267803 w 21600"/>
              <a:gd name="T7" fmla="*/ 189011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5257" name="直接连接符 41"/>
          <p:cNvSpPr>
            <a:spLocks noChangeShapeType="1"/>
          </p:cNvSpPr>
          <p:nvPr/>
        </p:nvSpPr>
        <p:spPr bwMode="auto">
          <a:xfrm rot="5400000">
            <a:off x="3440113" y="4732338"/>
            <a:ext cx="785813" cy="1588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58" name="加号 42"/>
          <p:cNvSpPr>
            <a:spLocks noChangeArrowheads="1"/>
          </p:cNvSpPr>
          <p:nvPr/>
        </p:nvSpPr>
        <p:spPr bwMode="auto">
          <a:xfrm>
            <a:off x="4117976" y="4411664"/>
            <a:ext cx="358775" cy="357187"/>
          </a:xfrm>
          <a:prstGeom prst="flowChartAlternateProcess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259" name="直接连接符 43"/>
          <p:cNvSpPr>
            <a:spLocks noChangeShapeType="1"/>
          </p:cNvSpPr>
          <p:nvPr/>
        </p:nvSpPr>
        <p:spPr bwMode="auto">
          <a:xfrm rot="5400000">
            <a:off x="4065588" y="4951413"/>
            <a:ext cx="460375" cy="0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5260" name="Group 30"/>
          <p:cNvGrpSpPr>
            <a:grpSpLocks/>
          </p:cNvGrpSpPr>
          <p:nvPr/>
        </p:nvGrpSpPr>
        <p:grpSpPr bwMode="auto">
          <a:xfrm>
            <a:off x="4738689" y="4268789"/>
            <a:ext cx="287337" cy="179387"/>
            <a:chOff x="0" y="0"/>
            <a:chExt cx="500066" cy="357190"/>
          </a:xfrm>
        </p:grpSpPr>
        <p:sp>
          <p:nvSpPr>
            <p:cNvPr id="95267" name="矩形 45"/>
            <p:cNvSpPr>
              <a:spLocks noChangeArrowheads="1"/>
            </p:cNvSpPr>
            <p:nvPr/>
          </p:nvSpPr>
          <p:spPr bwMode="auto">
            <a:xfrm>
              <a:off x="0" y="0"/>
              <a:ext cx="500066" cy="357190"/>
            </a:xfrm>
            <a:prstGeom prst="rect">
              <a:avLst/>
            </a:prstGeom>
            <a:noFill/>
            <a:ln w="25400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268" name="等腰三角形 46"/>
            <p:cNvSpPr>
              <a:spLocks noChangeArrowheads="1"/>
            </p:cNvSpPr>
            <p:nvPr/>
          </p:nvSpPr>
          <p:spPr bwMode="auto">
            <a:xfrm>
              <a:off x="0" y="71438"/>
              <a:ext cx="500066" cy="28575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269" name="等腰三角形 47"/>
            <p:cNvSpPr>
              <a:spLocks noChangeArrowheads="1"/>
            </p:cNvSpPr>
            <p:nvPr/>
          </p:nvSpPr>
          <p:spPr bwMode="auto">
            <a:xfrm rot="10800000">
              <a:off x="0" y="0"/>
              <a:ext cx="500066" cy="285752"/>
            </a:xfrm>
            <a:prstGeom prst="triangle">
              <a:avLst>
                <a:gd name="adj" fmla="val 50000"/>
              </a:avLst>
            </a:prstGeom>
            <a:solidFill>
              <a:srgbClr val="DDF2FF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5261" name="直接连接符 49"/>
          <p:cNvSpPr>
            <a:spLocks noChangeShapeType="1"/>
          </p:cNvSpPr>
          <p:nvPr/>
        </p:nvSpPr>
        <p:spPr bwMode="auto">
          <a:xfrm rot="5400000">
            <a:off x="4507707" y="4822032"/>
            <a:ext cx="749300" cy="1587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2" name="直接连接符 52"/>
          <p:cNvSpPr>
            <a:spLocks noChangeShapeType="1"/>
          </p:cNvSpPr>
          <p:nvPr/>
        </p:nvSpPr>
        <p:spPr bwMode="auto">
          <a:xfrm rot="5400000">
            <a:off x="4756944" y="4606132"/>
            <a:ext cx="1106488" cy="3175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5263" name="Group 36"/>
          <p:cNvGrpSpPr>
            <a:grpSpLocks/>
          </p:cNvGrpSpPr>
          <p:nvPr/>
        </p:nvGrpSpPr>
        <p:grpSpPr bwMode="auto">
          <a:xfrm>
            <a:off x="5238751" y="3816351"/>
            <a:ext cx="157163" cy="269875"/>
            <a:chOff x="0" y="0"/>
            <a:chExt cx="181268" cy="310689"/>
          </a:xfrm>
        </p:grpSpPr>
        <p:sp>
          <p:nvSpPr>
            <p:cNvPr id="95265" name="同心圆 55"/>
            <p:cNvSpPr>
              <a:spLocks noChangeArrowheads="1"/>
            </p:cNvSpPr>
            <p:nvPr/>
          </p:nvSpPr>
          <p:spPr bwMode="auto">
            <a:xfrm rot="-759428">
              <a:off x="1268" y="0"/>
              <a:ext cx="180000" cy="180000"/>
            </a:xfrm>
            <a:custGeom>
              <a:avLst/>
              <a:gdLst>
                <a:gd name="T0" fmla="*/ 750000 w 21600"/>
                <a:gd name="T1" fmla="*/ 0 h 21600"/>
                <a:gd name="T2" fmla="*/ 219650 w 21600"/>
                <a:gd name="T3" fmla="*/ 219650 h 21600"/>
                <a:gd name="T4" fmla="*/ 0 w 21600"/>
                <a:gd name="T5" fmla="*/ 750000 h 21600"/>
                <a:gd name="T6" fmla="*/ 219650 w 21600"/>
                <a:gd name="T7" fmla="*/ 1280350 h 21600"/>
                <a:gd name="T8" fmla="*/ 750000 w 21600"/>
                <a:gd name="T9" fmla="*/ 1500000 h 21600"/>
                <a:gd name="T10" fmla="*/ 1280350 w 21600"/>
                <a:gd name="T11" fmla="*/ 1280350 h 21600"/>
                <a:gd name="T12" fmla="*/ 1500000 w 21600"/>
                <a:gd name="T13" fmla="*/ 750000 h 21600"/>
                <a:gd name="T14" fmla="*/ 1280350 w 21600"/>
                <a:gd name="T15" fmla="*/ 21965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756" y="10800"/>
                  </a:moveTo>
                  <a:cubicBezTo>
                    <a:pt x="4756" y="14138"/>
                    <a:pt x="7462" y="16844"/>
                    <a:pt x="10800" y="16844"/>
                  </a:cubicBezTo>
                  <a:cubicBezTo>
                    <a:pt x="14138" y="16844"/>
                    <a:pt x="16844" y="14138"/>
                    <a:pt x="16844" y="10800"/>
                  </a:cubicBezTo>
                  <a:cubicBezTo>
                    <a:pt x="16844" y="7462"/>
                    <a:pt x="14138" y="4756"/>
                    <a:pt x="10800" y="4756"/>
                  </a:cubicBezTo>
                  <a:cubicBezTo>
                    <a:pt x="7462" y="4756"/>
                    <a:pt x="4756" y="7462"/>
                    <a:pt x="4756" y="108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5266" name="加号 57"/>
            <p:cNvSpPr>
              <a:spLocks noChangeArrowheads="1"/>
            </p:cNvSpPr>
            <p:nvPr/>
          </p:nvSpPr>
          <p:spPr bwMode="auto">
            <a:xfrm>
              <a:off x="0" y="130689"/>
              <a:ext cx="180000" cy="180000"/>
            </a:xfrm>
            <a:prstGeom prst="flowChartAlternateProcess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5264" name="TextBox 59"/>
          <p:cNvSpPr>
            <a:spLocks noChangeArrowheads="1"/>
          </p:cNvSpPr>
          <p:nvPr/>
        </p:nvSpPr>
        <p:spPr bwMode="auto">
          <a:xfrm>
            <a:off x="5232401" y="2997201"/>
            <a:ext cx="3725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25952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- act, color, bike, virus, 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- interaction, colorful, motorbike, coronavirus, 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An </a:t>
            </a:r>
            <a:r>
              <a:rPr lang="en-US" altLang="zh-CN" sz="2400" b="1" dirty="0"/>
              <a:t>indivisible unit </a:t>
            </a:r>
            <a:r>
              <a:rPr lang="en-US" altLang="zh-CN" sz="2400" dirty="0"/>
              <a:t>is needed to describe words!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727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Morpheme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04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</a:t>
            </a:r>
            <a:r>
              <a:rPr lang="en-US" altLang="zh-CN" sz="2400" b="1" dirty="0"/>
              <a:t>morpheme</a:t>
            </a:r>
            <a:r>
              <a:rPr lang="en-US" altLang="zh-CN" sz="2400" dirty="0"/>
              <a:t> is a minimal unit of meaning or grammatical function.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    - </a:t>
            </a:r>
            <a:r>
              <a:rPr lang="en-US" altLang="zh-CN" sz="2400" dirty="0" smtClean="0"/>
              <a:t>boy, desire, …</a:t>
            </a:r>
            <a:endParaRPr lang="en-US" altLang="zh-CN" sz="2400" dirty="0"/>
          </a:p>
          <a:p>
            <a:r>
              <a:rPr lang="en-US" altLang="zh-CN" sz="2400" dirty="0" smtClean="0"/>
              <a:t>    - boyish, desirable, …</a:t>
            </a:r>
          </a:p>
          <a:p>
            <a:r>
              <a:rPr lang="en-US" altLang="zh-CN" sz="2400" dirty="0" smtClean="0"/>
              <a:t>    - boyishness, desirability, …</a:t>
            </a:r>
          </a:p>
          <a:p>
            <a:r>
              <a:rPr lang="en-US" altLang="zh-CN" sz="2400" dirty="0" smtClean="0"/>
              <a:t>    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53700473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Morphemes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6" y="1916832"/>
            <a:ext cx="9001156" cy="4032448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Free vs Bound Morphemes </a:t>
            </a:r>
          </a:p>
          <a:p>
            <a:endParaRPr lang="en-US" altLang="zh-CN" sz="2400" b="1" dirty="0" smtClean="0"/>
          </a:p>
          <a:p>
            <a:r>
              <a:rPr lang="en-US" altLang="zh-CN" sz="2400" i="1" dirty="0"/>
              <a:t>Their </a:t>
            </a:r>
            <a:r>
              <a:rPr lang="en-US" altLang="zh-CN" sz="2400" i="1" dirty="0" smtClean="0"/>
              <a:t>little </a:t>
            </a:r>
            <a:r>
              <a:rPr lang="en-US" altLang="zh-CN" sz="2400" i="1" dirty="0"/>
              <a:t>dog </a:t>
            </a:r>
            <a:r>
              <a:rPr lang="en-US" altLang="zh-CN" sz="2400" b="1" i="1" dirty="0" smtClean="0"/>
              <a:t>bites</a:t>
            </a:r>
            <a:r>
              <a:rPr lang="en-US" altLang="zh-CN" sz="2400" i="1" dirty="0" smtClean="0"/>
              <a:t> </a:t>
            </a:r>
            <a:r>
              <a:rPr lang="en-US" altLang="zh-CN" sz="2400" i="1" dirty="0"/>
              <a:t>the </a:t>
            </a:r>
            <a:r>
              <a:rPr lang="en-US" altLang="zh-CN" sz="2400" b="1" i="1" dirty="0" smtClean="0"/>
              <a:t>mailman</a:t>
            </a:r>
            <a:r>
              <a:rPr lang="en-US" altLang="zh-CN" sz="2400" i="1" dirty="0" smtClean="0"/>
              <a:t>.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8218907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764" y="11663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Types of Morphemes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690688"/>
            <a:ext cx="9401815" cy="4690640"/>
          </a:xfrm>
        </p:spPr>
        <p:txBody>
          <a:bodyPr/>
          <a:lstStyle/>
          <a:p>
            <a:r>
              <a:rPr lang="en-US" altLang="zh-CN" sz="2800" dirty="0"/>
              <a:t>1. </a:t>
            </a:r>
            <a:r>
              <a:rPr lang="en-US" altLang="zh-CN" sz="2800" b="1" dirty="0" smtClean="0"/>
              <a:t>free morpheme</a:t>
            </a:r>
            <a:endParaRPr lang="en-US" altLang="zh-CN" sz="2800" dirty="0"/>
          </a:p>
          <a:p>
            <a:r>
              <a:rPr lang="en-US" altLang="zh-CN" sz="2400" dirty="0" smtClean="0"/>
              <a:t>    - </a:t>
            </a:r>
            <a:r>
              <a:rPr lang="en-US" altLang="zh-CN" sz="2400" dirty="0"/>
              <a:t>lexical morphemes</a:t>
            </a:r>
          </a:p>
          <a:p>
            <a:r>
              <a:rPr lang="en-US" altLang="zh-CN" sz="2400" dirty="0"/>
              <a:t>          - nouns, verbs, adjectives and adverbs</a:t>
            </a:r>
          </a:p>
          <a:p>
            <a:r>
              <a:rPr lang="en-US" altLang="zh-CN" sz="2400" dirty="0" smtClean="0"/>
              <a:t>          - </a:t>
            </a:r>
            <a:r>
              <a:rPr lang="en-US" altLang="zh-CN" sz="2400" dirty="0"/>
              <a:t>open-class morphemes</a:t>
            </a:r>
          </a:p>
          <a:p>
            <a:r>
              <a:rPr lang="en-US" altLang="zh-CN" sz="2400" dirty="0"/>
              <a:t>    - functional morphemes</a:t>
            </a:r>
          </a:p>
          <a:p>
            <a:r>
              <a:rPr lang="en-US" altLang="zh-CN" sz="2400" dirty="0"/>
              <a:t>          - conjunctions, prepositions, </a:t>
            </a:r>
            <a:r>
              <a:rPr lang="en-US" altLang="zh-CN" sz="2400" dirty="0" smtClean="0"/>
              <a:t>articles, </a:t>
            </a:r>
            <a:r>
              <a:rPr lang="en-US" altLang="zh-CN" sz="2400" dirty="0"/>
              <a:t>auxiliary verbs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pronouns</a:t>
            </a:r>
          </a:p>
          <a:p>
            <a:r>
              <a:rPr lang="en-US" altLang="zh-CN" sz="2400" dirty="0" smtClean="0"/>
              <a:t>          - </a:t>
            </a:r>
            <a:r>
              <a:rPr lang="en-US" altLang="zh-CN" sz="2400" dirty="0"/>
              <a:t>closed-class morphemes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8902053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626" y="1844824"/>
            <a:ext cx="8715436" cy="4525963"/>
          </a:xfrm>
        </p:spPr>
        <p:txBody>
          <a:bodyPr/>
          <a:lstStyle/>
          <a:p>
            <a:r>
              <a:rPr lang="en-US" altLang="zh-CN" sz="2800" dirty="0"/>
              <a:t>2. </a:t>
            </a:r>
            <a:r>
              <a:rPr lang="en-US" altLang="zh-CN" sz="2800" b="1" dirty="0" smtClean="0"/>
              <a:t>bound </a:t>
            </a:r>
            <a:r>
              <a:rPr lang="en-US" altLang="zh-CN" sz="2800" b="1" dirty="0"/>
              <a:t>morpheme </a:t>
            </a:r>
            <a:endParaRPr lang="en-US" altLang="zh-CN" sz="2800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sz="2400" b="1" dirty="0" smtClean="0"/>
              <a:t>- </a:t>
            </a:r>
            <a:r>
              <a:rPr lang="en-US" altLang="zh-CN" sz="2400" b="1" dirty="0"/>
              <a:t>affixes:</a:t>
            </a:r>
          </a:p>
          <a:p>
            <a:r>
              <a:rPr lang="en-US" altLang="zh-CN" sz="2400" dirty="0"/>
              <a:t>            - </a:t>
            </a:r>
            <a:r>
              <a:rPr lang="en-US" altLang="zh-CN" sz="2400" dirty="0" smtClean="0"/>
              <a:t>prefixes: attached </a:t>
            </a:r>
            <a:r>
              <a:rPr lang="en-US" altLang="zh-CN" sz="2400" dirty="0"/>
              <a:t>to the beginning of another morpheme (</a:t>
            </a:r>
            <a:r>
              <a:rPr lang="en-US" altLang="zh-CN" sz="2400" i="1" dirty="0"/>
              <a:t>e.g., </a:t>
            </a:r>
            <a:r>
              <a:rPr lang="en-US" altLang="zh-CN" sz="2400" i="1" u="sng" dirty="0"/>
              <a:t>un</a:t>
            </a:r>
            <a:r>
              <a:rPr lang="en-US" altLang="zh-CN" sz="2400" i="1" dirty="0"/>
              <a:t>likely, </a:t>
            </a:r>
            <a:r>
              <a:rPr lang="en-US" altLang="zh-CN" sz="2400" i="1" u="sng" dirty="0"/>
              <a:t>im</a:t>
            </a:r>
            <a:r>
              <a:rPr lang="en-US" altLang="zh-CN" sz="2400" i="1" dirty="0"/>
              <a:t>possible, </a:t>
            </a:r>
            <a:r>
              <a:rPr lang="en-US" altLang="zh-CN" sz="2400" i="1" u="sng" dirty="0"/>
              <a:t>re</a:t>
            </a:r>
            <a:r>
              <a:rPr lang="en-US" altLang="zh-CN" sz="2400" i="1" dirty="0"/>
              <a:t>duce, </a:t>
            </a:r>
            <a:r>
              <a:rPr lang="en-US" altLang="zh-CN" sz="2400" i="1" u="sng" dirty="0"/>
              <a:t>re</a:t>
            </a:r>
            <a:r>
              <a:rPr lang="en-US" altLang="zh-CN" sz="2400" i="1" dirty="0"/>
              <a:t>write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/>
              <a:t>            - </a:t>
            </a:r>
            <a:r>
              <a:rPr lang="en-US" altLang="zh-CN" sz="2400" dirty="0" smtClean="0"/>
              <a:t>suffixes: attached </a:t>
            </a:r>
            <a:r>
              <a:rPr lang="en-US" altLang="zh-CN" sz="2400" dirty="0"/>
              <a:t>to the end of another morpheme (</a:t>
            </a:r>
            <a:r>
              <a:rPr lang="en-US" altLang="zh-CN" sz="2400" i="1" dirty="0"/>
              <a:t>e.g., care</a:t>
            </a:r>
            <a:r>
              <a:rPr lang="en-US" altLang="zh-CN" sz="2400" i="1" u="sng" dirty="0"/>
              <a:t>lessness</a:t>
            </a:r>
            <a:r>
              <a:rPr lang="en-US" altLang="zh-CN" sz="2400" i="1" dirty="0"/>
              <a:t>, kind</a:t>
            </a:r>
            <a:r>
              <a:rPr lang="en-US" altLang="zh-CN" sz="2400" i="1" u="sng" dirty="0"/>
              <a:t>ness</a:t>
            </a:r>
            <a:r>
              <a:rPr lang="en-US" altLang="zh-CN" sz="2400" i="1" dirty="0"/>
              <a:t>, learn</a:t>
            </a:r>
            <a:r>
              <a:rPr lang="en-US" altLang="zh-CN" sz="2400" i="1" u="sng" dirty="0"/>
              <a:t>able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/>
              <a:t>            - infixes, circumfixes in some languages</a:t>
            </a:r>
          </a:p>
          <a:p>
            <a:r>
              <a:rPr lang="en-US" altLang="zh-CN" sz="2400" dirty="0"/>
              <a:t>    - </a:t>
            </a:r>
            <a:r>
              <a:rPr lang="en-US" altLang="zh-CN" sz="2400" b="1" dirty="0"/>
              <a:t>bound base/stem morphemes </a:t>
            </a:r>
            <a:r>
              <a:rPr lang="en-US" altLang="zh-CN" sz="2400" dirty="0"/>
              <a:t>(</a:t>
            </a:r>
            <a:r>
              <a:rPr lang="en-US" altLang="zh-CN" sz="2400" i="1" dirty="0"/>
              <a:t>e.g., re</a:t>
            </a:r>
            <a:r>
              <a:rPr lang="en-US" altLang="zh-CN" sz="2400" i="1" u="sng" dirty="0"/>
              <a:t>ceive</a:t>
            </a:r>
            <a:r>
              <a:rPr lang="en-US" altLang="zh-CN" sz="2400" i="1" dirty="0"/>
              <a:t>, re</a:t>
            </a:r>
            <a:r>
              <a:rPr lang="en-US" altLang="zh-CN" sz="2400" i="1" u="sng" dirty="0"/>
              <a:t>duce</a:t>
            </a:r>
            <a:r>
              <a:rPr lang="en-US" altLang="zh-CN" sz="2400" i="1" dirty="0"/>
              <a:t>, …</a:t>
            </a:r>
            <a:r>
              <a:rPr lang="en-US" altLang="zh-CN" sz="2400" i="1" u="sng" dirty="0"/>
              <a:t> 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- </a:t>
            </a:r>
            <a:r>
              <a:rPr lang="en-US" altLang="zh-CN" sz="2400" b="1" dirty="0"/>
              <a:t>contracted (shortened) forms </a:t>
            </a:r>
            <a:r>
              <a:rPr lang="en-US" altLang="zh-CN" sz="2400" dirty="0"/>
              <a:t>(</a:t>
            </a:r>
            <a:r>
              <a:rPr lang="en-US" altLang="zh-CN" sz="2400" i="1" dirty="0"/>
              <a:t>e.g. ‘ll, ‘ve, ‘d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Types of Morphemes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66594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_2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BLUEMOON</Template>
  <TotalTime>19754</TotalTime>
  <Pages>0</Pages>
  <Words>1658</Words>
  <Characters>0</Characters>
  <Application>Microsoft Office PowerPoint</Application>
  <DocSecurity>0</DocSecurity>
  <PresentationFormat>宽屏</PresentationFormat>
  <Lines>0</Lines>
  <Paragraphs>324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Cooper Black</vt:lpstr>
      <vt:lpstr>Times New Roman</vt:lpstr>
      <vt:lpstr>Wingdings</vt:lpstr>
      <vt:lpstr>Office 主题_2</vt:lpstr>
      <vt:lpstr>Office 主题</vt:lpstr>
      <vt:lpstr>Lecture 6</vt:lpstr>
      <vt:lpstr>Knowledge of language</vt:lpstr>
      <vt:lpstr>PowerPoint 演示文稿</vt:lpstr>
      <vt:lpstr>Contents </vt:lpstr>
      <vt:lpstr>words</vt:lpstr>
      <vt:lpstr>Morpheme </vt:lpstr>
      <vt:lpstr>Types of Morphemes </vt:lpstr>
      <vt:lpstr>Types of Morphemes </vt:lpstr>
      <vt:lpstr>Types of Morphemes </vt:lpstr>
      <vt:lpstr>PowerPoint 演示文稿</vt:lpstr>
      <vt:lpstr>PowerPoint 演示文稿</vt:lpstr>
      <vt:lpstr>PowerPoint 演示文稿</vt:lpstr>
      <vt:lpstr>Chart of morpheme types </vt:lpstr>
      <vt:lpstr>Exercise </vt:lpstr>
      <vt:lpstr>Organization of morphemes</vt:lpstr>
      <vt:lpstr>Organization of morphemes</vt:lpstr>
      <vt:lpstr>Organization of morphemes</vt:lpstr>
      <vt:lpstr>Organization of morphemes</vt:lpstr>
      <vt:lpstr>Organization of morphemes</vt:lpstr>
      <vt:lpstr>Organization of morphemes</vt:lpstr>
      <vt:lpstr>Word-formation processes</vt:lpstr>
      <vt:lpstr>Word-formation processes</vt:lpstr>
      <vt:lpstr>Compounding </vt:lpstr>
      <vt:lpstr>Compounding </vt:lpstr>
      <vt:lpstr>Compounding </vt:lpstr>
      <vt:lpstr>Blending </vt:lpstr>
      <vt:lpstr>Blending</vt:lpstr>
      <vt:lpstr>Blending</vt:lpstr>
      <vt:lpstr>Derivation </vt:lpstr>
      <vt:lpstr>Conversion (also functional shift or zero derivation)</vt:lpstr>
      <vt:lpstr>Conversion</vt:lpstr>
      <vt:lpstr>Abbreviation</vt:lpstr>
      <vt:lpstr>Backformation</vt:lpstr>
      <vt:lpstr>Borrowing</vt:lpstr>
      <vt:lpstr>Coinage</vt:lpstr>
      <vt:lpstr>hypocorisms</vt:lpstr>
      <vt:lpstr>Multiple Process</vt:lpstr>
      <vt:lpstr>A summary</vt:lpstr>
      <vt:lpstr>Reading materials for the next week</vt:lpstr>
      <vt:lpstr>PowerPoint 演示文稿</vt:lpstr>
      <vt:lpstr>PowerPoint 演示文稿</vt:lpstr>
    </vt:vector>
  </TitlesOfParts>
  <Company>ZJU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构词法Word-formation</dc:title>
  <dc:creator>Don He</dc:creator>
  <cp:lastModifiedBy>User</cp:lastModifiedBy>
  <cp:revision>414</cp:revision>
  <cp:lastPrinted>1899-12-30T00:00:00Z</cp:lastPrinted>
  <dcterms:created xsi:type="dcterms:W3CDTF">2003-07-27T02:50:16Z</dcterms:created>
  <dcterms:modified xsi:type="dcterms:W3CDTF">2020-04-01T08:58:20Z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