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57" r:id="rId5"/>
    <p:sldId id="264" r:id="rId6"/>
    <p:sldId id="262" r:id="rId7"/>
    <p:sldId id="259" r:id="rId8"/>
    <p:sldId id="263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2FA26-0DAE-457F-8501-388061F82ADC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52A12-DA15-47FF-9B3F-2E34EA696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213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52A12-DA15-47FF-9B3F-2E34EA69619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093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52A12-DA15-47FF-9B3F-2E34EA69619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596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52A12-DA15-47FF-9B3F-2E34EA69619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020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38DA2-7981-44C6-BC0C-6BDA44F0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08D417-B9E5-4E19-AD28-1A606AB72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26D46B-9FD9-402F-835B-F0BEDFC7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53E3-B515-4B66-B38B-80748D567980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4F38CC-4206-4848-89A8-0C67444F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3C4051-9B65-4E5F-B509-7A082218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6A6-0DFB-4219-BF6E-1AF0FDB39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72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01F5F-9163-4BCC-A11A-B4616278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43A29A-CDB3-44FF-8F26-1C079D769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481AC3-8596-4110-98AC-D233CBCB7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53E3-B515-4B66-B38B-80748D567980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A7FF9B-8E3F-4A91-8B03-E8A07ABE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0B9013-88CC-4B3B-B85F-5D9CA00E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6A6-0DFB-4219-BF6E-1AF0FDB39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47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7BA7E3-C7EC-430F-B7BF-ACA53CA38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501615-32F6-4DC1-B8B2-ADA2B996D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5CE367-94C2-4E37-9B1E-EEF03253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53E3-B515-4B66-B38B-80748D567980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60C25E-81DF-427F-83B0-18A02CBE5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196E3C-6DC5-4ECE-86EC-BDEC5B29C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6A6-0DFB-4219-BF6E-1AF0FDB39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26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BCA67-7EE4-4C53-AF23-3E58413E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60A092-75E2-4DDE-B64B-2C687F3EC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3EF9F8-EF13-42EC-ACDB-B4351F1C4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53E3-B515-4B66-B38B-80748D567980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54C9C8-AA71-49FE-8E44-852C9A54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D4E6B-1EF0-410A-B43A-451A128F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6A6-0DFB-4219-BF6E-1AF0FDB39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C9B9F-015B-4912-AD9D-0886E46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EC41DA-538D-4889-9DDB-52C5D98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18226E-6132-442B-A6BF-4BF582E96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53E3-B515-4B66-B38B-80748D567980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B3C6AA-565D-4257-BD11-50A4780E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EAF67E-81D9-40A5-B7B5-5F05E034E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6A6-0DFB-4219-BF6E-1AF0FDB39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15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3F31F-A997-459A-BA26-8659059D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53A7C6-EE0E-49A8-8B87-B5F4FFA5F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C7753B-5B8E-42C5-9D59-91D07199E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546B56-DD08-4C24-9421-C06883C30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53E3-B515-4B66-B38B-80748D567980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C260DB-5EED-4E30-8E2B-D56683CD1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A72768-AF41-405E-B6C8-1EDA611D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6A6-0DFB-4219-BF6E-1AF0FDB39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651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888C6-339F-4E72-8BBB-870415CC7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2FB89A-5C89-4607-9C5D-45EC1B9B8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424102-E9C8-4ADC-8C92-BB972F2A1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10419E-2568-4272-87DA-0E5299B91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E947B5-A601-49A4-A25D-433029F5A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DAAE64-F0B1-4D76-B768-C92058D2C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53E3-B515-4B66-B38B-80748D567980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0C5016-388E-45BD-A5DB-FD4D18BEC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9E652A-E7AF-4048-8923-60B8FE62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6A6-0DFB-4219-BF6E-1AF0FDB39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41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B37CB-5096-4EAD-A5ED-9470AC742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49402E-2B6C-49A1-9D26-59DE10FB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53E3-B515-4B66-B38B-80748D567980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B15EAE-3C7C-48B5-95F7-E8BF8B9B6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9D054E-5D1B-4C33-B608-7B18BA70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6A6-0DFB-4219-BF6E-1AF0FDB39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25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2917FE-E631-4A25-A764-BEF74BD1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53E3-B515-4B66-B38B-80748D567980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D02350-27A0-4E58-89A0-0C6C5B1EE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716105-A4EA-44A9-873F-B77059B89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6A6-0DFB-4219-BF6E-1AF0FDB39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54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27182-B6CC-4E5F-B886-CCC4AC61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72C57D-BA2D-4043-9378-7A6F37C1E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C9862E-07C9-4DEF-BC18-4C2D3AB0E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540A4A-68CE-475D-9649-D37E95DBE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53E3-B515-4B66-B38B-80748D567980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DDB1A6-C835-4801-92C2-9CBE7030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F1510A-47F6-4FE0-BBAC-3D548C30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6A6-0DFB-4219-BF6E-1AF0FDB39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019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B879D-11C9-4534-AD94-4DE7F3729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A3C96D-C43A-4588-95C6-C57D838CA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4E5187-5716-4725-8BC8-AD41EC95D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91066F-9D97-48E1-ABCA-76468EDDC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53E3-B515-4B66-B38B-80748D567980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1280DA-7F04-47AF-9B86-5E891E1C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76E268-766B-436B-99E3-4F78EF99A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6A6-0DFB-4219-BF6E-1AF0FDB39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74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CDCBAC-D1FA-4EA3-A1FC-42F18112C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7B6940-419D-4DB9-9E9E-4D6B51A10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CB7979-3EDF-4837-9297-7AB8B0906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853E3-B515-4B66-B38B-80748D567980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F35A7E-44CD-4B6F-A08E-A3ECC1BE6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939F2E-EE02-4664-B3B7-3B87B0034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D6A6-0DFB-4219-BF6E-1AF0FDB39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2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F993E-5C7C-4C24-BFD2-FF19C8EF0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369" y="1347536"/>
            <a:ext cx="10033262" cy="2225842"/>
          </a:xfrm>
        </p:spPr>
        <p:txBody>
          <a:bodyPr>
            <a:normAutofit/>
          </a:bodyPr>
          <a:lstStyle/>
          <a:p>
            <a:r>
              <a:rPr lang="en-US" altLang="zh-CN" dirty="0"/>
              <a:t>Femininity &amp; Spiritual Salvation</a:t>
            </a:r>
            <a:br>
              <a:rPr lang="en-US" altLang="zh-CN" dirty="0"/>
            </a:br>
            <a:r>
              <a:rPr lang="en-US" altLang="zh-CN" sz="4800" dirty="0"/>
              <a:t>in Virginia Woolf’s </a:t>
            </a:r>
            <a:r>
              <a:rPr lang="en-US" altLang="zh-CN" sz="4800" i="1" dirty="0"/>
              <a:t>To the Lighthouse</a:t>
            </a:r>
            <a:endParaRPr lang="en-GB" i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540E75-643D-4ECF-B4B9-E825584B3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2820"/>
            <a:ext cx="9144000" cy="1279358"/>
          </a:xfrm>
        </p:spPr>
        <p:txBody>
          <a:bodyPr/>
          <a:lstStyle/>
          <a:p>
            <a:r>
              <a:rPr lang="zh-CN" altLang="en-US" dirty="0"/>
              <a:t>宁若汐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82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CCBFE-9906-47EA-B85D-90BB2686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10824411" cy="1325563"/>
          </a:xfrm>
        </p:spPr>
        <p:txBody>
          <a:bodyPr>
            <a:normAutofit/>
          </a:bodyPr>
          <a:lstStyle/>
          <a:p>
            <a:r>
              <a:rPr lang="en-GB" dirty="0"/>
              <a:t>Spiritual Salvation</a:t>
            </a:r>
            <a:r>
              <a:rPr lang="zh-CN" altLang="en-US" dirty="0"/>
              <a:t>：精神奋斗历程</a:t>
            </a:r>
            <a:r>
              <a:rPr lang="en-US" altLang="zh-CN" dirty="0"/>
              <a:t>/</a:t>
            </a:r>
            <a:r>
              <a:rPr lang="zh-CN" altLang="en-US" dirty="0"/>
              <a:t>精神拯救</a:t>
            </a:r>
            <a:endParaRPr lang="en-GB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6AC54C1-28CB-41A0-83FC-255DC351CBD1}"/>
              </a:ext>
            </a:extLst>
          </p:cNvPr>
          <p:cNvSpPr txBox="1">
            <a:spLocks/>
          </p:cNvSpPr>
          <p:nvPr/>
        </p:nvSpPr>
        <p:spPr>
          <a:xfrm>
            <a:off x="529389" y="1674646"/>
            <a:ext cx="10515600" cy="262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dirty="0"/>
          </a:p>
          <a:p>
            <a:pPr algn="ctr"/>
            <a:r>
              <a:rPr lang="en-US" altLang="zh-CN" dirty="0"/>
              <a:t>Journey-&gt; Life  </a:t>
            </a:r>
          </a:p>
          <a:p>
            <a:pPr algn="ctr"/>
            <a:r>
              <a:rPr lang="en-US" altLang="zh-CN" dirty="0"/>
              <a:t>     To the lighthouse -&gt; Achieve the goal</a:t>
            </a:r>
          </a:p>
          <a:p>
            <a:endParaRPr lang="en-GB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C05AD14-7AD2-409C-A398-9773293303A9}"/>
              </a:ext>
            </a:extLst>
          </p:cNvPr>
          <p:cNvSpPr txBox="1">
            <a:spLocks/>
          </p:cNvSpPr>
          <p:nvPr/>
        </p:nvSpPr>
        <p:spPr>
          <a:xfrm>
            <a:off x="838199" y="4299284"/>
            <a:ext cx="10824411" cy="2025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开篇：“今天去不成灯塔了”</a:t>
            </a:r>
            <a:endParaRPr lang="en-US" altLang="zh-CN" sz="2400" dirty="0"/>
          </a:p>
          <a:p>
            <a:r>
              <a:rPr lang="zh-CN" altLang="en-US" sz="2400" dirty="0"/>
              <a:t>结尾：“‘他已经到了，’</a:t>
            </a:r>
            <a:r>
              <a:rPr lang="en-US" altLang="zh-CN" sz="2400" dirty="0"/>
              <a:t>……</a:t>
            </a:r>
            <a:r>
              <a:rPr lang="zh-CN" altLang="en-US" sz="2400" dirty="0"/>
              <a:t>他站在那儿，好像伸开双手遮盖了人类所有的弱点和苦难；她想，他正在宽容而慈悲地审视他们最后的归宿。”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9261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DBCBE6-7392-4B04-A7FD-5CD2235D4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494"/>
            <a:ext cx="10515600" cy="484546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</a:rPr>
              <a:t>在人类社会发展史上</a:t>
            </a:r>
            <a:r>
              <a:rPr lang="en-US" altLang="zh-CN" b="0" i="0" dirty="0">
                <a:solidFill>
                  <a:srgbClr val="333333"/>
                </a:solidFill>
                <a:effectLst/>
              </a:rPr>
              <a:t>, </a:t>
            </a:r>
            <a:r>
              <a:rPr lang="zh-CN" altLang="en-US" b="0" i="0" dirty="0">
                <a:solidFill>
                  <a:srgbClr val="333333"/>
                </a:solidFill>
                <a:effectLst/>
              </a:rPr>
              <a:t>自从父系氏族社会取代母系氏族社会后</a:t>
            </a:r>
            <a:r>
              <a:rPr lang="en-US" altLang="zh-CN" b="0" i="0" dirty="0">
                <a:solidFill>
                  <a:srgbClr val="333333"/>
                </a:solidFill>
                <a:effectLst/>
              </a:rPr>
              <a:t>, </a:t>
            </a:r>
            <a:r>
              <a:rPr lang="zh-CN" altLang="en-US" b="0" i="0" dirty="0">
                <a:solidFill>
                  <a:srgbClr val="333333"/>
                </a:solidFill>
                <a:effectLst/>
              </a:rPr>
              <a:t>男女两性就开始了</a:t>
            </a:r>
            <a:r>
              <a:rPr lang="zh-CN" altLang="en-US" b="0" i="0" dirty="0">
                <a:solidFill>
                  <a:srgbClr val="FF0000"/>
                </a:solidFill>
                <a:effectLst/>
              </a:rPr>
              <a:t>社会分工</a:t>
            </a:r>
            <a:r>
              <a:rPr lang="zh-CN" altLang="en-US" b="0" i="0" dirty="0">
                <a:solidFill>
                  <a:srgbClr val="333333"/>
                </a:solidFill>
                <a:effectLst/>
              </a:rPr>
              <a:t>。女性居家</a:t>
            </a:r>
            <a:r>
              <a:rPr lang="en-US" altLang="zh-CN" b="0" i="0" dirty="0">
                <a:solidFill>
                  <a:srgbClr val="333333"/>
                </a:solidFill>
                <a:effectLst/>
              </a:rPr>
              <a:t>, </a:t>
            </a:r>
            <a:r>
              <a:rPr lang="zh-CN" altLang="en-US" b="0" i="0" dirty="0">
                <a:solidFill>
                  <a:srgbClr val="333333"/>
                </a:solidFill>
                <a:effectLst/>
              </a:rPr>
              <a:t>操持家务</a:t>
            </a:r>
            <a:r>
              <a:rPr lang="en-US" altLang="zh-CN" b="0" i="0" dirty="0">
                <a:solidFill>
                  <a:srgbClr val="333333"/>
                </a:solidFill>
                <a:effectLst/>
              </a:rPr>
              <a:t>, </a:t>
            </a:r>
            <a:r>
              <a:rPr lang="zh-CN" altLang="en-US" b="0" i="0" dirty="0">
                <a:solidFill>
                  <a:srgbClr val="333333"/>
                </a:solidFill>
                <a:effectLst/>
              </a:rPr>
              <a:t>相夫教子</a:t>
            </a:r>
            <a:r>
              <a:rPr lang="en-US" altLang="zh-CN" b="0" i="0" dirty="0">
                <a:solidFill>
                  <a:srgbClr val="333333"/>
                </a:solidFill>
                <a:effectLst/>
              </a:rPr>
              <a:t>;</a:t>
            </a:r>
            <a:r>
              <a:rPr lang="zh-CN" altLang="en-US" b="0" i="0" dirty="0">
                <a:solidFill>
                  <a:srgbClr val="333333"/>
                </a:solidFill>
                <a:effectLst/>
              </a:rPr>
              <a:t>而男性则进入社会。留守家园的女性由于这种分工</a:t>
            </a:r>
            <a:r>
              <a:rPr lang="en-US" altLang="zh-CN" b="0" i="0" dirty="0">
                <a:solidFill>
                  <a:srgbClr val="333333"/>
                </a:solidFill>
                <a:effectLst/>
              </a:rPr>
              <a:t>, </a:t>
            </a:r>
            <a:r>
              <a:rPr lang="zh-CN" altLang="en-US" b="0" i="0" dirty="0">
                <a:solidFill>
                  <a:srgbClr val="333333"/>
                </a:solidFill>
                <a:effectLst/>
              </a:rPr>
              <a:t>她们的生活天地就是家庭</a:t>
            </a:r>
            <a:r>
              <a:rPr lang="en-US" altLang="zh-CN" b="0" i="0" dirty="0">
                <a:solidFill>
                  <a:srgbClr val="333333"/>
                </a:solidFill>
                <a:effectLst/>
              </a:rPr>
              <a:t>, </a:t>
            </a:r>
            <a:r>
              <a:rPr lang="zh-CN" altLang="en-US" b="0" i="0" dirty="0">
                <a:solidFill>
                  <a:srgbClr val="333333"/>
                </a:solidFill>
                <a:effectLst/>
              </a:rPr>
              <a:t>孩子和丈夫是她们生活的唯一情感和希望的寄托。因此</a:t>
            </a:r>
            <a:r>
              <a:rPr lang="en-US" altLang="zh-CN" b="0" i="0" dirty="0">
                <a:solidFill>
                  <a:srgbClr val="333333"/>
                </a:solidFill>
                <a:effectLst/>
              </a:rPr>
              <a:t>, </a:t>
            </a:r>
            <a:r>
              <a:rPr lang="zh-CN" altLang="en-US" b="0" i="0" dirty="0">
                <a:solidFill>
                  <a:srgbClr val="333333"/>
                </a:solidFill>
                <a:effectLst/>
              </a:rPr>
              <a:t>她们过多地培养了</a:t>
            </a:r>
            <a:r>
              <a:rPr lang="zh-CN" altLang="en-US" b="0" i="0" dirty="0">
                <a:solidFill>
                  <a:srgbClr val="FF0000"/>
                </a:solidFill>
                <a:effectLst/>
              </a:rPr>
              <a:t>感情和亲情</a:t>
            </a:r>
            <a:r>
              <a:rPr lang="en-US" altLang="zh-CN" b="0" i="0" dirty="0">
                <a:solidFill>
                  <a:srgbClr val="333333"/>
                </a:solidFill>
                <a:effectLst/>
              </a:rPr>
              <a:t>, </a:t>
            </a:r>
            <a:r>
              <a:rPr lang="zh-CN" altLang="en-US" b="0" i="0" dirty="0">
                <a:solidFill>
                  <a:srgbClr val="333333"/>
                </a:solidFill>
                <a:effectLst/>
              </a:rPr>
              <a:t>这是自然而然的。而走向社会的男性</a:t>
            </a:r>
            <a:r>
              <a:rPr lang="en-US" altLang="zh-CN" b="0" i="0" dirty="0">
                <a:solidFill>
                  <a:srgbClr val="333333"/>
                </a:solidFill>
                <a:effectLst/>
              </a:rPr>
              <a:t>, </a:t>
            </a:r>
            <a:r>
              <a:rPr lang="zh-CN" altLang="en-US" b="0" i="0" dirty="0">
                <a:solidFill>
                  <a:srgbClr val="333333"/>
                </a:solidFill>
                <a:effectLst/>
              </a:rPr>
              <a:t>为了获得更多的生产与生活资料</a:t>
            </a:r>
            <a:r>
              <a:rPr lang="en-US" altLang="zh-CN" b="0" i="0" dirty="0">
                <a:solidFill>
                  <a:srgbClr val="333333"/>
                </a:solidFill>
                <a:effectLst/>
              </a:rPr>
              <a:t>, </a:t>
            </a:r>
            <a:r>
              <a:rPr lang="zh-CN" altLang="en-US" b="0" i="0" dirty="0">
                <a:solidFill>
                  <a:srgbClr val="333333"/>
                </a:solidFill>
                <a:effectLst/>
              </a:rPr>
              <a:t>获得一定的社会荣誉和地位</a:t>
            </a:r>
            <a:r>
              <a:rPr lang="en-US" altLang="zh-CN" b="0" i="0" dirty="0">
                <a:solidFill>
                  <a:srgbClr val="333333"/>
                </a:solidFill>
                <a:effectLst/>
              </a:rPr>
              <a:t>, </a:t>
            </a:r>
            <a:r>
              <a:rPr lang="zh-CN" altLang="en-US" b="0" i="0" dirty="0">
                <a:solidFill>
                  <a:srgbClr val="333333"/>
                </a:solidFill>
                <a:effectLst/>
              </a:rPr>
              <a:t>维持家庭生活</a:t>
            </a:r>
            <a:r>
              <a:rPr lang="en-US" altLang="zh-CN" b="0" i="0" dirty="0">
                <a:solidFill>
                  <a:srgbClr val="333333"/>
                </a:solidFill>
                <a:effectLst/>
              </a:rPr>
              <a:t>, </a:t>
            </a:r>
            <a:r>
              <a:rPr lang="zh-CN" altLang="en-US" b="0" i="0" dirty="0">
                <a:solidFill>
                  <a:srgbClr val="333333"/>
                </a:solidFill>
                <a:effectLst/>
              </a:rPr>
              <a:t>他们必须借自己的</a:t>
            </a:r>
            <a:r>
              <a:rPr lang="zh-CN" altLang="en-US" b="0" i="0" dirty="0">
                <a:solidFill>
                  <a:srgbClr val="FF0000"/>
                </a:solidFill>
                <a:effectLst/>
              </a:rPr>
              <a:t>理性</a:t>
            </a:r>
            <a:r>
              <a:rPr lang="zh-CN" altLang="en-US" b="0" i="0" dirty="0">
                <a:solidFill>
                  <a:srgbClr val="333333"/>
                </a:solidFill>
                <a:effectLst/>
              </a:rPr>
              <a:t>去判断、辨别</a:t>
            </a:r>
            <a:r>
              <a:rPr lang="en-US" altLang="zh-CN" b="0" i="0" dirty="0">
                <a:solidFill>
                  <a:srgbClr val="333333"/>
                </a:solidFill>
                <a:effectLst/>
              </a:rPr>
              <a:t>, </a:t>
            </a:r>
            <a:r>
              <a:rPr lang="zh-CN" altLang="en-US" b="0" i="0" dirty="0">
                <a:solidFill>
                  <a:srgbClr val="333333"/>
                </a:solidFill>
                <a:effectLst/>
              </a:rPr>
              <a:t>使自己的实践更具</a:t>
            </a:r>
            <a:r>
              <a:rPr lang="zh-CN" altLang="en-US" b="0" i="0" dirty="0">
                <a:solidFill>
                  <a:srgbClr val="FF0000"/>
                </a:solidFill>
                <a:effectLst/>
              </a:rPr>
              <a:t>目的性和功利性</a:t>
            </a:r>
            <a:r>
              <a:rPr lang="zh-CN" altLang="en-US" b="0" i="0" dirty="0">
                <a:solidFill>
                  <a:srgbClr val="333333"/>
                </a:solidFill>
                <a:effectLst/>
              </a:rPr>
              <a:t>。人与人之间的社会交往也是如此</a:t>
            </a:r>
            <a:r>
              <a:rPr lang="en-US" altLang="zh-CN" b="0" i="0" dirty="0">
                <a:solidFill>
                  <a:srgbClr val="333333"/>
                </a:solidFill>
                <a:effectLst/>
              </a:rPr>
              <a:t>, </a:t>
            </a:r>
            <a:r>
              <a:rPr lang="zh-CN" altLang="en-US" b="0" i="0" dirty="0">
                <a:solidFill>
                  <a:srgbClr val="333333"/>
                </a:solidFill>
                <a:effectLst/>
              </a:rPr>
              <a:t>理性的成份高于情感因素。</a:t>
            </a:r>
            <a:endParaRPr lang="en-US" altLang="zh-CN" b="0" i="0" dirty="0">
              <a:solidFill>
                <a:srgbClr val="333333"/>
              </a:solidFill>
              <a:effectLst/>
            </a:endParaRPr>
          </a:p>
          <a:p>
            <a:r>
              <a:rPr lang="fr-FR" altLang="zh-CN" b="0" i="0" dirty="0">
                <a:solidFill>
                  <a:srgbClr val="333333"/>
                </a:solidFill>
                <a:effectLst/>
              </a:rPr>
              <a:t>Rosemary Radford </a:t>
            </a:r>
            <a:r>
              <a:rPr lang="fr-FR" altLang="zh-CN" b="0" i="0" dirty="0" err="1">
                <a:solidFill>
                  <a:srgbClr val="333333"/>
                </a:solidFill>
                <a:effectLst/>
              </a:rPr>
              <a:t>Ruether</a:t>
            </a:r>
            <a:r>
              <a:rPr lang="zh-CN" altLang="en-US" b="0" i="0" dirty="0">
                <a:solidFill>
                  <a:srgbClr val="333333"/>
                </a:solidFill>
                <a:effectLst/>
              </a:rPr>
              <a:t>的</a:t>
            </a:r>
            <a:r>
              <a:rPr lang="en-US" altLang="zh-CN" b="0" i="0" dirty="0">
                <a:solidFill>
                  <a:srgbClr val="333333"/>
                </a:solidFill>
                <a:effectLst/>
              </a:rPr>
              <a:t>《</a:t>
            </a:r>
            <a:r>
              <a:rPr lang="zh-CN" altLang="en-US" b="0" i="0" dirty="0">
                <a:solidFill>
                  <a:srgbClr val="333333"/>
                </a:solidFill>
                <a:effectLst/>
              </a:rPr>
              <a:t>新女人新地球</a:t>
            </a:r>
            <a:r>
              <a:rPr lang="en-US" altLang="zh-CN" b="0" i="0" dirty="0">
                <a:solidFill>
                  <a:srgbClr val="333333"/>
                </a:solidFill>
                <a:effectLst/>
              </a:rPr>
              <a:t>》(</a:t>
            </a:r>
            <a:r>
              <a:rPr lang="fr-FR" altLang="zh-CN" b="0" i="0" dirty="0">
                <a:solidFill>
                  <a:srgbClr val="333333"/>
                </a:solidFill>
                <a:effectLst/>
              </a:rPr>
              <a:t>New </a:t>
            </a:r>
            <a:r>
              <a:rPr lang="fr-FR" altLang="zh-CN" b="0" i="0" dirty="0" err="1">
                <a:solidFill>
                  <a:srgbClr val="333333"/>
                </a:solidFill>
                <a:effectLst/>
              </a:rPr>
              <a:t>Women</a:t>
            </a:r>
            <a:r>
              <a:rPr lang="fr-FR" altLang="zh-CN" b="0" i="0" dirty="0">
                <a:solidFill>
                  <a:srgbClr val="333333"/>
                </a:solidFill>
                <a:effectLst/>
              </a:rPr>
              <a:t> New </a:t>
            </a:r>
            <a:r>
              <a:rPr lang="fr-FR" altLang="zh-CN" b="0" i="0" dirty="0" err="1">
                <a:solidFill>
                  <a:srgbClr val="333333"/>
                </a:solidFill>
                <a:effectLst/>
              </a:rPr>
              <a:t>Earth:Sexist</a:t>
            </a:r>
            <a:r>
              <a:rPr lang="fr-FR" altLang="zh-CN" b="0" i="0" dirty="0">
                <a:solidFill>
                  <a:srgbClr val="333333"/>
                </a:solidFill>
                <a:effectLst/>
              </a:rPr>
              <a:t> </a:t>
            </a:r>
            <a:r>
              <a:rPr lang="fr-FR" altLang="zh-CN" b="0" i="0" dirty="0" err="1">
                <a:solidFill>
                  <a:srgbClr val="333333"/>
                </a:solidFill>
                <a:effectLst/>
              </a:rPr>
              <a:t>Ideologies</a:t>
            </a:r>
            <a:r>
              <a:rPr lang="fr-FR" altLang="zh-CN" b="0" i="0" dirty="0">
                <a:solidFill>
                  <a:srgbClr val="333333"/>
                </a:solidFill>
                <a:effectLst/>
              </a:rPr>
              <a:t> and Human Liberation,1975)</a:t>
            </a:r>
            <a:r>
              <a:rPr lang="zh-CN" altLang="en-US" b="0" i="0" dirty="0">
                <a:solidFill>
                  <a:srgbClr val="333333"/>
                </a:solidFill>
                <a:effectLst/>
              </a:rPr>
              <a:t>分析为</a:t>
            </a:r>
            <a:r>
              <a:rPr lang="en-US" altLang="zh-CN" b="0" i="0" dirty="0">
                <a:solidFill>
                  <a:srgbClr val="333333"/>
                </a:solidFill>
                <a:effectLst/>
              </a:rPr>
              <a:t>,</a:t>
            </a:r>
            <a:r>
              <a:rPr lang="zh-CN" altLang="en-US" b="0" i="0" dirty="0">
                <a:solidFill>
                  <a:srgbClr val="FF0000"/>
                </a:solidFill>
                <a:effectLst/>
              </a:rPr>
              <a:t>女性的生育力</a:t>
            </a:r>
            <a:r>
              <a:rPr lang="zh-CN" altLang="en-US" b="0" i="0" dirty="0">
                <a:solidFill>
                  <a:srgbClr val="333333"/>
                </a:solidFill>
                <a:effectLst/>
              </a:rPr>
              <a:t>使其能体认到整个自然生态的生息循环现象</a:t>
            </a:r>
            <a:r>
              <a:rPr lang="en-US" altLang="zh-CN" b="0" i="0" dirty="0">
                <a:solidFill>
                  <a:srgbClr val="333333"/>
                </a:solidFill>
                <a:effectLst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</a:rPr>
              <a:t>能明智地接受生老病死的</a:t>
            </a:r>
            <a:r>
              <a:rPr lang="zh-CN" altLang="en-US" b="0" i="0" dirty="0">
                <a:solidFill>
                  <a:srgbClr val="FF0000"/>
                </a:solidFill>
                <a:effectLst/>
              </a:rPr>
              <a:t>自然规律</a:t>
            </a:r>
            <a:r>
              <a:rPr lang="zh-CN" altLang="en-US" b="0" i="0" dirty="0">
                <a:solidFill>
                  <a:srgbClr val="333333"/>
                </a:solidFill>
                <a:effectLst/>
              </a:rPr>
              <a:t>。</a:t>
            </a:r>
            <a:r>
              <a:rPr lang="zh-CN" altLang="en-US" b="0" i="0" dirty="0">
                <a:solidFill>
                  <a:srgbClr val="FF0000"/>
                </a:solidFill>
                <a:effectLst/>
              </a:rPr>
              <a:t>存在的死亡感</a:t>
            </a:r>
            <a:r>
              <a:rPr lang="zh-CN" altLang="en-US" b="0" i="0" dirty="0">
                <a:solidFill>
                  <a:srgbClr val="333333"/>
                </a:solidFill>
                <a:effectLst/>
              </a:rPr>
              <a:t>是父权文化的根基</a:t>
            </a:r>
            <a:r>
              <a:rPr lang="en-US" altLang="zh-CN" b="0" i="0" dirty="0">
                <a:solidFill>
                  <a:srgbClr val="333333"/>
                </a:solidFill>
                <a:effectLst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</a:rPr>
              <a:t>男性由于不明了自己的生殖功能</a:t>
            </a:r>
            <a:r>
              <a:rPr lang="en-US" altLang="zh-CN" b="0" i="0" dirty="0">
                <a:solidFill>
                  <a:srgbClr val="333333"/>
                </a:solidFill>
                <a:effectLst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</a:rPr>
              <a:t>常常感到</a:t>
            </a:r>
            <a:r>
              <a:rPr lang="zh-CN" altLang="en-US" b="0" i="0" dirty="0">
                <a:solidFill>
                  <a:srgbClr val="FF0000"/>
                </a:solidFill>
                <a:effectLst/>
              </a:rPr>
              <a:t>焦虑空虚</a:t>
            </a:r>
            <a:r>
              <a:rPr lang="zh-CN" altLang="en-US" b="0" i="0" dirty="0">
                <a:solidFill>
                  <a:srgbClr val="333333"/>
                </a:solidFill>
                <a:effectLst/>
              </a:rPr>
              <a:t>。在这种文化的驱赶下</a:t>
            </a:r>
            <a:r>
              <a:rPr lang="en-US" altLang="zh-CN" b="0" i="0" dirty="0">
                <a:solidFill>
                  <a:srgbClr val="333333"/>
                </a:solidFill>
                <a:effectLst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</a:rPr>
              <a:t>男性贪婪地追求对物质的占有</a:t>
            </a:r>
            <a:r>
              <a:rPr lang="en-US" altLang="zh-CN" b="0" i="0" dirty="0">
                <a:solidFill>
                  <a:srgbClr val="333333"/>
                </a:solidFill>
                <a:effectLst/>
              </a:rPr>
              <a:t>,</a:t>
            </a:r>
            <a:r>
              <a:rPr lang="zh-CN" altLang="en-US" b="0" i="0" dirty="0">
                <a:solidFill>
                  <a:srgbClr val="FF0000"/>
                </a:solidFill>
                <a:effectLst/>
              </a:rPr>
              <a:t>无节制地耗费自然资源</a:t>
            </a:r>
            <a:r>
              <a:rPr lang="zh-CN" altLang="en-US" b="0" i="0" dirty="0">
                <a:solidFill>
                  <a:srgbClr val="333333"/>
                </a:solidFill>
                <a:effectLst/>
              </a:rPr>
              <a:t>。</a:t>
            </a:r>
            <a:endParaRPr lang="en-GB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27355-D904-4369-AF37-BBF566D791AA}"/>
              </a:ext>
            </a:extLst>
          </p:cNvPr>
          <p:cNvSpPr txBox="1">
            <a:spLocks/>
          </p:cNvSpPr>
          <p:nvPr/>
        </p:nvSpPr>
        <p:spPr>
          <a:xfrm>
            <a:off x="838200" y="528637"/>
            <a:ext cx="10515600" cy="802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dirty="0"/>
              <a:t>Societal Gender Qualities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39852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E831D-778D-4E06-81DC-C251ECB1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Masculinity &amp; Femininity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4E7473-8E38-4C88-9F3A-F7B0F37C7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2759242"/>
          </a:xfrm>
        </p:spPr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Masculinity</a:t>
            </a:r>
            <a:r>
              <a:rPr lang="zh-CN" altLang="en-US" dirty="0"/>
              <a:t>：理性，直线的，绝对的是非对错，目标是到灯塔去</a:t>
            </a:r>
            <a:endParaRPr lang="en-GB" altLang="zh-CN" dirty="0"/>
          </a:p>
          <a:p>
            <a:endParaRPr lang="en-US" altLang="zh-CN" dirty="0"/>
          </a:p>
          <a:p>
            <a:r>
              <a:rPr lang="en-US" altLang="zh-CN" dirty="0"/>
              <a:t>Femininity</a:t>
            </a:r>
            <a:r>
              <a:rPr lang="zh-CN" altLang="en-US" dirty="0"/>
              <a:t>：情感，发散的，相对的“视角”，目标是串联起家人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9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C659D87-F62E-4EB1-9B05-1CAEFBEFB364}"/>
              </a:ext>
            </a:extLst>
          </p:cNvPr>
          <p:cNvSpPr txBox="1">
            <a:spLocks/>
          </p:cNvSpPr>
          <p:nvPr/>
        </p:nvSpPr>
        <p:spPr>
          <a:xfrm>
            <a:off x="838200" y="1771776"/>
            <a:ext cx="10515600" cy="3666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雌雄同体</a:t>
            </a:r>
            <a:endParaRPr lang="en-US" altLang="zh-CN" dirty="0"/>
          </a:p>
          <a:p>
            <a:r>
              <a:rPr lang="zh-CN" altLang="en-US" dirty="0"/>
              <a:t>社会性的：并不是所有情况下男性都表现</a:t>
            </a:r>
            <a:r>
              <a:rPr lang="en-US" altLang="zh-CN" dirty="0"/>
              <a:t>Masculinity</a:t>
            </a:r>
            <a:r>
              <a:rPr lang="zh-CN" altLang="en-US" dirty="0"/>
              <a:t>、女性都表现</a:t>
            </a:r>
            <a:r>
              <a:rPr lang="en-US" altLang="zh-CN" dirty="0"/>
              <a:t>Femininity</a:t>
            </a:r>
            <a:r>
              <a:rPr lang="zh-CN" altLang="en-US" dirty="0"/>
              <a:t>，也受个人经历、家庭角色影响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Masculinity: Mr. Ramsey</a:t>
            </a:r>
          </a:p>
          <a:p>
            <a:r>
              <a:rPr lang="en-US" altLang="zh-CN" dirty="0"/>
              <a:t>Femininity</a:t>
            </a:r>
            <a:r>
              <a:rPr lang="zh-CN" altLang="en-US" dirty="0"/>
              <a:t>：</a:t>
            </a:r>
            <a:r>
              <a:rPr lang="en-US" altLang="zh-CN" dirty="0"/>
              <a:t>Mrs. Ramsey</a:t>
            </a:r>
          </a:p>
          <a:p>
            <a:r>
              <a:rPr lang="en-US" altLang="zh-CN" dirty="0"/>
              <a:t>Judge/King</a:t>
            </a:r>
            <a:r>
              <a:rPr lang="zh-CN" altLang="en-US" dirty="0"/>
              <a:t>：</a:t>
            </a:r>
            <a:r>
              <a:rPr lang="en-US" altLang="zh-CN" dirty="0"/>
              <a:t>Lily -&gt; Femininity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59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CCBFE-9906-47EA-B85D-90BB26860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Masculinity: Mr. Ramsey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1B2A2-9807-4D19-AC86-ECFF8B513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zh-CN" altLang="en-US" dirty="0"/>
              <a:t>如此令人吃惊地丝毫不顾别人的感情而追求真实，如此任性、如此粗暴地扯下薄薄的文明的面纱</a:t>
            </a:r>
            <a:r>
              <a:rPr lang="en-US" altLang="zh-CN" dirty="0"/>
              <a:t>……</a:t>
            </a:r>
            <a:r>
              <a:rPr lang="zh-CN" altLang="en-US" dirty="0"/>
              <a:t>是对于人类利益的可怕的蹂躏。</a:t>
            </a:r>
            <a:r>
              <a:rPr lang="en-US" dirty="0"/>
              <a:t>”</a:t>
            </a:r>
          </a:p>
          <a:p>
            <a:r>
              <a:rPr lang="en-US" altLang="zh-CN" dirty="0"/>
              <a:t>Q</a:t>
            </a:r>
            <a:r>
              <a:rPr lang="zh-CN" altLang="en-US" dirty="0"/>
              <a:t>到</a:t>
            </a:r>
            <a:r>
              <a:rPr lang="en-US" altLang="zh-CN" dirty="0"/>
              <a:t>Z</a:t>
            </a:r>
            <a:r>
              <a:rPr lang="zh-CN" altLang="en-US" dirty="0"/>
              <a:t>：一种假设的竞争关系</a:t>
            </a:r>
            <a:endParaRPr lang="en-US" dirty="0"/>
          </a:p>
          <a:p>
            <a:r>
              <a:rPr lang="en-US" altLang="zh-CN" dirty="0"/>
              <a:t>……</a:t>
            </a:r>
            <a:endParaRPr lang="en-GB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689F1D3-CB62-4BA4-AFE4-18FB831CCF76}"/>
              </a:ext>
            </a:extLst>
          </p:cNvPr>
          <p:cNvSpPr txBox="1">
            <a:spLocks/>
          </p:cNvSpPr>
          <p:nvPr/>
        </p:nvSpPr>
        <p:spPr>
          <a:xfrm>
            <a:off x="838200" y="4283242"/>
            <a:ext cx="10515600" cy="16621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Mr. Banks: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（受男性价值观所害）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  “我们不能每个人都是提香，我们也不可能人人都成为达尔文；同时，要是没有我们这些凡夫俗子，他怀疑是否会有达尔文和提香这样的人物。”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895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CCBFE-9906-47EA-B85D-90BB26860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Femininity</a:t>
            </a:r>
            <a:r>
              <a:rPr lang="zh-CN" altLang="en-US" dirty="0"/>
              <a:t>：</a:t>
            </a:r>
            <a:r>
              <a:rPr lang="en-US" altLang="zh-CN" dirty="0"/>
              <a:t>Mrs. Ramsey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1B2A2-9807-4D19-AC86-ECFF8B513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6926"/>
            <a:ext cx="10515600" cy="3048000"/>
          </a:xfrm>
        </p:spPr>
        <p:txBody>
          <a:bodyPr>
            <a:normAutofit/>
          </a:bodyPr>
          <a:lstStyle/>
          <a:p>
            <a:r>
              <a:rPr lang="en-US" altLang="zh-CN" dirty="0"/>
              <a:t>Mrs. Ramsey </a:t>
            </a:r>
            <a:r>
              <a:rPr lang="zh-CN" altLang="en-US" dirty="0"/>
              <a:t>例：</a:t>
            </a:r>
            <a:endParaRPr lang="en-US" altLang="zh-CN" dirty="0"/>
          </a:p>
          <a:p>
            <a:r>
              <a:rPr lang="en-US" altLang="zh-CN" dirty="0"/>
              <a:t>Part 1 </a:t>
            </a:r>
            <a:r>
              <a:rPr lang="zh-CN" altLang="en-US" dirty="0"/>
              <a:t>的叙述视角</a:t>
            </a:r>
            <a:endParaRPr lang="en-US" altLang="zh-CN" dirty="0"/>
          </a:p>
          <a:p>
            <a:r>
              <a:rPr lang="zh-CN" altLang="en-US" dirty="0"/>
              <a:t>“拉姆齐胸中隐藏着某种秘密，而</a:t>
            </a:r>
            <a:r>
              <a:rPr lang="en-US" altLang="zh-CN" dirty="0"/>
              <a:t>Lily Briscoe</a:t>
            </a:r>
            <a:r>
              <a:rPr lang="zh-CN" altLang="en-US" dirty="0"/>
              <a:t>确信，人们有了它，才能使世界继续存在下去？”</a:t>
            </a:r>
            <a:endParaRPr lang="en-GB" dirty="0"/>
          </a:p>
          <a:p>
            <a:r>
              <a:rPr lang="zh-CN" altLang="en-US" dirty="0"/>
              <a:t>联系起整个家庭：“她一走开，一种分崩离析的过程就开始了；</a:t>
            </a:r>
            <a:r>
              <a:rPr lang="en-US" altLang="zh-CN" dirty="0"/>
              <a:t>……</a:t>
            </a:r>
            <a:r>
              <a:rPr lang="zh-CN" altLang="en-US" dirty="0"/>
              <a:t>”</a:t>
            </a:r>
            <a:endParaRPr lang="en-US" altLang="zh-CN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942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CCBFE-9906-47EA-B85D-90BB26860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Judge/King</a:t>
            </a:r>
            <a:r>
              <a:rPr lang="zh-CN" altLang="en-US" dirty="0"/>
              <a:t>：</a:t>
            </a:r>
            <a:r>
              <a:rPr lang="en-US" altLang="zh-CN" dirty="0"/>
              <a:t>Lily -&gt; Femininity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1B2A2-9807-4D19-AC86-ECFF8B513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zh-CN" altLang="en-US" dirty="0"/>
              <a:t>画：所有人与事共存的</a:t>
            </a:r>
            <a:r>
              <a:rPr lang="en-US" altLang="zh-CN" dirty="0"/>
              <a:t>World/Kingdom</a:t>
            </a:r>
          </a:p>
          <a:p>
            <a:r>
              <a:rPr lang="en-US" altLang="zh-CN" dirty="0"/>
              <a:t>Part 3 </a:t>
            </a:r>
            <a:r>
              <a:rPr lang="zh-CN" altLang="en-US" dirty="0"/>
              <a:t>的叙述视角</a:t>
            </a:r>
            <a:endParaRPr lang="en-US" altLang="zh-CN" dirty="0"/>
          </a:p>
          <a:p>
            <a:r>
              <a:rPr lang="en-US" altLang="zh-CN" dirty="0"/>
              <a:t>Part 3</a:t>
            </a:r>
            <a:r>
              <a:rPr lang="zh-CN" altLang="en-US" dirty="0"/>
              <a:t>：</a:t>
            </a:r>
            <a:r>
              <a:rPr lang="en-US" altLang="zh-CN" dirty="0"/>
              <a:t>”</a:t>
            </a:r>
            <a:r>
              <a:rPr lang="zh-CN" altLang="en-US" dirty="0"/>
              <a:t>他们早就该动身了</a:t>
            </a:r>
            <a:r>
              <a:rPr lang="en-US" altLang="zh-CN" dirty="0"/>
              <a:t>——</a:t>
            </a:r>
            <a:r>
              <a:rPr lang="zh-CN" altLang="en-US" dirty="0"/>
              <a:t>他们必须在涨潮顺风的时刻启航。凯姆没准备好；詹姆斯也没准备好；南希忘了吩咐厨房准备三明治。拉姆齐先生发火了，他砰的一声关上门，走出了房间。‘现在去还有什么用？’他咆哮到。</a:t>
            </a:r>
            <a:r>
              <a:rPr lang="en-US" altLang="zh-CN" dirty="0"/>
              <a:t>” </a:t>
            </a:r>
            <a:r>
              <a:rPr lang="zh-CN" altLang="en-US" dirty="0"/>
              <a:t>“</a:t>
            </a:r>
            <a:r>
              <a:rPr lang="en-US" altLang="zh-CN" dirty="0"/>
              <a:t>……</a:t>
            </a:r>
            <a:r>
              <a:rPr lang="zh-CN" altLang="en-US" dirty="0"/>
              <a:t>借此来避开他的目光</a:t>
            </a:r>
            <a:r>
              <a:rPr lang="en-US" altLang="zh-CN" dirty="0"/>
              <a:t>——</a:t>
            </a:r>
            <a:r>
              <a:rPr lang="zh-CN" altLang="en-US" dirty="0"/>
              <a:t>来回避他对她的请求，来把那个非常迫切的要求再耽搁一会。”“然而，在拉姆齐先生的不断干扰下，她什么也干不了。”</a:t>
            </a:r>
            <a:r>
              <a:rPr lang="en-US" altLang="zh-CN" dirty="0"/>
              <a:t>——Mr. Ramsey</a:t>
            </a:r>
            <a:r>
              <a:rPr lang="zh-CN" altLang="en-US" dirty="0"/>
              <a:t>的时间观和目标观都是线性的，</a:t>
            </a:r>
            <a:r>
              <a:rPr lang="en-US" altLang="zh-CN" dirty="0"/>
              <a:t>Lily</a:t>
            </a:r>
            <a:r>
              <a:rPr lang="zh-CN" altLang="en-US" dirty="0"/>
              <a:t>却在与</a:t>
            </a:r>
            <a:r>
              <a:rPr lang="en-US" altLang="zh-CN" dirty="0"/>
              <a:t>Mrs. Ramsey</a:t>
            </a:r>
            <a:r>
              <a:rPr lang="zh-CN" altLang="en-US" dirty="0"/>
              <a:t>共鸣：寻找那些网状、面形、体形的更高维度的时间观和目标观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325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288601-DCE8-444A-952E-196603C345A2}"/>
              </a:ext>
            </a:extLst>
          </p:cNvPr>
          <p:cNvSpPr txBox="1"/>
          <p:nvPr/>
        </p:nvSpPr>
        <p:spPr>
          <a:xfrm>
            <a:off x="1491244" y="1844842"/>
            <a:ext cx="2855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Femininity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E13DE5-A395-4BDC-83ED-45A6A50B3747}"/>
              </a:ext>
            </a:extLst>
          </p:cNvPr>
          <p:cNvSpPr txBox="1"/>
          <p:nvPr/>
        </p:nvSpPr>
        <p:spPr>
          <a:xfrm>
            <a:off x="1362907" y="3573379"/>
            <a:ext cx="29838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Masculinity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A9ECF5-A887-4CBF-A561-4AD3C1AD0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528" y="3623681"/>
            <a:ext cx="769441" cy="7694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B91563E-3C81-48E4-A23D-F7BE3C04D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528" y="1876926"/>
            <a:ext cx="769441" cy="769441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A306C6B-76C4-44A9-89A7-0A66E20D6866}"/>
              </a:ext>
            </a:extLst>
          </p:cNvPr>
          <p:cNvCxnSpPr>
            <a:cxnSpLocks/>
          </p:cNvCxnSpPr>
          <p:nvPr/>
        </p:nvCxnSpPr>
        <p:spPr>
          <a:xfrm>
            <a:off x="6096000" y="3080084"/>
            <a:ext cx="176463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1688B93-2F7F-4904-B1FC-5341FDFAC44B}"/>
              </a:ext>
            </a:extLst>
          </p:cNvPr>
          <p:cNvSpPr txBox="1"/>
          <p:nvPr/>
        </p:nvSpPr>
        <p:spPr>
          <a:xfrm>
            <a:off x="8253663" y="2356809"/>
            <a:ext cx="28554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Spiritual Salvation</a:t>
            </a:r>
          </a:p>
        </p:txBody>
      </p:sp>
    </p:spTree>
    <p:extLst>
      <p:ext uri="{BB962C8B-B14F-4D97-AF65-F5344CB8AC3E}">
        <p14:creationId xmlns:p14="http://schemas.microsoft.com/office/powerpoint/2010/main" val="3143432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751</Words>
  <Application>Microsoft Office PowerPoint</Application>
  <PresentationFormat>宽屏</PresentationFormat>
  <Paragraphs>44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Femininity &amp; Spiritual Salvation in Virginia Woolf’s To the Lighthouse</vt:lpstr>
      <vt:lpstr>Spiritual Salvation：精神奋斗历程/精神拯救</vt:lpstr>
      <vt:lpstr>PowerPoint 演示文稿</vt:lpstr>
      <vt:lpstr>Masculinity &amp; Femininity</vt:lpstr>
      <vt:lpstr>PowerPoint 演示文稿</vt:lpstr>
      <vt:lpstr>Masculinity: Mr. Ramsey</vt:lpstr>
      <vt:lpstr>Femininity：Mrs. Ramsey</vt:lpstr>
      <vt:lpstr>Judge/King：Lily -&gt; Femininity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RGB Lune</dc:creator>
  <cp:lastModifiedBy>RGB Lune</cp:lastModifiedBy>
  <cp:revision>296</cp:revision>
  <dcterms:created xsi:type="dcterms:W3CDTF">2021-06-27T18:46:38Z</dcterms:created>
  <dcterms:modified xsi:type="dcterms:W3CDTF">2021-06-28T12:53:10Z</dcterms:modified>
</cp:coreProperties>
</file>