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7" r:id="rId4"/>
    <p:sldId id="284" r:id="rId5"/>
    <p:sldId id="276" r:id="rId6"/>
    <p:sldId id="281" r:id="rId7"/>
    <p:sldId id="283" r:id="rId8"/>
    <p:sldId id="278" r:id="rId9"/>
    <p:sldId id="279" r:id="rId10"/>
    <p:sldId id="282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《</a:t>
            </a:r>
            <a:r>
              <a:rPr lang="zh-CN"/>
              <a:t>玫瑰</a:t>
            </a:r>
            <a:r>
              <a:rPr lang="en-US"/>
              <a:t>》</a:t>
            </a:r>
            <a:r>
              <a:rPr lang="zh-CN"/>
              <a:t>的叙述时间线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3576884938503806E-2"/>
          <c:y val="0.14008096640953097"/>
          <c:w val="0.91789674857943504"/>
          <c:h val="0.441814200894391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爱米丽的年龄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dk1">
                  <a:tint val="88500"/>
                </a:scheme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去世</c:v>
                </c:pt>
                <c:pt idx="1">
                  <c:v>被豁免税款</c:v>
                </c:pt>
                <c:pt idx="2">
                  <c:v>遇镇长征税</c:v>
                </c:pt>
                <c:pt idx="3">
                  <c:v>气味事件</c:v>
                </c:pt>
                <c:pt idx="4">
                  <c:v>父亲去世</c:v>
                </c:pt>
                <c:pt idx="5">
                  <c:v>长期生病</c:v>
                </c:pt>
                <c:pt idx="6">
                  <c:v>与荷默交往</c:v>
                </c:pt>
                <c:pt idx="7">
                  <c:v>购买鼠药</c:v>
                </c:pt>
                <c:pt idx="8">
                  <c:v>与荷默交往</c:v>
                </c:pt>
                <c:pt idx="9">
                  <c:v>订购盥洗用具和男士服装</c:v>
                </c:pt>
                <c:pt idx="10">
                  <c:v>杀死荷默</c:v>
                </c:pt>
                <c:pt idx="11">
                  <c:v>消失6个月</c:v>
                </c:pt>
                <c:pt idx="12">
                  <c:v>再次露面</c:v>
                </c:pt>
                <c:pt idx="13">
                  <c:v>开设瓷器彩绘课</c:v>
                </c:pt>
                <c:pt idx="14">
                  <c:v>拒绝钉邮箱</c:v>
                </c:pt>
                <c:pt idx="15">
                  <c:v>去世</c:v>
                </c:pt>
                <c:pt idx="16">
                  <c:v>黑人仆人消失</c:v>
                </c:pt>
                <c:pt idx="17">
                  <c:v>举行葬礼</c:v>
                </c:pt>
                <c:pt idx="18">
                  <c:v>人们发现荷默的尸体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74</c:v>
                </c:pt>
                <c:pt idx="1">
                  <c:v>34</c:v>
                </c:pt>
                <c:pt idx="2">
                  <c:v>64</c:v>
                </c:pt>
                <c:pt idx="3">
                  <c:v>34</c:v>
                </c:pt>
                <c:pt idx="4">
                  <c:v>30</c:v>
                </c:pt>
                <c:pt idx="5">
                  <c:v>32</c:v>
                </c:pt>
                <c:pt idx="6">
                  <c:v>33</c:v>
                </c:pt>
                <c:pt idx="7">
                  <c:v>34</c:v>
                </c:pt>
                <c:pt idx="8">
                  <c:v>33</c:v>
                </c:pt>
                <c:pt idx="9">
                  <c:v>34</c:v>
                </c:pt>
                <c:pt idx="10">
                  <c:v>34</c:v>
                </c:pt>
                <c:pt idx="11">
                  <c:v>34</c:v>
                </c:pt>
                <c:pt idx="12">
                  <c:v>34</c:v>
                </c:pt>
                <c:pt idx="13">
                  <c:v>40</c:v>
                </c:pt>
                <c:pt idx="14">
                  <c:v>40</c:v>
                </c:pt>
                <c:pt idx="15">
                  <c:v>74</c:v>
                </c:pt>
                <c:pt idx="16">
                  <c:v>74</c:v>
                </c:pt>
                <c:pt idx="17">
                  <c:v>74</c:v>
                </c:pt>
                <c:pt idx="18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C4-44B7-ADB3-1EFC0BC22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38243471"/>
        <c:axId val="238250543"/>
      </c:lineChart>
      <c:catAx>
        <c:axId val="23824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250543"/>
        <c:crosses val="autoZero"/>
        <c:auto val="1"/>
        <c:lblAlgn val="ctr"/>
        <c:lblOffset val="100"/>
        <c:noMultiLvlLbl val="0"/>
      </c:catAx>
      <c:valAx>
        <c:axId val="23825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24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5FC1F-7309-457A-9103-4ECD6885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FB0E5-1BE5-45FA-A1B1-F3F2D4CAA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E2B7E-16CB-4993-B987-81455B18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E39B6-B313-4805-9DB8-D0871262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37C9-B4FC-475B-829E-9C33D3E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B55D-27A8-4E53-9EDA-67549A4A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482782-D74A-4E34-B48E-1FF818DFD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B9FD8-E883-4EED-8AE8-39B838BF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24959-084A-418C-A277-58C9597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2F2AC-A203-4CEC-84EF-CF7331A4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B819B-432F-4310-A189-88C484D77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70D32-D655-4FA1-80E4-1A4EF319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A720C-731F-41C8-8DBD-37D38B5E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B277C-24C9-4015-97E5-61107EFD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56347-1276-41FF-B30E-92FA308A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4FB79-86DD-47B6-B8B0-15ACD803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5200A-5790-4ED9-8271-35042596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20FC7-1EF9-496C-8883-6A6037CF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DA539-4973-4F94-A634-0BF79B34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97DC6-0DD3-461C-ABC4-62A1DF3A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7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4CC0-C6D1-492E-BBFB-D6FD9C21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638A0-0DDF-4A22-8C6A-2507FE2F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E3075-A003-486F-9CBF-FE690D12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23D2F-D659-4FFD-B2BB-A4F9BA20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7AA5A-5C75-4C5C-950D-7CC632AD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8D0D-1636-4AF3-90DF-07F5A449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37B9A-A76A-44A9-A756-1A4A62903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0A615-CC1D-43A7-9BE8-4EEF6E37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C77E-35BB-4A01-8F4B-EC69CC18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3CBC3-3880-430F-8ACF-099A91E6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4B955-E792-45D7-BD83-4FD53A5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D3E4-5E81-4B66-90BF-0BE69590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E9C47-1F62-4EF7-8346-2403ECE9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E01E3-E8D2-48BC-8CEB-FDF085B8A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C7C612-2430-46C2-89F4-9FF71A9C6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973626-8BBD-469C-9FC4-20ED872B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9C8B26-5DF5-4054-9968-2D586084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F43FA5-AB55-4011-BF7F-E6464C8D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BC959-9431-491A-A8B5-59891E8C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CC1C-56D8-4628-9AC3-EE53C59A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1F57C-4E33-4C7B-AA48-F84DD2A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6AA6C-EA1B-4D47-80F5-07CDE8B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59C77-BD95-4566-B43A-490FDB4A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934747-9A25-48B5-A402-D1113D1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52F25-9E96-495E-8AF2-A2707BCD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816A3-304F-4403-88D4-BA6D079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06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88E4-9783-49FF-AD35-86A4ABF7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82976-91B9-4344-AF3C-FF24AE3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5B0F7-E8B9-4682-9169-373E409A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DC716-1C67-477D-833C-1392A2A9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5C4BE-60E2-4759-90C0-9940F50F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6EB9A-CF56-4D50-83E7-92ED1D70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899B-ED5D-4C4D-AEF0-E95A03F6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5490C-7E3C-4D49-A8C7-6ACC6F2FE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FA8C6-89D7-47A4-B706-083C8514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B1874-C5E2-4364-85BE-6F1A6525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044D2-9211-420D-AF88-E6E3E09F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AA2A5C-1A3F-4564-994C-6D9D3C31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2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671C3-FE22-4D78-B393-55A476AB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8CC00-B9E6-4B61-9F5D-75E7E9F5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1AC18-EDD3-46CB-9832-52F4C4D0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50D9-55DF-4B3F-B08A-C95A0055C69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9897D-F06E-4891-8B48-EF03E64E5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52B2A-1802-4199-8835-36978F4A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DD35-22D1-4D6A-BDD1-A7EE2B19E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2BEB4-14FE-4D05-8D75-B964FBD42FC5}"/>
              </a:ext>
            </a:extLst>
          </p:cNvPr>
          <p:cNvSpPr txBox="1"/>
          <p:nvPr/>
        </p:nvSpPr>
        <p:spPr>
          <a:xfrm>
            <a:off x="1931851" y="2497056"/>
            <a:ext cx="802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</a:rPr>
              <a:t>A Rose for Emily</a:t>
            </a:r>
            <a:r>
              <a:rPr lang="zh-CN" altLang="en-US" sz="5400" b="1" dirty="0">
                <a:solidFill>
                  <a:schemeClr val="bg1"/>
                </a:solidFill>
              </a:rPr>
              <a:t>中的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错乱时间观</a:t>
            </a:r>
            <a:endParaRPr lang="en-US" altLang="zh-CN" sz="5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1A9B3-DC77-47B9-9406-40FCF15F8572}"/>
              </a:ext>
            </a:extLst>
          </p:cNvPr>
          <p:cNvSpPr txBox="1"/>
          <p:nvPr/>
        </p:nvSpPr>
        <p:spPr>
          <a:xfrm>
            <a:off x="5489178" y="4584802"/>
            <a:ext cx="91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宁若汐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8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B39AB5-BDD6-4177-A685-733EB740FBDD}"/>
              </a:ext>
            </a:extLst>
          </p:cNvPr>
          <p:cNvSpPr txBox="1"/>
          <p:nvPr/>
        </p:nvSpPr>
        <p:spPr>
          <a:xfrm>
            <a:off x="2727323" y="2644170"/>
            <a:ext cx="7296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时间哲学的含义：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社会历史背景 </a:t>
            </a:r>
            <a:r>
              <a:rPr lang="en-US" altLang="zh-CN" sz="3200" dirty="0">
                <a:solidFill>
                  <a:schemeClr val="bg1"/>
                </a:solidFill>
              </a:rPr>
              <a:t>or </a:t>
            </a:r>
            <a:r>
              <a:rPr lang="zh-CN" altLang="en-US" sz="3200" dirty="0">
                <a:solidFill>
                  <a:schemeClr val="bg1"/>
                </a:solidFill>
              </a:rPr>
              <a:t>直觉、感性与经验？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5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5543D1-C838-4ABD-9CE1-F87ABE0640B8}"/>
              </a:ext>
            </a:extLst>
          </p:cNvPr>
          <p:cNvSpPr txBox="1"/>
          <p:nvPr/>
        </p:nvSpPr>
        <p:spPr>
          <a:xfrm>
            <a:off x="1931851" y="2921168"/>
            <a:ext cx="80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7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3205" y="2828835"/>
            <a:ext cx="4005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文献概述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小说中的时间观分析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“时间哲学”含义</a:t>
            </a:r>
          </a:p>
        </p:txBody>
      </p:sp>
    </p:spTree>
    <p:extLst>
      <p:ext uri="{BB962C8B-B14F-4D97-AF65-F5344CB8AC3E}">
        <p14:creationId xmlns:p14="http://schemas.microsoft.com/office/powerpoint/2010/main" val="14416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148706-06B4-4FA2-A69C-4E4B0459C460}"/>
              </a:ext>
            </a:extLst>
          </p:cNvPr>
          <p:cNvSpPr txBox="1"/>
          <p:nvPr/>
        </p:nvSpPr>
        <p:spPr>
          <a:xfrm>
            <a:off x="3164744" y="1351508"/>
            <a:ext cx="62685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17</a:t>
            </a:r>
            <a:r>
              <a:rPr lang="en-US" altLang="zh-CN" sz="2400" baseline="30000" dirty="0">
                <a:solidFill>
                  <a:schemeClr val="bg1"/>
                </a:solidFill>
              </a:rPr>
              <a:t>th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牛顿</a:t>
            </a:r>
            <a:r>
              <a:rPr lang="en-US" altLang="zh-CN" sz="2400" dirty="0">
                <a:solidFill>
                  <a:schemeClr val="bg1"/>
                </a:solidFill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</a:rPr>
              <a:t>莱布尼茨：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实质、关系、空间化的存在、容器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18</a:t>
            </a:r>
            <a:r>
              <a:rPr lang="en-US" altLang="zh-CN" sz="2400" baseline="30000" dirty="0">
                <a:solidFill>
                  <a:schemeClr val="bg1"/>
                </a:solidFill>
              </a:rPr>
              <a:t>th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康德：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心灵的主管性质、内感的形式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en-US" altLang="zh-CN" sz="2400" baseline="30000" dirty="0">
                <a:solidFill>
                  <a:schemeClr val="bg1"/>
                </a:solidFill>
              </a:rPr>
              <a:t>th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柏格森：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钟表时间 </a:t>
            </a:r>
            <a:r>
              <a:rPr lang="en-US" altLang="zh-CN" sz="2400" dirty="0">
                <a:solidFill>
                  <a:schemeClr val="bg1"/>
                </a:solidFill>
              </a:rPr>
              <a:t>vs </a:t>
            </a:r>
            <a:r>
              <a:rPr lang="zh-CN" altLang="en-US" sz="2400" dirty="0">
                <a:solidFill>
                  <a:schemeClr val="bg1"/>
                </a:solidFill>
              </a:rPr>
              <a:t>心理时间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时间的绵延（</a:t>
            </a:r>
            <a:r>
              <a:rPr lang="en-US" altLang="zh-CN" sz="2400" dirty="0">
                <a:solidFill>
                  <a:schemeClr val="bg1"/>
                </a:solidFill>
              </a:rPr>
              <a:t>durée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en-US" altLang="zh-CN" sz="2400" baseline="30000" dirty="0">
                <a:solidFill>
                  <a:schemeClr val="bg1"/>
                </a:solidFill>
              </a:rPr>
              <a:t>th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海德格尔：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“向死而生”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2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09FA88-EFB4-4D89-979A-06B2DD0FD4B0}"/>
              </a:ext>
            </a:extLst>
          </p:cNvPr>
          <p:cNvSpPr txBox="1"/>
          <p:nvPr/>
        </p:nvSpPr>
        <p:spPr>
          <a:xfrm>
            <a:off x="1643013" y="1997839"/>
            <a:ext cx="89059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/>
            <a:r>
              <a:rPr lang="zh-CN" altLang="zh-CN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福克纳曾公开承认：“我无疑受到……柏格森的影响。他指出，“实际我很同意柏格森关于时间的流动性理论。时间只有现在，我把过去和将来都包括在其中，……我认为艺术家很可以把时间处理一番。”福克纳又在采访中说：“我抛开时间的限制，随意调动书中的人物，结果非常成功，至少在我看来效果很好。我觉得，这就证明了我的理论，即时间是一种流动状态，除在个人身上有短暂体现外，再无其他形式的存在。所谓‘本来’，其实是没有的——只有‘眼前’，如果真有所谓‘本来’的话，那也就没有什么伤心，没什么悲哀了。”</a:t>
            </a:r>
            <a:endParaRPr lang="zh-CN" altLang="zh-CN" sz="2400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 algn="just"/>
            <a:r>
              <a:rPr lang="zh-CN" altLang="zh-CN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让·保罗·萨特也曾评价福克纳的时间哲学是一种 “坐在敞篷车上向后看去的景观”，因其人物仿佛都“被去掉了潜在性”，沉浸在过去的时光中或围绕在过去的某个时间点周围，没有对于未来时间的期待。</a:t>
            </a:r>
            <a:endParaRPr lang="zh-CN" altLang="zh-CN" sz="2400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49EAA6-33D2-4F8A-A615-D641B1B2B216}"/>
              </a:ext>
            </a:extLst>
          </p:cNvPr>
          <p:cNvSpPr txBox="1"/>
          <p:nvPr/>
        </p:nvSpPr>
        <p:spPr>
          <a:xfrm>
            <a:off x="961378" y="335845"/>
            <a:ext cx="10269243" cy="6186309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pPr algn="just"/>
            <a:r>
              <a:rPr lang="zh-CN" altLang="en-US" b="1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第一节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</a:t>
            </a:r>
            <a:r>
              <a:rPr lang="en-US" altLang="zh-CN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爱米莉去世。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沙多里斯上校从爱米莉父亲去世之日开始豁免她的税款。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C:</a:t>
            </a:r>
            <a:r>
              <a:rPr lang="en-US" altLang="zh-CN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新一代镇长和议员要求爱米莉 交税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并派代表团造访 。</a:t>
            </a:r>
          </a:p>
          <a:p>
            <a:pPr algn="just"/>
            <a:r>
              <a:rPr lang="zh-CN" altLang="en-US" b="1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第二节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30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年前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爱米莉父亲死后两 年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居民向镇长申诉爱米莉家发出了难闻的气味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半夜里镇上派人去她家撒石灰。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爱米莉父亲死后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她对来哀悼 的人们讲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她的父亲并未死。 </a:t>
            </a:r>
          </a:p>
          <a:p>
            <a:pPr algn="just"/>
            <a:r>
              <a:rPr lang="zh-CN" altLang="en-US" b="1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第三节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爱米莉长期生病。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北方佬工头霍默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巴伦来该镇铺设人行道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礼拜天他常同爱米莉乘马车出游。镇上居民见了则说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:“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可怜的爱米莉 。”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爱米莉买老鼠药 。 </a:t>
            </a:r>
          </a:p>
          <a:p>
            <a:pPr algn="just"/>
            <a:r>
              <a:rPr lang="zh-CN" altLang="en-US" b="1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第四节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妇女们迫使浸礼会牧师去拜访 爱米莉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试图干预她同巴伦的交往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但未成功 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爱米莉订购了一套银质男人盥洗用</a:t>
            </a:r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上面刻有“霍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巴”字样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还买了全套男人服装。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巴伦离开。在爱米莉的两个堂姐妹走后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他又回来了 。以后他便消失了 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 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个月没有出现在街上。人们只是偶尔在窗口看到她的身影。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人们再见到她时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她发胖了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头发变成了铁灰色 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N: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爱米莉开瓷器彩绘课。最后一个学生离开后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她家前门永远关上了 。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O: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约 </a:t>
            </a:r>
            <a:r>
              <a:rPr lang="en-US" altLang="zh-CN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kern="100" dirty="0">
                <a:solidFill>
                  <a:srgbClr val="0070C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爱米莉拒绝在家门口钉上</a:t>
            </a:r>
            <a:r>
              <a:rPr lang="zh-CN" altLang="zh-CN" dirty="0">
                <a:effectLst/>
                <a:highlight>
                  <a:srgbClr val="D3D3D3"/>
                </a:highlight>
                <a:ea typeface="微软雅黑" panose="020B0503020204020204" pitchFamily="34" charset="-122"/>
                <a:cs typeface="Times New Roman" panose="02020603050405020304" pitchFamily="18" charset="0"/>
              </a:rPr>
              <a:t>金属门牌</a:t>
            </a:r>
            <a:r>
              <a:rPr lang="en-US" altLang="zh-CN" dirty="0">
                <a:effectLst/>
                <a:highlight>
                  <a:srgbClr val="D3D3D3"/>
                </a:highlight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effectLst/>
                <a:highlight>
                  <a:srgbClr val="D3D3D3"/>
                </a:highlight>
                <a:ea typeface="微软雅黑" panose="020B0503020204020204" pitchFamily="34" charset="-122"/>
                <a:cs typeface="Times New Roman" panose="02020603050405020304" pitchFamily="18" charset="0"/>
              </a:rPr>
              <a:t>附设邮箱 。</a:t>
            </a:r>
            <a:endParaRPr lang="zh-CN" altLang="en-US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P:</a:t>
            </a:r>
            <a:r>
              <a:rPr lang="en-US" altLang="zh-CN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爱米莉死在楼下屋里。 </a:t>
            </a:r>
          </a:p>
          <a:p>
            <a:pPr algn="just"/>
            <a:r>
              <a:rPr lang="zh-CN" altLang="en-US" b="1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第五节 </a:t>
            </a:r>
            <a:endParaRPr lang="en-US" altLang="zh-CN" b="1" kern="1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D3D3D3"/>
              </a:highlight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Q:</a:t>
            </a:r>
            <a:r>
              <a:rPr lang="en-US" altLang="zh-CN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爱米莉家黑人仆人在前门口迎接来哀悼的人们 。随即就消失了。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R:</a:t>
            </a:r>
            <a:r>
              <a:rPr lang="en-US" altLang="zh-CN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爱米莉的两个堂姐妹赶来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第二天举行了葬礼 。 </a:t>
            </a:r>
          </a:p>
          <a:p>
            <a:pPr algn="just"/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 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S:</a:t>
            </a:r>
            <a:r>
              <a:rPr lang="en-US" altLang="zh-CN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人们上楼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撬开那间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年无人进过的房间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看到床上巴伦已腐烂的尸体</a:t>
            </a:r>
            <a:r>
              <a:rPr lang="en-US" altLang="zh-CN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3D3D3"/>
                </a:highlight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并发现旁边枕头上的铁灰色头发。</a:t>
            </a:r>
          </a:p>
        </p:txBody>
      </p:sp>
    </p:spTree>
    <p:extLst>
      <p:ext uri="{BB962C8B-B14F-4D97-AF65-F5344CB8AC3E}">
        <p14:creationId xmlns:p14="http://schemas.microsoft.com/office/powerpoint/2010/main" val="46631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AA28456-0ADC-45C0-9B13-B3E179D00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292227"/>
              </p:ext>
            </p:extLst>
          </p:nvPr>
        </p:nvGraphicFramePr>
        <p:xfrm>
          <a:off x="930442" y="842211"/>
          <a:ext cx="10331116" cy="6015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52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148706-06B4-4FA2-A69C-4E4B0459C460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南方：静止，传统世界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北方：流动，现实世界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4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148706-06B4-4FA2-A69C-4E4B0459C460}"/>
              </a:ext>
            </a:extLst>
          </p:cNvPr>
          <p:cNvSpPr txBox="1"/>
          <p:nvPr/>
        </p:nvSpPr>
        <p:spPr>
          <a:xfrm>
            <a:off x="3321843" y="2474488"/>
            <a:ext cx="5548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体现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造成爱米丽悲剧的两个时间节点：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父亲的死：静止的时间👉流动的时间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荷默的死：流动的时间👉静止的时间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54B31E-8242-41B3-9912-F07721471226}"/>
              </a:ext>
            </a:extLst>
          </p:cNvPr>
          <p:cNvSpPr txBox="1"/>
          <p:nvPr/>
        </p:nvSpPr>
        <p:spPr>
          <a:xfrm>
            <a:off x="1385477" y="1382286"/>
            <a:ext cx="94210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“数学级数式的时间进程（</a:t>
            </a:r>
            <a:r>
              <a:rPr lang="en-US" altLang="zh-CN" sz="2000" dirty="0">
                <a:solidFill>
                  <a:schemeClr val="bg1"/>
                </a:solidFill>
              </a:rPr>
              <a:t>mathematical progression</a:t>
            </a:r>
            <a:r>
              <a:rPr lang="zh-CN" altLang="en-US" sz="2000" dirty="0">
                <a:solidFill>
                  <a:schemeClr val="bg1"/>
                </a:solidFill>
              </a:rPr>
              <a:t>）”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The two female cousins came at once. They held the funeral on the second day, with the town coming to look at Miss Emily beneath a mass of bought flowers, with the crayon face of her father musing profoundly above the bier and the ladies sibilant and macabre; and the very old men --some in their brushed Confederate uniforms--on the porch and the lawn, talking of Miss Emily as if she had been a contemporary of theirs, believing that they had danced with her and courted her perhaps, </a:t>
            </a:r>
            <a:r>
              <a:rPr lang="en-US" altLang="zh-CN" sz="2000" dirty="0">
                <a:solidFill>
                  <a:srgbClr val="FF0000"/>
                </a:solidFill>
              </a:rPr>
              <a:t>confusing time with its mathematical progression</a:t>
            </a:r>
            <a:r>
              <a:rPr lang="en-US" altLang="zh-CN" sz="2000" dirty="0">
                <a:solidFill>
                  <a:schemeClr val="bg1"/>
                </a:solidFill>
              </a:rPr>
              <a:t>, as the old do, to whom all the past is not a diminishing road but, instead, a huge meadow which no winter ever quite touches, divided from them now by the narrow bottle-neck of the most recent decade of years. 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Microsoft YaHe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997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RGB Lune</dc:creator>
  <cp:lastModifiedBy>RGB Lune</cp:lastModifiedBy>
  <cp:revision>94</cp:revision>
  <dcterms:created xsi:type="dcterms:W3CDTF">2021-05-30T11:34:26Z</dcterms:created>
  <dcterms:modified xsi:type="dcterms:W3CDTF">2021-05-31T02:25:59Z</dcterms:modified>
</cp:coreProperties>
</file>