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3" r:id="rId3"/>
    <p:sldId id="285" r:id="rId4"/>
    <p:sldId id="284" r:id="rId5"/>
    <p:sldId id="264" r:id="rId6"/>
    <p:sldId id="281" r:id="rId7"/>
    <p:sldId id="289" r:id="rId8"/>
    <p:sldId id="287" r:id="rId9"/>
    <p:sldId id="290" r:id="rId10"/>
    <p:sldId id="288" r:id="rId11"/>
    <p:sldId id="291" r:id="rId12"/>
    <p:sldId id="286" r:id="rId13"/>
    <p:sldId id="278" r:id="rId14"/>
    <p:sldId id="269" r:id="rId15"/>
    <p:sldId id="279" r:id="rId16"/>
    <p:sldId id="274" r:id="rId17"/>
    <p:sldId id="280" r:id="rId18"/>
    <p:sldId id="270" r:id="rId19"/>
    <p:sldId id="292" r:id="rId20"/>
    <p:sldId id="273"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F6848-7705-415C-9DC0-1159BAF5B680}" type="datetimeFigureOut">
              <a:rPr lang="zh-CN" altLang="en-US" smtClean="0"/>
              <a:t>2020/4/29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389B0-1A95-48E7-9E08-AA804342E106}" type="slidenum">
              <a:rPr lang="zh-CN" altLang="en-US" smtClean="0"/>
              <a:t>‹#›</a:t>
            </a:fld>
            <a:endParaRPr lang="zh-CN" altLang="en-US"/>
          </a:p>
        </p:txBody>
      </p:sp>
    </p:spTree>
    <p:extLst>
      <p:ext uri="{BB962C8B-B14F-4D97-AF65-F5344CB8AC3E}">
        <p14:creationId xmlns:p14="http://schemas.microsoft.com/office/powerpoint/2010/main" val="1812618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4389B0-1A95-48E7-9E08-AA804342E106}" type="slidenum">
              <a:rPr lang="zh-CN" altLang="en-US" smtClean="0"/>
              <a:t>13</a:t>
            </a:fld>
            <a:endParaRPr lang="zh-CN" altLang="en-US"/>
          </a:p>
        </p:txBody>
      </p:sp>
    </p:spTree>
    <p:extLst>
      <p:ext uri="{BB962C8B-B14F-4D97-AF65-F5344CB8AC3E}">
        <p14:creationId xmlns:p14="http://schemas.microsoft.com/office/powerpoint/2010/main" val="1410144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4389B0-1A95-48E7-9E08-AA804342E106}" type="slidenum">
              <a:rPr lang="zh-CN" altLang="en-US" smtClean="0"/>
              <a:t>19</a:t>
            </a:fld>
            <a:endParaRPr lang="zh-CN" altLang="en-US"/>
          </a:p>
        </p:txBody>
      </p:sp>
    </p:spTree>
    <p:extLst>
      <p:ext uri="{BB962C8B-B14F-4D97-AF65-F5344CB8AC3E}">
        <p14:creationId xmlns:p14="http://schemas.microsoft.com/office/powerpoint/2010/main" val="73989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80220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350584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181610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53651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174600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184966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226514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14049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269567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32809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6FE77F7-8CF0-4468-93CE-3C28BF6CD822}" type="datetimeFigureOut">
              <a:rPr lang="zh-CN" altLang="en-US" smtClean="0"/>
              <a:t>2020/4/29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62783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E77F7-8CF0-4468-93CE-3C28BF6CD822}" type="datetimeFigureOut">
              <a:rPr lang="zh-CN" altLang="en-US" smtClean="0"/>
              <a:t>2020/4/29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28EF2-43BE-4934-BF1E-039BB3A87F12}" type="slidenum">
              <a:rPr lang="zh-CN" altLang="en-US" smtClean="0"/>
              <a:t>‹#›</a:t>
            </a:fld>
            <a:endParaRPr lang="zh-CN" altLang="en-US"/>
          </a:p>
        </p:txBody>
      </p:sp>
    </p:spTree>
    <p:extLst>
      <p:ext uri="{BB962C8B-B14F-4D97-AF65-F5344CB8AC3E}">
        <p14:creationId xmlns:p14="http://schemas.microsoft.com/office/powerpoint/2010/main" val="1726862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A%20Word%20to%20Youth%20(Week%2010).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latin typeface="Book Antiqua" panose="02040602050305030304" pitchFamily="18" charset="0"/>
              </a:rPr>
              <a:t>English Writing II</a:t>
            </a:r>
            <a:endParaRPr lang="zh-CN" altLang="en-US" b="1" dirty="0">
              <a:latin typeface="Book Antiqua" panose="02040602050305030304" pitchFamily="18" charset="0"/>
            </a:endParaRPr>
          </a:p>
        </p:txBody>
      </p:sp>
      <p:sp>
        <p:nvSpPr>
          <p:cNvPr id="3" name="副标题 2"/>
          <p:cNvSpPr>
            <a:spLocks noGrp="1"/>
          </p:cNvSpPr>
          <p:nvPr>
            <p:ph type="subTitle" idx="1"/>
          </p:nvPr>
        </p:nvSpPr>
        <p:spPr>
          <a:xfrm>
            <a:off x="2811887" y="4130072"/>
            <a:ext cx="9144000" cy="1655762"/>
          </a:xfrm>
        </p:spPr>
        <p:txBody>
          <a:bodyPr>
            <a:normAutofit/>
          </a:bodyPr>
          <a:lstStyle/>
          <a:p>
            <a:pPr algn="r"/>
            <a:r>
              <a:rPr lang="en-US" altLang="zh-CN" sz="3200" b="1" dirty="0" smtClean="0">
                <a:latin typeface="Book Antiqua" panose="02040602050305030304" pitchFamily="18" charset="0"/>
              </a:rPr>
              <a:t>Week 10 Argument and counterarguments</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984115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Outline 3</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199" y="1532586"/>
            <a:ext cx="10945969" cy="4932608"/>
          </a:xfrm>
        </p:spPr>
        <p:txBody>
          <a:bodyPr>
            <a:normAutofit fontScale="92500" lnSpcReduction="10000"/>
          </a:bodyPr>
          <a:lstStyle/>
          <a:p>
            <a:pPr>
              <a:lnSpc>
                <a:spcPct val="150000"/>
              </a:lnSpc>
            </a:pPr>
            <a:r>
              <a:rPr lang="en-US" altLang="zh-CN" b="1" dirty="0">
                <a:latin typeface="Book Antiqua" panose="02040602050305030304" pitchFamily="18" charset="0"/>
              </a:rPr>
              <a:t>Perspective: personal life and </a:t>
            </a:r>
            <a:r>
              <a:rPr lang="en-US" altLang="zh-CN" b="1" dirty="0" smtClean="0">
                <a:latin typeface="Book Antiqua" panose="02040602050305030304" pitchFamily="18" charset="0"/>
              </a:rPr>
              <a:t>culture</a:t>
            </a:r>
          </a:p>
          <a:p>
            <a:pPr>
              <a:lnSpc>
                <a:spcPct val="150000"/>
              </a:lnSpc>
            </a:pPr>
            <a:r>
              <a:rPr lang="en-US" altLang="zh-CN" b="1" dirty="0" smtClean="0">
                <a:latin typeface="Book Antiqua" panose="02040602050305030304" pitchFamily="18" charset="0"/>
              </a:rPr>
              <a:t>Focus</a:t>
            </a:r>
            <a:r>
              <a:rPr lang="en-US" altLang="zh-CN" b="1" dirty="0">
                <a:latin typeface="Book Antiqua" panose="02040602050305030304" pitchFamily="18" charset="0"/>
              </a:rPr>
              <a:t>:   the   reason   why   westerners   dislike   wearing   face   masks   whereas   </a:t>
            </a:r>
            <a:r>
              <a:rPr lang="en-US" altLang="zh-CN" b="1" dirty="0" smtClean="0">
                <a:latin typeface="Book Antiqua" panose="02040602050305030304" pitchFamily="18" charset="0"/>
              </a:rPr>
              <a:t>the populace </a:t>
            </a:r>
            <a:r>
              <a:rPr lang="en-US" altLang="zh-CN" b="1" dirty="0">
                <a:latin typeface="Book Antiqua" panose="02040602050305030304" pitchFamily="18" charset="0"/>
              </a:rPr>
              <a:t>in eastern Asia are scrambling for face masks</a:t>
            </a:r>
            <a:r>
              <a:rPr lang="en-US" altLang="zh-CN" b="1" dirty="0" smtClean="0">
                <a:latin typeface="Book Antiqua" panose="02040602050305030304" pitchFamily="18" charset="0"/>
              </a:rPr>
              <a:t>.</a:t>
            </a:r>
          </a:p>
          <a:p>
            <a:pPr>
              <a:lnSpc>
                <a:spcPct val="150000"/>
              </a:lnSpc>
            </a:pPr>
            <a:r>
              <a:rPr lang="en-US" altLang="zh-CN" b="1" dirty="0" smtClean="0">
                <a:latin typeface="Book Antiqua" panose="02040602050305030304" pitchFamily="18" charset="0"/>
              </a:rPr>
              <a:t>Examples:1</a:t>
            </a:r>
            <a:r>
              <a:rPr lang="en-US" altLang="zh-CN" b="1" dirty="0">
                <a:latin typeface="Book Antiqua" panose="02040602050305030304" pitchFamily="18" charset="0"/>
              </a:rPr>
              <a:t>. Almost no governments in western countries encourage citizens to wear masks. 2.  Governments in China, Korea, Japan all persuade the public to wear face masks.3. In many cities like New York, even when virus outbreak has developed to a </a:t>
            </a:r>
            <a:r>
              <a:rPr lang="en-US" altLang="zh-CN" b="1" dirty="0" smtClean="0">
                <a:latin typeface="Book Antiqua" panose="02040602050305030304" pitchFamily="18" charset="0"/>
              </a:rPr>
              <a:t>very severe </a:t>
            </a:r>
            <a:r>
              <a:rPr lang="en-US" altLang="zh-CN" b="1" dirty="0">
                <a:latin typeface="Book Antiqua" panose="02040602050305030304" pitchFamily="18" charset="0"/>
              </a:rPr>
              <a:t>extent, still nearly half of citizens walking on roads did not wear face masks</a:t>
            </a:r>
            <a:r>
              <a:rPr lang="en-US" altLang="zh-CN" b="1" dirty="0" smtClean="0">
                <a:latin typeface="Book Antiqua" panose="02040602050305030304" pitchFamily="18" charset="0"/>
              </a:rPr>
              <a:t>. </a:t>
            </a:r>
          </a:p>
        </p:txBody>
      </p:sp>
    </p:spTree>
    <p:extLst>
      <p:ext uri="{BB962C8B-B14F-4D97-AF65-F5344CB8AC3E}">
        <p14:creationId xmlns:p14="http://schemas.microsoft.com/office/powerpoint/2010/main" val="1251681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Outline 3 (continued) </a:t>
            </a:r>
            <a:endParaRPr lang="zh-CN" altLang="en-US" b="1" dirty="0">
              <a:latin typeface="Book Antiqua" panose="02040602050305030304" pitchFamily="18" charset="0"/>
            </a:endParaRPr>
          </a:p>
        </p:txBody>
      </p:sp>
      <p:sp>
        <p:nvSpPr>
          <p:cNvPr id="3" name="内容占位符 2"/>
          <p:cNvSpPr>
            <a:spLocks noGrp="1"/>
          </p:cNvSpPr>
          <p:nvPr>
            <p:ph idx="1"/>
          </p:nvPr>
        </p:nvSpPr>
        <p:spPr/>
        <p:txBody>
          <a:bodyPr/>
          <a:lstStyle/>
          <a:p>
            <a:pPr>
              <a:lnSpc>
                <a:spcPct val="150000"/>
              </a:lnSpc>
            </a:pPr>
            <a:r>
              <a:rPr lang="en-US" altLang="zh-CN" b="1" dirty="0">
                <a:latin typeface="Book Antiqua" panose="02040602050305030304" pitchFamily="18" charset="0"/>
              </a:rPr>
              <a:t>The weight</a:t>
            </a:r>
            <a:r>
              <a:rPr lang="en-US" altLang="zh-CN" b="1" dirty="0" smtClean="0">
                <a:latin typeface="Book Antiqua" panose="02040602050305030304" pitchFamily="18" charset="0"/>
              </a:rPr>
              <a:t>: 1</a:t>
            </a:r>
            <a:r>
              <a:rPr lang="en-US" altLang="zh-CN" b="1" dirty="0">
                <a:latin typeface="Book Antiqua" panose="02040602050305030304" pitchFamily="18" charset="0"/>
              </a:rPr>
              <a:t>. the difference in the history of facial </a:t>
            </a:r>
            <a:r>
              <a:rPr lang="en-US" altLang="zh-CN" b="1" dirty="0" err="1">
                <a:latin typeface="Book Antiqua" panose="02040602050305030304" pitchFamily="18" charset="0"/>
              </a:rPr>
              <a:t>wearings</a:t>
            </a:r>
            <a:r>
              <a:rPr lang="en-US" altLang="zh-CN" b="1" dirty="0">
                <a:latin typeface="Book Antiqua" panose="02040602050305030304" pitchFamily="18" charset="0"/>
              </a:rPr>
              <a:t> such as sunglasses, hat </a:t>
            </a:r>
            <a:r>
              <a:rPr lang="en-US" altLang="zh-CN" b="1" dirty="0" smtClean="0">
                <a:latin typeface="Book Antiqua" panose="02040602050305030304" pitchFamily="18" charset="0"/>
              </a:rPr>
              <a:t>compared to </a:t>
            </a:r>
            <a:r>
              <a:rPr lang="en-US" altLang="zh-CN" b="1" dirty="0">
                <a:latin typeface="Book Antiqua" panose="02040602050305030304" pitchFamily="18" charset="0"/>
              </a:rPr>
              <a:t>that of face </a:t>
            </a:r>
            <a:r>
              <a:rPr lang="en-US" altLang="zh-CN" b="1" dirty="0" smtClean="0">
                <a:latin typeface="Book Antiqua" panose="02040602050305030304" pitchFamily="18" charset="0"/>
              </a:rPr>
              <a:t>masks 2</a:t>
            </a:r>
            <a:r>
              <a:rPr lang="en-US" altLang="zh-CN" b="1" dirty="0">
                <a:latin typeface="Book Antiqua" panose="02040602050305030304" pitchFamily="18" charset="0"/>
              </a:rPr>
              <a:t>. the behavior of westerners in early cases of virus outbreak like the Spanish </a:t>
            </a:r>
            <a:r>
              <a:rPr lang="en-US" altLang="zh-CN" b="1" dirty="0" smtClean="0">
                <a:latin typeface="Book Antiqua" panose="02040602050305030304" pitchFamily="18" charset="0"/>
              </a:rPr>
              <a:t>Flu and </a:t>
            </a:r>
            <a:r>
              <a:rPr lang="en-US" altLang="zh-CN" b="1" dirty="0">
                <a:latin typeface="Book Antiqua" panose="02040602050305030304" pitchFamily="18" charset="0"/>
              </a:rPr>
              <a:t>the Black Death</a:t>
            </a:r>
            <a:r>
              <a:rPr lang="en-US" altLang="zh-CN" b="1" dirty="0" smtClean="0">
                <a:latin typeface="Book Antiqua" panose="02040602050305030304" pitchFamily="18" charset="0"/>
              </a:rPr>
              <a:t>. 3</a:t>
            </a:r>
            <a:r>
              <a:rPr lang="en-US" altLang="zh-CN" b="1" dirty="0">
                <a:latin typeface="Book Antiqua" panose="02040602050305030304" pitchFamily="18" charset="0"/>
              </a:rPr>
              <a:t>. a cultural difference between the Eastern Asia and the West( collectivism </a:t>
            </a:r>
            <a:r>
              <a:rPr lang="en-US" altLang="zh-CN" b="1" dirty="0" smtClean="0">
                <a:latin typeface="Book Antiqua" panose="02040602050305030304" pitchFamily="18" charset="0"/>
              </a:rPr>
              <a:t>and individualism</a:t>
            </a:r>
            <a:r>
              <a:rPr lang="en-US" altLang="zh-CN" b="1" dirty="0">
                <a:latin typeface="Book Antiqua" panose="02040602050305030304" pitchFamily="18" charset="0"/>
              </a:rPr>
              <a:t>) </a:t>
            </a:r>
          </a:p>
          <a:p>
            <a:pPr>
              <a:lnSpc>
                <a:spcPct val="150000"/>
              </a:lnSpc>
            </a:pP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9887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Other outlines</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40158" y="1484626"/>
            <a:ext cx="10413642" cy="4838901"/>
          </a:xfrm>
        </p:spPr>
        <p:txBody>
          <a:bodyPr>
            <a:normAutofit lnSpcReduction="10000"/>
          </a:bodyPr>
          <a:lstStyle/>
          <a:p>
            <a:pPr>
              <a:lnSpc>
                <a:spcPct val="150000"/>
              </a:lnSpc>
            </a:pPr>
            <a:r>
              <a:rPr lang="en-US" altLang="zh-CN" b="1" dirty="0" smtClean="0">
                <a:latin typeface="Book Antiqua" panose="02040602050305030304" pitchFamily="18" charset="0"/>
              </a:rPr>
              <a:t>The </a:t>
            </a:r>
            <a:r>
              <a:rPr lang="en-US" altLang="zh-CN" b="1" dirty="0">
                <a:latin typeface="Book Antiqua" panose="02040602050305030304" pitchFamily="18" charset="0"/>
              </a:rPr>
              <a:t>covid-19 pandemic will brought about boom in online education such as live-streaming teaching and recorded broadcast classes.</a:t>
            </a:r>
          </a:p>
          <a:p>
            <a:pPr>
              <a:lnSpc>
                <a:spcPct val="150000"/>
              </a:lnSpc>
            </a:pPr>
            <a:r>
              <a:rPr lang="en-US" altLang="zh-CN" b="1" dirty="0" smtClean="0">
                <a:latin typeface="Book Antiqua" panose="02040602050305030304" pitchFamily="18" charset="0"/>
              </a:rPr>
              <a:t>Students </a:t>
            </a:r>
            <a:r>
              <a:rPr lang="en-US" altLang="zh-CN" b="1" dirty="0">
                <a:latin typeface="Book Antiqua" panose="02040602050305030304" pitchFamily="18" charset="0"/>
              </a:rPr>
              <a:t>are less willing to study abroad </a:t>
            </a:r>
            <a:r>
              <a:rPr lang="en-US" altLang="zh-CN" b="1" dirty="0" smtClean="0">
                <a:latin typeface="Book Antiqua" panose="02040602050305030304" pitchFamily="18" charset="0"/>
              </a:rPr>
              <a:t>.</a:t>
            </a:r>
          </a:p>
          <a:p>
            <a:pPr>
              <a:lnSpc>
                <a:spcPct val="150000"/>
              </a:lnSpc>
            </a:pPr>
            <a:r>
              <a:rPr lang="en-US" altLang="zh-CN" b="1" dirty="0" smtClean="0">
                <a:latin typeface="Book Antiqua" panose="02040602050305030304" pitchFamily="18" charset="0"/>
              </a:rPr>
              <a:t>Revived </a:t>
            </a:r>
            <a:r>
              <a:rPr lang="en-US" altLang="zh-CN" b="1" dirty="0">
                <a:latin typeface="Book Antiqua" panose="02040602050305030304" pitchFamily="18" charset="0"/>
              </a:rPr>
              <a:t>trust in </a:t>
            </a:r>
            <a:r>
              <a:rPr lang="en-US" altLang="zh-CN" b="1" dirty="0" smtClean="0">
                <a:latin typeface="Book Antiqua" panose="02040602050305030304" pitchFamily="18" charset="0"/>
              </a:rPr>
              <a:t>institutions</a:t>
            </a:r>
          </a:p>
          <a:p>
            <a:pPr>
              <a:lnSpc>
                <a:spcPct val="150000"/>
              </a:lnSpc>
            </a:pPr>
            <a:r>
              <a:rPr lang="en-US" altLang="zh-CN" b="1" dirty="0">
                <a:latin typeface="Book Antiqua" panose="02040602050305030304" pitchFamily="18" charset="0"/>
              </a:rPr>
              <a:t>The power of </a:t>
            </a:r>
            <a:r>
              <a:rPr lang="en-US" altLang="zh-CN" b="1" dirty="0" smtClean="0">
                <a:latin typeface="Book Antiqua" panose="02040602050305030304" pitchFamily="18" charset="0"/>
              </a:rPr>
              <a:t>music</a:t>
            </a:r>
          </a:p>
          <a:p>
            <a:pPr>
              <a:lnSpc>
                <a:spcPct val="150000"/>
              </a:lnSpc>
            </a:pPr>
            <a:r>
              <a:rPr lang="en-US" altLang="zh-CN" b="1" dirty="0" smtClean="0">
                <a:latin typeface="Book Antiqua" panose="02040602050305030304" pitchFamily="18" charset="0"/>
              </a:rPr>
              <a:t>People </a:t>
            </a:r>
            <a:r>
              <a:rPr lang="en-US" altLang="zh-CN" b="1" dirty="0">
                <a:latin typeface="Book Antiqua" panose="02040602050305030304" pitchFamily="18" charset="0"/>
              </a:rPr>
              <a:t>care more about good personal hygiene habits</a:t>
            </a: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1768447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Sample reading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21376" y="1587656"/>
            <a:ext cx="10349248" cy="4486275"/>
          </a:xfrm>
        </p:spPr>
        <p:txBody>
          <a:bodyPr>
            <a:normAutofit/>
          </a:bodyPr>
          <a:lstStyle/>
          <a:p>
            <a:pPr>
              <a:lnSpc>
                <a:spcPct val="150000"/>
              </a:lnSpc>
            </a:pPr>
            <a:r>
              <a:rPr lang="en-US" altLang="zh-CN" sz="3200" b="1" i="1" dirty="0" smtClean="0">
                <a:latin typeface="Book Antiqua" panose="02040602050305030304" pitchFamily="18" charset="0"/>
              </a:rPr>
              <a:t>A Word to Youth</a:t>
            </a:r>
            <a:r>
              <a:rPr lang="en-US" altLang="zh-CN" sz="3200" b="1" dirty="0" smtClean="0">
                <a:latin typeface="Book Antiqua" panose="02040602050305030304" pitchFamily="18" charset="0"/>
              </a:rPr>
              <a:t>, by Andre Maurois (1885-1967) </a:t>
            </a:r>
          </a:p>
          <a:p>
            <a:pPr>
              <a:lnSpc>
                <a:spcPct val="150000"/>
              </a:lnSpc>
            </a:pPr>
            <a:r>
              <a:rPr lang="en-US" altLang="zh-CN" sz="3200" b="1" dirty="0" smtClean="0">
                <a:latin typeface="Book Antiqua" panose="02040602050305030304" pitchFamily="18" charset="0"/>
                <a:hlinkClick r:id="rId3" action="ppaction://hlinkfile"/>
              </a:rPr>
              <a:t>A Word to Youth (Week 10).docx</a:t>
            </a:r>
            <a:endParaRPr lang="en-US" altLang="zh-CN" sz="3200" b="1" dirty="0">
              <a:latin typeface="Book Antiqua" panose="02040602050305030304" pitchFamily="18" charset="0"/>
            </a:endParaRPr>
          </a:p>
          <a:p>
            <a:pPr>
              <a:lnSpc>
                <a:spcPct val="150000"/>
              </a:lnSpc>
            </a:pPr>
            <a:endParaRPr lang="en-US" altLang="zh-CN" sz="3200" b="1" dirty="0" smtClean="0">
              <a:latin typeface="Book Antiqua" panose="02040602050305030304" pitchFamily="18" charset="0"/>
            </a:endParaRPr>
          </a:p>
        </p:txBody>
      </p:sp>
      <p:pic>
        <p:nvPicPr>
          <p:cNvPr id="1026" name="Picture 2" descr="æ¥çæºå¾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8136" y="3219720"/>
            <a:ext cx="2157244" cy="308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031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096" y="365125"/>
            <a:ext cx="10619704" cy="1325563"/>
          </a:xfrm>
        </p:spPr>
        <p:txBody>
          <a:bodyPr/>
          <a:lstStyle/>
          <a:p>
            <a:r>
              <a:rPr lang="en-US" altLang="zh-CN" b="1" dirty="0" smtClean="0">
                <a:latin typeface="Book Antiqua" panose="02040602050305030304" pitchFamily="18" charset="0"/>
              </a:rPr>
              <a:t>Counterargument and rebuttal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01520" y="1690688"/>
            <a:ext cx="10792497" cy="4486275"/>
          </a:xfrm>
        </p:spPr>
        <p:txBody>
          <a:bodyPr>
            <a:normAutofit/>
          </a:bodyPr>
          <a:lstStyle/>
          <a:p>
            <a:pPr>
              <a:lnSpc>
                <a:spcPct val="150000"/>
              </a:lnSpc>
            </a:pPr>
            <a:r>
              <a:rPr lang="en-US" altLang="zh-CN" sz="3200" b="1" dirty="0" smtClean="0">
                <a:latin typeface="Book Antiqua" panose="02040602050305030304" pitchFamily="18" charset="0"/>
              </a:rPr>
              <a:t>Counterargument </a:t>
            </a:r>
            <a:r>
              <a:rPr lang="en-US" altLang="zh-CN" sz="3200" b="1" dirty="0">
                <a:latin typeface="Book Antiqua" panose="02040602050305030304" pitchFamily="18" charset="0"/>
              </a:rPr>
              <a:t>is a presented position that </a:t>
            </a:r>
            <a:r>
              <a:rPr lang="en-US" altLang="zh-CN" sz="3200" b="1" u="sng" dirty="0">
                <a:latin typeface="Book Antiqua" panose="02040602050305030304" pitchFamily="18" charset="0"/>
              </a:rPr>
              <a:t>contradicts</a:t>
            </a:r>
            <a:r>
              <a:rPr lang="en-US" altLang="zh-CN" sz="3200" b="1" dirty="0">
                <a:latin typeface="Book Antiqua" panose="02040602050305030304" pitchFamily="18" charset="0"/>
              </a:rPr>
              <a:t> or </a:t>
            </a:r>
            <a:r>
              <a:rPr lang="en-US" altLang="zh-CN" sz="3200" b="1" u="sng" dirty="0">
                <a:latin typeface="Book Antiqua" panose="02040602050305030304" pitchFamily="18" charset="0"/>
              </a:rPr>
              <a:t>undermines</a:t>
            </a:r>
            <a:r>
              <a:rPr lang="en-US" altLang="zh-CN" sz="3200" b="1" dirty="0">
                <a:latin typeface="Book Antiqua" panose="02040602050305030304" pitchFamily="18" charset="0"/>
              </a:rPr>
              <a:t> the thesis of an essay.</a:t>
            </a:r>
            <a:endParaRPr lang="en-US" altLang="zh-CN" sz="3200" b="1" dirty="0" smtClean="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Rebuttal </a:t>
            </a:r>
            <a:r>
              <a:rPr lang="en-US" altLang="zh-CN" sz="3200" b="1" dirty="0">
                <a:latin typeface="Book Antiqua" panose="02040602050305030304" pitchFamily="18" charset="0"/>
              </a:rPr>
              <a:t>is </a:t>
            </a:r>
            <a:r>
              <a:rPr lang="en-US" altLang="zh-CN" sz="3200" b="1" u="sng" dirty="0">
                <a:latin typeface="Book Antiqua" panose="02040602050305030304" pitchFamily="18" charset="0"/>
              </a:rPr>
              <a:t>the act of refuting</a:t>
            </a:r>
            <a:r>
              <a:rPr lang="en-US" altLang="zh-CN" sz="3200" b="1" dirty="0">
                <a:latin typeface="Book Antiqua" panose="02040602050305030304" pitchFamily="18" charset="0"/>
              </a:rPr>
              <a:t> something by making a contrary argument, or presenting contrary evidence.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378207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Counterargument</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32586"/>
            <a:ext cx="10515600" cy="4829577"/>
          </a:xfrm>
        </p:spPr>
        <p:txBody>
          <a:bodyPr>
            <a:normAutofit/>
          </a:bodyPr>
          <a:lstStyle/>
          <a:p>
            <a:pPr>
              <a:lnSpc>
                <a:spcPct val="150000"/>
              </a:lnSpc>
            </a:pPr>
            <a:r>
              <a:rPr lang="en-US" altLang="zh-CN" sz="3200" b="1" dirty="0" smtClean="0">
                <a:latin typeface="Book Antiqua" panose="02040602050305030304" pitchFamily="18" charset="0"/>
              </a:rPr>
              <a:t>To anticipate doubts and </a:t>
            </a:r>
            <a:r>
              <a:rPr lang="en-US" altLang="zh-CN" sz="3200" b="1" u="sng" dirty="0" smtClean="0">
                <a:latin typeface="Book Antiqua" panose="02040602050305030304" pitchFamily="18" charset="0"/>
              </a:rPr>
              <a:t>preempt</a:t>
            </a:r>
            <a:r>
              <a:rPr lang="en-US" altLang="zh-CN" sz="3200" b="1" dirty="0" smtClean="0">
                <a:latin typeface="Book Antiqua" panose="02040602050305030304" pitchFamily="18" charset="0"/>
              </a:rPr>
              <a:t> objections from skeptical readers</a:t>
            </a:r>
          </a:p>
          <a:p>
            <a:pPr>
              <a:lnSpc>
                <a:spcPct val="150000"/>
              </a:lnSpc>
            </a:pPr>
            <a:r>
              <a:rPr lang="en-US" altLang="zh-CN" sz="3200" b="1" dirty="0" smtClean="0">
                <a:latin typeface="Book Antiqua" panose="02040602050305030304" pitchFamily="18" charset="0"/>
              </a:rPr>
              <a:t>To weigh </a:t>
            </a:r>
            <a:r>
              <a:rPr lang="en-US" altLang="zh-CN" sz="3200" b="1" u="sng" dirty="0" smtClean="0">
                <a:latin typeface="Book Antiqua" panose="02040602050305030304" pitchFamily="18" charset="0"/>
              </a:rPr>
              <a:t>alternatives</a:t>
            </a:r>
            <a:r>
              <a:rPr lang="en-US" altLang="zh-CN" sz="3200" b="1" dirty="0" smtClean="0">
                <a:latin typeface="Book Antiqua" panose="02040602050305030304" pitchFamily="18" charset="0"/>
              </a:rPr>
              <a:t> before arguments, to confront difficulties rather than dodge them</a:t>
            </a:r>
          </a:p>
          <a:p>
            <a:pPr>
              <a:lnSpc>
                <a:spcPct val="150000"/>
              </a:lnSpc>
            </a:pPr>
            <a:r>
              <a:rPr lang="en-US" altLang="zh-CN" sz="3200" b="1" dirty="0" smtClean="0">
                <a:latin typeface="Book Antiqua" panose="02040602050305030304" pitchFamily="18" charset="0"/>
              </a:rPr>
              <a:t>To show that you are more interested in finding the truth rather than winning a point. </a:t>
            </a:r>
          </a:p>
        </p:txBody>
      </p:sp>
    </p:spTree>
    <p:extLst>
      <p:ext uri="{BB962C8B-B14F-4D97-AF65-F5344CB8AC3E}">
        <p14:creationId xmlns:p14="http://schemas.microsoft.com/office/powerpoint/2010/main" val="2816923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Clear indicator of the transition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91672" y="1690688"/>
            <a:ext cx="10362127" cy="4486275"/>
          </a:xfrm>
        </p:spPr>
        <p:txBody>
          <a:bodyPr>
            <a:normAutofit/>
          </a:bodyPr>
          <a:lstStyle/>
          <a:p>
            <a:pPr>
              <a:lnSpc>
                <a:spcPct val="150000"/>
              </a:lnSpc>
            </a:pPr>
            <a:r>
              <a:rPr lang="en-US" altLang="zh-CN" sz="3200" b="1" i="1" dirty="0">
                <a:latin typeface="Book Antiqua" panose="02040602050305030304" pitchFamily="18" charset="0"/>
              </a:rPr>
              <a:t>granted, however, although, while it's true, nobody denies, true, on the other hand, the opposition might say, a common argument </a:t>
            </a:r>
            <a:r>
              <a:rPr lang="en-US" altLang="zh-CN" sz="3200" b="1" i="1" dirty="0" smtClean="0">
                <a:latin typeface="Book Antiqua" panose="02040602050305030304" pitchFamily="18" charset="0"/>
              </a:rPr>
              <a:t>against </a:t>
            </a:r>
            <a:r>
              <a:rPr lang="en-US" altLang="zh-CN" sz="3200" b="1" i="1" dirty="0">
                <a:latin typeface="Book Antiqua" panose="02040602050305030304" pitchFamily="18" charset="0"/>
              </a:rPr>
              <a:t>this is, nevertheless, to be sure. </a:t>
            </a:r>
            <a:r>
              <a:rPr lang="en-US" altLang="zh-CN" sz="3200" b="1" i="1" dirty="0" smtClean="0">
                <a:latin typeface="Book Antiqua" panose="02040602050305030304" pitchFamily="18" charset="0"/>
              </a:rPr>
              <a:t/>
            </a:r>
            <a:br>
              <a:rPr lang="en-US" altLang="zh-CN" sz="3200" b="1" i="1" dirty="0" smtClean="0">
                <a:latin typeface="Book Antiqua" panose="02040602050305030304" pitchFamily="18" charset="0"/>
              </a:rPr>
            </a:b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3657768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How to response to a counter-argument?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40158" y="1690688"/>
            <a:ext cx="10413642" cy="4486275"/>
          </a:xfrm>
        </p:spPr>
        <p:txBody>
          <a:bodyPr>
            <a:normAutofit/>
          </a:bodyPr>
          <a:lstStyle/>
          <a:p>
            <a:pPr>
              <a:lnSpc>
                <a:spcPct val="150000"/>
              </a:lnSpc>
            </a:pPr>
            <a:r>
              <a:rPr lang="en-US" altLang="zh-CN" sz="3200" b="1" dirty="0" smtClean="0">
                <a:latin typeface="Book Antiqua" panose="02040602050305030304" pitchFamily="18" charset="0"/>
              </a:rPr>
              <a:t>To understand the opposite view </a:t>
            </a:r>
          </a:p>
          <a:p>
            <a:pPr>
              <a:lnSpc>
                <a:spcPct val="150000"/>
              </a:lnSpc>
            </a:pPr>
            <a:r>
              <a:rPr lang="en-US" altLang="zh-CN" sz="3200" b="1" dirty="0" smtClean="0">
                <a:latin typeface="Book Antiqua" panose="02040602050305030304" pitchFamily="18" charset="0"/>
              </a:rPr>
              <a:t>Response 1: Irrelevance (“</a:t>
            </a:r>
            <a:r>
              <a:rPr lang="en-US" altLang="zh-CN" sz="3200" b="1" i="1" dirty="0" smtClean="0">
                <a:latin typeface="Book Antiqua" panose="02040602050305030304" pitchFamily="18" charset="0"/>
              </a:rPr>
              <a:t>That’s not the point here</a:t>
            </a:r>
            <a:r>
              <a:rPr lang="en-US" altLang="zh-CN" sz="3200" b="1" dirty="0" smtClean="0">
                <a:latin typeface="Book Antiqua" panose="02040602050305030304" pitchFamily="18" charset="0"/>
              </a:rPr>
              <a:t>”)</a:t>
            </a:r>
          </a:p>
          <a:p>
            <a:pPr>
              <a:lnSpc>
                <a:spcPct val="150000"/>
              </a:lnSpc>
            </a:pPr>
            <a:r>
              <a:rPr lang="en-US" altLang="zh-CN" sz="3200" b="1" dirty="0" smtClean="0">
                <a:latin typeface="Book Antiqua" panose="02040602050305030304" pitchFamily="18" charset="0"/>
              </a:rPr>
              <a:t>Response 2: Rebuttal (“</a:t>
            </a:r>
            <a:r>
              <a:rPr lang="en-US" altLang="zh-CN" sz="3200" b="1" i="1" dirty="0" smtClean="0">
                <a:latin typeface="Book Antiqua" panose="02040602050305030304" pitchFamily="18" charset="0"/>
              </a:rPr>
              <a:t>Wrong</a:t>
            </a:r>
            <a:r>
              <a:rPr lang="en-US" altLang="zh-CN" sz="3200" b="1" dirty="0" smtClean="0">
                <a:latin typeface="Book Antiqua" panose="02040602050305030304" pitchFamily="18" charset="0"/>
              </a:rPr>
              <a:t>”)</a:t>
            </a:r>
          </a:p>
          <a:p>
            <a:pPr>
              <a:lnSpc>
                <a:spcPct val="150000"/>
              </a:lnSpc>
            </a:pPr>
            <a:r>
              <a:rPr lang="en-US" altLang="zh-CN" sz="3200" b="1" dirty="0" smtClean="0">
                <a:latin typeface="Book Antiqua" panose="02040602050305030304" pitchFamily="18" charset="0"/>
              </a:rPr>
              <a:t>Response 3: Concession (“</a:t>
            </a:r>
            <a:r>
              <a:rPr lang="en-US" altLang="zh-CN" sz="3200" b="1" i="1" dirty="0" smtClean="0">
                <a:latin typeface="Book Antiqua" panose="02040602050305030304" pitchFamily="18" charset="0"/>
              </a:rPr>
              <a:t>Yes, but…</a:t>
            </a:r>
            <a:r>
              <a:rPr lang="en-US" altLang="zh-CN" sz="3200" b="1" dirty="0" smtClean="0">
                <a:latin typeface="Book Antiqua" panose="02040602050305030304" pitchFamily="18" charset="0"/>
              </a:rPr>
              <a:t>”)</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4042325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639" y="339368"/>
            <a:ext cx="10439402" cy="1012914"/>
          </a:xfrm>
        </p:spPr>
        <p:txBody>
          <a:bodyPr/>
          <a:lstStyle/>
          <a:p>
            <a:r>
              <a:rPr lang="en-US" altLang="zh-CN" b="1" dirty="0" smtClean="0">
                <a:latin typeface="Book Antiqua" panose="02040602050305030304" pitchFamily="18" charset="0"/>
              </a:rPr>
              <a:t>Counterargument and rebuttal</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82580" y="1429555"/>
            <a:ext cx="11269013" cy="5138670"/>
          </a:xfrm>
        </p:spPr>
        <p:txBody>
          <a:bodyPr>
            <a:normAutofit/>
          </a:bodyPr>
          <a:lstStyle/>
          <a:p>
            <a:pPr>
              <a:lnSpc>
                <a:spcPct val="150000"/>
              </a:lnSpc>
            </a:pPr>
            <a:r>
              <a:rPr lang="en-US" altLang="zh-CN" sz="3200" b="1" dirty="0" smtClean="0">
                <a:latin typeface="Book Antiqua" panose="02040602050305030304" pitchFamily="18" charset="0"/>
              </a:rPr>
              <a:t>[Argument] </a:t>
            </a:r>
            <a:r>
              <a:rPr lang="en-US" altLang="zh-CN" sz="3200" b="1" i="1" dirty="0" smtClean="0">
                <a:latin typeface="Book Antiqua" panose="02040602050305030304" pitchFamily="18" charset="0"/>
              </a:rPr>
              <a:t>A man or women … has more power to face affliction.</a:t>
            </a:r>
          </a:p>
          <a:p>
            <a:pPr>
              <a:lnSpc>
                <a:spcPct val="150000"/>
              </a:lnSpc>
            </a:pPr>
            <a:r>
              <a:rPr lang="en-US" altLang="zh-CN" sz="3200" b="1" dirty="0" smtClean="0">
                <a:latin typeface="Book Antiqua" panose="02040602050305030304" pitchFamily="18" charset="0"/>
              </a:rPr>
              <a:t>[Counterargument] </a:t>
            </a:r>
            <a:r>
              <a:rPr lang="zh-CN" altLang="en-US" sz="3200" b="1" i="1" dirty="0" smtClean="0">
                <a:latin typeface="Book Antiqua" panose="02040602050305030304" pitchFamily="18" charset="0"/>
              </a:rPr>
              <a:t>“</a:t>
            </a:r>
            <a:r>
              <a:rPr lang="en-US" altLang="zh-CN" sz="3200" b="1" i="1" dirty="0" smtClean="0">
                <a:latin typeface="Book Antiqua" panose="02040602050305030304" pitchFamily="18" charset="0"/>
              </a:rPr>
              <a:t>A wretched power…. A power made of indifference and skepticism</a:t>
            </a:r>
            <a:r>
              <a:rPr lang="zh-CN" altLang="en-US" sz="3200" b="1" i="1" dirty="0" smtClean="0">
                <a:latin typeface="Book Antiqua" panose="02040602050305030304" pitchFamily="18" charset="0"/>
              </a:rPr>
              <a:t>”</a:t>
            </a:r>
            <a:endParaRPr lang="en-US" altLang="zh-CN" sz="3200" b="1" i="1" dirty="0">
              <a:latin typeface="Book Antiqua" panose="02040602050305030304" pitchFamily="18" charset="0"/>
            </a:endParaRPr>
          </a:p>
          <a:p>
            <a:pPr>
              <a:lnSpc>
                <a:spcPct val="150000"/>
              </a:lnSpc>
            </a:pPr>
            <a:r>
              <a:rPr lang="en-US" altLang="zh-CN" sz="3200" b="1" dirty="0" smtClean="0">
                <a:latin typeface="Book Antiqua" panose="02040602050305030304" pitchFamily="18" charset="0"/>
                <a:sym typeface="Wingdings" panose="05000000000000000000" pitchFamily="2" charset="2"/>
              </a:rPr>
              <a:t>[Rebuttal] </a:t>
            </a:r>
            <a:r>
              <a:rPr lang="en-US" altLang="zh-CN" sz="3200" b="1" i="1" u="sng" dirty="0" smtClean="0">
                <a:latin typeface="Book Antiqua" panose="02040602050305030304" pitchFamily="18" charset="0"/>
                <a:sym typeface="Wingdings" panose="05000000000000000000" pitchFamily="2" charset="2"/>
              </a:rPr>
              <a:t>The youth is mistaken</a:t>
            </a:r>
            <a:r>
              <a:rPr lang="en-US" altLang="zh-CN" sz="3200" b="1" i="1" dirty="0" smtClean="0">
                <a:latin typeface="Book Antiqua" panose="02040602050305030304" pitchFamily="18" charset="0"/>
                <a:sym typeface="Wingdings" panose="05000000000000000000" pitchFamily="2" charset="2"/>
              </a:rPr>
              <a:t>. Men and women who have reached their maturity have not become indifferent. … </a:t>
            </a:r>
            <a:endParaRPr lang="en-US" altLang="zh-CN" sz="3200" b="1" i="1" dirty="0">
              <a:latin typeface="Book Antiqua" panose="02040602050305030304" pitchFamily="18" charset="0"/>
            </a:endParaRPr>
          </a:p>
          <a:p>
            <a:pPr>
              <a:lnSpc>
                <a:spcPct val="150000"/>
              </a:lnSpc>
            </a:pPr>
            <a:endParaRPr lang="en-US" altLang="zh-CN" sz="3200" b="1" dirty="0" smtClean="0">
              <a:latin typeface="Book Antiqua" panose="02040602050305030304" pitchFamily="18" charset="0"/>
            </a:endParaRP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299767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Counterargument and concession </a:t>
            </a:r>
            <a:endParaRPr lang="zh-CN" altLang="en-US" b="1" dirty="0">
              <a:latin typeface="Book Antiqua" panose="02040602050305030304" pitchFamily="18" charset="0"/>
            </a:endParaRPr>
          </a:p>
        </p:txBody>
      </p:sp>
      <p:sp>
        <p:nvSpPr>
          <p:cNvPr id="3" name="内容占位符 2"/>
          <p:cNvSpPr>
            <a:spLocks noGrp="1"/>
          </p:cNvSpPr>
          <p:nvPr>
            <p:ph idx="1"/>
          </p:nvPr>
        </p:nvSpPr>
        <p:spPr/>
        <p:txBody>
          <a:bodyPr>
            <a:normAutofit/>
          </a:bodyPr>
          <a:lstStyle/>
          <a:p>
            <a:pPr>
              <a:lnSpc>
                <a:spcPct val="150000"/>
              </a:lnSpc>
            </a:pPr>
            <a:r>
              <a:rPr lang="en-US" altLang="zh-CN" sz="3200" b="1" dirty="0" smtClean="0">
                <a:latin typeface="Book Antiqua" panose="02040602050305030304" pitchFamily="18" charset="0"/>
              </a:rPr>
              <a:t>[Counterargument]: </a:t>
            </a:r>
            <a:r>
              <a:rPr lang="en-US" altLang="zh-CN" sz="3200" b="1" i="1" dirty="0" smtClean="0">
                <a:latin typeface="Book Antiqua" panose="02040602050305030304" pitchFamily="18" charset="0"/>
              </a:rPr>
              <a:t>“The </a:t>
            </a:r>
            <a:r>
              <a:rPr lang="en-US" altLang="zh-CN" sz="3200" b="1" i="1" dirty="0">
                <a:latin typeface="Book Antiqua" panose="02040602050305030304" pitchFamily="18" charset="0"/>
              </a:rPr>
              <a:t>hollow optimism of words,” some will think</a:t>
            </a:r>
            <a:r>
              <a:rPr lang="en-US" altLang="zh-CN" sz="3200" b="1" i="1" dirty="0" smtClean="0">
                <a:latin typeface="Book Antiqua" panose="02040602050305030304" pitchFamily="18" charset="0"/>
              </a:rPr>
              <a:t>.</a:t>
            </a:r>
          </a:p>
          <a:p>
            <a:pPr>
              <a:lnSpc>
                <a:spcPct val="150000"/>
              </a:lnSpc>
            </a:pPr>
            <a:r>
              <a:rPr lang="en-US" altLang="zh-CN" sz="3200" b="1" dirty="0" smtClean="0">
                <a:latin typeface="Book Antiqua" panose="02040602050305030304" pitchFamily="18" charset="0"/>
              </a:rPr>
              <a:t>[Concession] </a:t>
            </a:r>
            <a:r>
              <a:rPr lang="en-US" altLang="zh-CN" sz="3200" b="1" i="1" dirty="0" smtClean="0">
                <a:latin typeface="Book Antiqua" panose="02040602050305030304" pitchFamily="18" charset="0"/>
              </a:rPr>
              <a:t>In </a:t>
            </a:r>
            <a:r>
              <a:rPr lang="en-US" altLang="zh-CN" sz="3200" b="1" i="1" dirty="0">
                <a:latin typeface="Book Antiqua" panose="02040602050305030304" pitchFamily="18" charset="0"/>
              </a:rPr>
              <a:t>present sorrow the mere abstract idea of future relief is comfortless. </a:t>
            </a:r>
            <a:r>
              <a:rPr lang="en-US" altLang="zh-CN" sz="3200" b="1" i="1" u="sng" dirty="0">
                <a:latin typeface="Book Antiqua" panose="02040602050305030304" pitchFamily="18" charset="0"/>
              </a:rPr>
              <a:t>But</a:t>
            </a:r>
            <a:r>
              <a:rPr lang="en-US" altLang="zh-CN" sz="3200" b="1" i="1" dirty="0">
                <a:latin typeface="Book Antiqua" panose="02040602050305030304" pitchFamily="18" charset="0"/>
              </a:rPr>
              <a:t> life itself shows us the way to </a:t>
            </a:r>
            <a:r>
              <a:rPr lang="en-US" altLang="zh-CN" sz="3200" b="1" i="1" u="sng" dirty="0">
                <a:latin typeface="Book Antiqua" panose="02040602050305030304" pitchFamily="18" charset="0"/>
              </a:rPr>
              <a:t>more active </a:t>
            </a:r>
            <a:r>
              <a:rPr lang="en-US" altLang="zh-CN" sz="3200" b="1" i="1" dirty="0">
                <a:latin typeface="Book Antiqua" panose="02040602050305030304" pitchFamily="18" charset="0"/>
              </a:rPr>
              <a:t>solace. </a:t>
            </a:r>
            <a:endParaRPr lang="zh-CN" altLang="en-US" sz="3200" b="1" i="1" dirty="0">
              <a:latin typeface="Book Antiqua" panose="02040602050305030304" pitchFamily="18" charset="0"/>
            </a:endParaRPr>
          </a:p>
        </p:txBody>
      </p:sp>
    </p:spTree>
    <p:extLst>
      <p:ext uri="{BB962C8B-B14F-4D97-AF65-F5344CB8AC3E}">
        <p14:creationId xmlns:p14="http://schemas.microsoft.com/office/powerpoint/2010/main" val="3574575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238383" y="545429"/>
            <a:ext cx="11715233" cy="5159912"/>
          </a:xfrm>
          <a:prstGeom prst="rect">
            <a:avLst/>
          </a:prstGeom>
        </p:spPr>
      </p:pic>
      <p:sp>
        <p:nvSpPr>
          <p:cNvPr id="6" name="内容占位符 5"/>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16736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428" y="258539"/>
            <a:ext cx="10515600" cy="1325563"/>
          </a:xfrm>
        </p:spPr>
        <p:txBody>
          <a:bodyPr/>
          <a:lstStyle/>
          <a:p>
            <a:r>
              <a:rPr lang="en-US" altLang="zh-CN" b="1" dirty="0" smtClean="0">
                <a:latin typeface="Book Antiqua" panose="02040602050305030304" pitchFamily="18" charset="0"/>
              </a:rPr>
              <a:t>Summary: Counterargument</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592428" y="1468192"/>
            <a:ext cx="11706896" cy="5061398"/>
          </a:xfrm>
        </p:spPr>
        <p:txBody>
          <a:bodyPr>
            <a:normAutofit/>
          </a:bodyPr>
          <a:lstStyle/>
          <a:p>
            <a:pPr>
              <a:lnSpc>
                <a:spcPct val="150000"/>
              </a:lnSpc>
            </a:pPr>
            <a:r>
              <a:rPr lang="en-US" altLang="zh-CN" sz="3200" b="1" dirty="0" smtClean="0">
                <a:latin typeface="Book Antiqua" panose="02040602050305030304" pitchFamily="18" charset="0"/>
              </a:rPr>
              <a:t>Be wise, tolerant, thoughtful and open-minded</a:t>
            </a:r>
          </a:p>
          <a:p>
            <a:pPr>
              <a:lnSpc>
                <a:spcPct val="150000"/>
              </a:lnSpc>
            </a:pPr>
            <a:r>
              <a:rPr lang="en-US" altLang="zh-CN" sz="3200" b="1" dirty="0" smtClean="0">
                <a:latin typeface="Book Antiqua" panose="02040602050305030304" pitchFamily="18" charset="0"/>
              </a:rPr>
              <a:t>Explore the </a:t>
            </a:r>
            <a:r>
              <a:rPr lang="en-US" altLang="zh-CN" sz="3200" b="1" u="sng" dirty="0" smtClean="0">
                <a:latin typeface="Book Antiqua" panose="02040602050305030304" pitchFamily="18" charset="0"/>
              </a:rPr>
              <a:t>possibilities</a:t>
            </a:r>
            <a:r>
              <a:rPr lang="en-US" altLang="zh-CN" sz="3200" b="1" dirty="0" smtClean="0">
                <a:latin typeface="Book Antiqua" panose="02040602050305030304" pitchFamily="18" charset="0"/>
              </a:rPr>
              <a:t> to strengthen your case</a:t>
            </a:r>
          </a:p>
          <a:p>
            <a:pPr>
              <a:lnSpc>
                <a:spcPct val="150000"/>
              </a:lnSpc>
            </a:pPr>
            <a:r>
              <a:rPr lang="en-US" altLang="zh-CN" sz="3200" b="1" dirty="0" smtClean="0">
                <a:latin typeface="Book Antiqua" panose="02040602050305030304" pitchFamily="18" charset="0"/>
              </a:rPr>
              <a:t>Help the reader to understand the tensions &amp; contradiction.</a:t>
            </a:r>
          </a:p>
          <a:p>
            <a:pPr>
              <a:lnSpc>
                <a:spcPct val="150000"/>
              </a:lnSpc>
            </a:pPr>
            <a:r>
              <a:rPr lang="en-US" altLang="zh-CN" sz="3200" b="1" dirty="0" smtClean="0">
                <a:latin typeface="Book Antiqua" panose="02040602050305030304" pitchFamily="18" charset="0"/>
              </a:rPr>
              <a:t>A </a:t>
            </a:r>
            <a:r>
              <a:rPr lang="en-US" altLang="zh-CN" sz="3200" b="1" u="sng" dirty="0" smtClean="0">
                <a:latin typeface="Book Antiqua" panose="02040602050305030304" pitchFamily="18" charset="0"/>
              </a:rPr>
              <a:t>dialogue</a:t>
            </a:r>
            <a:r>
              <a:rPr lang="en-US" altLang="zh-CN" sz="3200" b="1" dirty="0" smtClean="0">
                <a:latin typeface="Book Antiqua" panose="02040602050305030304" pitchFamily="18" charset="0"/>
              </a:rPr>
              <a:t> is more engaging and persuasive.</a:t>
            </a:r>
          </a:p>
          <a:p>
            <a:pPr>
              <a:lnSpc>
                <a:spcPct val="150000"/>
              </a:lnSpc>
            </a:pPr>
            <a:r>
              <a:rPr lang="en-US" altLang="zh-CN" sz="3200" b="1" dirty="0" smtClean="0">
                <a:latin typeface="Book Antiqua" panose="02040602050305030304" pitchFamily="18" charset="0"/>
              </a:rPr>
              <a:t>Argue, don’t claim. (Show, don’t tell) </a:t>
            </a:r>
          </a:p>
        </p:txBody>
      </p:sp>
    </p:spTree>
    <p:extLst>
      <p:ext uri="{BB962C8B-B14F-4D97-AF65-F5344CB8AC3E}">
        <p14:creationId xmlns:p14="http://schemas.microsoft.com/office/powerpoint/2010/main" val="3591518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ook Antiqua" panose="02040602050305030304" pitchFamily="18" charset="0"/>
              </a:rPr>
              <a:t>In-class writing 1001 (15 minutes)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91672" y="1690688"/>
            <a:ext cx="10362127" cy="4486275"/>
          </a:xfrm>
        </p:spPr>
        <p:txBody>
          <a:bodyPr>
            <a:normAutofit/>
          </a:bodyPr>
          <a:lstStyle/>
          <a:p>
            <a:pPr>
              <a:lnSpc>
                <a:spcPct val="150000"/>
              </a:lnSpc>
            </a:pPr>
            <a:r>
              <a:rPr lang="en-US" altLang="zh-CN" sz="3200" b="1" dirty="0" smtClean="0">
                <a:latin typeface="Book Antiqua" panose="02040602050305030304" pitchFamily="18" charset="0"/>
              </a:rPr>
              <a:t>Model: paragraph 3-4 </a:t>
            </a:r>
          </a:p>
          <a:p>
            <a:pPr>
              <a:lnSpc>
                <a:spcPct val="150000"/>
              </a:lnSpc>
            </a:pPr>
            <a:r>
              <a:rPr lang="en-US" altLang="zh-CN" sz="3200" b="1" dirty="0" smtClean="0">
                <a:latin typeface="Book Antiqua" panose="02040602050305030304" pitchFamily="18" charset="0"/>
              </a:rPr>
              <a:t>A clear thesis statement </a:t>
            </a:r>
          </a:p>
          <a:p>
            <a:pPr>
              <a:lnSpc>
                <a:spcPct val="150000"/>
              </a:lnSpc>
            </a:pPr>
            <a:r>
              <a:rPr lang="en-US" altLang="zh-CN" sz="3200" b="1" dirty="0" smtClean="0">
                <a:latin typeface="Book Antiqua" panose="02040602050305030304" pitchFamily="18" charset="0"/>
              </a:rPr>
              <a:t>A plausible counterargument</a:t>
            </a:r>
          </a:p>
          <a:p>
            <a:pPr>
              <a:lnSpc>
                <a:spcPct val="150000"/>
              </a:lnSpc>
            </a:pPr>
            <a:r>
              <a:rPr lang="en-US" altLang="zh-CN" sz="3200" b="1" dirty="0" smtClean="0">
                <a:latin typeface="Book Antiqua" panose="02040602050305030304" pitchFamily="18" charset="0"/>
              </a:rPr>
              <a:t>An effective and logical rebuttal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3090073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825212" y="185647"/>
            <a:ext cx="6541575" cy="6486706"/>
          </a:xfrm>
          <a:prstGeom prst="rect">
            <a:avLst/>
          </a:prstGeom>
        </p:spPr>
      </p:pic>
    </p:spTree>
    <p:extLst>
      <p:ext uri="{BB962C8B-B14F-4D97-AF65-F5344CB8AC3E}">
        <p14:creationId xmlns:p14="http://schemas.microsoft.com/office/powerpoint/2010/main" val="138403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915675" y="-515156"/>
            <a:ext cx="9438125" cy="7205730"/>
          </a:xfrm>
          <a:prstGeom prst="rect">
            <a:avLst/>
          </a:prstGeom>
        </p:spPr>
      </p:pic>
    </p:spTree>
    <p:extLst>
      <p:ext uri="{BB962C8B-B14F-4D97-AF65-F5344CB8AC3E}">
        <p14:creationId xmlns:p14="http://schemas.microsoft.com/office/powerpoint/2010/main" val="3050858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 today’s lesson</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53036" y="1584101"/>
            <a:ext cx="10400763" cy="4592862"/>
          </a:xfrm>
        </p:spPr>
        <p:txBody>
          <a:bodyPr>
            <a:normAutofit/>
          </a:bodyPr>
          <a:lstStyle/>
          <a:p>
            <a:pPr>
              <a:lnSpc>
                <a:spcPct val="150000"/>
              </a:lnSpc>
            </a:pPr>
            <a:r>
              <a:rPr lang="en-US" altLang="zh-CN" sz="3200" b="1" dirty="0" smtClean="0">
                <a:latin typeface="Book Antiqua" panose="02040602050305030304" pitchFamily="18" charset="0"/>
              </a:rPr>
              <a:t>Review of the outline writing </a:t>
            </a:r>
          </a:p>
          <a:p>
            <a:pPr>
              <a:lnSpc>
                <a:spcPct val="150000"/>
              </a:lnSpc>
            </a:pPr>
            <a:r>
              <a:rPr lang="en-US" altLang="zh-CN" sz="3200" b="1" dirty="0" smtClean="0">
                <a:latin typeface="Book Antiqua" panose="02040602050305030304" pitchFamily="18" charset="0"/>
              </a:rPr>
              <a:t>In-class reading: </a:t>
            </a:r>
            <a:r>
              <a:rPr lang="en-US" altLang="zh-CN" sz="3200" b="1" i="1" dirty="0" smtClean="0">
                <a:latin typeface="Book Antiqua" panose="02040602050305030304" pitchFamily="18" charset="0"/>
              </a:rPr>
              <a:t>A Word to Youth </a:t>
            </a:r>
          </a:p>
          <a:p>
            <a:pPr>
              <a:lnSpc>
                <a:spcPct val="150000"/>
              </a:lnSpc>
            </a:pPr>
            <a:r>
              <a:rPr lang="en-US" altLang="zh-CN" sz="3200" b="1" dirty="0" smtClean="0">
                <a:latin typeface="Book Antiqua" panose="02040602050305030304" pitchFamily="18" charset="0"/>
              </a:rPr>
              <a:t>Writing technique: Counterargument and rebuttal</a:t>
            </a:r>
          </a:p>
          <a:p>
            <a:pPr>
              <a:lnSpc>
                <a:spcPct val="150000"/>
              </a:lnSpc>
            </a:pPr>
            <a:r>
              <a:rPr lang="en-US" altLang="zh-CN" sz="3200" b="1" dirty="0" smtClean="0">
                <a:latin typeface="Book Antiqua" panose="02040602050305030304" pitchFamily="18" charset="0"/>
              </a:rPr>
              <a:t>In-class writing exercise 1001</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1779041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Outline 1 </a:t>
            </a:r>
            <a:endParaRPr lang="zh-CN" altLang="en-US" b="1" dirty="0"/>
          </a:p>
        </p:txBody>
      </p:sp>
      <p:sp>
        <p:nvSpPr>
          <p:cNvPr id="3" name="内容占位符 2"/>
          <p:cNvSpPr>
            <a:spLocks noGrp="1"/>
          </p:cNvSpPr>
          <p:nvPr>
            <p:ph idx="1"/>
          </p:nvPr>
        </p:nvSpPr>
        <p:spPr>
          <a:xfrm>
            <a:off x="838200" y="1532586"/>
            <a:ext cx="11139152" cy="5022759"/>
          </a:xfrm>
        </p:spPr>
        <p:txBody>
          <a:bodyPr>
            <a:normAutofit fontScale="85000" lnSpcReduction="20000"/>
          </a:bodyPr>
          <a:lstStyle/>
          <a:p>
            <a:pPr>
              <a:lnSpc>
                <a:spcPct val="150000"/>
              </a:lnSpc>
            </a:pPr>
            <a:r>
              <a:rPr lang="en-US" altLang="zh-CN" b="1" dirty="0" smtClean="0">
                <a:latin typeface="Book Antiqua" panose="02040602050305030304" pitchFamily="18" charset="0"/>
              </a:rPr>
              <a:t>Perspective</a:t>
            </a:r>
            <a:r>
              <a:rPr lang="en-US" altLang="zh-CN" b="1" dirty="0">
                <a:latin typeface="Book Antiqua" panose="02040602050305030304" pitchFamily="18" charset="0"/>
              </a:rPr>
              <a:t>: </a:t>
            </a:r>
            <a:r>
              <a:rPr lang="en-US" altLang="zh-CN" b="1" dirty="0" smtClean="0">
                <a:latin typeface="Book Antiqua" panose="02040602050305030304" pitchFamily="18" charset="0"/>
              </a:rPr>
              <a:t>Technology                             Focus</a:t>
            </a:r>
            <a:r>
              <a:rPr lang="en-US" altLang="zh-CN" b="1" dirty="0">
                <a:latin typeface="Book Antiqua" panose="02040602050305030304" pitchFamily="18" charset="0"/>
              </a:rPr>
              <a:t>: The Digital </a:t>
            </a:r>
            <a:r>
              <a:rPr lang="en-US" altLang="zh-CN" b="1" dirty="0" smtClean="0">
                <a:latin typeface="Book Antiqua" panose="02040602050305030304" pitchFamily="18" charset="0"/>
              </a:rPr>
              <a:t>Divide</a:t>
            </a:r>
          </a:p>
          <a:p>
            <a:pPr>
              <a:lnSpc>
                <a:spcPct val="150000"/>
              </a:lnSpc>
            </a:pPr>
            <a:r>
              <a:rPr lang="en-US" altLang="zh-CN" b="1" dirty="0">
                <a:latin typeface="Book Antiqua" panose="02040602050305030304" pitchFamily="18" charset="0"/>
              </a:rPr>
              <a:t>Main </a:t>
            </a:r>
            <a:r>
              <a:rPr lang="en-US" altLang="zh-CN" b="1" dirty="0" smtClean="0">
                <a:latin typeface="Book Antiqua" panose="02040602050305030304" pitchFamily="18" charset="0"/>
              </a:rPr>
              <a:t>idea: In </a:t>
            </a:r>
            <a:r>
              <a:rPr lang="en-US" altLang="zh-CN" b="1" dirty="0">
                <a:latin typeface="Book Antiqua" panose="02040602050305030304" pitchFamily="18" charset="0"/>
              </a:rPr>
              <a:t>the 21st century, internet access is a necessity, a human’s </a:t>
            </a:r>
            <a:r>
              <a:rPr lang="en-US" altLang="zh-CN" b="1" dirty="0" smtClean="0">
                <a:latin typeface="Book Antiqua" panose="02040602050305030304" pitchFamily="18" charset="0"/>
              </a:rPr>
              <a:t>right; Internet </a:t>
            </a:r>
            <a:r>
              <a:rPr lang="en-US" altLang="zh-CN" b="1" dirty="0">
                <a:latin typeface="Book Antiqua" panose="02040602050305030304" pitchFamily="18" charset="0"/>
              </a:rPr>
              <a:t>should not be a </a:t>
            </a:r>
            <a:r>
              <a:rPr lang="en-US" altLang="zh-CN" b="1" dirty="0" smtClean="0">
                <a:latin typeface="Book Antiqua" panose="02040602050305030304" pitchFamily="18" charset="0"/>
              </a:rPr>
              <a:t>privilege; Equality</a:t>
            </a:r>
            <a:endParaRPr lang="en-US" altLang="zh-CN" b="1" dirty="0">
              <a:latin typeface="Book Antiqua" panose="02040602050305030304" pitchFamily="18" charset="0"/>
            </a:endParaRPr>
          </a:p>
          <a:p>
            <a:pPr>
              <a:lnSpc>
                <a:spcPct val="150000"/>
              </a:lnSpc>
            </a:pPr>
            <a:r>
              <a:rPr lang="en-US" altLang="zh-CN" b="1" dirty="0" smtClean="0">
                <a:latin typeface="Book Antiqua" panose="02040602050305030304" pitchFamily="18" charset="0"/>
              </a:rPr>
              <a:t>Supporting Evidence:</a:t>
            </a:r>
          </a:p>
          <a:p>
            <a:pPr>
              <a:lnSpc>
                <a:spcPct val="150000"/>
              </a:lnSpc>
            </a:pPr>
            <a:r>
              <a:rPr lang="en-US" altLang="zh-CN" b="1" dirty="0" smtClean="0">
                <a:latin typeface="Book Antiqua" panose="02040602050305030304" pitchFamily="18" charset="0"/>
                <a:sym typeface="Wingdings" panose="05000000000000000000" pitchFamily="2" charset="2"/>
              </a:rPr>
              <a:t> </a:t>
            </a:r>
            <a:r>
              <a:rPr lang="en-US" altLang="zh-CN" b="1" dirty="0" smtClean="0">
                <a:latin typeface="Book Antiqua" panose="02040602050305030304" pitchFamily="18" charset="0"/>
              </a:rPr>
              <a:t>46.4% of the world’s population lack internet services; As information shifts towards the online platform, people w/o the internet will be left out; The pandemic highlights this problem, as work and education move online; People w/o the internet cannot use food delivery services, exposing themselves to the virus</a:t>
            </a: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2523953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Outline 1 (continued)</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96980"/>
            <a:ext cx="10817180" cy="5009881"/>
          </a:xfrm>
        </p:spPr>
        <p:txBody>
          <a:bodyPr>
            <a:normAutofit fontScale="85000" lnSpcReduction="10000"/>
          </a:bodyPr>
          <a:lstStyle/>
          <a:p>
            <a:pPr>
              <a:lnSpc>
                <a:spcPct val="150000"/>
              </a:lnSpc>
            </a:pPr>
            <a:r>
              <a:rPr lang="en-US" altLang="zh-CN" b="1" dirty="0">
                <a:latin typeface="Book Antiqua" panose="02040602050305030304" pitchFamily="18" charset="0"/>
              </a:rPr>
              <a:t>Extended explanation</a:t>
            </a:r>
            <a:r>
              <a:rPr lang="en-US" altLang="zh-CN" b="1" dirty="0" smtClean="0">
                <a:latin typeface="Book Antiqua" panose="02040602050305030304" pitchFamily="18" charset="0"/>
              </a:rPr>
              <a:t>:</a:t>
            </a:r>
          </a:p>
          <a:p>
            <a:pPr>
              <a:lnSpc>
                <a:spcPct val="150000"/>
              </a:lnSpc>
            </a:pPr>
            <a:r>
              <a:rPr lang="en-US" altLang="zh-CN" b="1" dirty="0" smtClean="0">
                <a:latin typeface="Book Antiqua" panose="02040602050305030304" pitchFamily="18" charset="0"/>
                <a:sym typeface="Wingdings" panose="05000000000000000000" pitchFamily="2" charset="2"/>
              </a:rPr>
              <a:t> </a:t>
            </a:r>
            <a:r>
              <a:rPr lang="en-US" altLang="zh-CN" b="1" dirty="0" smtClean="0">
                <a:latin typeface="Book Antiqua" panose="02040602050305030304" pitchFamily="18" charset="0"/>
              </a:rPr>
              <a:t>The way of human interaction is likely to change after the pandemic (e.g. no mass gatherings; stay at home); Learning or working from home is likely to persist; The internet is a fast and effective way to receive urgent information and knowledge; People with mental health problems can stay connected to friends and family, reducing feelings of isolation; Those without the internet will be at a huge loss; The gap between the rich and the poor will widen; The next pandemic is not a matter of if but of when, and social distancing will be an inevitable remedy</a:t>
            </a: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1752173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Outline 2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199" y="1468192"/>
            <a:ext cx="11100515" cy="5215943"/>
          </a:xfrm>
        </p:spPr>
        <p:txBody>
          <a:bodyPr>
            <a:noAutofit/>
          </a:bodyPr>
          <a:lstStyle/>
          <a:p>
            <a:pPr>
              <a:lnSpc>
                <a:spcPct val="160000"/>
              </a:lnSpc>
            </a:pPr>
            <a:r>
              <a:rPr lang="en-US" altLang="zh-CN" sz="2200" b="1" dirty="0">
                <a:latin typeface="Book Antiqua" panose="02040602050305030304" pitchFamily="18" charset="0"/>
              </a:rPr>
              <a:t>Perspective: Medical </a:t>
            </a:r>
            <a:r>
              <a:rPr lang="en-US" altLang="zh-CN" sz="2200" b="1" dirty="0" smtClean="0">
                <a:latin typeface="Book Antiqua" panose="02040602050305030304" pitchFamily="18" charset="0"/>
              </a:rPr>
              <a:t>Education</a:t>
            </a:r>
          </a:p>
          <a:p>
            <a:pPr>
              <a:lnSpc>
                <a:spcPct val="160000"/>
              </a:lnSpc>
            </a:pPr>
            <a:r>
              <a:rPr lang="en-US" altLang="zh-CN" sz="2200" b="1" dirty="0" smtClean="0">
                <a:latin typeface="Book Antiqua" panose="02040602050305030304" pitchFamily="18" charset="0"/>
              </a:rPr>
              <a:t>Focus</a:t>
            </a:r>
            <a:r>
              <a:rPr lang="en-US" altLang="zh-CN" sz="2200" b="1" dirty="0">
                <a:latin typeface="Book Antiqua" panose="02040602050305030304" pitchFamily="18" charset="0"/>
              </a:rPr>
              <a:t>: The changes that colleges should make in medical education after </a:t>
            </a:r>
            <a:r>
              <a:rPr lang="en-US" altLang="zh-CN" sz="2200" b="1" dirty="0" smtClean="0">
                <a:latin typeface="Book Antiqua" panose="02040602050305030304" pitchFamily="18" charset="0"/>
              </a:rPr>
              <a:t>Covid-19</a:t>
            </a:r>
          </a:p>
          <a:p>
            <a:pPr>
              <a:lnSpc>
                <a:spcPct val="160000"/>
              </a:lnSpc>
            </a:pPr>
            <a:r>
              <a:rPr lang="en-US" altLang="zh-CN" sz="2200" b="1" dirty="0" smtClean="0">
                <a:latin typeface="Book Antiqua" panose="02040602050305030304" pitchFamily="18" charset="0"/>
              </a:rPr>
              <a:t>Examples: 1</a:t>
            </a:r>
            <a:r>
              <a:rPr lang="en-US" altLang="zh-CN" sz="2200" b="1" dirty="0">
                <a:latin typeface="Book Antiqua" panose="02040602050305030304" pitchFamily="18" charset="0"/>
              </a:rPr>
              <a:t>. The imbalance between different branches of medicine will be reduced  When facing academic specification among medicine, most students tend to choose </a:t>
            </a:r>
            <a:r>
              <a:rPr lang="en-US" altLang="zh-CN" sz="2200" b="1" dirty="0" smtClean="0">
                <a:latin typeface="Book Antiqua" panose="02040602050305030304" pitchFamily="18" charset="0"/>
              </a:rPr>
              <a:t>department of  </a:t>
            </a:r>
            <a:r>
              <a:rPr lang="en-US" altLang="zh-CN" sz="2200" b="1" dirty="0">
                <a:latin typeface="Book Antiqua" panose="02040602050305030304" pitchFamily="18" charset="0"/>
              </a:rPr>
              <a:t>cardiology, </a:t>
            </a:r>
            <a:r>
              <a:rPr lang="en-US" altLang="zh-CN" sz="2200" b="1" dirty="0" smtClean="0">
                <a:latin typeface="Book Antiqua" panose="02040602050305030304" pitchFamily="18" charset="0"/>
              </a:rPr>
              <a:t> </a:t>
            </a:r>
            <a:r>
              <a:rPr lang="en-US" altLang="zh-CN" sz="2200" b="1" dirty="0">
                <a:latin typeface="Book Antiqua" panose="02040602050305030304" pitchFamily="18" charset="0"/>
              </a:rPr>
              <a:t>obstetrics   and   gynecology,   etc.   However,   the   lack   of   medical   staffs   in   </a:t>
            </a:r>
            <a:r>
              <a:rPr lang="en-US" altLang="zh-CN" sz="2200" b="1" dirty="0" smtClean="0">
                <a:latin typeface="Book Antiqua" panose="02040602050305030304" pitchFamily="18" charset="0"/>
              </a:rPr>
              <a:t>the department </a:t>
            </a:r>
            <a:r>
              <a:rPr lang="en-US" altLang="zh-CN" sz="2200" b="1" dirty="0">
                <a:latin typeface="Book Antiqua" panose="02040602050305030304" pitchFamily="18" charset="0"/>
              </a:rPr>
              <a:t>of infection has made it harder to fight against Covid-19. (Zhu Lin et al, </a:t>
            </a:r>
            <a:r>
              <a:rPr lang="en-US" altLang="zh-CN" sz="2200" b="1" dirty="0" smtClean="0">
                <a:latin typeface="Book Antiqua" panose="02040602050305030304" pitchFamily="18" charset="0"/>
              </a:rPr>
              <a:t>China Medical </a:t>
            </a:r>
            <a:r>
              <a:rPr lang="en-US" altLang="zh-CN" sz="2200" b="1" dirty="0">
                <a:latin typeface="Book Antiqua" panose="02040602050305030304" pitchFamily="18" charset="0"/>
              </a:rPr>
              <a:t>Education Technology.2020) Therefore, governments and colleges should adjust </a:t>
            </a:r>
            <a:r>
              <a:rPr lang="en-US" altLang="zh-CN" sz="2200" b="1" dirty="0" smtClean="0">
                <a:latin typeface="Book Antiqua" panose="02040602050305030304" pitchFamily="18" charset="0"/>
              </a:rPr>
              <a:t>the specialty </a:t>
            </a:r>
            <a:r>
              <a:rPr lang="en-US" altLang="zh-CN" sz="2200" b="1" dirty="0">
                <a:latin typeface="Book Antiqua" panose="02040602050305030304" pitchFamily="18" charset="0"/>
              </a:rPr>
              <a:t>settings</a:t>
            </a:r>
            <a:r>
              <a:rPr lang="en-US" altLang="zh-CN" sz="2200" b="1" dirty="0" smtClean="0">
                <a:latin typeface="Book Antiqua" panose="02040602050305030304" pitchFamily="18" charset="0"/>
              </a:rPr>
              <a:t>. </a:t>
            </a:r>
            <a:endParaRPr lang="zh-CN" altLang="en-US" sz="2200" b="1" dirty="0">
              <a:latin typeface="Book Antiqua" panose="02040602050305030304" pitchFamily="18" charset="0"/>
            </a:endParaRPr>
          </a:p>
        </p:txBody>
      </p:sp>
    </p:spTree>
    <p:extLst>
      <p:ext uri="{BB962C8B-B14F-4D97-AF65-F5344CB8AC3E}">
        <p14:creationId xmlns:p14="http://schemas.microsoft.com/office/powerpoint/2010/main" val="3121182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Outline 2 (continued)</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199" y="1519707"/>
            <a:ext cx="11036122" cy="4958366"/>
          </a:xfrm>
        </p:spPr>
        <p:txBody>
          <a:bodyPr>
            <a:normAutofit fontScale="92500" lnSpcReduction="10000"/>
          </a:bodyPr>
          <a:lstStyle/>
          <a:p>
            <a:pPr>
              <a:lnSpc>
                <a:spcPct val="150000"/>
              </a:lnSpc>
            </a:pPr>
            <a:r>
              <a:rPr lang="en-US" altLang="zh-CN" b="1" dirty="0">
                <a:latin typeface="Book Antiqua" panose="02040602050305030304" pitchFamily="18" charset="0"/>
              </a:rPr>
              <a:t>2. Strengthen medical </a:t>
            </a:r>
            <a:r>
              <a:rPr lang="en-US" altLang="zh-CN" b="1" dirty="0" smtClean="0">
                <a:latin typeface="Book Antiqua" panose="02040602050305030304" pitchFamily="18" charset="0"/>
              </a:rPr>
              <a:t>research. Scientific </a:t>
            </a:r>
            <a:r>
              <a:rPr lang="en-US" altLang="zh-CN" b="1" dirty="0">
                <a:latin typeface="Book Antiqua" panose="02040602050305030304" pitchFamily="18" charset="0"/>
              </a:rPr>
              <a:t>research plays an important role in the fighting against Covid-19. The scientific findings could lead to earlier production of drugs and </a:t>
            </a:r>
            <a:r>
              <a:rPr lang="en-US" altLang="zh-CN" b="1" dirty="0" smtClean="0">
                <a:latin typeface="Book Antiqua" panose="02040602050305030304" pitchFamily="18" charset="0"/>
              </a:rPr>
              <a:t>vaccines.</a:t>
            </a:r>
          </a:p>
          <a:p>
            <a:pPr>
              <a:lnSpc>
                <a:spcPct val="150000"/>
              </a:lnSpc>
            </a:pPr>
            <a:r>
              <a:rPr lang="en-US" altLang="zh-CN" b="1" dirty="0" smtClean="0">
                <a:latin typeface="Book Antiqua" panose="02040602050305030304" pitchFamily="18" charset="0"/>
              </a:rPr>
              <a:t>3</a:t>
            </a:r>
            <a:r>
              <a:rPr lang="en-US" altLang="zh-CN" b="1" dirty="0">
                <a:latin typeface="Book Antiqua" panose="02040602050305030304" pitchFamily="18" charset="0"/>
              </a:rPr>
              <a:t>. Pay more attention on medical humanities </a:t>
            </a:r>
            <a:r>
              <a:rPr lang="en-US" altLang="zh-CN" b="1" dirty="0" smtClean="0">
                <a:latin typeface="Book Antiqua" panose="02040602050305030304" pitchFamily="18" charset="0"/>
              </a:rPr>
              <a:t>education. </a:t>
            </a:r>
            <a:r>
              <a:rPr lang="en-US" altLang="zh-CN" b="1" dirty="0">
                <a:latin typeface="Book Antiqua" panose="02040602050305030304" pitchFamily="18" charset="0"/>
              </a:rPr>
              <a:t>Some doctors ran away from the pandemic, while some volunteers offered to join the fighting. Therefore, teachers should take the phenomenon during Covid-19 as vivid examples to enhance medical humanities education and improve students’ humanistic care as doctors.</a:t>
            </a:r>
          </a:p>
          <a:p>
            <a:pPr>
              <a:lnSpc>
                <a:spcPct val="150000"/>
              </a:lnSpc>
            </a:pPr>
            <a:endParaRPr lang="zh-CN" altLang="en-US" b="1" dirty="0">
              <a:latin typeface="Book Antiqua" panose="02040602050305030304" pitchFamily="18" charset="0"/>
            </a:endParaRPr>
          </a:p>
        </p:txBody>
      </p:sp>
    </p:spTree>
    <p:extLst>
      <p:ext uri="{BB962C8B-B14F-4D97-AF65-F5344CB8AC3E}">
        <p14:creationId xmlns:p14="http://schemas.microsoft.com/office/powerpoint/2010/main" val="2928895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995</Words>
  <Application>Microsoft Office PowerPoint</Application>
  <PresentationFormat>宽屏</PresentationFormat>
  <Paragraphs>71</Paragraphs>
  <Slides>21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Book Antiqua</vt:lpstr>
      <vt:lpstr>Wingdings</vt:lpstr>
      <vt:lpstr>Office 主题​​</vt:lpstr>
      <vt:lpstr>English Writing II</vt:lpstr>
      <vt:lpstr>PowerPoint 演示文稿</vt:lpstr>
      <vt:lpstr>PowerPoint 演示文稿</vt:lpstr>
      <vt:lpstr>PowerPoint 演示文稿</vt:lpstr>
      <vt:lpstr>In today’s lesson</vt:lpstr>
      <vt:lpstr>Outline 1 </vt:lpstr>
      <vt:lpstr>Outline 1 (continued)</vt:lpstr>
      <vt:lpstr>Outline 2 </vt:lpstr>
      <vt:lpstr>Outline 2 (continued)</vt:lpstr>
      <vt:lpstr>Outline 3</vt:lpstr>
      <vt:lpstr>Outline 3 (continued) </vt:lpstr>
      <vt:lpstr>Other outlines</vt:lpstr>
      <vt:lpstr>Sample reading </vt:lpstr>
      <vt:lpstr>Counterargument and rebuttal </vt:lpstr>
      <vt:lpstr>Counterargument</vt:lpstr>
      <vt:lpstr>Clear indicator of the transition  </vt:lpstr>
      <vt:lpstr>How to response to a counter-argument? </vt:lpstr>
      <vt:lpstr>Counterargument and rebuttal</vt:lpstr>
      <vt:lpstr>Counterargument and concession </vt:lpstr>
      <vt:lpstr>Summary: Counterargument</vt:lpstr>
      <vt:lpstr>In-class writing 1001 (15 minutes)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 Ye</dc:creator>
  <cp:lastModifiedBy>ZHU Ye</cp:lastModifiedBy>
  <cp:revision>27</cp:revision>
  <dcterms:created xsi:type="dcterms:W3CDTF">2020-04-21T01:14:40Z</dcterms:created>
  <dcterms:modified xsi:type="dcterms:W3CDTF">2020-04-29T01:15:45Z</dcterms:modified>
</cp:coreProperties>
</file>