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6" r:id="rId3"/>
    <p:sldId id="265" r:id="rId4"/>
    <p:sldId id="266" r:id="rId5"/>
    <p:sldId id="268" r:id="rId6"/>
    <p:sldId id="264" r:id="rId7"/>
    <p:sldId id="271" r:id="rId8"/>
    <p:sldId id="261" r:id="rId9"/>
    <p:sldId id="262" r:id="rId10"/>
    <p:sldId id="263" r:id="rId11"/>
    <p:sldId id="267" r:id="rId12"/>
    <p:sldId id="275" r:id="rId13"/>
    <p:sldId id="269" r:id="rId14"/>
    <p:sldId id="270" r:id="rId15"/>
    <p:sldId id="272" r:id="rId16"/>
    <p:sldId id="273" r:id="rId17"/>
    <p:sldId id="277" r:id="rId18"/>
    <p:sldId id="274"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AA50C8-4106-4B48-9B58-219787F07AAC}" type="datetimeFigureOut">
              <a:rPr lang="zh-CN" altLang="en-US" smtClean="0"/>
              <a:t>2020/5/6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1AC9DC-0EE1-4051-ACD6-AF4DF225BFA0}" type="slidenum">
              <a:rPr lang="zh-CN" altLang="en-US" smtClean="0"/>
              <a:t>‹#›</a:t>
            </a:fld>
            <a:endParaRPr lang="zh-CN" altLang="en-US"/>
          </a:p>
        </p:txBody>
      </p:sp>
    </p:spTree>
    <p:extLst>
      <p:ext uri="{BB962C8B-B14F-4D97-AF65-F5344CB8AC3E}">
        <p14:creationId xmlns:p14="http://schemas.microsoft.com/office/powerpoint/2010/main" val="1833209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1AC9DC-0EE1-4051-ACD6-AF4DF225BFA0}" type="slidenum">
              <a:rPr lang="zh-CN" altLang="en-US" smtClean="0"/>
              <a:t>16</a:t>
            </a:fld>
            <a:endParaRPr lang="zh-CN" altLang="en-US"/>
          </a:p>
        </p:txBody>
      </p:sp>
    </p:spTree>
    <p:extLst>
      <p:ext uri="{BB962C8B-B14F-4D97-AF65-F5344CB8AC3E}">
        <p14:creationId xmlns:p14="http://schemas.microsoft.com/office/powerpoint/2010/main" val="2455437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BFCC0AAB-80C4-4AD3-9F3D-DDF61C3D2CE5}" type="datetimeFigureOut">
              <a:rPr lang="zh-CN" altLang="en-US" smtClean="0"/>
              <a:t>2020/5/6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2E7B9-6ADC-4BE0-AABB-7DB920BDCDB1}" type="slidenum">
              <a:rPr lang="zh-CN" altLang="en-US" smtClean="0"/>
              <a:t>‹#›</a:t>
            </a:fld>
            <a:endParaRPr lang="zh-CN" altLang="en-US"/>
          </a:p>
        </p:txBody>
      </p:sp>
    </p:spTree>
    <p:extLst>
      <p:ext uri="{BB962C8B-B14F-4D97-AF65-F5344CB8AC3E}">
        <p14:creationId xmlns:p14="http://schemas.microsoft.com/office/powerpoint/2010/main" val="402753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CC0AAB-80C4-4AD3-9F3D-DDF61C3D2CE5}" type="datetimeFigureOut">
              <a:rPr lang="zh-CN" altLang="en-US" smtClean="0"/>
              <a:t>2020/5/6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2E7B9-6ADC-4BE0-AABB-7DB920BDCDB1}" type="slidenum">
              <a:rPr lang="zh-CN" altLang="en-US" smtClean="0"/>
              <a:t>‹#›</a:t>
            </a:fld>
            <a:endParaRPr lang="zh-CN" altLang="en-US"/>
          </a:p>
        </p:txBody>
      </p:sp>
    </p:spTree>
    <p:extLst>
      <p:ext uri="{BB962C8B-B14F-4D97-AF65-F5344CB8AC3E}">
        <p14:creationId xmlns:p14="http://schemas.microsoft.com/office/powerpoint/2010/main" val="408810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CC0AAB-80C4-4AD3-9F3D-DDF61C3D2CE5}" type="datetimeFigureOut">
              <a:rPr lang="zh-CN" altLang="en-US" smtClean="0"/>
              <a:t>2020/5/6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2E7B9-6ADC-4BE0-AABB-7DB920BDCDB1}" type="slidenum">
              <a:rPr lang="zh-CN" altLang="en-US" smtClean="0"/>
              <a:t>‹#›</a:t>
            </a:fld>
            <a:endParaRPr lang="zh-CN" altLang="en-US"/>
          </a:p>
        </p:txBody>
      </p:sp>
    </p:spTree>
    <p:extLst>
      <p:ext uri="{BB962C8B-B14F-4D97-AF65-F5344CB8AC3E}">
        <p14:creationId xmlns:p14="http://schemas.microsoft.com/office/powerpoint/2010/main" val="1594359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CC0AAB-80C4-4AD3-9F3D-DDF61C3D2CE5}" type="datetimeFigureOut">
              <a:rPr lang="zh-CN" altLang="en-US" smtClean="0"/>
              <a:t>2020/5/6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2E7B9-6ADC-4BE0-AABB-7DB920BDCDB1}" type="slidenum">
              <a:rPr lang="zh-CN" altLang="en-US" smtClean="0"/>
              <a:t>‹#›</a:t>
            </a:fld>
            <a:endParaRPr lang="zh-CN" altLang="en-US"/>
          </a:p>
        </p:txBody>
      </p:sp>
    </p:spTree>
    <p:extLst>
      <p:ext uri="{BB962C8B-B14F-4D97-AF65-F5344CB8AC3E}">
        <p14:creationId xmlns:p14="http://schemas.microsoft.com/office/powerpoint/2010/main" val="805030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BFCC0AAB-80C4-4AD3-9F3D-DDF61C3D2CE5}" type="datetimeFigureOut">
              <a:rPr lang="zh-CN" altLang="en-US" smtClean="0"/>
              <a:t>2020/5/6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2E7B9-6ADC-4BE0-AABB-7DB920BDCDB1}" type="slidenum">
              <a:rPr lang="zh-CN" altLang="en-US" smtClean="0"/>
              <a:t>‹#›</a:t>
            </a:fld>
            <a:endParaRPr lang="zh-CN" altLang="en-US"/>
          </a:p>
        </p:txBody>
      </p:sp>
    </p:spTree>
    <p:extLst>
      <p:ext uri="{BB962C8B-B14F-4D97-AF65-F5344CB8AC3E}">
        <p14:creationId xmlns:p14="http://schemas.microsoft.com/office/powerpoint/2010/main" val="2430888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FCC0AAB-80C4-4AD3-9F3D-DDF61C3D2CE5}" type="datetimeFigureOut">
              <a:rPr lang="zh-CN" altLang="en-US" smtClean="0"/>
              <a:t>2020/5/6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62E7B9-6ADC-4BE0-AABB-7DB920BDCDB1}" type="slidenum">
              <a:rPr lang="zh-CN" altLang="en-US" smtClean="0"/>
              <a:t>‹#›</a:t>
            </a:fld>
            <a:endParaRPr lang="zh-CN" altLang="en-US"/>
          </a:p>
        </p:txBody>
      </p:sp>
    </p:spTree>
    <p:extLst>
      <p:ext uri="{BB962C8B-B14F-4D97-AF65-F5344CB8AC3E}">
        <p14:creationId xmlns:p14="http://schemas.microsoft.com/office/powerpoint/2010/main" val="1816751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FCC0AAB-80C4-4AD3-9F3D-DDF61C3D2CE5}" type="datetimeFigureOut">
              <a:rPr lang="zh-CN" altLang="en-US" smtClean="0"/>
              <a:t>2020/5/6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A62E7B9-6ADC-4BE0-AABB-7DB920BDCDB1}" type="slidenum">
              <a:rPr lang="zh-CN" altLang="en-US" smtClean="0"/>
              <a:t>‹#›</a:t>
            </a:fld>
            <a:endParaRPr lang="zh-CN" altLang="en-US"/>
          </a:p>
        </p:txBody>
      </p:sp>
    </p:spTree>
    <p:extLst>
      <p:ext uri="{BB962C8B-B14F-4D97-AF65-F5344CB8AC3E}">
        <p14:creationId xmlns:p14="http://schemas.microsoft.com/office/powerpoint/2010/main" val="319619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FCC0AAB-80C4-4AD3-9F3D-DDF61C3D2CE5}" type="datetimeFigureOut">
              <a:rPr lang="zh-CN" altLang="en-US" smtClean="0"/>
              <a:t>2020/5/6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A62E7B9-6ADC-4BE0-AABB-7DB920BDCDB1}" type="slidenum">
              <a:rPr lang="zh-CN" altLang="en-US" smtClean="0"/>
              <a:t>‹#›</a:t>
            </a:fld>
            <a:endParaRPr lang="zh-CN" altLang="en-US"/>
          </a:p>
        </p:txBody>
      </p:sp>
    </p:spTree>
    <p:extLst>
      <p:ext uri="{BB962C8B-B14F-4D97-AF65-F5344CB8AC3E}">
        <p14:creationId xmlns:p14="http://schemas.microsoft.com/office/powerpoint/2010/main" val="2985493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FCC0AAB-80C4-4AD3-9F3D-DDF61C3D2CE5}" type="datetimeFigureOut">
              <a:rPr lang="zh-CN" altLang="en-US" smtClean="0"/>
              <a:t>2020/5/6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A62E7B9-6ADC-4BE0-AABB-7DB920BDCDB1}" type="slidenum">
              <a:rPr lang="zh-CN" altLang="en-US" smtClean="0"/>
              <a:t>‹#›</a:t>
            </a:fld>
            <a:endParaRPr lang="zh-CN" altLang="en-US"/>
          </a:p>
        </p:txBody>
      </p:sp>
    </p:spTree>
    <p:extLst>
      <p:ext uri="{BB962C8B-B14F-4D97-AF65-F5344CB8AC3E}">
        <p14:creationId xmlns:p14="http://schemas.microsoft.com/office/powerpoint/2010/main" val="600226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FCC0AAB-80C4-4AD3-9F3D-DDF61C3D2CE5}" type="datetimeFigureOut">
              <a:rPr lang="zh-CN" altLang="en-US" smtClean="0"/>
              <a:t>2020/5/6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62E7B9-6ADC-4BE0-AABB-7DB920BDCDB1}" type="slidenum">
              <a:rPr lang="zh-CN" altLang="en-US" smtClean="0"/>
              <a:t>‹#›</a:t>
            </a:fld>
            <a:endParaRPr lang="zh-CN" altLang="en-US"/>
          </a:p>
        </p:txBody>
      </p:sp>
    </p:spTree>
    <p:extLst>
      <p:ext uri="{BB962C8B-B14F-4D97-AF65-F5344CB8AC3E}">
        <p14:creationId xmlns:p14="http://schemas.microsoft.com/office/powerpoint/2010/main" val="338500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FCC0AAB-80C4-4AD3-9F3D-DDF61C3D2CE5}" type="datetimeFigureOut">
              <a:rPr lang="zh-CN" altLang="en-US" smtClean="0"/>
              <a:t>2020/5/6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62E7B9-6ADC-4BE0-AABB-7DB920BDCDB1}" type="slidenum">
              <a:rPr lang="zh-CN" altLang="en-US" smtClean="0"/>
              <a:t>‹#›</a:t>
            </a:fld>
            <a:endParaRPr lang="zh-CN" altLang="en-US"/>
          </a:p>
        </p:txBody>
      </p:sp>
    </p:spTree>
    <p:extLst>
      <p:ext uri="{BB962C8B-B14F-4D97-AF65-F5344CB8AC3E}">
        <p14:creationId xmlns:p14="http://schemas.microsoft.com/office/powerpoint/2010/main" val="16547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CC0AAB-80C4-4AD3-9F3D-DDF61C3D2CE5}" type="datetimeFigureOut">
              <a:rPr lang="zh-CN" altLang="en-US" smtClean="0"/>
              <a:t>2020/5/6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62E7B9-6ADC-4BE0-AABB-7DB920BDCDB1}" type="slidenum">
              <a:rPr lang="zh-CN" altLang="en-US" smtClean="0"/>
              <a:t>‹#›</a:t>
            </a:fld>
            <a:endParaRPr lang="zh-CN" altLang="en-US"/>
          </a:p>
        </p:txBody>
      </p:sp>
    </p:spTree>
    <p:extLst>
      <p:ext uri="{BB962C8B-B14F-4D97-AF65-F5344CB8AC3E}">
        <p14:creationId xmlns:p14="http://schemas.microsoft.com/office/powerpoint/2010/main" val="3909556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The%20Slur%20I%20Never%20Expected%20to%20Hear%20in%202020.docx" TargetMode="External"/><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smtClean="0">
                <a:latin typeface="Book Antiqua" panose="02040602050305030304" pitchFamily="18" charset="0"/>
              </a:rPr>
              <a:t>English Writing II</a:t>
            </a:r>
            <a:endParaRPr lang="zh-CN" altLang="en-US" b="1" dirty="0">
              <a:latin typeface="Book Antiqua" panose="02040602050305030304" pitchFamily="18" charset="0"/>
            </a:endParaRPr>
          </a:p>
        </p:txBody>
      </p:sp>
      <p:sp>
        <p:nvSpPr>
          <p:cNvPr id="3" name="副标题 2"/>
          <p:cNvSpPr>
            <a:spLocks noGrp="1"/>
          </p:cNvSpPr>
          <p:nvPr>
            <p:ph type="subTitle" idx="1"/>
          </p:nvPr>
        </p:nvSpPr>
        <p:spPr>
          <a:xfrm>
            <a:off x="2895600" y="4256946"/>
            <a:ext cx="9144000" cy="1655762"/>
          </a:xfrm>
        </p:spPr>
        <p:txBody>
          <a:bodyPr>
            <a:normAutofit/>
          </a:bodyPr>
          <a:lstStyle/>
          <a:p>
            <a:pPr algn="r">
              <a:lnSpc>
                <a:spcPct val="150000"/>
              </a:lnSpc>
            </a:pPr>
            <a:r>
              <a:rPr lang="en-US" altLang="zh-CN" sz="3600" b="1" dirty="0" smtClean="0">
                <a:latin typeface="Book Antiqua" panose="02040602050305030304" pitchFamily="18" charset="0"/>
              </a:rPr>
              <a:t>Week 11 </a:t>
            </a:r>
            <a:r>
              <a:rPr lang="en-US" altLang="zh-CN" sz="3600" b="1" dirty="0" smtClean="0">
                <a:latin typeface="Book Antiqua" panose="02040602050305030304" pitchFamily="18" charset="0"/>
              </a:rPr>
              <a:t>Project 2 </a:t>
            </a:r>
            <a:r>
              <a:rPr lang="en-US" altLang="zh-CN" sz="3600" b="1" dirty="0" smtClean="0">
                <a:latin typeface="Book Antiqua" panose="02040602050305030304" pitchFamily="18" charset="0"/>
              </a:rPr>
              <a:t>requirements and more</a:t>
            </a:r>
            <a:endParaRPr lang="zh-CN" altLang="en-US" sz="3600" b="1" dirty="0">
              <a:latin typeface="Book Antiqua" panose="02040602050305030304" pitchFamily="18" charset="0"/>
            </a:endParaRPr>
          </a:p>
        </p:txBody>
      </p:sp>
    </p:spTree>
    <p:extLst>
      <p:ext uri="{BB962C8B-B14F-4D97-AF65-F5344CB8AC3E}">
        <p14:creationId xmlns:p14="http://schemas.microsoft.com/office/powerpoint/2010/main" val="35865725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Vivid description </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838199" y="1493948"/>
            <a:ext cx="10714149" cy="5061397"/>
          </a:xfrm>
        </p:spPr>
        <p:txBody>
          <a:bodyPr>
            <a:normAutofit lnSpcReduction="10000"/>
          </a:bodyPr>
          <a:lstStyle/>
          <a:p>
            <a:pPr>
              <a:lnSpc>
                <a:spcPct val="150000"/>
              </a:lnSpc>
            </a:pPr>
            <a:r>
              <a:rPr lang="en-US" altLang="zh-CN" sz="3200" b="1" i="1" dirty="0">
                <a:latin typeface="Book Antiqua" panose="02040602050305030304" pitchFamily="18" charset="0"/>
              </a:rPr>
              <a:t>She was suddenly aware of her racing heartbeat when their eyes met</a:t>
            </a:r>
            <a:r>
              <a:rPr lang="en-US" altLang="zh-CN" sz="3200" b="1" i="1" dirty="0" smtClean="0">
                <a:latin typeface="Book Antiqua" panose="02040602050305030304" pitchFamily="18" charset="0"/>
              </a:rPr>
              <a:t>. Clutching </a:t>
            </a:r>
            <a:r>
              <a:rPr lang="en-US" altLang="zh-CN" sz="3200" b="1" i="1" dirty="0">
                <a:latin typeface="Book Antiqua" panose="02040602050305030304" pitchFamily="18" charset="0"/>
              </a:rPr>
              <a:t>tightly at her shopping bags, the lady zigzagged her way out of the narrow aisle between shelves to eschew the man. They both underwent the undesirable encounter with bated breath. What triggers the seemingly implausible reaction is fear rather than affection.</a:t>
            </a:r>
            <a:endParaRPr lang="zh-CN" altLang="en-US" sz="3200" b="1" i="1" dirty="0">
              <a:latin typeface="Book Antiqua" panose="02040602050305030304" pitchFamily="18" charset="0"/>
            </a:endParaRPr>
          </a:p>
        </p:txBody>
      </p:sp>
    </p:spTree>
    <p:extLst>
      <p:ext uri="{BB962C8B-B14F-4D97-AF65-F5344CB8AC3E}">
        <p14:creationId xmlns:p14="http://schemas.microsoft.com/office/powerpoint/2010/main" val="39719877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Book Antiqua" panose="02040602050305030304" pitchFamily="18" charset="0"/>
              </a:rPr>
              <a:t>Vivid description </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838200" y="1507524"/>
            <a:ext cx="10515600" cy="5103341"/>
          </a:xfrm>
        </p:spPr>
        <p:txBody>
          <a:bodyPr>
            <a:normAutofit fontScale="92500"/>
          </a:bodyPr>
          <a:lstStyle/>
          <a:p>
            <a:pPr>
              <a:lnSpc>
                <a:spcPct val="150000"/>
              </a:lnSpc>
            </a:pPr>
            <a:r>
              <a:rPr lang="en-US" altLang="zh-CN" sz="3200" b="1" i="1" dirty="0">
                <a:latin typeface="Book Antiqua" panose="02040602050305030304" pitchFamily="18" charset="0"/>
              </a:rPr>
              <a:t>Taxi drivers also received a severe blow. Mrs. Liu, wife of a taxi driver, </a:t>
            </a:r>
            <a:r>
              <a:rPr lang="en-US" altLang="zh-CN" sz="3200" b="1" i="1" u="sng" dirty="0">
                <a:latin typeface="Book Antiqua" panose="02040602050305030304" pitchFamily="18" charset="0"/>
              </a:rPr>
              <a:t>complained</a:t>
            </a:r>
            <a:r>
              <a:rPr lang="en-US" altLang="zh-CN" sz="3200" b="1" i="1" dirty="0">
                <a:latin typeface="Book Antiqua" panose="02040602050305030304" pitchFamily="18" charset="0"/>
              </a:rPr>
              <a:t> that her husband persevered in “winning the bread” despite the virus, but when he worked for 14 hours and called it a day, he even suffered a 100-yuan loss. Seen from the sky above one of the villages in the city, hundreds of cabs were in a line of 400 meters, snaking around the parking lot, which could encircle a sports field. </a:t>
            </a:r>
            <a:endParaRPr lang="zh-CN" altLang="en-US" sz="3200" b="1" i="1" dirty="0">
              <a:latin typeface="Book Antiqua" panose="02040602050305030304" pitchFamily="18" charset="0"/>
            </a:endParaRPr>
          </a:p>
        </p:txBody>
      </p:sp>
    </p:spTree>
    <p:extLst>
      <p:ext uri="{BB962C8B-B14F-4D97-AF65-F5344CB8AC3E}">
        <p14:creationId xmlns:p14="http://schemas.microsoft.com/office/powerpoint/2010/main" val="4090192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3633" y="185352"/>
            <a:ext cx="11590637" cy="6400799"/>
          </a:xfrm>
        </p:spPr>
        <p:txBody>
          <a:bodyPr>
            <a:noAutofit/>
          </a:bodyPr>
          <a:lstStyle/>
          <a:p>
            <a:pPr>
              <a:lnSpc>
                <a:spcPct val="150000"/>
              </a:lnSpc>
            </a:pPr>
            <a:r>
              <a:rPr lang="en-US" altLang="zh-CN" b="1" i="1" dirty="0">
                <a:latin typeface="Book Antiqua" panose="02040602050305030304" pitchFamily="18" charset="0"/>
              </a:rPr>
              <a:t>The enemy troops, to be exact, the crown-like viruses, were already hidden in every corner of the city. They clung to the air or respiratory droplets and leaned against or squatted on handrails, ready to raid. As people breathed, talked to someone, or touched handrails, the troops acted. They directly rushed into people’s nose or mouth. Or they landed on the hands first and struck when people rubbed their eyes. After the successful invasion, the troops sneaked and integrated into cells, then proliferating. In 2-14 days, people might cough and have a fever. This was the enemy troops waving flags and sounding the alarm to people—they had been infected. </a:t>
            </a:r>
            <a:endParaRPr lang="zh-CN" altLang="en-US" b="1" i="1" dirty="0">
              <a:latin typeface="Book Antiqua" panose="02040602050305030304" pitchFamily="18" charset="0"/>
            </a:endParaRPr>
          </a:p>
        </p:txBody>
      </p:sp>
    </p:spTree>
    <p:extLst>
      <p:ext uri="{BB962C8B-B14F-4D97-AF65-F5344CB8AC3E}">
        <p14:creationId xmlns:p14="http://schemas.microsoft.com/office/powerpoint/2010/main" val="3072713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Requirements for Project 2 </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838200" y="1668486"/>
            <a:ext cx="10972800" cy="4877537"/>
          </a:xfrm>
        </p:spPr>
        <p:txBody>
          <a:bodyPr>
            <a:noAutofit/>
          </a:bodyPr>
          <a:lstStyle/>
          <a:p>
            <a:pPr>
              <a:lnSpc>
                <a:spcPct val="150000"/>
              </a:lnSpc>
            </a:pPr>
            <a:r>
              <a:rPr lang="en-US" altLang="zh-CN" sz="3200" b="1" dirty="0" smtClean="0">
                <a:latin typeface="Book Antiqua" panose="02040602050305030304" pitchFamily="18" charset="0"/>
              </a:rPr>
              <a:t>Argumentation + (exposition, narration and description)</a:t>
            </a:r>
          </a:p>
          <a:p>
            <a:pPr>
              <a:lnSpc>
                <a:spcPct val="150000"/>
              </a:lnSpc>
            </a:pPr>
            <a:r>
              <a:rPr lang="en-US" altLang="zh-CN" sz="3200" b="1" dirty="0" smtClean="0">
                <a:latin typeface="Book Antiqua" panose="02040602050305030304" pitchFamily="18" charset="0"/>
              </a:rPr>
              <a:t>Factual evidence, supporting details &amp; real-life examples </a:t>
            </a:r>
          </a:p>
          <a:p>
            <a:pPr>
              <a:lnSpc>
                <a:spcPct val="150000"/>
              </a:lnSpc>
            </a:pPr>
            <a:r>
              <a:rPr lang="en-US" altLang="zh-CN" sz="3200" b="1" dirty="0" smtClean="0">
                <a:latin typeface="Book Antiqua" panose="02040602050305030304" pitchFamily="18" charset="0"/>
              </a:rPr>
              <a:t>Specific technique: COUNTERARGUMENT +</a:t>
            </a:r>
          </a:p>
          <a:p>
            <a:pPr>
              <a:lnSpc>
                <a:spcPct val="150000"/>
              </a:lnSpc>
            </a:pPr>
            <a:r>
              <a:rPr lang="en-US" altLang="zh-CN" sz="3200" b="1" dirty="0" smtClean="0">
                <a:latin typeface="Book Antiqua" panose="02040602050305030304" pitchFamily="18" charset="0"/>
              </a:rPr>
              <a:t>800-1000 words</a:t>
            </a:r>
          </a:p>
          <a:p>
            <a:pPr>
              <a:lnSpc>
                <a:spcPct val="150000"/>
              </a:lnSpc>
            </a:pPr>
            <a:r>
              <a:rPr lang="en-US" altLang="zh-CN" sz="3200" b="1" dirty="0" smtClean="0">
                <a:latin typeface="Book Antiqua" panose="02040602050305030304" pitchFamily="18" charset="0"/>
              </a:rPr>
              <a:t>DDL: May 18</a:t>
            </a:r>
            <a:r>
              <a:rPr lang="en-US" altLang="zh-CN" sz="3200" b="1" baseline="30000" dirty="0" smtClean="0">
                <a:latin typeface="Book Antiqua" panose="02040602050305030304" pitchFamily="18" charset="0"/>
              </a:rPr>
              <a:t>th</a:t>
            </a:r>
            <a:r>
              <a:rPr lang="en-US" altLang="zh-CN" sz="3200" b="1" dirty="0" smtClean="0">
                <a:latin typeface="Book Antiqua" panose="02040602050305030304" pitchFamily="18" charset="0"/>
              </a:rPr>
              <a:t> </a:t>
            </a:r>
            <a:endParaRPr lang="zh-CN" altLang="en-US" sz="3200" b="1" dirty="0">
              <a:latin typeface="Book Antiqua" panose="02040602050305030304" pitchFamily="18" charset="0"/>
            </a:endParaRPr>
          </a:p>
        </p:txBody>
      </p:sp>
    </p:spTree>
    <p:extLst>
      <p:ext uri="{BB962C8B-B14F-4D97-AF65-F5344CB8AC3E}">
        <p14:creationId xmlns:p14="http://schemas.microsoft.com/office/powerpoint/2010/main" val="12797241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A sample-reading (20 min)</a:t>
            </a:r>
            <a:endParaRPr lang="zh-CN" altLang="en-US" b="1" dirty="0">
              <a:latin typeface="Book Antiqua" panose="02040602050305030304" pitchFamily="18" charset="0"/>
            </a:endParaRPr>
          </a:p>
        </p:txBody>
      </p:sp>
      <p:pic>
        <p:nvPicPr>
          <p:cNvPr id="6" name="内容占位符 5"/>
          <p:cNvPicPr>
            <a:picLocks noGrp="1" noChangeAspect="1"/>
          </p:cNvPicPr>
          <p:nvPr>
            <p:ph sz="half" idx="1"/>
          </p:nvPr>
        </p:nvPicPr>
        <p:blipFill>
          <a:blip r:embed="rId2"/>
          <a:stretch>
            <a:fillRect/>
          </a:stretch>
        </p:blipFill>
        <p:spPr>
          <a:xfrm>
            <a:off x="3864880" y="1690688"/>
            <a:ext cx="10791950" cy="6070472"/>
          </a:xfrm>
          <a:prstGeom prst="rect">
            <a:avLst/>
          </a:prstGeom>
        </p:spPr>
      </p:pic>
      <p:sp>
        <p:nvSpPr>
          <p:cNvPr id="8" name="内容占位符 7"/>
          <p:cNvSpPr>
            <a:spLocks noGrp="1"/>
          </p:cNvSpPr>
          <p:nvPr>
            <p:ph sz="half" idx="2"/>
          </p:nvPr>
        </p:nvSpPr>
        <p:spPr>
          <a:xfrm>
            <a:off x="838200" y="1737033"/>
            <a:ext cx="10033686" cy="1346887"/>
          </a:xfrm>
        </p:spPr>
        <p:txBody>
          <a:bodyPr/>
          <a:lstStyle/>
          <a:p>
            <a:r>
              <a:rPr lang="en-US" altLang="zh-CN" dirty="0" smtClean="0">
                <a:hlinkClick r:id="rId3" action="ppaction://hlinkfile"/>
              </a:rPr>
              <a:t>The Slur I Never Expected to Hear in 2020.docx</a:t>
            </a:r>
            <a:endParaRPr lang="zh-CN" altLang="en-US" dirty="0"/>
          </a:p>
        </p:txBody>
      </p:sp>
      <p:pic>
        <p:nvPicPr>
          <p:cNvPr id="4" name="图片 3"/>
          <p:cNvPicPr>
            <a:picLocks noChangeAspect="1"/>
          </p:cNvPicPr>
          <p:nvPr/>
        </p:nvPicPr>
        <p:blipFill>
          <a:blip r:embed="rId4"/>
          <a:stretch>
            <a:fillRect/>
          </a:stretch>
        </p:blipFill>
        <p:spPr>
          <a:xfrm>
            <a:off x="1972190" y="2914366"/>
            <a:ext cx="4123810" cy="2783328"/>
          </a:xfrm>
          <a:prstGeom prst="rect">
            <a:avLst/>
          </a:prstGeom>
        </p:spPr>
      </p:pic>
    </p:spTree>
    <p:extLst>
      <p:ext uri="{BB962C8B-B14F-4D97-AF65-F5344CB8AC3E}">
        <p14:creationId xmlns:p14="http://schemas.microsoft.com/office/powerpoint/2010/main" val="8584599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Stepwise argumentation </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1068946" y="1545466"/>
            <a:ext cx="10284853" cy="4958366"/>
          </a:xfrm>
        </p:spPr>
        <p:txBody>
          <a:bodyPr>
            <a:normAutofit fontScale="85000" lnSpcReduction="10000"/>
          </a:bodyPr>
          <a:lstStyle/>
          <a:p>
            <a:pPr>
              <a:lnSpc>
                <a:spcPct val="150000"/>
              </a:lnSpc>
            </a:pPr>
            <a:r>
              <a:rPr lang="en-US" altLang="zh-CN" sz="3200" b="1" dirty="0" smtClean="0">
                <a:latin typeface="Book Antiqua" panose="02040602050305030304" pitchFamily="18" charset="0"/>
              </a:rPr>
              <a:t>Stereotypes (about China) </a:t>
            </a:r>
          </a:p>
          <a:p>
            <a:pPr>
              <a:lnSpc>
                <a:spcPct val="150000"/>
              </a:lnSpc>
            </a:pPr>
            <a:r>
              <a:rPr lang="en-US" altLang="zh-CN" sz="3200" b="1" dirty="0" smtClean="0">
                <a:latin typeface="Book Antiqua" panose="02040602050305030304" pitchFamily="18" charset="0"/>
              </a:rPr>
              <a:t>Panic and anti-Asian incidents</a:t>
            </a:r>
          </a:p>
          <a:p>
            <a:pPr>
              <a:lnSpc>
                <a:spcPct val="150000"/>
              </a:lnSpc>
            </a:pPr>
            <a:r>
              <a:rPr lang="en-US" altLang="zh-CN" sz="3200" b="1" dirty="0" smtClean="0">
                <a:latin typeface="Book Antiqua" panose="02040602050305030304" pitchFamily="18" charset="0"/>
              </a:rPr>
              <a:t>Xenophobia </a:t>
            </a:r>
          </a:p>
          <a:p>
            <a:pPr>
              <a:lnSpc>
                <a:spcPct val="150000"/>
              </a:lnSpc>
            </a:pPr>
            <a:r>
              <a:rPr lang="en-US" altLang="zh-CN" sz="3200" b="1" dirty="0" smtClean="0">
                <a:latin typeface="Book Antiqua" panose="02040602050305030304" pitchFamily="18" charset="0"/>
              </a:rPr>
              <a:t>Anti-Asian racism </a:t>
            </a:r>
          </a:p>
          <a:p>
            <a:pPr>
              <a:lnSpc>
                <a:spcPct val="150000"/>
              </a:lnSpc>
            </a:pPr>
            <a:r>
              <a:rPr lang="en-US" altLang="zh-CN" sz="3200" b="1" dirty="0" smtClean="0">
                <a:latin typeface="Book Antiqua" panose="02040602050305030304" pitchFamily="18" charset="0"/>
              </a:rPr>
              <a:t>Indiscriminate racism </a:t>
            </a:r>
          </a:p>
          <a:p>
            <a:pPr>
              <a:lnSpc>
                <a:spcPct val="150000"/>
              </a:lnSpc>
            </a:pPr>
            <a:r>
              <a:rPr lang="en-US" altLang="zh-CN" sz="3200" b="1" dirty="0" smtClean="0">
                <a:latin typeface="Book Antiqua" panose="02040602050305030304" pitchFamily="18" charset="0"/>
              </a:rPr>
              <a:t>The model-minority myth (a lie)</a:t>
            </a:r>
          </a:p>
          <a:p>
            <a:pPr>
              <a:lnSpc>
                <a:spcPct val="150000"/>
              </a:lnSpc>
            </a:pPr>
            <a:r>
              <a:rPr lang="en-US" altLang="zh-CN" sz="3200" b="1" dirty="0" smtClean="0">
                <a:latin typeface="Book Antiqua" panose="02040602050305030304" pitchFamily="18" charset="0"/>
              </a:rPr>
              <a:t>White-supremacy (for minorities in general) </a:t>
            </a:r>
          </a:p>
          <a:p>
            <a:pPr>
              <a:lnSpc>
                <a:spcPct val="150000"/>
              </a:lnSpc>
            </a:pPr>
            <a:endParaRPr lang="zh-CN" altLang="en-US" sz="3200" b="1" dirty="0">
              <a:latin typeface="Book Antiqua" panose="02040602050305030304" pitchFamily="18" charset="0"/>
            </a:endParaRPr>
          </a:p>
        </p:txBody>
      </p:sp>
    </p:spTree>
    <p:extLst>
      <p:ext uri="{BB962C8B-B14F-4D97-AF65-F5344CB8AC3E}">
        <p14:creationId xmlns:p14="http://schemas.microsoft.com/office/powerpoint/2010/main" val="9792009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0855817" cy="1325563"/>
          </a:xfrm>
        </p:spPr>
        <p:txBody>
          <a:bodyPr/>
          <a:lstStyle/>
          <a:p>
            <a:r>
              <a:rPr lang="en-US" altLang="zh-CN" b="1" dirty="0" smtClean="0">
                <a:latin typeface="Book Antiqua" panose="02040602050305030304" pitchFamily="18" charset="0"/>
              </a:rPr>
              <a:t>Supporting evidence </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991672" y="1690688"/>
            <a:ext cx="10362127" cy="4486275"/>
          </a:xfrm>
        </p:spPr>
        <p:txBody>
          <a:bodyPr>
            <a:normAutofit/>
          </a:bodyPr>
          <a:lstStyle/>
          <a:p>
            <a:pPr>
              <a:lnSpc>
                <a:spcPct val="150000"/>
              </a:lnSpc>
            </a:pPr>
            <a:r>
              <a:rPr lang="en-US" altLang="zh-CN" sz="3200" b="1" dirty="0" smtClean="0">
                <a:latin typeface="Book Antiqua" panose="02040602050305030304" pitchFamily="18" charset="0"/>
              </a:rPr>
              <a:t>Real-life examples </a:t>
            </a:r>
          </a:p>
          <a:p>
            <a:pPr>
              <a:lnSpc>
                <a:spcPct val="150000"/>
              </a:lnSpc>
            </a:pPr>
            <a:r>
              <a:rPr lang="en-US" altLang="zh-CN" sz="3200" b="1" i="1" dirty="0" smtClean="0">
                <a:latin typeface="Book Antiqua" panose="02040602050305030304" pitchFamily="18" charset="0"/>
                <a:sym typeface="Wingdings" panose="05000000000000000000" pitchFamily="2" charset="2"/>
              </a:rPr>
              <a:t> Chronological order</a:t>
            </a:r>
          </a:p>
          <a:p>
            <a:pPr>
              <a:lnSpc>
                <a:spcPct val="150000"/>
              </a:lnSpc>
            </a:pPr>
            <a:r>
              <a:rPr lang="en-US" altLang="zh-CN" sz="3200" b="1" i="1" dirty="0" smtClean="0">
                <a:latin typeface="Book Antiqua" panose="02040602050305030304" pitchFamily="18" charset="0"/>
                <a:sym typeface="Wingdings" panose="05000000000000000000" pitchFamily="2" charset="2"/>
              </a:rPr>
              <a:t> Degrees of severity and scope </a:t>
            </a:r>
          </a:p>
          <a:p>
            <a:pPr>
              <a:lnSpc>
                <a:spcPct val="150000"/>
              </a:lnSpc>
            </a:pPr>
            <a:r>
              <a:rPr lang="en-US" altLang="zh-CN" sz="3200" b="1" dirty="0" smtClean="0">
                <a:latin typeface="Book Antiqua" panose="02040602050305030304" pitchFamily="18" charset="0"/>
                <a:sym typeface="Wingdings" panose="05000000000000000000" pitchFamily="2" charset="2"/>
              </a:rPr>
              <a:t>Historical incidents</a:t>
            </a:r>
          </a:p>
          <a:p>
            <a:pPr>
              <a:lnSpc>
                <a:spcPct val="150000"/>
              </a:lnSpc>
            </a:pPr>
            <a:r>
              <a:rPr lang="en-US" altLang="zh-CN" sz="3200" b="1" dirty="0" smtClean="0">
                <a:latin typeface="Book Antiqua" panose="02040602050305030304" pitchFamily="18" charset="0"/>
                <a:sym typeface="Wingdings" panose="05000000000000000000" pitchFamily="2" charset="2"/>
              </a:rPr>
              <a:t>Personal experiences </a:t>
            </a:r>
          </a:p>
          <a:p>
            <a:pPr>
              <a:lnSpc>
                <a:spcPct val="150000"/>
              </a:lnSpc>
            </a:pPr>
            <a:endParaRPr lang="zh-CN" altLang="en-US" sz="3200" b="1" dirty="0">
              <a:latin typeface="Book Antiqua" panose="02040602050305030304" pitchFamily="18" charset="0"/>
            </a:endParaRPr>
          </a:p>
        </p:txBody>
      </p:sp>
    </p:spTree>
    <p:extLst>
      <p:ext uri="{BB962C8B-B14F-4D97-AF65-F5344CB8AC3E}">
        <p14:creationId xmlns:p14="http://schemas.microsoft.com/office/powerpoint/2010/main" val="42484078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Requirements for Project 2 </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838200" y="1668486"/>
            <a:ext cx="10972800" cy="4877537"/>
          </a:xfrm>
        </p:spPr>
        <p:txBody>
          <a:bodyPr>
            <a:noAutofit/>
          </a:bodyPr>
          <a:lstStyle/>
          <a:p>
            <a:pPr>
              <a:lnSpc>
                <a:spcPct val="150000"/>
              </a:lnSpc>
            </a:pPr>
            <a:r>
              <a:rPr lang="en-US" altLang="zh-CN" sz="3200" b="1" dirty="0" smtClean="0">
                <a:latin typeface="Book Antiqua" panose="02040602050305030304" pitchFamily="18" charset="0"/>
              </a:rPr>
              <a:t>Argumentation + (exposition, narration and description)</a:t>
            </a:r>
          </a:p>
          <a:p>
            <a:pPr>
              <a:lnSpc>
                <a:spcPct val="150000"/>
              </a:lnSpc>
            </a:pPr>
            <a:r>
              <a:rPr lang="en-US" altLang="zh-CN" sz="3200" b="1" dirty="0" smtClean="0">
                <a:latin typeface="Book Antiqua" panose="02040602050305030304" pitchFamily="18" charset="0"/>
              </a:rPr>
              <a:t>Factual evidence, supporting details &amp; real-life examples </a:t>
            </a:r>
          </a:p>
          <a:p>
            <a:pPr>
              <a:lnSpc>
                <a:spcPct val="150000"/>
              </a:lnSpc>
            </a:pPr>
            <a:r>
              <a:rPr lang="en-US" altLang="zh-CN" sz="3200" b="1" dirty="0" smtClean="0">
                <a:latin typeface="Book Antiqua" panose="02040602050305030304" pitchFamily="18" charset="0"/>
              </a:rPr>
              <a:t>Specific technique: COUNTERARGUMENT +</a:t>
            </a:r>
          </a:p>
          <a:p>
            <a:pPr>
              <a:lnSpc>
                <a:spcPct val="150000"/>
              </a:lnSpc>
            </a:pPr>
            <a:r>
              <a:rPr lang="en-US" altLang="zh-CN" sz="3200" b="1" dirty="0" smtClean="0">
                <a:latin typeface="Book Antiqua" panose="02040602050305030304" pitchFamily="18" charset="0"/>
              </a:rPr>
              <a:t>800-1000 words</a:t>
            </a:r>
          </a:p>
          <a:p>
            <a:pPr>
              <a:lnSpc>
                <a:spcPct val="150000"/>
              </a:lnSpc>
            </a:pPr>
            <a:r>
              <a:rPr lang="en-US" altLang="zh-CN" sz="3200" b="1" dirty="0" smtClean="0">
                <a:latin typeface="Book Antiqua" panose="02040602050305030304" pitchFamily="18" charset="0"/>
              </a:rPr>
              <a:t>DDL: May </a:t>
            </a:r>
            <a:r>
              <a:rPr lang="en-US" altLang="zh-CN" sz="3200" b="1" dirty="0" smtClean="0">
                <a:latin typeface="Book Antiqua" panose="02040602050305030304" pitchFamily="18" charset="0"/>
              </a:rPr>
              <a:t>20</a:t>
            </a:r>
            <a:r>
              <a:rPr lang="en-US" altLang="zh-CN" sz="3200" b="1" baseline="30000" dirty="0" smtClean="0">
                <a:latin typeface="Book Antiqua" panose="02040602050305030304" pitchFamily="18" charset="0"/>
              </a:rPr>
              <a:t>th</a:t>
            </a:r>
            <a:r>
              <a:rPr lang="en-US" altLang="zh-CN" sz="3200" b="1" dirty="0" smtClean="0">
                <a:latin typeface="Book Antiqua" panose="02040602050305030304" pitchFamily="18" charset="0"/>
              </a:rPr>
              <a:t> </a:t>
            </a:r>
            <a:endParaRPr lang="zh-CN" altLang="en-US" sz="3200" b="1" dirty="0">
              <a:latin typeface="Book Antiqua" panose="02040602050305030304" pitchFamily="18" charset="0"/>
            </a:endParaRPr>
          </a:p>
        </p:txBody>
      </p:sp>
    </p:spTree>
    <p:extLst>
      <p:ext uri="{BB962C8B-B14F-4D97-AF65-F5344CB8AC3E}">
        <p14:creationId xmlns:p14="http://schemas.microsoft.com/office/powerpoint/2010/main" val="33553407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8605935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In today’s lesson</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1000896" y="1594022"/>
            <a:ext cx="10352903" cy="4582941"/>
          </a:xfrm>
        </p:spPr>
        <p:txBody>
          <a:bodyPr>
            <a:normAutofit/>
          </a:bodyPr>
          <a:lstStyle/>
          <a:p>
            <a:pPr>
              <a:lnSpc>
                <a:spcPct val="150000"/>
              </a:lnSpc>
            </a:pPr>
            <a:r>
              <a:rPr lang="en-US" altLang="zh-CN" sz="3200" b="1" dirty="0" smtClean="0">
                <a:latin typeface="Book Antiqua" panose="02040602050305030304" pitchFamily="18" charset="0"/>
              </a:rPr>
              <a:t>Review of Project 1</a:t>
            </a:r>
          </a:p>
          <a:p>
            <a:pPr>
              <a:lnSpc>
                <a:spcPct val="150000"/>
              </a:lnSpc>
            </a:pPr>
            <a:r>
              <a:rPr lang="en-US" altLang="zh-CN" sz="3200" b="1" dirty="0" smtClean="0">
                <a:latin typeface="Book Antiqua" panose="02040602050305030304" pitchFamily="18" charset="0"/>
              </a:rPr>
              <a:t>Requirements of Project 2</a:t>
            </a:r>
          </a:p>
          <a:p>
            <a:pPr>
              <a:lnSpc>
                <a:spcPct val="150000"/>
              </a:lnSpc>
            </a:pPr>
            <a:r>
              <a:rPr lang="en-US" altLang="zh-CN" sz="3200" b="1" dirty="0" smtClean="0">
                <a:latin typeface="Book Antiqua" panose="02040602050305030304" pitchFamily="18" charset="0"/>
              </a:rPr>
              <a:t>Sample reading – </a:t>
            </a:r>
            <a:r>
              <a:rPr lang="en-US" altLang="zh-CN" sz="3200" b="1" i="1" dirty="0" smtClean="0">
                <a:latin typeface="Book Antiqua" panose="02040602050305030304" pitchFamily="18" charset="0"/>
              </a:rPr>
              <a:t>The Slur</a:t>
            </a:r>
            <a:r>
              <a:rPr lang="en-US" altLang="zh-CN" sz="3200" b="1" dirty="0" smtClean="0">
                <a:latin typeface="Book Antiqua" panose="02040602050305030304" pitchFamily="18" charset="0"/>
              </a:rPr>
              <a:t> Article </a:t>
            </a:r>
          </a:p>
          <a:p>
            <a:pPr>
              <a:lnSpc>
                <a:spcPct val="150000"/>
              </a:lnSpc>
            </a:pPr>
            <a:endParaRPr lang="zh-CN" altLang="en-US" sz="3200" b="1" dirty="0">
              <a:latin typeface="Book Antiqua" panose="02040602050305030304" pitchFamily="18" charset="0"/>
            </a:endParaRPr>
          </a:p>
        </p:txBody>
      </p:sp>
    </p:spTree>
    <p:extLst>
      <p:ext uri="{BB962C8B-B14F-4D97-AF65-F5344CB8AC3E}">
        <p14:creationId xmlns:p14="http://schemas.microsoft.com/office/powerpoint/2010/main" val="27479792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Review of Project 1</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1031384" y="1574779"/>
            <a:ext cx="10515600" cy="4486275"/>
          </a:xfrm>
        </p:spPr>
        <p:txBody>
          <a:bodyPr>
            <a:normAutofit/>
          </a:bodyPr>
          <a:lstStyle/>
          <a:p>
            <a:pPr>
              <a:lnSpc>
                <a:spcPct val="150000"/>
              </a:lnSpc>
            </a:pPr>
            <a:r>
              <a:rPr lang="en-US" altLang="zh-CN" sz="3200" b="1" dirty="0">
                <a:latin typeface="Book Antiqua" panose="02040602050305030304" pitchFamily="18" charset="0"/>
              </a:rPr>
              <a:t>A feature article (in-depth, vivid, non-fiction)</a:t>
            </a:r>
          </a:p>
          <a:p>
            <a:pPr>
              <a:lnSpc>
                <a:spcPct val="150000"/>
              </a:lnSpc>
            </a:pPr>
            <a:r>
              <a:rPr lang="en-US" altLang="zh-CN" sz="3200" b="1" dirty="0">
                <a:latin typeface="Book Antiqua" panose="02040602050305030304" pitchFamily="18" charset="0"/>
              </a:rPr>
              <a:t>800-1000 words</a:t>
            </a:r>
          </a:p>
          <a:p>
            <a:pPr>
              <a:lnSpc>
                <a:spcPct val="150000"/>
              </a:lnSpc>
            </a:pPr>
            <a:r>
              <a:rPr lang="en-US" altLang="zh-CN" sz="3200" b="1" dirty="0">
                <a:latin typeface="Book Antiqua" panose="02040602050305030304" pitchFamily="18" charset="0"/>
              </a:rPr>
              <a:t>Reliable data, opinions and hard facts</a:t>
            </a:r>
          </a:p>
          <a:p>
            <a:pPr>
              <a:lnSpc>
                <a:spcPct val="150000"/>
              </a:lnSpc>
            </a:pPr>
            <a:r>
              <a:rPr lang="en-US" altLang="zh-CN" sz="3200" b="1" dirty="0">
                <a:latin typeface="Book Antiqua" panose="02040602050305030304" pitchFamily="18" charset="0"/>
              </a:rPr>
              <a:t>Use of analogy for exposition </a:t>
            </a:r>
          </a:p>
        </p:txBody>
      </p:sp>
    </p:spTree>
    <p:extLst>
      <p:ext uri="{BB962C8B-B14F-4D97-AF65-F5344CB8AC3E}">
        <p14:creationId xmlns:p14="http://schemas.microsoft.com/office/powerpoint/2010/main" val="17877648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Review of Project 1</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1025610" y="1495168"/>
            <a:ext cx="10328189" cy="4681795"/>
          </a:xfrm>
        </p:spPr>
        <p:txBody>
          <a:bodyPr>
            <a:normAutofit/>
          </a:bodyPr>
          <a:lstStyle/>
          <a:p>
            <a:pPr>
              <a:lnSpc>
                <a:spcPct val="150000"/>
              </a:lnSpc>
            </a:pPr>
            <a:r>
              <a:rPr lang="en-US" altLang="zh-CN" sz="3200" b="1" u="sng" dirty="0" smtClean="0">
                <a:latin typeface="Book Antiqua" panose="02040602050305030304" pitchFamily="18" charset="0"/>
              </a:rPr>
              <a:t>Title</a:t>
            </a:r>
            <a:r>
              <a:rPr lang="en-US" altLang="zh-CN" sz="3200" b="1" dirty="0" smtClean="0">
                <a:latin typeface="Book Antiqua" panose="02040602050305030304" pitchFamily="18" charset="0"/>
              </a:rPr>
              <a:t> </a:t>
            </a:r>
          </a:p>
          <a:p>
            <a:pPr>
              <a:lnSpc>
                <a:spcPct val="150000"/>
              </a:lnSpc>
            </a:pPr>
            <a:r>
              <a:rPr lang="en-US" altLang="zh-CN" sz="3200" b="1" dirty="0" smtClean="0">
                <a:latin typeface="Book Antiqua" panose="02040602050305030304" pitchFamily="18" charset="0"/>
              </a:rPr>
              <a:t>Structure and </a:t>
            </a:r>
            <a:r>
              <a:rPr lang="en-US" altLang="zh-CN" sz="3200" b="1" u="sng" dirty="0" smtClean="0">
                <a:latin typeface="Book Antiqua" panose="02040602050305030304" pitchFamily="18" charset="0"/>
              </a:rPr>
              <a:t>paragraphing</a:t>
            </a:r>
            <a:r>
              <a:rPr lang="en-US" altLang="zh-CN" sz="3200" b="1" dirty="0" smtClean="0">
                <a:latin typeface="Book Antiqua" panose="02040602050305030304" pitchFamily="18" charset="0"/>
              </a:rPr>
              <a:t> </a:t>
            </a:r>
          </a:p>
          <a:p>
            <a:pPr>
              <a:lnSpc>
                <a:spcPct val="150000"/>
              </a:lnSpc>
            </a:pPr>
            <a:r>
              <a:rPr lang="en-US" altLang="zh-CN" sz="3200" b="1" dirty="0" smtClean="0">
                <a:latin typeface="Book Antiqua" panose="02040602050305030304" pitchFamily="18" charset="0"/>
              </a:rPr>
              <a:t>Analogy vs. metaphor vs. personification </a:t>
            </a:r>
          </a:p>
          <a:p>
            <a:pPr>
              <a:lnSpc>
                <a:spcPct val="150000"/>
              </a:lnSpc>
            </a:pPr>
            <a:r>
              <a:rPr lang="en-US" altLang="zh-CN" sz="3200" b="1" dirty="0" smtClean="0">
                <a:latin typeface="Book Antiqua" panose="02040602050305030304" pitchFamily="18" charset="0"/>
              </a:rPr>
              <a:t>Data </a:t>
            </a:r>
            <a:r>
              <a:rPr lang="en-US" altLang="zh-CN" sz="3200" b="1" u="sng" dirty="0" smtClean="0">
                <a:latin typeface="Book Antiqua" panose="02040602050305030304" pitchFamily="18" charset="0"/>
              </a:rPr>
              <a:t>interpretation</a:t>
            </a:r>
            <a:r>
              <a:rPr lang="en-US" altLang="zh-CN" sz="3200" b="1" dirty="0" smtClean="0">
                <a:latin typeface="Book Antiqua" panose="02040602050305030304" pitchFamily="18" charset="0"/>
              </a:rPr>
              <a:t> </a:t>
            </a:r>
          </a:p>
          <a:p>
            <a:pPr>
              <a:lnSpc>
                <a:spcPct val="150000"/>
              </a:lnSpc>
            </a:pPr>
            <a:endParaRPr lang="en-US" altLang="zh-CN" sz="3200" b="1" dirty="0" smtClean="0">
              <a:latin typeface="Book Antiqua" panose="02040602050305030304" pitchFamily="18" charset="0"/>
            </a:endParaRPr>
          </a:p>
          <a:p>
            <a:pPr>
              <a:lnSpc>
                <a:spcPct val="150000"/>
              </a:lnSpc>
            </a:pPr>
            <a:endParaRPr lang="zh-CN" altLang="en-US" sz="3200" b="1" dirty="0">
              <a:latin typeface="Book Antiqua" panose="02040602050305030304" pitchFamily="18" charset="0"/>
            </a:endParaRPr>
          </a:p>
        </p:txBody>
      </p:sp>
    </p:spTree>
    <p:extLst>
      <p:ext uri="{BB962C8B-B14F-4D97-AF65-F5344CB8AC3E}">
        <p14:creationId xmlns:p14="http://schemas.microsoft.com/office/powerpoint/2010/main" val="30894299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5155" y="365125"/>
            <a:ext cx="10774251" cy="1325563"/>
          </a:xfrm>
        </p:spPr>
        <p:txBody>
          <a:bodyPr/>
          <a:lstStyle/>
          <a:p>
            <a:r>
              <a:rPr lang="en-US" altLang="zh-CN" b="1" dirty="0" smtClean="0">
                <a:latin typeface="Book Antiqua" panose="02040602050305030304" pitchFamily="18" charset="0"/>
              </a:rPr>
              <a:t>Sample titles </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630195" y="1506828"/>
            <a:ext cx="11561806" cy="4670135"/>
          </a:xfrm>
        </p:spPr>
        <p:txBody>
          <a:bodyPr>
            <a:normAutofit fontScale="92500" lnSpcReduction="10000"/>
          </a:bodyPr>
          <a:lstStyle/>
          <a:p>
            <a:pPr>
              <a:lnSpc>
                <a:spcPct val="150000"/>
              </a:lnSpc>
            </a:pPr>
            <a:r>
              <a:rPr lang="en-US" altLang="zh-CN" sz="3200" b="1" dirty="0" smtClean="0">
                <a:latin typeface="Book Antiqua" panose="02040602050305030304" pitchFamily="18" charset="0"/>
              </a:rPr>
              <a:t>The </a:t>
            </a:r>
            <a:r>
              <a:rPr lang="en-US" altLang="zh-CN" sz="3200" b="1" dirty="0">
                <a:latin typeface="Book Antiqua" panose="02040602050305030304" pitchFamily="18" charset="0"/>
              </a:rPr>
              <a:t>Price of a </a:t>
            </a:r>
            <a:r>
              <a:rPr lang="en-US" altLang="zh-CN" sz="3200" b="1" dirty="0" smtClean="0">
                <a:latin typeface="Book Antiqua" panose="02040602050305030304" pitchFamily="18" charset="0"/>
              </a:rPr>
              <a:t>Pandemic</a:t>
            </a:r>
            <a:r>
              <a:rPr lang="en-US" altLang="zh-CN" sz="3200" b="1" i="1" dirty="0" smtClean="0">
                <a:latin typeface="Book Antiqua" panose="02040602050305030304" pitchFamily="18" charset="0"/>
              </a:rPr>
              <a:t>: Another </a:t>
            </a:r>
            <a:r>
              <a:rPr lang="en-US" altLang="zh-CN" sz="3200" b="1" i="1" dirty="0">
                <a:latin typeface="Book Antiqua" panose="02040602050305030304" pitchFamily="18" charset="0"/>
              </a:rPr>
              <a:t>shock to a vulnerable economy</a:t>
            </a:r>
            <a:r>
              <a:rPr lang="en-US" altLang="zh-CN" sz="3200" b="1" dirty="0" smtClean="0">
                <a:latin typeface="Book Antiqua" panose="02040602050305030304" pitchFamily="18" charset="0"/>
              </a:rPr>
              <a:t>.</a:t>
            </a:r>
          </a:p>
          <a:p>
            <a:pPr>
              <a:lnSpc>
                <a:spcPct val="150000"/>
              </a:lnSpc>
            </a:pPr>
            <a:r>
              <a:rPr lang="en-US" altLang="zh-CN" sz="3200" b="1" dirty="0" smtClean="0">
                <a:latin typeface="Book Antiqua" panose="02040602050305030304" pitchFamily="18" charset="0"/>
              </a:rPr>
              <a:t>After </a:t>
            </a:r>
            <a:r>
              <a:rPr lang="en-US" altLang="zh-CN" sz="3200" b="1" dirty="0">
                <a:latin typeface="Book Antiqua" panose="02040602050305030304" pitchFamily="18" charset="0"/>
              </a:rPr>
              <a:t>the </a:t>
            </a:r>
            <a:r>
              <a:rPr lang="en-US" altLang="zh-CN" sz="3200" b="1" dirty="0" smtClean="0">
                <a:latin typeface="Book Antiqua" panose="02040602050305030304" pitchFamily="18" charset="0"/>
              </a:rPr>
              <a:t>Storm: </a:t>
            </a:r>
            <a:r>
              <a:rPr lang="en-US" altLang="zh-CN" sz="3200" b="1" i="1" dirty="0" smtClean="0">
                <a:latin typeface="Book Antiqua" panose="02040602050305030304" pitchFamily="18" charset="0"/>
              </a:rPr>
              <a:t>The </a:t>
            </a:r>
            <a:r>
              <a:rPr lang="en-US" altLang="zh-CN" sz="3200" b="1" i="1" dirty="0">
                <a:latin typeface="Book Antiqua" panose="02040602050305030304" pitchFamily="18" charset="0"/>
              </a:rPr>
              <a:t>flaws of our health-care system revealed</a:t>
            </a:r>
            <a:r>
              <a:rPr lang="en-US" altLang="zh-CN" sz="3200" b="1" dirty="0" smtClean="0">
                <a:latin typeface="Book Antiqua" panose="02040602050305030304" pitchFamily="18" charset="0"/>
              </a:rPr>
              <a:t>.</a:t>
            </a:r>
          </a:p>
          <a:p>
            <a:pPr>
              <a:lnSpc>
                <a:spcPct val="150000"/>
              </a:lnSpc>
            </a:pPr>
            <a:r>
              <a:rPr lang="en-US" altLang="zh-CN" sz="3200" b="1" dirty="0" smtClean="0">
                <a:latin typeface="Book Antiqua" panose="02040602050305030304" pitchFamily="18" charset="0"/>
              </a:rPr>
              <a:t>A Crowned Killer</a:t>
            </a:r>
          </a:p>
          <a:p>
            <a:pPr>
              <a:lnSpc>
                <a:spcPct val="150000"/>
              </a:lnSpc>
            </a:pPr>
            <a:r>
              <a:rPr lang="en-US" altLang="zh-CN" sz="3200" b="1" dirty="0" smtClean="0">
                <a:latin typeface="Book Antiqua" panose="02040602050305030304" pitchFamily="18" charset="0"/>
              </a:rPr>
              <a:t>Stagnation and Vitality in Wuhan</a:t>
            </a:r>
          </a:p>
          <a:p>
            <a:pPr>
              <a:lnSpc>
                <a:spcPct val="150000"/>
              </a:lnSpc>
            </a:pPr>
            <a:r>
              <a:rPr lang="en-US" altLang="zh-CN" sz="3200" b="1" dirty="0" smtClean="0">
                <a:latin typeface="Book Antiqua" panose="02040602050305030304" pitchFamily="18" charset="0"/>
              </a:rPr>
              <a:t>A Pause in Winter</a:t>
            </a:r>
          </a:p>
          <a:p>
            <a:pPr>
              <a:lnSpc>
                <a:spcPct val="150000"/>
              </a:lnSpc>
            </a:pPr>
            <a:r>
              <a:rPr lang="en-US" altLang="zh-CN" sz="3200" b="1" dirty="0" smtClean="0">
                <a:latin typeface="Book Antiqua" panose="02040602050305030304" pitchFamily="18" charset="0"/>
              </a:rPr>
              <a:t>A Bad Start to 2020 </a:t>
            </a:r>
          </a:p>
        </p:txBody>
      </p:sp>
    </p:spTree>
    <p:extLst>
      <p:ext uri="{BB962C8B-B14F-4D97-AF65-F5344CB8AC3E}">
        <p14:creationId xmlns:p14="http://schemas.microsoft.com/office/powerpoint/2010/main" val="20635686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Titles that need improvement</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838200" y="1690688"/>
            <a:ext cx="10515600" cy="4486275"/>
          </a:xfrm>
        </p:spPr>
        <p:txBody>
          <a:bodyPr/>
          <a:lstStyle/>
          <a:p>
            <a:pPr>
              <a:lnSpc>
                <a:spcPct val="150000"/>
              </a:lnSpc>
            </a:pPr>
            <a:r>
              <a:rPr lang="en-US" altLang="zh-CN" sz="3200" b="1" i="1" dirty="0">
                <a:latin typeface="Book Antiqua" panose="02040602050305030304" pitchFamily="18" charset="0"/>
              </a:rPr>
              <a:t>A </a:t>
            </a:r>
            <a:r>
              <a:rPr lang="en-US" altLang="zh-CN" sz="3200" b="1" i="1" dirty="0" smtClean="0">
                <a:latin typeface="Book Antiqua" panose="02040602050305030304" pitchFamily="18" charset="0"/>
              </a:rPr>
              <a:t>Pandemic—COVID-19</a:t>
            </a:r>
          </a:p>
          <a:p>
            <a:pPr>
              <a:lnSpc>
                <a:spcPct val="150000"/>
              </a:lnSpc>
            </a:pPr>
            <a:r>
              <a:rPr lang="en-US" altLang="zh-CN" sz="3200" b="1" i="1" dirty="0" smtClean="0">
                <a:latin typeface="Book Antiqua" panose="02040602050305030304" pitchFamily="18" charset="0"/>
              </a:rPr>
              <a:t>We fought together</a:t>
            </a:r>
          </a:p>
          <a:p>
            <a:pPr>
              <a:lnSpc>
                <a:spcPct val="150000"/>
              </a:lnSpc>
            </a:pPr>
            <a:r>
              <a:rPr lang="en-US" altLang="zh-CN" sz="3200" b="1" i="1" dirty="0" smtClean="0">
                <a:latin typeface="Book Antiqua" panose="02040602050305030304" pitchFamily="18" charset="0"/>
              </a:rPr>
              <a:t>Can we stop the pandemic? </a:t>
            </a:r>
          </a:p>
          <a:p>
            <a:pPr>
              <a:lnSpc>
                <a:spcPct val="150000"/>
              </a:lnSpc>
            </a:pPr>
            <a:r>
              <a:rPr lang="en-US" altLang="zh-CN" sz="3200" b="1" i="1" dirty="0" smtClean="0">
                <a:latin typeface="Book Antiqua" panose="02040602050305030304" pitchFamily="18" charset="0"/>
              </a:rPr>
              <a:t>How can we stop the pandemic?</a:t>
            </a:r>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4258221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Paragraphing: indented vs. block format</a:t>
            </a:r>
            <a:endParaRPr lang="zh-CN" altLang="en-US" b="1" dirty="0">
              <a:latin typeface="Book Antiqua" panose="02040602050305030304" pitchFamily="18" charset="0"/>
            </a:endParaRPr>
          </a:p>
        </p:txBody>
      </p:sp>
      <p:pic>
        <p:nvPicPr>
          <p:cNvPr id="4" name="内容占位符 3"/>
          <p:cNvPicPr>
            <a:picLocks noGrp="1" noChangeAspect="1"/>
          </p:cNvPicPr>
          <p:nvPr>
            <p:ph idx="1"/>
          </p:nvPr>
        </p:nvPicPr>
        <p:blipFill>
          <a:blip r:embed="rId2"/>
          <a:stretch>
            <a:fillRect/>
          </a:stretch>
        </p:blipFill>
        <p:spPr>
          <a:xfrm>
            <a:off x="1066800" y="1690688"/>
            <a:ext cx="10058399" cy="4864164"/>
          </a:xfrm>
          <a:prstGeom prst="rect">
            <a:avLst/>
          </a:prstGeom>
        </p:spPr>
      </p:pic>
    </p:spTree>
    <p:extLst>
      <p:ext uri="{BB962C8B-B14F-4D97-AF65-F5344CB8AC3E}">
        <p14:creationId xmlns:p14="http://schemas.microsoft.com/office/powerpoint/2010/main" val="30916459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Data interpretation </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1043188" y="1690688"/>
            <a:ext cx="10310611" cy="4486275"/>
          </a:xfrm>
        </p:spPr>
        <p:txBody>
          <a:bodyPr>
            <a:normAutofit/>
          </a:bodyPr>
          <a:lstStyle/>
          <a:p>
            <a:pPr>
              <a:lnSpc>
                <a:spcPct val="150000"/>
              </a:lnSpc>
            </a:pPr>
            <a:r>
              <a:rPr lang="en-US" altLang="zh-CN" sz="3200" b="1" i="1" dirty="0">
                <a:latin typeface="Book Antiqua" panose="02040602050305030304" pitchFamily="18" charset="0"/>
              </a:rPr>
              <a:t>On February 19, the daily production of masks nationwide reached 110 million. If you run 110 million meters per hour, you are 90 times faster than the speed of sound. </a:t>
            </a:r>
            <a:endParaRPr lang="zh-CN" altLang="en-US" sz="3200" b="1" i="1" dirty="0">
              <a:latin typeface="Book Antiqua" panose="02040602050305030304" pitchFamily="18" charset="0"/>
            </a:endParaRPr>
          </a:p>
        </p:txBody>
      </p:sp>
    </p:spTree>
    <p:extLst>
      <p:ext uri="{BB962C8B-B14F-4D97-AF65-F5344CB8AC3E}">
        <p14:creationId xmlns:p14="http://schemas.microsoft.com/office/powerpoint/2010/main" val="33999036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Data interpretation </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838200" y="1690688"/>
            <a:ext cx="10515600" cy="4486275"/>
          </a:xfrm>
        </p:spPr>
        <p:txBody>
          <a:bodyPr>
            <a:normAutofit/>
          </a:bodyPr>
          <a:lstStyle/>
          <a:p>
            <a:pPr>
              <a:lnSpc>
                <a:spcPct val="150000"/>
              </a:lnSpc>
            </a:pPr>
            <a:r>
              <a:rPr lang="en-US" altLang="zh-CN" sz="3200" b="1" i="1" dirty="0" smtClean="0">
                <a:latin typeface="Book Antiqua" panose="02040602050305030304" pitchFamily="18" charset="0"/>
              </a:rPr>
              <a:t>The droplets are tiny, so small that 100 of them could fit in the point of a ball pen. But just one of these tiny things can contain millions of coronavirus invaders, the same order of magnitude used to describe the population of Wuhan.</a:t>
            </a:r>
            <a:endParaRPr lang="zh-CN" altLang="en-US" sz="3200" b="1" i="1" dirty="0">
              <a:latin typeface="Book Antiqua" panose="02040602050305030304" pitchFamily="18" charset="0"/>
            </a:endParaRPr>
          </a:p>
        </p:txBody>
      </p:sp>
    </p:spTree>
    <p:extLst>
      <p:ext uri="{BB962C8B-B14F-4D97-AF65-F5344CB8AC3E}">
        <p14:creationId xmlns:p14="http://schemas.microsoft.com/office/powerpoint/2010/main" val="30361883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TotalTime>
  <Words>638</Words>
  <Application>Microsoft Office PowerPoint</Application>
  <PresentationFormat>宽屏</PresentationFormat>
  <Paragraphs>68</Paragraphs>
  <Slides>18</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等线</vt:lpstr>
      <vt:lpstr>等线 Light</vt:lpstr>
      <vt:lpstr>Arial</vt:lpstr>
      <vt:lpstr>Book Antiqua</vt:lpstr>
      <vt:lpstr>Wingdings</vt:lpstr>
      <vt:lpstr>Office 主题​​</vt:lpstr>
      <vt:lpstr>English Writing II</vt:lpstr>
      <vt:lpstr>In today’s lesson</vt:lpstr>
      <vt:lpstr>Review of Project 1</vt:lpstr>
      <vt:lpstr>Review of Project 1</vt:lpstr>
      <vt:lpstr>Sample titles </vt:lpstr>
      <vt:lpstr>Titles that need improvement</vt:lpstr>
      <vt:lpstr>Paragraphing: indented vs. block format</vt:lpstr>
      <vt:lpstr>Data interpretation </vt:lpstr>
      <vt:lpstr>Data interpretation </vt:lpstr>
      <vt:lpstr>Vivid description </vt:lpstr>
      <vt:lpstr>Vivid description </vt:lpstr>
      <vt:lpstr>PowerPoint 演示文稿</vt:lpstr>
      <vt:lpstr>Requirements for Project 2 </vt:lpstr>
      <vt:lpstr>A sample-reading (20 min)</vt:lpstr>
      <vt:lpstr>Stepwise argumentation </vt:lpstr>
      <vt:lpstr>Supporting evidence </vt:lpstr>
      <vt:lpstr>Requirements for Project 2 </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ZHU Ye</dc:creator>
  <cp:lastModifiedBy>ZHU Ye</cp:lastModifiedBy>
  <cp:revision>26</cp:revision>
  <dcterms:created xsi:type="dcterms:W3CDTF">2020-04-27T11:33:53Z</dcterms:created>
  <dcterms:modified xsi:type="dcterms:W3CDTF">2020-05-06T03:38:04Z</dcterms:modified>
</cp:coreProperties>
</file>