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2" r:id="rId3"/>
    <p:sldId id="270" r:id="rId4"/>
    <p:sldId id="261" r:id="rId5"/>
    <p:sldId id="259" r:id="rId6"/>
    <p:sldId id="260" r:id="rId7"/>
    <p:sldId id="263" r:id="rId8"/>
    <p:sldId id="273" r:id="rId9"/>
    <p:sldId id="264" r:id="rId10"/>
    <p:sldId id="265" r:id="rId11"/>
    <p:sldId id="266" r:id="rId12"/>
    <p:sldId id="267" r:id="rId13"/>
    <p:sldId id="268" r:id="rId14"/>
    <p:sldId id="271" r:id="rId15"/>
    <p:sldId id="262" r:id="rId16"/>
    <p:sldId id="274" r:id="rId17"/>
    <p:sldId id="276" r:id="rId18"/>
    <p:sldId id="277" r:id="rId19"/>
    <p:sldId id="278"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4" d="100"/>
          <a:sy n="74" d="100"/>
        </p:scale>
        <p:origin x="55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A876A1-AACB-46E0-9060-2BF9946DEDCB}" type="datetimeFigureOut">
              <a:rPr lang="zh-CN" altLang="en-US" smtClean="0"/>
              <a:t>2020/5/19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E4D0F-1502-47E7-9839-5BBB830D5614}" type="slidenum">
              <a:rPr lang="zh-CN" altLang="en-US" smtClean="0"/>
              <a:t>‹#›</a:t>
            </a:fld>
            <a:endParaRPr lang="zh-CN" altLang="en-US"/>
          </a:p>
        </p:txBody>
      </p:sp>
    </p:spTree>
    <p:extLst>
      <p:ext uri="{BB962C8B-B14F-4D97-AF65-F5344CB8AC3E}">
        <p14:creationId xmlns:p14="http://schemas.microsoft.com/office/powerpoint/2010/main" val="1008710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1E7707-7E9E-4BF3-A917-B8BAA7E1AE84}" type="slidenum">
              <a:rPr lang="zh-CN" altLang="en-US" smtClean="0"/>
              <a:t>11</a:t>
            </a:fld>
            <a:endParaRPr lang="zh-CN" altLang="en-US"/>
          </a:p>
        </p:txBody>
      </p:sp>
    </p:spTree>
    <p:extLst>
      <p:ext uri="{BB962C8B-B14F-4D97-AF65-F5344CB8AC3E}">
        <p14:creationId xmlns:p14="http://schemas.microsoft.com/office/powerpoint/2010/main" val="3121280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E4D0F-1502-47E7-9839-5BBB830D5614}" type="slidenum">
              <a:rPr lang="zh-CN" altLang="en-US" smtClean="0"/>
              <a:t>18</a:t>
            </a:fld>
            <a:endParaRPr lang="zh-CN" altLang="en-US"/>
          </a:p>
        </p:txBody>
      </p:sp>
    </p:spTree>
    <p:extLst>
      <p:ext uri="{BB962C8B-B14F-4D97-AF65-F5344CB8AC3E}">
        <p14:creationId xmlns:p14="http://schemas.microsoft.com/office/powerpoint/2010/main" val="1774020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7544EA5-4AD9-448B-80D1-02747D407E22}" type="datetimeFigureOut">
              <a:rPr lang="zh-CN" altLang="en-US" smtClean="0"/>
              <a:t>2020/5/19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5BC7B7-7EE2-4B1F-9C51-63ED164B0709}" type="slidenum">
              <a:rPr lang="zh-CN" altLang="en-US" smtClean="0"/>
              <a:t>‹#›</a:t>
            </a:fld>
            <a:endParaRPr lang="zh-CN" altLang="en-US"/>
          </a:p>
        </p:txBody>
      </p:sp>
    </p:spTree>
    <p:extLst>
      <p:ext uri="{BB962C8B-B14F-4D97-AF65-F5344CB8AC3E}">
        <p14:creationId xmlns:p14="http://schemas.microsoft.com/office/powerpoint/2010/main" val="2101948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544EA5-4AD9-448B-80D1-02747D407E22}" type="datetimeFigureOut">
              <a:rPr lang="zh-CN" altLang="en-US" smtClean="0"/>
              <a:t>2020/5/19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5BC7B7-7EE2-4B1F-9C51-63ED164B0709}" type="slidenum">
              <a:rPr lang="zh-CN" altLang="en-US" smtClean="0"/>
              <a:t>‹#›</a:t>
            </a:fld>
            <a:endParaRPr lang="zh-CN" altLang="en-US"/>
          </a:p>
        </p:txBody>
      </p:sp>
    </p:spTree>
    <p:extLst>
      <p:ext uri="{BB962C8B-B14F-4D97-AF65-F5344CB8AC3E}">
        <p14:creationId xmlns:p14="http://schemas.microsoft.com/office/powerpoint/2010/main" val="1199028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544EA5-4AD9-448B-80D1-02747D407E22}" type="datetimeFigureOut">
              <a:rPr lang="zh-CN" altLang="en-US" smtClean="0"/>
              <a:t>2020/5/19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5BC7B7-7EE2-4B1F-9C51-63ED164B0709}" type="slidenum">
              <a:rPr lang="zh-CN" altLang="en-US" smtClean="0"/>
              <a:t>‹#›</a:t>
            </a:fld>
            <a:endParaRPr lang="zh-CN" altLang="en-US"/>
          </a:p>
        </p:txBody>
      </p:sp>
    </p:spTree>
    <p:extLst>
      <p:ext uri="{BB962C8B-B14F-4D97-AF65-F5344CB8AC3E}">
        <p14:creationId xmlns:p14="http://schemas.microsoft.com/office/powerpoint/2010/main" val="640397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544EA5-4AD9-448B-80D1-02747D407E22}" type="datetimeFigureOut">
              <a:rPr lang="zh-CN" altLang="en-US" smtClean="0"/>
              <a:t>2020/5/19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5BC7B7-7EE2-4B1F-9C51-63ED164B0709}" type="slidenum">
              <a:rPr lang="zh-CN" altLang="en-US" smtClean="0"/>
              <a:t>‹#›</a:t>
            </a:fld>
            <a:endParaRPr lang="zh-CN" altLang="en-US"/>
          </a:p>
        </p:txBody>
      </p:sp>
    </p:spTree>
    <p:extLst>
      <p:ext uri="{BB962C8B-B14F-4D97-AF65-F5344CB8AC3E}">
        <p14:creationId xmlns:p14="http://schemas.microsoft.com/office/powerpoint/2010/main" val="1404848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7544EA5-4AD9-448B-80D1-02747D407E22}" type="datetimeFigureOut">
              <a:rPr lang="zh-CN" altLang="en-US" smtClean="0"/>
              <a:t>2020/5/19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5BC7B7-7EE2-4B1F-9C51-63ED164B0709}" type="slidenum">
              <a:rPr lang="zh-CN" altLang="en-US" smtClean="0"/>
              <a:t>‹#›</a:t>
            </a:fld>
            <a:endParaRPr lang="zh-CN" altLang="en-US"/>
          </a:p>
        </p:txBody>
      </p:sp>
    </p:spTree>
    <p:extLst>
      <p:ext uri="{BB962C8B-B14F-4D97-AF65-F5344CB8AC3E}">
        <p14:creationId xmlns:p14="http://schemas.microsoft.com/office/powerpoint/2010/main" val="153994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7544EA5-4AD9-448B-80D1-02747D407E22}" type="datetimeFigureOut">
              <a:rPr lang="zh-CN" altLang="en-US" smtClean="0"/>
              <a:t>2020/5/19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5BC7B7-7EE2-4B1F-9C51-63ED164B0709}" type="slidenum">
              <a:rPr lang="zh-CN" altLang="en-US" smtClean="0"/>
              <a:t>‹#›</a:t>
            </a:fld>
            <a:endParaRPr lang="zh-CN" altLang="en-US"/>
          </a:p>
        </p:txBody>
      </p:sp>
    </p:spTree>
    <p:extLst>
      <p:ext uri="{BB962C8B-B14F-4D97-AF65-F5344CB8AC3E}">
        <p14:creationId xmlns:p14="http://schemas.microsoft.com/office/powerpoint/2010/main" val="1164865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7544EA5-4AD9-448B-80D1-02747D407E22}" type="datetimeFigureOut">
              <a:rPr lang="zh-CN" altLang="en-US" smtClean="0"/>
              <a:t>2020/5/19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15BC7B7-7EE2-4B1F-9C51-63ED164B0709}" type="slidenum">
              <a:rPr lang="zh-CN" altLang="en-US" smtClean="0"/>
              <a:t>‹#›</a:t>
            </a:fld>
            <a:endParaRPr lang="zh-CN" altLang="en-US"/>
          </a:p>
        </p:txBody>
      </p:sp>
    </p:spTree>
    <p:extLst>
      <p:ext uri="{BB962C8B-B14F-4D97-AF65-F5344CB8AC3E}">
        <p14:creationId xmlns:p14="http://schemas.microsoft.com/office/powerpoint/2010/main" val="2624545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7544EA5-4AD9-448B-80D1-02747D407E22}" type="datetimeFigureOut">
              <a:rPr lang="zh-CN" altLang="en-US" smtClean="0"/>
              <a:t>2020/5/19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15BC7B7-7EE2-4B1F-9C51-63ED164B0709}" type="slidenum">
              <a:rPr lang="zh-CN" altLang="en-US" smtClean="0"/>
              <a:t>‹#›</a:t>
            </a:fld>
            <a:endParaRPr lang="zh-CN" altLang="en-US"/>
          </a:p>
        </p:txBody>
      </p:sp>
    </p:spTree>
    <p:extLst>
      <p:ext uri="{BB962C8B-B14F-4D97-AF65-F5344CB8AC3E}">
        <p14:creationId xmlns:p14="http://schemas.microsoft.com/office/powerpoint/2010/main" val="53267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544EA5-4AD9-448B-80D1-02747D407E22}" type="datetimeFigureOut">
              <a:rPr lang="zh-CN" altLang="en-US" smtClean="0"/>
              <a:t>2020/5/19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15BC7B7-7EE2-4B1F-9C51-63ED164B0709}" type="slidenum">
              <a:rPr lang="zh-CN" altLang="en-US" smtClean="0"/>
              <a:t>‹#›</a:t>
            </a:fld>
            <a:endParaRPr lang="zh-CN" altLang="en-US"/>
          </a:p>
        </p:txBody>
      </p:sp>
    </p:spTree>
    <p:extLst>
      <p:ext uri="{BB962C8B-B14F-4D97-AF65-F5344CB8AC3E}">
        <p14:creationId xmlns:p14="http://schemas.microsoft.com/office/powerpoint/2010/main" val="158683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7544EA5-4AD9-448B-80D1-02747D407E22}" type="datetimeFigureOut">
              <a:rPr lang="zh-CN" altLang="en-US" smtClean="0"/>
              <a:t>2020/5/19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5BC7B7-7EE2-4B1F-9C51-63ED164B0709}" type="slidenum">
              <a:rPr lang="zh-CN" altLang="en-US" smtClean="0"/>
              <a:t>‹#›</a:t>
            </a:fld>
            <a:endParaRPr lang="zh-CN" altLang="en-US"/>
          </a:p>
        </p:txBody>
      </p:sp>
    </p:spTree>
    <p:extLst>
      <p:ext uri="{BB962C8B-B14F-4D97-AF65-F5344CB8AC3E}">
        <p14:creationId xmlns:p14="http://schemas.microsoft.com/office/powerpoint/2010/main" val="8218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7544EA5-4AD9-448B-80D1-02747D407E22}" type="datetimeFigureOut">
              <a:rPr lang="zh-CN" altLang="en-US" smtClean="0"/>
              <a:t>2020/5/19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5BC7B7-7EE2-4B1F-9C51-63ED164B0709}" type="slidenum">
              <a:rPr lang="zh-CN" altLang="en-US" smtClean="0"/>
              <a:t>‹#›</a:t>
            </a:fld>
            <a:endParaRPr lang="zh-CN" altLang="en-US"/>
          </a:p>
        </p:txBody>
      </p:sp>
    </p:spTree>
    <p:extLst>
      <p:ext uri="{BB962C8B-B14F-4D97-AF65-F5344CB8AC3E}">
        <p14:creationId xmlns:p14="http://schemas.microsoft.com/office/powerpoint/2010/main" val="3860055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44EA5-4AD9-448B-80D1-02747D407E22}" type="datetimeFigureOut">
              <a:rPr lang="zh-CN" altLang="en-US" smtClean="0"/>
              <a:t>2020/5/19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5BC7B7-7EE2-4B1F-9C51-63ED164B0709}" type="slidenum">
              <a:rPr lang="zh-CN" altLang="en-US" smtClean="0"/>
              <a:t>‹#›</a:t>
            </a:fld>
            <a:endParaRPr lang="zh-CN" altLang="en-US"/>
          </a:p>
        </p:txBody>
      </p:sp>
    </p:spTree>
    <p:extLst>
      <p:ext uri="{BB962C8B-B14F-4D97-AF65-F5344CB8AC3E}">
        <p14:creationId xmlns:p14="http://schemas.microsoft.com/office/powerpoint/2010/main" val="1001557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Critical%20Period%20Hypothesis%20(2018).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latin typeface="Book Antiqua" panose="02040602050305030304" pitchFamily="18" charset="0"/>
              </a:rPr>
              <a:t>English Writing II</a:t>
            </a:r>
            <a:endParaRPr lang="zh-CN" altLang="en-US" b="1" dirty="0">
              <a:latin typeface="Book Antiqua" panose="02040602050305030304" pitchFamily="18" charset="0"/>
            </a:endParaRPr>
          </a:p>
        </p:txBody>
      </p:sp>
      <p:sp>
        <p:nvSpPr>
          <p:cNvPr id="3" name="副标题 2"/>
          <p:cNvSpPr>
            <a:spLocks noGrp="1"/>
          </p:cNvSpPr>
          <p:nvPr>
            <p:ph type="subTitle" idx="1"/>
          </p:nvPr>
        </p:nvSpPr>
        <p:spPr>
          <a:xfrm>
            <a:off x="2399763" y="4336134"/>
            <a:ext cx="9144000" cy="1655762"/>
          </a:xfrm>
        </p:spPr>
        <p:txBody>
          <a:bodyPr>
            <a:normAutofit/>
          </a:bodyPr>
          <a:lstStyle/>
          <a:p>
            <a:pPr algn="r"/>
            <a:r>
              <a:rPr lang="en-US" altLang="zh-CN" sz="3200" b="1" dirty="0" smtClean="0">
                <a:latin typeface="Book Antiqua" panose="02040602050305030304" pitchFamily="18" charset="0"/>
              </a:rPr>
              <a:t>Week 13 Starting a research</a:t>
            </a: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27272792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ea typeface="+mn-ea"/>
                <a:cs typeface="Calibri" panose="020F0502020204030204" pitchFamily="34" charset="0"/>
              </a:rPr>
              <a:t>Not-so-good RQs</a:t>
            </a:r>
            <a:endParaRPr lang="zh-CN" altLang="en-US" b="1" dirty="0">
              <a:latin typeface="Book Antiqua" panose="02040602050305030304" pitchFamily="18" charset="0"/>
              <a:ea typeface="+mn-ea"/>
              <a:cs typeface="Calibri" panose="020F0502020204030204" pitchFamily="34" charset="0"/>
            </a:endParaRPr>
          </a:p>
        </p:txBody>
      </p:sp>
      <p:sp>
        <p:nvSpPr>
          <p:cNvPr id="3" name="内容占位符 2"/>
          <p:cNvSpPr>
            <a:spLocks noGrp="1"/>
          </p:cNvSpPr>
          <p:nvPr>
            <p:ph idx="1"/>
          </p:nvPr>
        </p:nvSpPr>
        <p:spPr>
          <a:xfrm>
            <a:off x="838200" y="1584102"/>
            <a:ext cx="10515600" cy="4592862"/>
          </a:xfrm>
        </p:spPr>
        <p:txBody>
          <a:bodyPr>
            <a:normAutofit/>
          </a:bodyPr>
          <a:lstStyle/>
          <a:p>
            <a:pPr>
              <a:lnSpc>
                <a:spcPct val="150000"/>
              </a:lnSpc>
            </a:pPr>
            <a:r>
              <a:rPr lang="en-US" altLang="zh-CN" sz="3200" b="1" dirty="0" smtClean="0">
                <a:latin typeface="Book Antiqua" panose="02040602050305030304" pitchFamily="18" charset="0"/>
                <a:cs typeface="Calibri" panose="020F0502020204030204" pitchFamily="34" charset="0"/>
              </a:rPr>
              <a:t>“The term paper” (taking on too little)</a:t>
            </a:r>
          </a:p>
          <a:p>
            <a:pPr>
              <a:lnSpc>
                <a:spcPct val="150000"/>
              </a:lnSpc>
            </a:pPr>
            <a:r>
              <a:rPr lang="en-US" altLang="zh-CN" sz="3200" b="1" dirty="0" smtClean="0">
                <a:latin typeface="Book Antiqua" panose="02040602050305030304" pitchFamily="18" charset="0"/>
                <a:cs typeface="Calibri" panose="020F0502020204030204" pitchFamily="34" charset="0"/>
                <a:sym typeface="Wingdings" panose="05000000000000000000" pitchFamily="2" charset="2"/>
              </a:rPr>
              <a:t> </a:t>
            </a:r>
            <a:r>
              <a:rPr lang="en-US" altLang="zh-CN" sz="3200" b="1" i="1" dirty="0" smtClean="0">
                <a:latin typeface="Book Antiqua" panose="02040602050305030304" pitchFamily="18" charset="0"/>
                <a:cs typeface="Calibri" panose="020F0502020204030204" pitchFamily="34" charset="0"/>
              </a:rPr>
              <a:t>How many high school seniors enlisted in the military prior to 2002 graduation?</a:t>
            </a:r>
          </a:p>
          <a:p>
            <a:pPr>
              <a:lnSpc>
                <a:spcPct val="150000"/>
              </a:lnSpc>
            </a:pPr>
            <a:r>
              <a:rPr lang="en-US" altLang="zh-CN" sz="3200" b="1" dirty="0" smtClean="0">
                <a:latin typeface="Book Antiqua" panose="02040602050305030304" pitchFamily="18" charset="0"/>
                <a:cs typeface="Calibri" panose="020F0502020204030204" pitchFamily="34" charset="0"/>
              </a:rPr>
              <a:t>“The Black Hole” (taking on too much)</a:t>
            </a:r>
          </a:p>
          <a:p>
            <a:pPr>
              <a:lnSpc>
                <a:spcPct val="150000"/>
              </a:lnSpc>
            </a:pPr>
            <a:r>
              <a:rPr lang="en-US" altLang="zh-CN" sz="3200" b="1" dirty="0" smtClean="0">
                <a:latin typeface="Book Antiqua" panose="02040602050305030304" pitchFamily="18" charset="0"/>
                <a:cs typeface="Calibri" panose="020F0502020204030204" pitchFamily="34" charset="0"/>
                <a:sym typeface="Wingdings" panose="05000000000000000000" pitchFamily="2" charset="2"/>
              </a:rPr>
              <a:t> </a:t>
            </a:r>
            <a:r>
              <a:rPr lang="en-US" altLang="zh-CN" sz="3200" b="1" i="1" dirty="0" smtClean="0">
                <a:latin typeface="Book Antiqua" panose="02040602050305030304" pitchFamily="18" charset="0"/>
                <a:cs typeface="Calibri" panose="020F0502020204030204" pitchFamily="34" charset="0"/>
              </a:rPr>
              <a:t>The Effects of </a:t>
            </a:r>
            <a:r>
              <a:rPr lang="en-US" altLang="zh-CN" sz="3200" b="1" i="1" dirty="0" smtClean="0">
                <a:latin typeface="Book Antiqua" panose="02040602050305030304" pitchFamily="18" charset="0"/>
                <a:cs typeface="Calibri" panose="020F0502020204030204" pitchFamily="34" charset="0"/>
              </a:rPr>
              <a:t>911 </a:t>
            </a:r>
            <a:r>
              <a:rPr lang="en-US" altLang="zh-CN" sz="3200" b="1" i="1" dirty="0" smtClean="0">
                <a:latin typeface="Book Antiqua" panose="02040602050305030304" pitchFamily="18" charset="0"/>
                <a:cs typeface="Calibri" panose="020F0502020204030204" pitchFamily="34" charset="0"/>
              </a:rPr>
              <a:t>on High School Seniors</a:t>
            </a:r>
            <a:endParaRPr lang="zh-CN" altLang="en-US" sz="3200" b="1" i="1" dirty="0">
              <a:latin typeface="Book Antiqua" panose="02040602050305030304" pitchFamily="18" charset="0"/>
              <a:cs typeface="Calibri" panose="020F0502020204030204" pitchFamily="34" charset="0"/>
            </a:endParaRPr>
          </a:p>
        </p:txBody>
      </p:sp>
    </p:spTree>
    <p:extLst>
      <p:ext uri="{BB962C8B-B14F-4D97-AF65-F5344CB8AC3E}">
        <p14:creationId xmlns:p14="http://schemas.microsoft.com/office/powerpoint/2010/main" val="2141102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ea typeface="+mn-ea"/>
                <a:cs typeface="Calibri" panose="020F0502020204030204" pitchFamily="34" charset="0"/>
              </a:rPr>
              <a:t>Examples: drafting the RQs</a:t>
            </a:r>
            <a:endParaRPr lang="zh-CN" altLang="en-US" b="1" dirty="0">
              <a:latin typeface="Book Antiqua" panose="02040602050305030304" pitchFamily="18" charset="0"/>
              <a:ea typeface="+mn-ea"/>
              <a:cs typeface="Calibri" panose="020F0502020204030204" pitchFamily="34" charset="0"/>
            </a:endParaRPr>
          </a:p>
        </p:txBody>
      </p:sp>
      <p:sp>
        <p:nvSpPr>
          <p:cNvPr id="3" name="内容占位符 2"/>
          <p:cNvSpPr>
            <a:spLocks noGrp="1"/>
          </p:cNvSpPr>
          <p:nvPr>
            <p:ph idx="1"/>
          </p:nvPr>
        </p:nvSpPr>
        <p:spPr>
          <a:xfrm>
            <a:off x="838200" y="1690688"/>
            <a:ext cx="10515600" cy="4486275"/>
          </a:xfrm>
        </p:spPr>
        <p:txBody>
          <a:bodyPr>
            <a:noAutofit/>
          </a:bodyPr>
          <a:lstStyle/>
          <a:p>
            <a:pPr>
              <a:lnSpc>
                <a:spcPct val="150000"/>
              </a:lnSpc>
            </a:pPr>
            <a:r>
              <a:rPr lang="en-US" altLang="zh-CN" sz="3200" b="1" dirty="0" smtClean="0">
                <a:latin typeface="Book Antiqua" panose="02040602050305030304" pitchFamily="18" charset="0"/>
              </a:rPr>
              <a:t>Initial RQ: </a:t>
            </a:r>
          </a:p>
          <a:p>
            <a:pPr>
              <a:lnSpc>
                <a:spcPct val="150000"/>
              </a:lnSpc>
            </a:pPr>
            <a:r>
              <a:rPr lang="en-US" altLang="zh-CN" sz="3200" b="1" dirty="0" smtClean="0">
                <a:latin typeface="Book Antiqua" panose="02040602050305030304" pitchFamily="18" charset="0"/>
                <a:sym typeface="Wingdings" panose="05000000000000000000" pitchFamily="2" charset="2"/>
              </a:rPr>
              <a:t> </a:t>
            </a:r>
            <a:r>
              <a:rPr lang="en-US" altLang="zh-CN" sz="3200" b="1" i="1" dirty="0" smtClean="0">
                <a:latin typeface="Book Antiqua" panose="02040602050305030304" pitchFamily="18" charset="0"/>
              </a:rPr>
              <a:t>What </a:t>
            </a:r>
            <a:r>
              <a:rPr lang="en-US" altLang="zh-CN" sz="3200" b="1" i="1" dirty="0">
                <a:latin typeface="Book Antiqua" panose="02040602050305030304" pitchFamily="18" charset="0"/>
              </a:rPr>
              <a:t>effects did </a:t>
            </a:r>
            <a:r>
              <a:rPr lang="en-US" altLang="zh-CN" sz="3200" b="1" i="1" dirty="0" smtClean="0">
                <a:latin typeface="Book Antiqua" panose="02040602050305030304" pitchFamily="18" charset="0"/>
              </a:rPr>
              <a:t>911 </a:t>
            </a:r>
            <a:r>
              <a:rPr lang="en-US" altLang="zh-CN" sz="3200" b="1" i="1" dirty="0">
                <a:latin typeface="Book Antiqua" panose="02040602050305030304" pitchFamily="18" charset="0"/>
              </a:rPr>
              <a:t>have on the future plans of students who </a:t>
            </a:r>
            <a:r>
              <a:rPr lang="en-US" altLang="zh-CN" sz="3200" b="1" i="1" dirty="0" smtClean="0">
                <a:latin typeface="Book Antiqua" panose="02040602050305030304" pitchFamily="18" charset="0"/>
              </a:rPr>
              <a:t>were </a:t>
            </a:r>
            <a:r>
              <a:rPr lang="en-US" altLang="zh-CN" sz="3200" b="1" i="1" dirty="0">
                <a:latin typeface="Book Antiqua" panose="02040602050305030304" pitchFamily="18" charset="0"/>
              </a:rPr>
              <a:t>high school seniors at the time of the terrorist attacks</a:t>
            </a:r>
            <a:r>
              <a:rPr lang="en-US" altLang="zh-CN" sz="3200" b="1" i="1" dirty="0" smtClean="0">
                <a:latin typeface="Book Antiqua" panose="02040602050305030304" pitchFamily="18" charset="0"/>
              </a:rPr>
              <a:t>?</a:t>
            </a:r>
          </a:p>
          <a:p>
            <a:pPr>
              <a:lnSpc>
                <a:spcPct val="150000"/>
              </a:lnSpc>
            </a:pP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1749498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Book Antiqua" panose="02040602050305030304" pitchFamily="18" charset="0"/>
                <a:ea typeface="+mn-ea"/>
                <a:cs typeface="Calibri" panose="020F0502020204030204" pitchFamily="34" charset="0"/>
              </a:rPr>
              <a:t>Examples: drafting the RQs</a:t>
            </a:r>
            <a:endParaRPr lang="zh-CN" altLang="en-US" dirty="0">
              <a:latin typeface="Book Antiqua" panose="02040602050305030304" pitchFamily="18" charset="0"/>
              <a:ea typeface="+mn-ea"/>
            </a:endParaRPr>
          </a:p>
        </p:txBody>
      </p:sp>
      <p:sp>
        <p:nvSpPr>
          <p:cNvPr id="3" name="内容占位符 2"/>
          <p:cNvSpPr>
            <a:spLocks noGrp="1"/>
          </p:cNvSpPr>
          <p:nvPr>
            <p:ph idx="1"/>
          </p:nvPr>
        </p:nvSpPr>
        <p:spPr>
          <a:xfrm>
            <a:off x="965914" y="1690688"/>
            <a:ext cx="10387885" cy="4486275"/>
          </a:xfrm>
        </p:spPr>
        <p:txBody>
          <a:bodyPr>
            <a:normAutofit/>
          </a:bodyPr>
          <a:lstStyle/>
          <a:p>
            <a:pPr>
              <a:lnSpc>
                <a:spcPct val="150000"/>
              </a:lnSpc>
            </a:pPr>
            <a:r>
              <a:rPr lang="en-US" altLang="zh-CN" sz="3200" b="1" dirty="0">
                <a:latin typeface="Book Antiqua" panose="02040602050305030304" pitchFamily="18" charset="0"/>
                <a:sym typeface="Wingdings" panose="05000000000000000000" pitchFamily="2" charset="2"/>
              </a:rPr>
              <a:t>Revised RQ (</a:t>
            </a:r>
            <a:r>
              <a:rPr lang="en-US" altLang="zh-CN" sz="3200" b="1" u="sng" dirty="0">
                <a:latin typeface="Book Antiqua" panose="02040602050305030304" pitchFamily="18" charset="0"/>
                <a:sym typeface="Wingdings" panose="05000000000000000000" pitchFamily="2" charset="2"/>
              </a:rPr>
              <a:t>measurable yet biased</a:t>
            </a:r>
            <a:r>
              <a:rPr lang="en-US" altLang="zh-CN" sz="3200" b="1" dirty="0">
                <a:latin typeface="Book Antiqua" panose="02040602050305030304" pitchFamily="18" charset="0"/>
                <a:sym typeface="Wingdings" panose="05000000000000000000" pitchFamily="2" charset="2"/>
              </a:rPr>
              <a:t>) </a:t>
            </a:r>
            <a:endParaRPr lang="en-US" altLang="zh-CN" sz="3200" b="1" dirty="0">
              <a:latin typeface="Book Antiqua" panose="02040602050305030304" pitchFamily="18" charset="0"/>
            </a:endParaRPr>
          </a:p>
          <a:p>
            <a:pPr>
              <a:lnSpc>
                <a:spcPct val="150000"/>
              </a:lnSpc>
            </a:pPr>
            <a:r>
              <a:rPr lang="en-US" altLang="zh-CN" sz="3200" b="1" dirty="0">
                <a:latin typeface="Book Antiqua" panose="02040602050305030304" pitchFamily="18" charset="0"/>
                <a:sym typeface="Wingdings" panose="05000000000000000000" pitchFamily="2" charset="2"/>
              </a:rPr>
              <a:t> </a:t>
            </a:r>
            <a:r>
              <a:rPr lang="en-US" altLang="zh-CN" sz="3200" b="1" i="1" dirty="0">
                <a:latin typeface="Book Antiqua" panose="02040602050305030304" pitchFamily="18" charset="0"/>
              </a:rPr>
              <a:t>Did seniors consider enlisting in the military as a result of the </a:t>
            </a:r>
            <a:r>
              <a:rPr lang="en-US" altLang="zh-CN" sz="3200" b="1" i="1" dirty="0" smtClean="0">
                <a:latin typeface="Book Antiqua" panose="02040602050305030304" pitchFamily="18" charset="0"/>
              </a:rPr>
              <a:t>attacks?</a:t>
            </a:r>
            <a:endParaRPr lang="en-US" altLang="zh-CN" sz="3200" b="1" i="1" dirty="0">
              <a:latin typeface="Book Antiqua" panose="02040602050305030304" pitchFamily="18" charset="0"/>
            </a:endParaRPr>
          </a:p>
          <a:p>
            <a:pPr>
              <a:lnSpc>
                <a:spcPct val="150000"/>
              </a:lnSpc>
            </a:pPr>
            <a:r>
              <a:rPr lang="en-US" altLang="zh-CN" sz="3200" b="1" dirty="0">
                <a:latin typeface="Book Antiqua" panose="02040602050305030304" pitchFamily="18" charset="0"/>
                <a:sym typeface="Wingdings" panose="05000000000000000000" pitchFamily="2" charset="2"/>
              </a:rPr>
              <a:t> </a:t>
            </a:r>
            <a:r>
              <a:rPr lang="en-US" altLang="zh-CN" sz="3200" b="1" i="1" dirty="0">
                <a:latin typeface="Book Antiqua" panose="02040602050305030304" pitchFamily="18" charset="0"/>
              </a:rPr>
              <a:t>Did seniors consider colleges closer to home as a result?</a:t>
            </a:r>
          </a:p>
          <a:p>
            <a:endParaRPr lang="zh-CN" altLang="en-US" sz="3200" dirty="0">
              <a:latin typeface="Book Antiqua" panose="02040602050305030304" pitchFamily="18" charset="0"/>
            </a:endParaRPr>
          </a:p>
        </p:txBody>
      </p:sp>
    </p:spTree>
    <p:extLst>
      <p:ext uri="{BB962C8B-B14F-4D97-AF65-F5344CB8AC3E}">
        <p14:creationId xmlns:p14="http://schemas.microsoft.com/office/powerpoint/2010/main" val="2121168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ea typeface="+mn-ea"/>
                <a:cs typeface="Calibri" panose="020F0502020204030204" pitchFamily="34" charset="0"/>
              </a:rPr>
              <a:t>Examples: drafting the RQs</a:t>
            </a:r>
            <a:endParaRPr lang="zh-CN" altLang="en-US" b="1" dirty="0">
              <a:latin typeface="Book Antiqua" panose="02040602050305030304" pitchFamily="18" charset="0"/>
              <a:ea typeface="+mn-ea"/>
              <a:cs typeface="Calibri" panose="020F0502020204030204" pitchFamily="34" charset="0"/>
            </a:endParaRPr>
          </a:p>
        </p:txBody>
      </p:sp>
      <p:sp>
        <p:nvSpPr>
          <p:cNvPr id="3" name="内容占位符 2"/>
          <p:cNvSpPr>
            <a:spLocks noGrp="1"/>
          </p:cNvSpPr>
          <p:nvPr>
            <p:ph idx="1"/>
          </p:nvPr>
        </p:nvSpPr>
        <p:spPr>
          <a:xfrm>
            <a:off x="965915" y="1596980"/>
            <a:ext cx="10387885" cy="3915178"/>
          </a:xfrm>
        </p:spPr>
        <p:txBody>
          <a:bodyPr>
            <a:normAutofit/>
          </a:bodyPr>
          <a:lstStyle/>
          <a:p>
            <a:pPr>
              <a:lnSpc>
                <a:spcPct val="150000"/>
              </a:lnSpc>
            </a:pPr>
            <a:r>
              <a:rPr lang="en-US" altLang="zh-CN" sz="3200" b="1" dirty="0" smtClean="0">
                <a:latin typeface="Book Antiqua" panose="02040602050305030304" pitchFamily="18" charset="0"/>
                <a:cs typeface="Calibri" panose="020F0502020204030204" pitchFamily="34" charset="0"/>
              </a:rPr>
              <a:t>RQ revised (neutral)</a:t>
            </a:r>
          </a:p>
          <a:p>
            <a:pPr>
              <a:lnSpc>
                <a:spcPct val="150000"/>
              </a:lnSpc>
            </a:pPr>
            <a:r>
              <a:rPr lang="en-US" altLang="zh-CN" sz="3200" b="1" dirty="0" smtClean="0">
                <a:latin typeface="Book Antiqua" panose="02040602050305030304" pitchFamily="18" charset="0"/>
                <a:cs typeface="Calibri" panose="020F0502020204030204" pitchFamily="34" charset="0"/>
                <a:sym typeface="Wingdings" panose="05000000000000000000" pitchFamily="2" charset="2"/>
              </a:rPr>
              <a:t> </a:t>
            </a:r>
            <a:r>
              <a:rPr lang="en-US" altLang="zh-CN" sz="3200" b="1" i="1" dirty="0" smtClean="0">
                <a:latin typeface="Book Antiqua" panose="02040602050305030304" pitchFamily="18" charset="0"/>
                <a:cs typeface="Calibri" panose="020F0502020204030204" pitchFamily="34" charset="0"/>
                <a:sym typeface="Wingdings" panose="05000000000000000000" pitchFamily="2" charset="2"/>
              </a:rPr>
              <a:t>What is the association between 911 and </a:t>
            </a:r>
            <a:r>
              <a:rPr lang="en-US" altLang="zh-CN" sz="3200" b="1" i="1" u="sng" dirty="0" smtClean="0">
                <a:latin typeface="Book Antiqua" panose="02040602050305030304" pitchFamily="18" charset="0"/>
                <a:cs typeface="Calibri" panose="020F0502020204030204" pitchFamily="34" charset="0"/>
                <a:sym typeface="Wingdings" panose="05000000000000000000" pitchFamily="2" charset="2"/>
              </a:rPr>
              <a:t>future plans </a:t>
            </a:r>
            <a:r>
              <a:rPr lang="en-US" altLang="zh-CN" sz="3200" b="1" i="1" dirty="0" smtClean="0">
                <a:latin typeface="Book Antiqua" panose="02040602050305030304" pitchFamily="18" charset="0"/>
                <a:cs typeface="Calibri" panose="020F0502020204030204" pitchFamily="34" charset="0"/>
                <a:sym typeface="Wingdings" panose="05000000000000000000" pitchFamily="2" charset="2"/>
              </a:rPr>
              <a:t>of high school seniors?</a:t>
            </a:r>
          </a:p>
        </p:txBody>
      </p:sp>
    </p:spTree>
    <p:extLst>
      <p:ext uri="{BB962C8B-B14F-4D97-AF65-F5344CB8AC3E}">
        <p14:creationId xmlns:p14="http://schemas.microsoft.com/office/powerpoint/2010/main" val="1967623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In-class writing </a:t>
            </a:r>
            <a:r>
              <a:rPr lang="en-US" altLang="zh-CN" b="1" dirty="0" smtClean="0">
                <a:latin typeface="Book Antiqua" panose="02040602050305030304" pitchFamily="18" charset="0"/>
              </a:rPr>
              <a:t>1301 (10 minutes)</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940158" y="1690688"/>
            <a:ext cx="10413641" cy="4486275"/>
          </a:xfrm>
        </p:spPr>
        <p:txBody>
          <a:bodyPr>
            <a:normAutofit/>
          </a:bodyPr>
          <a:lstStyle/>
          <a:p>
            <a:pPr>
              <a:lnSpc>
                <a:spcPct val="150000"/>
              </a:lnSpc>
            </a:pPr>
            <a:r>
              <a:rPr lang="en-US" altLang="zh-CN" sz="3200" b="1" dirty="0" smtClean="0">
                <a:latin typeface="Book Antiqua" panose="02040602050305030304" pitchFamily="18" charset="0"/>
              </a:rPr>
              <a:t>Write 2-3 </a:t>
            </a:r>
            <a:r>
              <a:rPr lang="en-US" altLang="zh-CN" sz="3200" b="1" dirty="0" smtClean="0">
                <a:latin typeface="Book Antiqua" panose="02040602050305030304" pitchFamily="18" charset="0"/>
              </a:rPr>
              <a:t>RQs that </a:t>
            </a:r>
            <a:r>
              <a:rPr lang="en-US" altLang="zh-CN" sz="3200" b="1" dirty="0" smtClean="0">
                <a:latin typeface="Book Antiqua" panose="02040602050305030304" pitchFamily="18" charset="0"/>
              </a:rPr>
              <a:t>you want to address in a small-scaled </a:t>
            </a:r>
            <a:r>
              <a:rPr lang="en-US" altLang="zh-CN" sz="3200" b="1" dirty="0" smtClean="0">
                <a:latin typeface="Book Antiqua" panose="02040602050305030304" pitchFamily="18" charset="0"/>
              </a:rPr>
              <a:t>project</a:t>
            </a:r>
            <a:endParaRPr lang="en-US" altLang="zh-CN" sz="3200" b="1" dirty="0" smtClean="0">
              <a:latin typeface="Book Antiqua" panose="02040602050305030304" pitchFamily="18" charset="0"/>
            </a:endParaRPr>
          </a:p>
          <a:p>
            <a:pPr>
              <a:lnSpc>
                <a:spcPct val="150000"/>
              </a:lnSpc>
            </a:pPr>
            <a:r>
              <a:rPr lang="en-US" altLang="zh-CN" sz="3200" b="1" dirty="0" smtClean="0">
                <a:latin typeface="Book Antiqua" panose="02040602050305030304" pitchFamily="18" charset="0"/>
              </a:rPr>
              <a:t>Stay clear, simple, and feasible</a:t>
            </a:r>
          </a:p>
          <a:p>
            <a:pPr>
              <a:lnSpc>
                <a:spcPct val="150000"/>
              </a:lnSpc>
            </a:pPr>
            <a:r>
              <a:rPr lang="en-US" altLang="zh-CN" sz="3200" b="1" dirty="0" smtClean="0">
                <a:latin typeface="Book Antiqua" panose="02040602050305030304" pitchFamily="18" charset="0"/>
              </a:rPr>
              <a:t>Share on </a:t>
            </a:r>
            <a:r>
              <a:rPr lang="en-US" altLang="zh-CN" sz="3200" b="1" dirty="0" err="1" smtClean="0">
                <a:latin typeface="Book Antiqua" panose="02040602050305030304" pitchFamily="18" charset="0"/>
              </a:rPr>
              <a:t>DingTalk</a:t>
            </a:r>
            <a:r>
              <a:rPr lang="en-US" altLang="zh-CN" sz="3200" b="1" dirty="0" smtClean="0">
                <a:latin typeface="Book Antiqua" panose="02040602050305030304" pitchFamily="18" charset="0"/>
              </a:rPr>
              <a:t> </a:t>
            </a:r>
          </a:p>
        </p:txBody>
      </p:sp>
    </p:spTree>
    <p:extLst>
      <p:ext uri="{BB962C8B-B14F-4D97-AF65-F5344CB8AC3E}">
        <p14:creationId xmlns:p14="http://schemas.microsoft.com/office/powerpoint/2010/main" val="3947196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6975" y="352246"/>
            <a:ext cx="10515600" cy="1325563"/>
          </a:xfrm>
        </p:spPr>
        <p:txBody>
          <a:bodyPr/>
          <a:lstStyle/>
          <a:p>
            <a:r>
              <a:rPr lang="en-US" altLang="zh-CN" b="1" dirty="0" smtClean="0">
                <a:latin typeface="Book Antiqua" panose="02040602050305030304" pitchFamily="18" charset="0"/>
                <a:ea typeface="+mn-ea"/>
                <a:cs typeface="Calibri" panose="020F0502020204030204" pitchFamily="34" charset="0"/>
              </a:rPr>
              <a:t>Academic writings </a:t>
            </a:r>
            <a:endParaRPr lang="zh-CN" altLang="en-US" b="1" dirty="0">
              <a:latin typeface="Book Antiqua" panose="02040602050305030304" pitchFamily="18" charset="0"/>
              <a:ea typeface="+mn-ea"/>
              <a:cs typeface="Calibri" panose="020F0502020204030204" pitchFamily="34" charset="0"/>
            </a:endParaRPr>
          </a:p>
        </p:txBody>
      </p:sp>
      <p:sp>
        <p:nvSpPr>
          <p:cNvPr id="3" name="内容占位符 2"/>
          <p:cNvSpPr>
            <a:spLocks noGrp="1"/>
          </p:cNvSpPr>
          <p:nvPr>
            <p:ph idx="1"/>
          </p:nvPr>
        </p:nvSpPr>
        <p:spPr>
          <a:xfrm>
            <a:off x="746975" y="1481070"/>
            <a:ext cx="11445025" cy="5035640"/>
          </a:xfrm>
        </p:spPr>
        <p:txBody>
          <a:bodyPr>
            <a:noAutofit/>
          </a:bodyPr>
          <a:lstStyle/>
          <a:p>
            <a:pPr>
              <a:lnSpc>
                <a:spcPct val="150000"/>
              </a:lnSpc>
            </a:pPr>
            <a:r>
              <a:rPr lang="en-US" altLang="zh-CN" sz="3200" b="1" dirty="0" smtClean="0">
                <a:latin typeface="Book Antiqua" panose="02040602050305030304" pitchFamily="18" charset="0"/>
                <a:cs typeface="Calibri" panose="020F0502020204030204" pitchFamily="34" charset="0"/>
              </a:rPr>
              <a:t>The report paper – to summarize and to report </a:t>
            </a:r>
          </a:p>
          <a:p>
            <a:pPr>
              <a:lnSpc>
                <a:spcPct val="150000"/>
              </a:lnSpc>
            </a:pPr>
            <a:r>
              <a:rPr lang="en-US" altLang="zh-CN" sz="3200" b="1" dirty="0" smtClean="0">
                <a:latin typeface="Book Antiqua" panose="02040602050305030304" pitchFamily="18" charset="0"/>
                <a:cs typeface="Calibri" panose="020F0502020204030204" pitchFamily="34" charset="0"/>
              </a:rPr>
              <a:t>The thesis paper – to evaluate and to discuss </a:t>
            </a:r>
          </a:p>
          <a:p>
            <a:pPr>
              <a:lnSpc>
                <a:spcPct val="150000"/>
              </a:lnSpc>
            </a:pPr>
            <a:r>
              <a:rPr lang="en-US" altLang="zh-CN" sz="3200" b="1" dirty="0" smtClean="0">
                <a:latin typeface="Book Antiqua" panose="02040602050305030304" pitchFamily="18" charset="0"/>
                <a:cs typeface="Calibri" panose="020F0502020204030204" pitchFamily="34" charset="0"/>
              </a:rPr>
              <a:t>A research </a:t>
            </a:r>
            <a:r>
              <a:rPr lang="en-US" altLang="zh-CN" sz="3200" b="1" u="sng" dirty="0" smtClean="0">
                <a:latin typeface="Book Antiqua" panose="02040602050305030304" pitchFamily="18" charset="0"/>
                <a:cs typeface="Calibri" panose="020F0502020204030204" pitchFamily="34" charset="0"/>
              </a:rPr>
              <a:t>proposal</a:t>
            </a:r>
            <a:r>
              <a:rPr lang="en-US" altLang="zh-CN" sz="3200" b="1" dirty="0" smtClean="0">
                <a:latin typeface="Book Antiqua" panose="02040602050305030304" pitchFamily="18" charset="0"/>
                <a:cs typeface="Calibri" panose="020F0502020204030204" pitchFamily="34" charset="0"/>
              </a:rPr>
              <a:t> – to propose and to </a:t>
            </a:r>
            <a:r>
              <a:rPr lang="en-US" altLang="zh-CN" sz="3200" b="1" u="sng" dirty="0" smtClean="0">
                <a:latin typeface="Book Antiqua" panose="02040602050305030304" pitchFamily="18" charset="0"/>
                <a:cs typeface="Calibri" panose="020F0502020204030204" pitchFamily="34" charset="0"/>
              </a:rPr>
              <a:t>justify</a:t>
            </a:r>
            <a:r>
              <a:rPr lang="en-US" altLang="zh-CN" sz="3200" b="1" dirty="0" smtClean="0">
                <a:latin typeface="Book Antiqua" panose="02040602050305030304" pitchFamily="18" charset="0"/>
                <a:cs typeface="Calibri" panose="020F0502020204030204" pitchFamily="34" charset="0"/>
              </a:rPr>
              <a:t> </a:t>
            </a:r>
          </a:p>
          <a:p>
            <a:pPr>
              <a:lnSpc>
                <a:spcPct val="150000"/>
              </a:lnSpc>
            </a:pPr>
            <a:r>
              <a:rPr lang="en-US" altLang="zh-CN" sz="3200" b="1" dirty="0" smtClean="0">
                <a:latin typeface="Book Antiqua" panose="02040602050305030304" pitchFamily="18" charset="0"/>
                <a:cs typeface="Calibri" panose="020F0502020204030204" pitchFamily="34" charset="0"/>
              </a:rPr>
              <a:t>A </a:t>
            </a:r>
            <a:r>
              <a:rPr lang="en-US" altLang="zh-CN" sz="3200" b="1" u="sng" dirty="0" smtClean="0">
                <a:latin typeface="Book Antiqua" panose="02040602050305030304" pitchFamily="18" charset="0"/>
                <a:cs typeface="Calibri" panose="020F0502020204030204" pitchFamily="34" charset="0"/>
              </a:rPr>
              <a:t>dissertation</a:t>
            </a:r>
            <a:r>
              <a:rPr lang="en-US" altLang="zh-CN" sz="3200" b="1" dirty="0" smtClean="0">
                <a:latin typeface="Book Antiqua" panose="02040602050305030304" pitchFamily="18" charset="0"/>
                <a:cs typeface="Calibri" panose="020F0502020204030204" pitchFamily="34" charset="0"/>
              </a:rPr>
              <a:t> – a document submitted in support of candidature for an academic degree or professional </a:t>
            </a:r>
            <a:r>
              <a:rPr lang="en-US" altLang="zh-CN" sz="3200" b="1" u="sng" dirty="0" smtClean="0">
                <a:latin typeface="Book Antiqua" panose="02040602050305030304" pitchFamily="18" charset="0"/>
                <a:cs typeface="Calibri" panose="020F0502020204030204" pitchFamily="34" charset="0"/>
              </a:rPr>
              <a:t>qualification</a:t>
            </a:r>
            <a:r>
              <a:rPr lang="en-US" altLang="zh-CN" sz="3200" b="1" dirty="0" smtClean="0">
                <a:latin typeface="Book Antiqua" panose="02040602050305030304" pitchFamily="18" charset="0"/>
                <a:cs typeface="Calibri" panose="020F0502020204030204" pitchFamily="34" charset="0"/>
              </a:rPr>
              <a:t> presenting the author's research and findings. </a:t>
            </a:r>
          </a:p>
          <a:p>
            <a:pPr>
              <a:lnSpc>
                <a:spcPct val="150000"/>
              </a:lnSpc>
            </a:pPr>
            <a:endParaRPr lang="zh-CN" altLang="en-US" sz="3200" b="1" dirty="0">
              <a:latin typeface="Book Antiqua" panose="02040602050305030304" pitchFamily="18" charset="0"/>
              <a:cs typeface="Calibri" panose="020F0502020204030204" pitchFamily="34" charset="0"/>
            </a:endParaRPr>
          </a:p>
        </p:txBody>
      </p:sp>
    </p:spTree>
    <p:extLst>
      <p:ext uri="{BB962C8B-B14F-4D97-AF65-F5344CB8AC3E}">
        <p14:creationId xmlns:p14="http://schemas.microsoft.com/office/powerpoint/2010/main" val="180148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804" y="365125"/>
            <a:ext cx="10515600" cy="1325563"/>
          </a:xfrm>
        </p:spPr>
        <p:txBody>
          <a:bodyPr/>
          <a:lstStyle/>
          <a:p>
            <a:r>
              <a:rPr lang="en-US" altLang="zh-CN" b="1" dirty="0" smtClean="0">
                <a:latin typeface="Book Antiqua" panose="02040602050305030304" pitchFamily="18" charset="0"/>
              </a:rPr>
              <a:t>IMRD structure </a:t>
            </a:r>
            <a:endParaRPr lang="zh-CN" altLang="en-US" b="1" dirty="0">
              <a:latin typeface="Book Antiqua" panose="02040602050305030304" pitchFamily="18" charset="0"/>
            </a:endParaRPr>
          </a:p>
        </p:txBody>
      </p:sp>
      <p:pic>
        <p:nvPicPr>
          <p:cNvPr id="4" name="内容占位符 3"/>
          <p:cNvPicPr>
            <a:picLocks noGrp="1" noChangeAspect="1"/>
          </p:cNvPicPr>
          <p:nvPr>
            <p:ph idx="1"/>
          </p:nvPr>
        </p:nvPicPr>
        <p:blipFill>
          <a:blip r:embed="rId2"/>
          <a:stretch>
            <a:fillRect/>
          </a:stretch>
        </p:blipFill>
        <p:spPr>
          <a:xfrm>
            <a:off x="5537915" y="50395"/>
            <a:ext cx="5743978" cy="6798254"/>
          </a:xfrm>
          <a:prstGeom prst="rect">
            <a:avLst/>
          </a:prstGeom>
        </p:spPr>
      </p:pic>
    </p:spTree>
    <p:extLst>
      <p:ext uri="{BB962C8B-B14F-4D97-AF65-F5344CB8AC3E}">
        <p14:creationId xmlns:p14="http://schemas.microsoft.com/office/powerpoint/2010/main" val="4067287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IMRD variations</a:t>
            </a:r>
            <a:endParaRPr lang="zh-CN" altLang="en-US" b="1" dirty="0">
              <a:latin typeface="Book Antiqua" panose="02040602050305030304" pitchFamily="18" charset="0"/>
            </a:endParaRPr>
          </a:p>
        </p:txBody>
      </p:sp>
      <p:pic>
        <p:nvPicPr>
          <p:cNvPr id="4" name="内容占位符 3"/>
          <p:cNvPicPr>
            <a:picLocks noGrp="1" noChangeAspect="1"/>
          </p:cNvPicPr>
          <p:nvPr>
            <p:ph idx="1"/>
          </p:nvPr>
        </p:nvPicPr>
        <p:blipFill>
          <a:blip r:embed="rId2"/>
          <a:stretch>
            <a:fillRect/>
          </a:stretch>
        </p:blipFill>
        <p:spPr>
          <a:xfrm>
            <a:off x="4577574" y="1690688"/>
            <a:ext cx="7206596" cy="4900484"/>
          </a:xfrm>
          <a:prstGeom prst="rect">
            <a:avLst/>
          </a:prstGeom>
        </p:spPr>
      </p:pic>
    </p:spTree>
    <p:extLst>
      <p:ext uri="{BB962C8B-B14F-4D97-AF65-F5344CB8AC3E}">
        <p14:creationId xmlns:p14="http://schemas.microsoft.com/office/powerpoint/2010/main" val="22149738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A sample article </a:t>
            </a:r>
            <a:endParaRPr lang="zh-CN" altLang="en-US" b="1" dirty="0">
              <a:latin typeface="Book Antiqua" panose="02040602050305030304" pitchFamily="18" charset="0"/>
            </a:endParaRPr>
          </a:p>
        </p:txBody>
      </p:sp>
      <p:sp>
        <p:nvSpPr>
          <p:cNvPr id="3" name="内容占位符 2"/>
          <p:cNvSpPr>
            <a:spLocks noGrp="1"/>
          </p:cNvSpPr>
          <p:nvPr>
            <p:ph idx="1"/>
          </p:nvPr>
        </p:nvSpPr>
        <p:spPr/>
        <p:txBody>
          <a:bodyPr/>
          <a:lstStyle/>
          <a:p>
            <a:r>
              <a:rPr lang="en-US" altLang="zh-CN" dirty="0" smtClean="0">
                <a:hlinkClick r:id="rId3" action="ppaction://hlinkfile"/>
              </a:rPr>
              <a:t>Critical Period Hypothesis (2018).pdf</a:t>
            </a:r>
            <a:endParaRPr lang="zh-CN" altLang="en-US" dirty="0"/>
          </a:p>
        </p:txBody>
      </p:sp>
      <p:pic>
        <p:nvPicPr>
          <p:cNvPr id="4" name="图片 3"/>
          <p:cNvPicPr>
            <a:picLocks noChangeAspect="1"/>
          </p:cNvPicPr>
          <p:nvPr/>
        </p:nvPicPr>
        <p:blipFill>
          <a:blip r:embed="rId4"/>
          <a:stretch>
            <a:fillRect/>
          </a:stretch>
        </p:blipFill>
        <p:spPr>
          <a:xfrm>
            <a:off x="4922203" y="2721803"/>
            <a:ext cx="2830535" cy="3770273"/>
          </a:xfrm>
          <a:prstGeom prst="rect">
            <a:avLst/>
          </a:prstGeom>
        </p:spPr>
      </p:pic>
      <p:pic>
        <p:nvPicPr>
          <p:cNvPr id="5" name="图片 4"/>
          <p:cNvPicPr>
            <a:picLocks noChangeAspect="1"/>
          </p:cNvPicPr>
          <p:nvPr/>
        </p:nvPicPr>
        <p:blipFill>
          <a:blip r:embed="rId5"/>
          <a:stretch>
            <a:fillRect/>
          </a:stretch>
        </p:blipFill>
        <p:spPr>
          <a:xfrm>
            <a:off x="7927839" y="1510484"/>
            <a:ext cx="3601062" cy="4801416"/>
          </a:xfrm>
          <a:prstGeom prst="rect">
            <a:avLst/>
          </a:prstGeom>
        </p:spPr>
      </p:pic>
    </p:spTree>
    <p:extLst>
      <p:ext uri="{BB962C8B-B14F-4D97-AF65-F5344CB8AC3E}">
        <p14:creationId xmlns:p14="http://schemas.microsoft.com/office/powerpoint/2010/main" val="467113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Assignment – RQs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953036" y="1690688"/>
            <a:ext cx="10534919" cy="4486275"/>
          </a:xfrm>
        </p:spPr>
        <p:txBody>
          <a:bodyPr>
            <a:normAutofit/>
          </a:bodyPr>
          <a:lstStyle/>
          <a:p>
            <a:pPr>
              <a:lnSpc>
                <a:spcPct val="150000"/>
              </a:lnSpc>
            </a:pPr>
            <a:r>
              <a:rPr lang="en-US" altLang="zh-CN" sz="3200" b="1" dirty="0" smtClean="0">
                <a:latin typeface="Book Antiqua" panose="02040602050305030304" pitchFamily="18" charset="0"/>
              </a:rPr>
              <a:t>Propose one or two research questions that you want to address in the small-scaled project.</a:t>
            </a:r>
          </a:p>
          <a:p>
            <a:pPr>
              <a:lnSpc>
                <a:spcPct val="150000"/>
              </a:lnSpc>
            </a:pPr>
            <a:r>
              <a:rPr lang="en-US" altLang="zh-CN" sz="3200" b="1" dirty="0" smtClean="0">
                <a:latin typeface="Book Antiqua" panose="02040602050305030304" pitchFamily="18" charset="0"/>
              </a:rPr>
              <a:t>Extended project based on your Project 2, or </a:t>
            </a:r>
          </a:p>
          <a:p>
            <a:pPr>
              <a:lnSpc>
                <a:spcPct val="150000"/>
              </a:lnSpc>
            </a:pPr>
            <a:r>
              <a:rPr lang="en-US" altLang="zh-CN" sz="3200" b="1" dirty="0" smtClean="0">
                <a:latin typeface="Book Antiqua" panose="02040602050305030304" pitchFamily="18" charset="0"/>
              </a:rPr>
              <a:t>A new project (with sufficient information and knowledge)</a:t>
            </a:r>
          </a:p>
          <a:p>
            <a:pPr>
              <a:lnSpc>
                <a:spcPct val="150000"/>
              </a:lnSpc>
            </a:pPr>
            <a:endParaRPr lang="en-US" altLang="zh-CN" sz="3200" b="1" dirty="0" smtClean="0">
              <a:latin typeface="Book Antiqua" panose="02040602050305030304" pitchFamily="18" charset="0"/>
            </a:endParaRPr>
          </a:p>
        </p:txBody>
      </p:sp>
    </p:spTree>
    <p:extLst>
      <p:ext uri="{BB962C8B-B14F-4D97-AF65-F5344CB8AC3E}">
        <p14:creationId xmlns:p14="http://schemas.microsoft.com/office/powerpoint/2010/main" val="45278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701" y="365125"/>
            <a:ext cx="10684099" cy="1325563"/>
          </a:xfrm>
        </p:spPr>
        <p:txBody>
          <a:bodyPr/>
          <a:lstStyle/>
          <a:p>
            <a:r>
              <a:rPr lang="en-US" altLang="zh-CN" b="1" dirty="0" smtClean="0">
                <a:latin typeface="Book Antiqua" panose="02040602050305030304" pitchFamily="18" charset="0"/>
              </a:rPr>
              <a:t>Final term paper </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669701" y="1596980"/>
            <a:ext cx="11140225" cy="4842457"/>
          </a:xfrm>
        </p:spPr>
        <p:txBody>
          <a:bodyPr>
            <a:normAutofit lnSpcReduction="10000"/>
          </a:bodyPr>
          <a:lstStyle/>
          <a:p>
            <a:pPr>
              <a:lnSpc>
                <a:spcPct val="150000"/>
              </a:lnSpc>
            </a:pPr>
            <a:r>
              <a:rPr lang="en-US" altLang="zh-CN" sz="3200" b="1" dirty="0" smtClean="0">
                <a:latin typeface="Book Antiqua" panose="02040602050305030304" pitchFamily="18" charset="0"/>
              </a:rPr>
              <a:t>Conduct a small-scaled research on a topic/ an issue related to the Covid-19 pandemic. </a:t>
            </a:r>
          </a:p>
          <a:p>
            <a:pPr>
              <a:lnSpc>
                <a:spcPct val="150000"/>
              </a:lnSpc>
            </a:pPr>
            <a:r>
              <a:rPr lang="en-US" altLang="zh-CN" sz="3200" b="1" dirty="0" smtClean="0">
                <a:latin typeface="Book Antiqua" panose="02040602050305030304" pitchFamily="18" charset="0"/>
              </a:rPr>
              <a:t>An </a:t>
            </a:r>
            <a:r>
              <a:rPr lang="en-US" altLang="zh-CN" sz="3200" b="1" u="sng" dirty="0" smtClean="0">
                <a:latin typeface="Book Antiqua" panose="02040602050305030304" pitchFamily="18" charset="0"/>
              </a:rPr>
              <a:t>empirical</a:t>
            </a:r>
            <a:r>
              <a:rPr lang="en-US" altLang="zh-CN" sz="3200" b="1" dirty="0" smtClean="0">
                <a:latin typeface="Book Antiqua" panose="02040602050305030304" pitchFamily="18" charset="0"/>
              </a:rPr>
              <a:t> study with first-hand data </a:t>
            </a:r>
            <a:r>
              <a:rPr lang="en-US" altLang="zh-CN" sz="3200" b="1" dirty="0" smtClean="0">
                <a:latin typeface="Book Antiqua" panose="02040602050305030304" pitchFamily="18" charset="0"/>
              </a:rPr>
              <a:t>and </a:t>
            </a:r>
            <a:r>
              <a:rPr lang="en-US" altLang="zh-CN" sz="3200" b="1" u="sng" dirty="0" smtClean="0">
                <a:latin typeface="Book Antiqua" panose="02040602050305030304" pitchFamily="18" charset="0"/>
              </a:rPr>
              <a:t>replicable</a:t>
            </a:r>
            <a:r>
              <a:rPr lang="en-US" altLang="zh-CN" sz="3200" b="1" dirty="0" smtClean="0">
                <a:latin typeface="Book Antiqua" panose="02040602050305030304" pitchFamily="18" charset="0"/>
              </a:rPr>
              <a:t> methodology. </a:t>
            </a:r>
          </a:p>
          <a:p>
            <a:pPr>
              <a:lnSpc>
                <a:spcPct val="150000"/>
              </a:lnSpc>
            </a:pPr>
            <a:r>
              <a:rPr lang="en-US" altLang="zh-CN" sz="3200" b="1" dirty="0" smtClean="0">
                <a:latin typeface="Book Antiqua" panose="02040602050305030304" pitchFamily="18" charset="0"/>
              </a:rPr>
              <a:t>IMRD structure </a:t>
            </a:r>
          </a:p>
          <a:p>
            <a:pPr>
              <a:lnSpc>
                <a:spcPct val="150000"/>
              </a:lnSpc>
            </a:pPr>
            <a:r>
              <a:rPr lang="en-US" altLang="zh-CN" sz="3200" b="1" dirty="0" smtClean="0">
                <a:latin typeface="Book Antiqua" panose="02040602050305030304" pitchFamily="18" charset="0"/>
              </a:rPr>
              <a:t>Academic style </a:t>
            </a:r>
          </a:p>
          <a:p>
            <a:pPr>
              <a:lnSpc>
                <a:spcPct val="150000"/>
              </a:lnSpc>
            </a:pPr>
            <a:endParaRPr lang="en-US" altLang="zh-CN" sz="3200" b="1" dirty="0">
              <a:latin typeface="Book Antiqua" panose="02040602050305030304" pitchFamily="18" charset="0"/>
            </a:endParaRPr>
          </a:p>
        </p:txBody>
      </p:sp>
    </p:spTree>
    <p:extLst>
      <p:ext uri="{BB962C8B-B14F-4D97-AF65-F5344CB8AC3E}">
        <p14:creationId xmlns:p14="http://schemas.microsoft.com/office/powerpoint/2010/main" val="42152153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Assignment – Research Method</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838200" y="1561899"/>
            <a:ext cx="11242183" cy="5006326"/>
          </a:xfrm>
        </p:spPr>
        <p:txBody>
          <a:bodyPr>
            <a:noAutofit/>
          </a:bodyPr>
          <a:lstStyle/>
          <a:p>
            <a:pPr>
              <a:lnSpc>
                <a:spcPct val="150000"/>
              </a:lnSpc>
            </a:pPr>
            <a:r>
              <a:rPr lang="en-US" altLang="zh-CN" sz="3200" b="1" dirty="0" smtClean="0">
                <a:latin typeface="Book Antiqua" panose="02040602050305030304" pitchFamily="18" charset="0"/>
              </a:rPr>
              <a:t>How to </a:t>
            </a:r>
            <a:r>
              <a:rPr lang="en-US" altLang="zh-CN" sz="3200" b="1" dirty="0" smtClean="0">
                <a:latin typeface="Book Antiqua" panose="02040602050305030304" pitchFamily="18" charset="0"/>
              </a:rPr>
              <a:t>obtain the </a:t>
            </a:r>
            <a:r>
              <a:rPr lang="en-US" altLang="zh-CN" sz="3200" b="1" dirty="0" smtClean="0">
                <a:latin typeface="Book Antiqua" panose="02040602050305030304" pitchFamily="18" charset="0"/>
              </a:rPr>
              <a:t>data</a:t>
            </a:r>
            <a:endParaRPr lang="en-US" altLang="zh-CN" sz="3200" b="1" dirty="0" smtClean="0">
              <a:latin typeface="Book Antiqua" panose="02040602050305030304" pitchFamily="18" charset="0"/>
            </a:endParaRPr>
          </a:p>
          <a:p>
            <a:pPr>
              <a:lnSpc>
                <a:spcPct val="150000"/>
              </a:lnSpc>
            </a:pPr>
            <a:r>
              <a:rPr lang="en-US" altLang="zh-CN" sz="3200" b="1" dirty="0" smtClean="0">
                <a:latin typeface="Book Antiqua" panose="02040602050305030304" pitchFamily="18" charset="0"/>
              </a:rPr>
              <a:t>What kind of tools/ materials?</a:t>
            </a:r>
          </a:p>
          <a:p>
            <a:pPr>
              <a:lnSpc>
                <a:spcPct val="150000"/>
              </a:lnSpc>
            </a:pPr>
            <a:r>
              <a:rPr lang="en-US" altLang="zh-CN" sz="3200" b="1" dirty="0" smtClean="0">
                <a:latin typeface="Book Antiqua" panose="02040602050305030304" pitchFamily="18" charset="0"/>
              </a:rPr>
              <a:t>Who/what are the subjects? How </a:t>
            </a:r>
            <a:r>
              <a:rPr lang="en-US" altLang="zh-CN" sz="3200" b="1" dirty="0" smtClean="0">
                <a:latin typeface="Book Antiqua" panose="02040602050305030304" pitchFamily="18" charset="0"/>
              </a:rPr>
              <a:t>many? </a:t>
            </a:r>
            <a:r>
              <a:rPr lang="en-US" altLang="zh-CN" sz="3200" b="1" dirty="0" smtClean="0">
                <a:latin typeface="Book Antiqua" panose="02040602050305030304" pitchFamily="18" charset="0"/>
              </a:rPr>
              <a:t>How to find them?</a:t>
            </a:r>
          </a:p>
          <a:p>
            <a:pPr>
              <a:lnSpc>
                <a:spcPct val="150000"/>
              </a:lnSpc>
            </a:pPr>
            <a:r>
              <a:rPr lang="en-US" altLang="zh-CN" sz="3200" b="1" dirty="0" smtClean="0">
                <a:latin typeface="Book Antiqua" panose="02040602050305030304" pitchFamily="18" charset="0"/>
              </a:rPr>
              <a:t>What </a:t>
            </a:r>
            <a:r>
              <a:rPr lang="en-US" altLang="zh-CN" sz="3200" b="1" dirty="0" smtClean="0">
                <a:latin typeface="Book Antiqua" panose="02040602050305030304" pitchFamily="18" charset="0"/>
              </a:rPr>
              <a:t>about </a:t>
            </a:r>
            <a:r>
              <a:rPr lang="en-US" altLang="zh-CN" sz="3200" b="1" dirty="0" smtClean="0">
                <a:latin typeface="Book Antiqua" panose="02040602050305030304" pitchFamily="18" charset="0"/>
              </a:rPr>
              <a:t>the </a:t>
            </a:r>
            <a:r>
              <a:rPr lang="en-US" altLang="zh-CN" sz="3200" b="1" dirty="0" smtClean="0">
                <a:latin typeface="Book Antiqua" panose="02040602050305030304" pitchFamily="18" charset="0"/>
              </a:rPr>
              <a:t>procedure</a:t>
            </a:r>
            <a:r>
              <a:rPr lang="en-US" altLang="zh-CN" sz="3200" b="1" dirty="0" smtClean="0">
                <a:latin typeface="Book Antiqua" panose="02040602050305030304" pitchFamily="18" charset="0"/>
              </a:rPr>
              <a:t>? How long and in what </a:t>
            </a:r>
            <a:r>
              <a:rPr lang="en-US" altLang="zh-CN" sz="3200" b="1" dirty="0" smtClean="0">
                <a:latin typeface="Book Antiqua" panose="02040602050305030304" pitchFamily="18" charset="0"/>
              </a:rPr>
              <a:t>order?</a:t>
            </a:r>
            <a:endParaRPr lang="en-US" altLang="zh-CN" sz="3200" b="1" dirty="0" smtClean="0">
              <a:latin typeface="Book Antiqua" panose="02040602050305030304" pitchFamily="18" charset="0"/>
            </a:endParaRPr>
          </a:p>
          <a:p>
            <a:pPr>
              <a:lnSpc>
                <a:spcPct val="150000"/>
              </a:lnSpc>
            </a:pPr>
            <a:r>
              <a:rPr lang="en-US" altLang="zh-CN" sz="3200" b="1" dirty="0" smtClean="0">
                <a:latin typeface="Book Antiqua" panose="02040602050305030304" pitchFamily="18" charset="0"/>
              </a:rPr>
              <a:t>How to analyze and present the data? </a:t>
            </a: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4226618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rPr>
              <a:t>Lesson plans</a:t>
            </a:r>
            <a:endParaRPr lang="zh-CN" altLang="en-US" b="1" dirty="0">
              <a:latin typeface="Book Antiqua" panose="02040602050305030304" pitchFamily="18" charset="0"/>
            </a:endParaRPr>
          </a:p>
        </p:txBody>
      </p:sp>
      <p:sp>
        <p:nvSpPr>
          <p:cNvPr id="3" name="内容占位符 2"/>
          <p:cNvSpPr>
            <a:spLocks noGrp="1"/>
          </p:cNvSpPr>
          <p:nvPr>
            <p:ph idx="1"/>
          </p:nvPr>
        </p:nvSpPr>
        <p:spPr>
          <a:xfrm>
            <a:off x="978794" y="1690688"/>
            <a:ext cx="10375006" cy="4486275"/>
          </a:xfrm>
        </p:spPr>
        <p:txBody>
          <a:bodyPr>
            <a:normAutofit/>
          </a:bodyPr>
          <a:lstStyle/>
          <a:p>
            <a:pPr>
              <a:lnSpc>
                <a:spcPct val="150000"/>
              </a:lnSpc>
            </a:pPr>
            <a:r>
              <a:rPr lang="en-US" altLang="zh-CN" sz="3200" b="1" dirty="0" smtClean="0">
                <a:latin typeface="Book Antiqua" panose="02040602050305030304" pitchFamily="18" charset="0"/>
              </a:rPr>
              <a:t>Week 13: Research questions and the IMRD structure </a:t>
            </a:r>
          </a:p>
          <a:p>
            <a:pPr>
              <a:lnSpc>
                <a:spcPct val="150000"/>
              </a:lnSpc>
            </a:pPr>
            <a:r>
              <a:rPr lang="en-US" altLang="zh-CN" sz="3200" b="1" dirty="0" smtClean="0">
                <a:latin typeface="Book Antiqua" panose="02040602050305030304" pitchFamily="18" charset="0"/>
              </a:rPr>
              <a:t>Week 14: Research method</a:t>
            </a:r>
          </a:p>
          <a:p>
            <a:pPr>
              <a:lnSpc>
                <a:spcPct val="150000"/>
              </a:lnSpc>
            </a:pPr>
            <a:r>
              <a:rPr lang="en-US" altLang="zh-CN" sz="3200" b="1" dirty="0" smtClean="0">
                <a:latin typeface="Book Antiqua" panose="02040602050305030304" pitchFamily="18" charset="0"/>
              </a:rPr>
              <a:t>Week 15: Research results </a:t>
            </a:r>
            <a:r>
              <a:rPr lang="en-US" altLang="zh-CN" sz="3200" b="1" dirty="0" smtClean="0">
                <a:latin typeface="Book Antiqua" panose="02040602050305030304" pitchFamily="18" charset="0"/>
              </a:rPr>
              <a:t>and discussion</a:t>
            </a:r>
            <a:endParaRPr lang="en-US" altLang="zh-CN" sz="3200" b="1" dirty="0" smtClean="0">
              <a:latin typeface="Book Antiqua" panose="02040602050305030304" pitchFamily="18" charset="0"/>
            </a:endParaRPr>
          </a:p>
          <a:p>
            <a:pPr>
              <a:lnSpc>
                <a:spcPct val="150000"/>
              </a:lnSpc>
            </a:pPr>
            <a:r>
              <a:rPr lang="en-US" altLang="zh-CN" sz="3200" b="1" dirty="0" smtClean="0">
                <a:latin typeface="Book Antiqua" panose="02040602050305030304" pitchFamily="18" charset="0"/>
              </a:rPr>
              <a:t>Week 16: Abstracts, references, and course summary </a:t>
            </a: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213248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4713" y="274973"/>
            <a:ext cx="10515600" cy="1325563"/>
          </a:xfrm>
        </p:spPr>
        <p:txBody>
          <a:bodyPr/>
          <a:lstStyle/>
          <a:p>
            <a:r>
              <a:rPr lang="en-US" altLang="zh-CN" b="1" dirty="0" smtClean="0">
                <a:latin typeface="Book Antiqua" panose="02040602050305030304" pitchFamily="18" charset="0"/>
                <a:ea typeface="+mn-ea"/>
                <a:cs typeface="Calibri" panose="020F0502020204030204" pitchFamily="34" charset="0"/>
              </a:rPr>
              <a:t>What is research </a:t>
            </a:r>
            <a:endParaRPr lang="zh-CN" altLang="en-US" b="1" dirty="0">
              <a:latin typeface="Book Antiqua" panose="02040602050305030304" pitchFamily="18" charset="0"/>
              <a:ea typeface="+mn-ea"/>
              <a:cs typeface="Calibri" panose="020F0502020204030204" pitchFamily="34" charset="0"/>
            </a:endParaRPr>
          </a:p>
        </p:txBody>
      </p:sp>
      <p:sp>
        <p:nvSpPr>
          <p:cNvPr id="3" name="内容占位符 2"/>
          <p:cNvSpPr>
            <a:spLocks noGrp="1"/>
          </p:cNvSpPr>
          <p:nvPr>
            <p:ph idx="1"/>
          </p:nvPr>
        </p:nvSpPr>
        <p:spPr>
          <a:xfrm>
            <a:off x="643944" y="1493950"/>
            <a:ext cx="11088710" cy="5125792"/>
          </a:xfrm>
        </p:spPr>
        <p:txBody>
          <a:bodyPr>
            <a:normAutofit lnSpcReduction="10000"/>
          </a:bodyPr>
          <a:lstStyle/>
          <a:p>
            <a:pPr>
              <a:lnSpc>
                <a:spcPct val="150000"/>
              </a:lnSpc>
            </a:pPr>
            <a:r>
              <a:rPr lang="en-US" altLang="zh-CN" sz="3200" b="1" dirty="0" smtClean="0">
                <a:latin typeface="Book Antiqua" panose="02040602050305030304" pitchFamily="18" charset="0"/>
                <a:cs typeface="Calibri" panose="020F0502020204030204" pitchFamily="34" charset="0"/>
              </a:rPr>
              <a:t>Research is "creative and </a:t>
            </a:r>
            <a:r>
              <a:rPr lang="en-US" altLang="zh-CN" sz="3200" b="1" u="sng" dirty="0" smtClean="0">
                <a:latin typeface="Book Antiqua" panose="02040602050305030304" pitchFamily="18" charset="0"/>
                <a:cs typeface="Calibri" panose="020F0502020204030204" pitchFamily="34" charset="0"/>
              </a:rPr>
              <a:t>systematic</a:t>
            </a:r>
            <a:r>
              <a:rPr lang="en-US" altLang="zh-CN" sz="3200" b="1" dirty="0" smtClean="0">
                <a:latin typeface="Book Antiqua" panose="02040602050305030304" pitchFamily="18" charset="0"/>
                <a:cs typeface="Calibri" panose="020F0502020204030204" pitchFamily="34" charset="0"/>
              </a:rPr>
              <a:t> work undertaken to increase the stock of knowledge, including knowledge of humans, culture and society, and the use of this stock of knowledge to devise new applications." It is used to establish or confirm </a:t>
            </a:r>
            <a:r>
              <a:rPr lang="en-US" altLang="zh-CN" sz="3200" b="1" u="sng" dirty="0" smtClean="0">
                <a:latin typeface="Book Antiqua" panose="02040602050305030304" pitchFamily="18" charset="0"/>
                <a:cs typeface="Calibri" panose="020F0502020204030204" pitchFamily="34" charset="0"/>
              </a:rPr>
              <a:t>facts</a:t>
            </a:r>
            <a:r>
              <a:rPr lang="en-US" altLang="zh-CN" sz="3200" b="1" dirty="0" smtClean="0">
                <a:latin typeface="Book Antiqua" panose="02040602050305030304" pitchFamily="18" charset="0"/>
                <a:cs typeface="Calibri" panose="020F0502020204030204" pitchFamily="34" charset="0"/>
              </a:rPr>
              <a:t>, reaffirm the </a:t>
            </a:r>
            <a:r>
              <a:rPr lang="en-US" altLang="zh-CN" sz="3200" b="1" u="sng" dirty="0" smtClean="0">
                <a:latin typeface="Book Antiqua" panose="02040602050305030304" pitchFamily="18" charset="0"/>
                <a:cs typeface="Calibri" panose="020F0502020204030204" pitchFamily="34" charset="0"/>
              </a:rPr>
              <a:t>results</a:t>
            </a:r>
            <a:r>
              <a:rPr lang="en-US" altLang="zh-CN" sz="3200" b="1" dirty="0" smtClean="0">
                <a:latin typeface="Book Antiqua" panose="02040602050305030304" pitchFamily="18" charset="0"/>
                <a:cs typeface="Calibri" panose="020F0502020204030204" pitchFamily="34" charset="0"/>
              </a:rPr>
              <a:t> of previous work, solve new or existing </a:t>
            </a:r>
            <a:r>
              <a:rPr lang="en-US" altLang="zh-CN" sz="3200" b="1" u="sng" dirty="0" smtClean="0">
                <a:latin typeface="Book Antiqua" panose="02040602050305030304" pitchFamily="18" charset="0"/>
                <a:cs typeface="Calibri" panose="020F0502020204030204" pitchFamily="34" charset="0"/>
              </a:rPr>
              <a:t>problems</a:t>
            </a:r>
            <a:r>
              <a:rPr lang="en-US" altLang="zh-CN" sz="3200" b="1" dirty="0" smtClean="0">
                <a:latin typeface="Book Antiqua" panose="02040602050305030304" pitchFamily="18" charset="0"/>
                <a:cs typeface="Calibri" panose="020F0502020204030204" pitchFamily="34" charset="0"/>
              </a:rPr>
              <a:t>, support </a:t>
            </a:r>
            <a:r>
              <a:rPr lang="en-US" altLang="zh-CN" sz="3200" b="1" u="sng" dirty="0" smtClean="0">
                <a:latin typeface="Book Antiqua" panose="02040602050305030304" pitchFamily="18" charset="0"/>
                <a:cs typeface="Calibri" panose="020F0502020204030204" pitchFamily="34" charset="0"/>
              </a:rPr>
              <a:t>theorems</a:t>
            </a:r>
            <a:r>
              <a:rPr lang="en-US" altLang="zh-CN" sz="3200" b="1" dirty="0" smtClean="0">
                <a:latin typeface="Book Antiqua" panose="02040602050305030304" pitchFamily="18" charset="0"/>
                <a:cs typeface="Calibri" panose="020F0502020204030204" pitchFamily="34" charset="0"/>
              </a:rPr>
              <a:t>, or develop new </a:t>
            </a:r>
            <a:r>
              <a:rPr lang="en-US" altLang="zh-CN" sz="3200" b="1" u="sng" dirty="0" smtClean="0">
                <a:latin typeface="Book Antiqua" panose="02040602050305030304" pitchFamily="18" charset="0"/>
                <a:cs typeface="Calibri" panose="020F0502020204030204" pitchFamily="34" charset="0"/>
              </a:rPr>
              <a:t>theories</a:t>
            </a:r>
            <a:r>
              <a:rPr lang="en-US" altLang="zh-CN" sz="3200" b="1" dirty="0" smtClean="0">
                <a:latin typeface="Book Antiqua" panose="02040602050305030304" pitchFamily="18" charset="0"/>
                <a:cs typeface="Calibri" panose="020F0502020204030204" pitchFamily="34" charset="0"/>
              </a:rPr>
              <a:t>.</a:t>
            </a:r>
            <a:endParaRPr lang="zh-CN" altLang="en-US" sz="3200" b="1" dirty="0">
              <a:latin typeface="Book Antiqua" panose="02040602050305030304" pitchFamily="18" charset="0"/>
              <a:cs typeface="Calibri" panose="020F0502020204030204" pitchFamily="34" charset="0"/>
            </a:endParaRPr>
          </a:p>
        </p:txBody>
      </p:sp>
    </p:spTree>
    <p:extLst>
      <p:ext uri="{BB962C8B-B14F-4D97-AF65-F5344CB8AC3E}">
        <p14:creationId xmlns:p14="http://schemas.microsoft.com/office/powerpoint/2010/main" val="4235167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esearch_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495" y="212799"/>
            <a:ext cx="8603088" cy="6432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256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b="1" dirty="0">
                <a:latin typeface="Book Antiqua" panose="02040602050305030304" pitchFamily="18" charset="0"/>
              </a:rPr>
              <a:t>Research </a:t>
            </a:r>
            <a:r>
              <a:rPr lang="en-US" altLang="zh-CN" b="1" dirty="0" smtClean="0">
                <a:latin typeface="Book Antiqua" panose="02040602050305030304" pitchFamily="18" charset="0"/>
              </a:rPr>
              <a:t>topic</a:t>
            </a:r>
            <a:endParaRPr lang="en-US" altLang="zh-CN" b="1" dirty="0">
              <a:latin typeface="Book Antiqua" panose="02040602050305030304" pitchFamily="18" charset="0"/>
            </a:endParaRPr>
          </a:p>
        </p:txBody>
      </p:sp>
      <p:sp>
        <p:nvSpPr>
          <p:cNvPr id="16387" name="Rectangle 3"/>
          <p:cNvSpPr>
            <a:spLocks noGrp="1" noChangeArrowheads="1"/>
          </p:cNvSpPr>
          <p:nvPr>
            <p:ph type="body" idx="1"/>
          </p:nvPr>
        </p:nvSpPr>
        <p:spPr>
          <a:xfrm>
            <a:off x="965914" y="1596980"/>
            <a:ext cx="10637951" cy="4579983"/>
          </a:xfrm>
        </p:spPr>
        <p:txBody>
          <a:bodyPr>
            <a:normAutofit/>
          </a:bodyPr>
          <a:lstStyle/>
          <a:p>
            <a:pPr>
              <a:lnSpc>
                <a:spcPct val="200000"/>
              </a:lnSpc>
            </a:pPr>
            <a:r>
              <a:rPr lang="en-US" altLang="zh-CN" sz="3200" b="1" i="1" dirty="0">
                <a:latin typeface="Book Antiqua" panose="02040602050305030304" pitchFamily="18" charset="0"/>
              </a:rPr>
              <a:t>What is the best way to travel from HZ Railway Station to </a:t>
            </a:r>
            <a:r>
              <a:rPr lang="en-US" altLang="zh-CN" sz="3200" b="1" i="1" dirty="0" err="1">
                <a:latin typeface="Book Antiqua" panose="02040602050305030304" pitchFamily="18" charset="0"/>
              </a:rPr>
              <a:t>Zijingang</a:t>
            </a:r>
            <a:r>
              <a:rPr lang="en-US" altLang="zh-CN" sz="3200" b="1" i="1" dirty="0">
                <a:latin typeface="Book Antiqua" panose="02040602050305030304" pitchFamily="18" charset="0"/>
              </a:rPr>
              <a:t> Campus? </a:t>
            </a:r>
            <a:endParaRPr lang="en-US" altLang="zh-CN" sz="3200" b="1" i="1" dirty="0" smtClean="0">
              <a:latin typeface="Book Antiqua" panose="02040602050305030304" pitchFamily="18" charset="0"/>
            </a:endParaRPr>
          </a:p>
          <a:p>
            <a:pPr>
              <a:lnSpc>
                <a:spcPct val="200000"/>
              </a:lnSpc>
            </a:pPr>
            <a:r>
              <a:rPr lang="en-US" altLang="zh-CN" sz="3200" b="1" i="1" dirty="0" smtClean="0">
                <a:latin typeface="Book Antiqua" panose="02040602050305030304" pitchFamily="18" charset="0"/>
                <a:sym typeface="Wingdings" panose="05000000000000000000" pitchFamily="2" charset="2"/>
              </a:rPr>
              <a:t> The fastest?</a:t>
            </a:r>
            <a:r>
              <a:rPr lang="en-US" altLang="zh-CN" sz="3200" b="1" i="1" dirty="0">
                <a:latin typeface="Book Antiqua" panose="02040602050305030304" pitchFamily="18" charset="0"/>
                <a:sym typeface="Wingdings" panose="05000000000000000000" pitchFamily="2" charset="2"/>
              </a:rPr>
              <a:t> </a:t>
            </a:r>
            <a:r>
              <a:rPr lang="en-US" altLang="zh-CN" sz="3200" b="1" i="1" dirty="0" smtClean="0">
                <a:latin typeface="Book Antiqua" panose="02040602050305030304" pitchFamily="18" charset="0"/>
                <a:sym typeface="Wingdings" panose="05000000000000000000" pitchFamily="2" charset="2"/>
              </a:rPr>
              <a:t>The cheapest? The most comfortable? …</a:t>
            </a:r>
          </a:p>
        </p:txBody>
      </p:sp>
    </p:spTree>
    <p:extLst>
      <p:ext uri="{BB962C8B-B14F-4D97-AF65-F5344CB8AC3E}">
        <p14:creationId xmlns:p14="http://schemas.microsoft.com/office/powerpoint/2010/main" val="363274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ea typeface="+mn-ea"/>
              </a:rPr>
              <a:t>Research Question</a:t>
            </a:r>
            <a:endParaRPr lang="zh-CN" altLang="en-US" b="1" dirty="0">
              <a:latin typeface="Book Antiqua" panose="02040602050305030304" pitchFamily="18" charset="0"/>
              <a:ea typeface="+mn-ea"/>
            </a:endParaRPr>
          </a:p>
        </p:txBody>
      </p:sp>
      <p:sp>
        <p:nvSpPr>
          <p:cNvPr id="3" name="内容占位符 2"/>
          <p:cNvSpPr>
            <a:spLocks noGrp="1"/>
          </p:cNvSpPr>
          <p:nvPr>
            <p:ph idx="1"/>
          </p:nvPr>
        </p:nvSpPr>
        <p:spPr>
          <a:xfrm>
            <a:off x="991671" y="1690688"/>
            <a:ext cx="10998559" cy="4787385"/>
          </a:xfrm>
        </p:spPr>
        <p:txBody>
          <a:bodyPr>
            <a:noAutofit/>
          </a:bodyPr>
          <a:lstStyle/>
          <a:p>
            <a:pPr>
              <a:lnSpc>
                <a:spcPct val="150000"/>
              </a:lnSpc>
            </a:pPr>
            <a:r>
              <a:rPr lang="en-US" altLang="zh-CN" sz="3200" b="1" dirty="0" smtClean="0">
                <a:latin typeface="Book Antiqua" panose="02040602050305030304" pitchFamily="18" charset="0"/>
              </a:rPr>
              <a:t>Specifying the RQ is the methodological </a:t>
            </a:r>
            <a:r>
              <a:rPr lang="en-US" altLang="zh-CN" sz="3200" b="1" u="sng" dirty="0" smtClean="0">
                <a:latin typeface="Book Antiqua" panose="02040602050305030304" pitchFamily="18" charset="0"/>
              </a:rPr>
              <a:t>point of departure </a:t>
            </a:r>
            <a:r>
              <a:rPr lang="en-US" altLang="zh-CN" sz="3200" b="1" dirty="0" smtClean="0">
                <a:latin typeface="Book Antiqua" panose="02040602050305030304" pitchFamily="18" charset="0"/>
              </a:rPr>
              <a:t>of scholarly research in both the natural and social sciences. The research will </a:t>
            </a:r>
            <a:r>
              <a:rPr lang="en-US" altLang="zh-CN" sz="3200" b="1" u="sng" dirty="0" smtClean="0">
                <a:latin typeface="Book Antiqua" panose="02040602050305030304" pitchFamily="18" charset="0"/>
              </a:rPr>
              <a:t>answer</a:t>
            </a:r>
            <a:r>
              <a:rPr lang="en-US" altLang="zh-CN" sz="3200" b="1" dirty="0" smtClean="0">
                <a:latin typeface="Book Antiqua" panose="02040602050305030304" pitchFamily="18" charset="0"/>
              </a:rPr>
              <a:t> the question posed.</a:t>
            </a:r>
            <a:endParaRPr lang="zh-CN" altLang="en-US" sz="3200" b="1" dirty="0">
              <a:latin typeface="Book Antiqua" panose="02040602050305030304" pitchFamily="18" charset="0"/>
            </a:endParaRPr>
          </a:p>
        </p:txBody>
      </p:sp>
    </p:spTree>
    <p:extLst>
      <p:ext uri="{BB962C8B-B14F-4D97-AF65-F5344CB8AC3E}">
        <p14:creationId xmlns:p14="http://schemas.microsoft.com/office/powerpoint/2010/main" val="874374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ea typeface="+mn-ea"/>
              </a:rPr>
              <a:t>Why are RQs so important? </a:t>
            </a:r>
            <a:endParaRPr lang="zh-CN" altLang="en-US" b="1" dirty="0">
              <a:latin typeface="Book Antiqua" panose="02040602050305030304" pitchFamily="18" charset="0"/>
              <a:ea typeface="+mn-ea"/>
            </a:endParaRPr>
          </a:p>
        </p:txBody>
      </p:sp>
      <p:sp>
        <p:nvSpPr>
          <p:cNvPr id="3" name="内容占位符 2"/>
          <p:cNvSpPr>
            <a:spLocks noGrp="1"/>
          </p:cNvSpPr>
          <p:nvPr>
            <p:ph idx="1"/>
          </p:nvPr>
        </p:nvSpPr>
        <p:spPr>
          <a:xfrm>
            <a:off x="838200" y="1690688"/>
            <a:ext cx="10515600" cy="4607081"/>
          </a:xfrm>
        </p:spPr>
        <p:txBody>
          <a:bodyPr>
            <a:normAutofit/>
          </a:bodyPr>
          <a:lstStyle/>
          <a:p>
            <a:pPr>
              <a:lnSpc>
                <a:spcPct val="150000"/>
              </a:lnSpc>
            </a:pPr>
            <a:r>
              <a:rPr lang="en-US" altLang="zh-CN" sz="3200" b="1" dirty="0" smtClean="0">
                <a:latin typeface="Book Antiqua" panose="02040602050305030304" pitchFamily="18" charset="0"/>
              </a:rPr>
              <a:t>A research question is the fundamental </a:t>
            </a:r>
            <a:r>
              <a:rPr lang="en-US" altLang="zh-CN" sz="3200" b="1" u="sng" dirty="0" smtClean="0">
                <a:latin typeface="Book Antiqua" panose="02040602050305030304" pitchFamily="18" charset="0"/>
              </a:rPr>
              <a:t>core</a:t>
            </a:r>
            <a:r>
              <a:rPr lang="en-US" altLang="zh-CN" sz="3200" b="1" dirty="0" smtClean="0">
                <a:latin typeface="Book Antiqua" panose="02040602050305030304" pitchFamily="18" charset="0"/>
              </a:rPr>
              <a:t> of a research project, study, or review of literature. It focuses the study, determines the methodology, and guides all stages of inquiry, analysis, and reporting.</a:t>
            </a:r>
          </a:p>
        </p:txBody>
      </p:sp>
    </p:spTree>
    <p:extLst>
      <p:ext uri="{BB962C8B-B14F-4D97-AF65-F5344CB8AC3E}">
        <p14:creationId xmlns:p14="http://schemas.microsoft.com/office/powerpoint/2010/main" val="133675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Book Antiqua" panose="02040602050305030304" pitchFamily="18" charset="0"/>
                <a:ea typeface="+mn-ea"/>
                <a:cs typeface="Calibri" panose="020F0502020204030204" pitchFamily="34" charset="0"/>
              </a:rPr>
              <a:t>Research questions should be … </a:t>
            </a:r>
            <a:endParaRPr lang="zh-CN" altLang="en-US" b="1" dirty="0">
              <a:latin typeface="Book Antiqua" panose="02040602050305030304" pitchFamily="18" charset="0"/>
              <a:ea typeface="+mn-ea"/>
              <a:cs typeface="Calibri" panose="020F0502020204030204" pitchFamily="34" charset="0"/>
            </a:endParaRPr>
          </a:p>
        </p:txBody>
      </p:sp>
      <p:sp>
        <p:nvSpPr>
          <p:cNvPr id="3" name="内容占位符 2"/>
          <p:cNvSpPr>
            <a:spLocks noGrp="1"/>
          </p:cNvSpPr>
          <p:nvPr>
            <p:ph idx="1"/>
          </p:nvPr>
        </p:nvSpPr>
        <p:spPr>
          <a:xfrm>
            <a:off x="1300766" y="1690688"/>
            <a:ext cx="10053033" cy="4486275"/>
          </a:xfrm>
        </p:spPr>
        <p:txBody>
          <a:bodyPr>
            <a:normAutofit/>
          </a:bodyPr>
          <a:lstStyle/>
          <a:p>
            <a:pPr>
              <a:lnSpc>
                <a:spcPct val="150000"/>
              </a:lnSpc>
            </a:pPr>
            <a:r>
              <a:rPr lang="en-US" altLang="zh-CN" sz="3200" b="1" dirty="0" smtClean="0">
                <a:latin typeface="Book Antiqua" panose="02040602050305030304" pitchFamily="18" charset="0"/>
                <a:cs typeface="Calibri" panose="020F0502020204030204" pitchFamily="34" charset="0"/>
              </a:rPr>
              <a:t>Feasible.</a:t>
            </a:r>
          </a:p>
          <a:p>
            <a:pPr>
              <a:lnSpc>
                <a:spcPct val="150000"/>
              </a:lnSpc>
            </a:pPr>
            <a:r>
              <a:rPr lang="en-US" altLang="zh-CN" sz="3200" b="1" dirty="0" smtClean="0">
                <a:latin typeface="Book Antiqua" panose="02040602050305030304" pitchFamily="18" charset="0"/>
                <a:cs typeface="Calibri" panose="020F0502020204030204" pitchFamily="34" charset="0"/>
              </a:rPr>
              <a:t>Clear.</a:t>
            </a:r>
          </a:p>
          <a:p>
            <a:pPr>
              <a:lnSpc>
                <a:spcPct val="150000"/>
              </a:lnSpc>
            </a:pPr>
            <a:r>
              <a:rPr lang="en-US" altLang="zh-CN" sz="3200" b="1" dirty="0" smtClean="0">
                <a:latin typeface="Book Antiqua" panose="02040602050305030304" pitchFamily="18" charset="0"/>
                <a:cs typeface="Calibri" panose="020F0502020204030204" pitchFamily="34" charset="0"/>
              </a:rPr>
              <a:t>Significant.</a:t>
            </a:r>
          </a:p>
          <a:p>
            <a:pPr>
              <a:lnSpc>
                <a:spcPct val="150000"/>
              </a:lnSpc>
            </a:pPr>
            <a:r>
              <a:rPr lang="en-US" altLang="zh-CN" sz="3200" b="1" dirty="0" smtClean="0">
                <a:latin typeface="Book Antiqua" panose="02040602050305030304" pitchFamily="18" charset="0"/>
                <a:cs typeface="Calibri" panose="020F0502020204030204" pitchFamily="34" charset="0"/>
              </a:rPr>
              <a:t>Ethical.</a:t>
            </a:r>
            <a:endParaRPr lang="zh-CN" altLang="en-US" sz="3200" b="1" dirty="0">
              <a:latin typeface="Book Antiqua" panose="02040602050305030304" pitchFamily="18" charset="0"/>
              <a:cs typeface="Calibri" panose="020F0502020204030204" pitchFamily="34" charset="0"/>
            </a:endParaRPr>
          </a:p>
        </p:txBody>
      </p:sp>
    </p:spTree>
    <p:extLst>
      <p:ext uri="{BB962C8B-B14F-4D97-AF65-F5344CB8AC3E}">
        <p14:creationId xmlns:p14="http://schemas.microsoft.com/office/powerpoint/2010/main" val="2419259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592</Words>
  <Application>Microsoft Office PowerPoint</Application>
  <PresentationFormat>宽屏</PresentationFormat>
  <Paragraphs>66</Paragraphs>
  <Slides>20</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等线</vt:lpstr>
      <vt:lpstr>等线 Light</vt:lpstr>
      <vt:lpstr>Arial</vt:lpstr>
      <vt:lpstr>Book Antiqua</vt:lpstr>
      <vt:lpstr>Calibri</vt:lpstr>
      <vt:lpstr>Wingdings</vt:lpstr>
      <vt:lpstr>Office 主题​​</vt:lpstr>
      <vt:lpstr>English Writing II</vt:lpstr>
      <vt:lpstr>Final term paper </vt:lpstr>
      <vt:lpstr>Lesson plans</vt:lpstr>
      <vt:lpstr>What is research </vt:lpstr>
      <vt:lpstr>PowerPoint 演示文稿</vt:lpstr>
      <vt:lpstr>Research topic</vt:lpstr>
      <vt:lpstr>Research Question</vt:lpstr>
      <vt:lpstr>Why are RQs so important? </vt:lpstr>
      <vt:lpstr>Research questions should be … </vt:lpstr>
      <vt:lpstr>Not-so-good RQs</vt:lpstr>
      <vt:lpstr>Examples: drafting the RQs</vt:lpstr>
      <vt:lpstr>Examples: drafting the RQs</vt:lpstr>
      <vt:lpstr>Examples: drafting the RQs</vt:lpstr>
      <vt:lpstr>In-class writing 1301 (10 minutes)</vt:lpstr>
      <vt:lpstr>Academic writings </vt:lpstr>
      <vt:lpstr>IMRD structure </vt:lpstr>
      <vt:lpstr>IMRD variations</vt:lpstr>
      <vt:lpstr>A sample article </vt:lpstr>
      <vt:lpstr>Assignment – RQs </vt:lpstr>
      <vt:lpstr>Assignment – Research Method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Writing II</dc:title>
  <dc:creator>ZHU Ye</dc:creator>
  <cp:lastModifiedBy>ZHU Ye</cp:lastModifiedBy>
  <cp:revision>14</cp:revision>
  <dcterms:created xsi:type="dcterms:W3CDTF">2020-05-19T04:55:46Z</dcterms:created>
  <dcterms:modified xsi:type="dcterms:W3CDTF">2020-05-19T12:49:43Z</dcterms:modified>
</cp:coreProperties>
</file>