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72" r:id="rId4"/>
    <p:sldId id="273" r:id="rId5"/>
    <p:sldId id="270" r:id="rId6"/>
    <p:sldId id="267" r:id="rId7"/>
    <p:sldId id="268" r:id="rId8"/>
    <p:sldId id="271" r:id="rId9"/>
    <p:sldId id="259" r:id="rId10"/>
    <p:sldId id="274" r:id="rId11"/>
    <p:sldId id="260" r:id="rId12"/>
    <p:sldId id="261" r:id="rId13"/>
    <p:sldId id="275" r:id="rId14"/>
    <p:sldId id="262" r:id="rId15"/>
    <p:sldId id="276" r:id="rId16"/>
    <p:sldId id="263" r:id="rId17"/>
    <p:sldId id="264" r:id="rId18"/>
    <p:sldId id="278" r:id="rId19"/>
    <p:sldId id="277" r:id="rId20"/>
    <p:sldId id="279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74" d="100"/>
          <a:sy n="74" d="100"/>
        </p:scale>
        <p:origin x="552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15A762-660A-480A-B3D2-0D57289A4C01}" type="datetimeFigureOut">
              <a:rPr lang="zh-CN" altLang="en-US" smtClean="0"/>
              <a:t>2020/5/27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57B91A-B6D0-49DC-A79A-08BD461DD9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09445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57B91A-B6D0-49DC-A79A-08BD461DD95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66390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72030-0F61-4EC0-B742-386A56BC67BC}" type="datetimeFigureOut">
              <a:rPr lang="zh-CN" altLang="en-US" smtClean="0"/>
              <a:t>2020/5/27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7E0EA-C911-4B4D-B54B-4AF923FCA4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7243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72030-0F61-4EC0-B742-386A56BC67BC}" type="datetimeFigureOut">
              <a:rPr lang="zh-CN" altLang="en-US" smtClean="0"/>
              <a:t>2020/5/27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7E0EA-C911-4B4D-B54B-4AF923FCA4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3897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72030-0F61-4EC0-B742-386A56BC67BC}" type="datetimeFigureOut">
              <a:rPr lang="zh-CN" altLang="en-US" smtClean="0"/>
              <a:t>2020/5/27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7E0EA-C911-4B4D-B54B-4AF923FCA4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3138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72030-0F61-4EC0-B742-386A56BC67BC}" type="datetimeFigureOut">
              <a:rPr lang="zh-CN" altLang="en-US" smtClean="0"/>
              <a:t>2020/5/27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7E0EA-C911-4B4D-B54B-4AF923FCA4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3270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72030-0F61-4EC0-B742-386A56BC67BC}" type="datetimeFigureOut">
              <a:rPr lang="zh-CN" altLang="en-US" smtClean="0"/>
              <a:t>2020/5/27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7E0EA-C911-4B4D-B54B-4AF923FCA4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1857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72030-0F61-4EC0-B742-386A56BC67BC}" type="datetimeFigureOut">
              <a:rPr lang="zh-CN" altLang="en-US" smtClean="0"/>
              <a:t>2020/5/27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7E0EA-C911-4B4D-B54B-4AF923FCA4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6229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72030-0F61-4EC0-B742-386A56BC67BC}" type="datetimeFigureOut">
              <a:rPr lang="zh-CN" altLang="en-US" smtClean="0"/>
              <a:t>2020/5/27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7E0EA-C911-4B4D-B54B-4AF923FCA4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372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72030-0F61-4EC0-B742-386A56BC67BC}" type="datetimeFigureOut">
              <a:rPr lang="zh-CN" altLang="en-US" smtClean="0"/>
              <a:t>2020/5/27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7E0EA-C911-4B4D-B54B-4AF923FCA4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6441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72030-0F61-4EC0-B742-386A56BC67BC}" type="datetimeFigureOut">
              <a:rPr lang="zh-CN" altLang="en-US" smtClean="0"/>
              <a:t>2020/5/27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7E0EA-C911-4B4D-B54B-4AF923FCA4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9238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72030-0F61-4EC0-B742-386A56BC67BC}" type="datetimeFigureOut">
              <a:rPr lang="zh-CN" altLang="en-US" smtClean="0"/>
              <a:t>2020/5/27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7E0EA-C911-4B4D-B54B-4AF923FCA4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327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72030-0F61-4EC0-B742-386A56BC67BC}" type="datetimeFigureOut">
              <a:rPr lang="zh-CN" altLang="en-US" smtClean="0"/>
              <a:t>2020/5/27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7E0EA-C911-4B4D-B54B-4AF923FCA4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3974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F72030-0F61-4EC0-B742-386A56BC67BC}" type="datetimeFigureOut">
              <a:rPr lang="zh-CN" altLang="en-US" smtClean="0"/>
              <a:t>2020/5/27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17E0EA-C911-4B4D-B54B-4AF923FCA4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1448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Research%20paper%20(Articulatory%20Skills)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Research%20paper%20(Analytic%20ability).pdf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Research%20paper%20(Pausing%20in%20Writing).pdf" TargetMode="External"/><Relationship Id="rId5" Type="http://schemas.openxmlformats.org/officeDocument/2006/relationships/hyperlink" Target="Research%20paper%20(Articulatory%20Skills).pdf" TargetMode="External"/><Relationship Id="rId4" Type="http://schemas.openxmlformats.org/officeDocument/2006/relationships/hyperlink" Target="Research%20paper%20(Oral%20Fluency).pdf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 dirty="0" smtClean="0">
                <a:latin typeface="Book Antiqua" panose="02040602050305030304" pitchFamily="18" charset="0"/>
              </a:rPr>
              <a:t>English Writing II</a:t>
            </a:r>
            <a:endParaRPr lang="zh-CN" altLang="en-US" b="1" dirty="0">
              <a:latin typeface="Book Antiqua" panose="02040602050305030304" pitchFamily="18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695977" y="4091435"/>
            <a:ext cx="9144000" cy="1655762"/>
          </a:xfrm>
        </p:spPr>
        <p:txBody>
          <a:bodyPr>
            <a:normAutofit/>
          </a:bodyPr>
          <a:lstStyle/>
          <a:p>
            <a:pPr algn="r"/>
            <a:r>
              <a:rPr lang="en-US" altLang="zh-CN" sz="3200" b="1" dirty="0" smtClean="0">
                <a:latin typeface="Book Antiqua" panose="02040602050305030304" pitchFamily="18" charset="0"/>
              </a:rPr>
              <a:t>Week 14 Writing </a:t>
            </a:r>
            <a:r>
              <a:rPr lang="en-US" altLang="zh-CN" sz="3200" b="1" dirty="0" smtClean="0">
                <a:latin typeface="Book Antiqua" panose="02040602050305030304" pitchFamily="18" charset="0"/>
              </a:rPr>
              <a:t>about the</a:t>
            </a:r>
            <a:r>
              <a:rPr lang="en-US" altLang="zh-CN" sz="3200" b="1" dirty="0" smtClean="0">
                <a:latin typeface="Book Antiqua" panose="02040602050305030304" pitchFamily="18" charset="0"/>
              </a:rPr>
              <a:t> </a:t>
            </a:r>
            <a:r>
              <a:rPr lang="en-US" altLang="zh-CN" sz="3200" b="1" dirty="0" smtClean="0">
                <a:latin typeface="Book Antiqua" panose="02040602050305030304" pitchFamily="18" charset="0"/>
              </a:rPr>
              <a:t>Method </a:t>
            </a:r>
            <a:endParaRPr lang="zh-CN" altLang="en-US" sz="3200" b="1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3316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latin typeface="Book Antiqua" panose="02040602050305030304" pitchFamily="18" charset="0"/>
              </a:rPr>
              <a:t>Fast reading (second round) 12 minutes</a:t>
            </a:r>
            <a:endParaRPr lang="zh-CN" altLang="en-US" b="1" dirty="0">
              <a:latin typeface="Book Antiqua" panose="0204060205030503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4704" y="1573001"/>
            <a:ext cx="10259096" cy="472165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b="1" dirty="0" smtClean="0">
                <a:latin typeface="Book Antiqua" panose="02040602050305030304" pitchFamily="18" charset="0"/>
              </a:rPr>
              <a:t>The part of Method</a:t>
            </a:r>
          </a:p>
          <a:p>
            <a:pPr>
              <a:lnSpc>
                <a:spcPct val="150000"/>
              </a:lnSpc>
            </a:pPr>
            <a:r>
              <a:rPr lang="en-US" altLang="zh-CN" sz="3200" b="1" dirty="0" smtClean="0">
                <a:latin typeface="Book Antiqua" panose="02040602050305030304" pitchFamily="18" charset="0"/>
              </a:rPr>
              <a:t>Major components?</a:t>
            </a:r>
          </a:p>
          <a:p>
            <a:pPr>
              <a:lnSpc>
                <a:spcPct val="150000"/>
              </a:lnSpc>
            </a:pPr>
            <a:r>
              <a:rPr lang="en-US" altLang="zh-CN" sz="3200" b="1" dirty="0" smtClean="0">
                <a:latin typeface="Book Antiqua" panose="02040602050305030304" pitchFamily="18" charset="0"/>
              </a:rPr>
              <a:t>Sequence of writing?</a:t>
            </a:r>
          </a:p>
          <a:p>
            <a:pPr>
              <a:lnSpc>
                <a:spcPct val="150000"/>
              </a:lnSpc>
            </a:pPr>
            <a:r>
              <a:rPr lang="en-US" altLang="zh-CN" sz="3200" b="1" dirty="0" smtClean="0">
                <a:latin typeface="Book Antiqua" panose="02040602050305030304" pitchFamily="18" charset="0"/>
              </a:rPr>
              <a:t>Style of language? 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9964" y="1479974"/>
            <a:ext cx="3273836" cy="4907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222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latin typeface="Book Antiqua" panose="02040602050305030304" pitchFamily="18" charset="0"/>
                <a:ea typeface="+mn-ea"/>
              </a:rPr>
              <a:t>Components of the Method part</a:t>
            </a:r>
            <a:endParaRPr lang="zh-CN" altLang="en-US" b="1" dirty="0">
              <a:latin typeface="Book Antiqua" panose="02040602050305030304" pitchFamily="18" charset="0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12108" y="1571223"/>
            <a:ext cx="10241692" cy="489136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b="1" dirty="0" smtClean="0">
                <a:latin typeface="Book Antiqua" panose="02040602050305030304" pitchFamily="18" charset="0"/>
              </a:rPr>
              <a:t>Participants/ subjects</a:t>
            </a:r>
          </a:p>
          <a:p>
            <a:pPr>
              <a:lnSpc>
                <a:spcPct val="150000"/>
              </a:lnSpc>
            </a:pPr>
            <a:r>
              <a:rPr lang="en-US" altLang="zh-CN" sz="3200" b="1" dirty="0" smtClean="0">
                <a:latin typeface="Book Antiqua" panose="02040602050305030304" pitchFamily="18" charset="0"/>
              </a:rPr>
              <a:t>Instruments/ materials</a:t>
            </a:r>
          </a:p>
          <a:p>
            <a:pPr>
              <a:lnSpc>
                <a:spcPct val="150000"/>
              </a:lnSpc>
            </a:pPr>
            <a:r>
              <a:rPr lang="en-US" altLang="zh-CN" sz="3200" b="1" dirty="0" smtClean="0">
                <a:latin typeface="Book Antiqua" panose="02040602050305030304" pitchFamily="18" charset="0"/>
              </a:rPr>
              <a:t>Procedures</a:t>
            </a:r>
          </a:p>
          <a:p>
            <a:pPr>
              <a:lnSpc>
                <a:spcPct val="150000"/>
              </a:lnSpc>
            </a:pPr>
            <a:r>
              <a:rPr lang="en-US" altLang="zh-CN" sz="3200" b="1" dirty="0" smtClean="0">
                <a:latin typeface="Book Antiqua" panose="02040602050305030304" pitchFamily="18" charset="0"/>
              </a:rPr>
              <a:t>Measurement of the variables/ data type</a:t>
            </a:r>
          </a:p>
          <a:p>
            <a:pPr>
              <a:lnSpc>
                <a:spcPct val="150000"/>
              </a:lnSpc>
            </a:pPr>
            <a:r>
              <a:rPr lang="en-US" altLang="zh-CN" sz="3200" b="1" dirty="0" smtClean="0">
                <a:latin typeface="Book Antiqua" panose="02040602050305030304" pitchFamily="18" charset="0"/>
              </a:rPr>
              <a:t>Data analysis </a:t>
            </a:r>
            <a:endParaRPr lang="zh-CN" altLang="en-US" sz="3200" b="1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8789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4131" y="4976942"/>
            <a:ext cx="2298355" cy="173972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latin typeface="Book Antiqua" panose="02040602050305030304" pitchFamily="18" charset="0"/>
                <a:ea typeface="+mn-ea"/>
              </a:rPr>
              <a:t>Participants</a:t>
            </a:r>
            <a:endParaRPr lang="zh-CN" altLang="en-US" b="1" dirty="0">
              <a:latin typeface="Book Antiqua" panose="02040602050305030304" pitchFamily="18" charset="0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45741"/>
            <a:ext cx="11024286" cy="473122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b="1" dirty="0" smtClean="0">
                <a:latin typeface="Book Antiqua" panose="02040602050305030304" pitchFamily="18" charset="0"/>
              </a:rPr>
              <a:t>Sampling, recruiting and grouping (criteria &amp; procedure)</a:t>
            </a:r>
            <a:endParaRPr lang="en-US" altLang="zh-CN" sz="3200" b="1" dirty="0">
              <a:latin typeface="Book Antiqua" panose="0204060205030503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3200" b="1" dirty="0" smtClean="0">
                <a:latin typeface="Book Antiqua" panose="02040602050305030304" pitchFamily="18" charset="0"/>
              </a:rPr>
              <a:t>Demographic information</a:t>
            </a:r>
          </a:p>
          <a:p>
            <a:pPr>
              <a:lnSpc>
                <a:spcPct val="150000"/>
              </a:lnSpc>
            </a:pPr>
            <a:r>
              <a:rPr lang="en-US" altLang="zh-CN" sz="3200" b="1" dirty="0" smtClean="0">
                <a:latin typeface="Book Antiqua" panose="02040602050305030304" pitchFamily="18" charset="0"/>
              </a:rPr>
              <a:t>Other relevant information </a:t>
            </a:r>
          </a:p>
          <a:p>
            <a:pPr>
              <a:lnSpc>
                <a:spcPct val="150000"/>
              </a:lnSpc>
            </a:pPr>
            <a:r>
              <a:rPr lang="en-US" altLang="zh-CN" sz="3200" b="1" dirty="0" smtClean="0">
                <a:latin typeface="Book Antiqua" panose="02040602050305030304" pitchFamily="18" charset="0"/>
              </a:rPr>
              <a:t>Privacy and confidentiality </a:t>
            </a:r>
          </a:p>
          <a:p>
            <a:pPr>
              <a:lnSpc>
                <a:spcPct val="150000"/>
              </a:lnSpc>
            </a:pPr>
            <a:r>
              <a:rPr lang="en-US" altLang="zh-CN" sz="3200" b="1" dirty="0" smtClean="0">
                <a:latin typeface="Book Antiqua" panose="02040602050305030304" pitchFamily="18" charset="0"/>
                <a:sym typeface="Wingdings" panose="05000000000000000000" pitchFamily="2" charset="2"/>
              </a:rPr>
              <a:t> voluntary participation, informed consent</a:t>
            </a:r>
          </a:p>
        </p:txBody>
      </p:sp>
    </p:spTree>
    <p:extLst>
      <p:ext uri="{BB962C8B-B14F-4D97-AF65-F5344CB8AC3E}">
        <p14:creationId xmlns:p14="http://schemas.microsoft.com/office/powerpoint/2010/main" val="1875009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latin typeface="Book Antiqua" panose="02040602050305030304" pitchFamily="18" charset="0"/>
              </a:rPr>
              <a:t>“Articulatory skills”</a:t>
            </a:r>
            <a:endParaRPr lang="zh-CN" altLang="en-US" b="1" dirty="0">
              <a:latin typeface="Book Antiqua" panose="02040602050305030304" pitchFamily="18" charset="0"/>
            </a:endParaRPr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0925" y="1931831"/>
            <a:ext cx="11416212" cy="4095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077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latin typeface="Book Antiqua" panose="02040602050305030304" pitchFamily="18" charset="0"/>
                <a:ea typeface="+mn-ea"/>
              </a:rPr>
              <a:t>Instruments/ materials</a:t>
            </a:r>
            <a:endParaRPr lang="zh-CN" altLang="en-US" b="1" dirty="0">
              <a:latin typeface="Book Antiqua" panose="02040602050305030304" pitchFamily="18" charset="0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39" y="1507524"/>
            <a:ext cx="10278762" cy="5256076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b="1" dirty="0" smtClean="0">
                <a:latin typeface="Book Antiqua" panose="02040602050305030304" pitchFamily="18" charset="0"/>
              </a:rPr>
              <a:t>Treatments </a:t>
            </a:r>
          </a:p>
          <a:p>
            <a:pPr>
              <a:lnSpc>
                <a:spcPct val="150000"/>
              </a:lnSpc>
            </a:pPr>
            <a:r>
              <a:rPr lang="en-US" altLang="zh-CN" sz="3200" b="1" dirty="0" smtClean="0">
                <a:latin typeface="Book Antiqua" panose="02040602050305030304" pitchFamily="18" charset="0"/>
              </a:rPr>
              <a:t>Tests and exams</a:t>
            </a:r>
          </a:p>
          <a:p>
            <a:pPr>
              <a:lnSpc>
                <a:spcPct val="150000"/>
              </a:lnSpc>
            </a:pPr>
            <a:r>
              <a:rPr lang="en-US" altLang="zh-CN" sz="3200" b="1" dirty="0" smtClean="0">
                <a:latin typeface="Book Antiqua" panose="02040602050305030304" pitchFamily="18" charset="0"/>
              </a:rPr>
              <a:t>Questionnaires</a:t>
            </a:r>
          </a:p>
          <a:p>
            <a:pPr>
              <a:lnSpc>
                <a:spcPct val="150000"/>
              </a:lnSpc>
            </a:pPr>
            <a:r>
              <a:rPr lang="en-US" altLang="zh-CN" sz="3200" b="1" dirty="0" smtClean="0">
                <a:latin typeface="Book Antiqua" panose="02040602050305030304" pitchFamily="18" charset="0"/>
              </a:rPr>
              <a:t>Observation checklist </a:t>
            </a:r>
          </a:p>
          <a:p>
            <a:pPr>
              <a:lnSpc>
                <a:spcPct val="150000"/>
              </a:lnSpc>
            </a:pPr>
            <a:r>
              <a:rPr lang="en-US" altLang="zh-CN" sz="3200" b="1" dirty="0" smtClean="0">
                <a:latin typeface="Book Antiqua" panose="02040602050305030304" pitchFamily="18" charset="0"/>
              </a:rPr>
              <a:t>Source: Original or adapted? </a:t>
            </a:r>
          </a:p>
        </p:txBody>
      </p:sp>
      <p:pic>
        <p:nvPicPr>
          <p:cNvPr id="4" name="内容占位符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0473" y="94399"/>
            <a:ext cx="5221527" cy="6763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702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latin typeface="Book Antiqua" panose="02040602050305030304" pitchFamily="18" charset="0"/>
              </a:rPr>
              <a:t>“Pause in Writing”</a:t>
            </a:r>
            <a:endParaRPr lang="zh-CN" altLang="en-US" b="1" dirty="0">
              <a:latin typeface="Book Antiqua" panose="02040602050305030304" pitchFamily="18" charset="0"/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7886" y="1484626"/>
            <a:ext cx="9646277" cy="5183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41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latin typeface="Book Antiqua" panose="02040602050305030304" pitchFamily="18" charset="0"/>
                <a:ea typeface="+mn-ea"/>
              </a:rPr>
              <a:t>Procedure</a:t>
            </a:r>
            <a:endParaRPr lang="zh-CN" altLang="en-US" b="1" dirty="0">
              <a:latin typeface="Book Antiqua" panose="02040602050305030304" pitchFamily="18" charset="0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0688"/>
            <a:ext cx="10948087" cy="448627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b="1" dirty="0" smtClean="0">
                <a:latin typeface="Book Antiqua" panose="02040602050305030304" pitchFamily="18" charset="0"/>
              </a:rPr>
              <a:t>Step-by-step description (a flowchart) </a:t>
            </a:r>
          </a:p>
          <a:p>
            <a:pPr>
              <a:lnSpc>
                <a:spcPct val="150000"/>
              </a:lnSpc>
            </a:pPr>
            <a:r>
              <a:rPr lang="en-US" altLang="zh-CN" sz="3200" b="1" dirty="0" smtClean="0">
                <a:latin typeface="Book Antiqua" panose="02040602050305030304" pitchFamily="18" charset="0"/>
              </a:rPr>
              <a:t>Time, place, people, material, etc. </a:t>
            </a:r>
          </a:p>
          <a:p>
            <a:pPr>
              <a:lnSpc>
                <a:spcPct val="150000"/>
              </a:lnSpc>
            </a:pPr>
            <a:r>
              <a:rPr lang="en-US" altLang="zh-CN" sz="3200" b="1" dirty="0">
                <a:latin typeface="Book Antiqua" panose="02040602050305030304" pitchFamily="18" charset="0"/>
              </a:rPr>
              <a:t>Stage 1 </a:t>
            </a:r>
            <a:r>
              <a:rPr lang="en-US" altLang="zh-CN" sz="3200" b="1" dirty="0">
                <a:latin typeface="Book Antiqua" panose="02040602050305030304" pitchFamily="18" charset="0"/>
                <a:sym typeface="Wingdings" panose="05000000000000000000" pitchFamily="2" charset="2"/>
              </a:rPr>
              <a:t> Stage 2  Stage 3</a:t>
            </a:r>
            <a:r>
              <a:rPr lang="en-US" altLang="zh-CN" sz="3200" b="1" dirty="0">
                <a:latin typeface="Book Antiqua" panose="02040602050305030304" pitchFamily="18" charset="0"/>
              </a:rPr>
              <a:t> </a:t>
            </a:r>
            <a:endParaRPr lang="zh-CN" altLang="en-US" sz="3200" b="1" dirty="0">
              <a:latin typeface="Book Antiqua" panose="0204060205030503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3200" b="1" dirty="0" smtClean="0">
                <a:latin typeface="Book Antiqua" panose="02040602050305030304" pitchFamily="18" charset="0"/>
              </a:rPr>
              <a:t>Pre-test</a:t>
            </a:r>
            <a:r>
              <a:rPr lang="en-US" altLang="zh-CN" sz="3200" b="1" dirty="0" smtClean="0">
                <a:latin typeface="Book Antiqua" panose="02040602050305030304" pitchFamily="18" charset="0"/>
                <a:sym typeface="Wingdings" panose="05000000000000000000" pitchFamily="2" charset="2"/>
              </a:rPr>
              <a:t> Treatment  P</a:t>
            </a:r>
            <a:r>
              <a:rPr lang="en-US" altLang="zh-CN" sz="3200" b="1" dirty="0" smtClean="0">
                <a:latin typeface="Book Antiqua" panose="02040602050305030304" pitchFamily="18" charset="0"/>
              </a:rPr>
              <a:t>ost-test </a:t>
            </a:r>
            <a:r>
              <a:rPr lang="en-US" altLang="zh-CN" sz="3200" b="1" dirty="0" smtClean="0">
                <a:latin typeface="Book Antiqua" panose="02040602050305030304" pitchFamily="18" charset="0"/>
                <a:sym typeface="Wingdings" panose="05000000000000000000" pitchFamily="2" charset="2"/>
              </a:rPr>
              <a:t> D</a:t>
            </a:r>
            <a:r>
              <a:rPr lang="en-US" altLang="zh-CN" sz="3200" b="1" dirty="0" smtClean="0">
                <a:latin typeface="Book Antiqua" panose="02040602050305030304" pitchFamily="18" charset="0"/>
              </a:rPr>
              <a:t>elayed post-test</a:t>
            </a:r>
          </a:p>
          <a:p>
            <a:pPr>
              <a:lnSpc>
                <a:spcPct val="150000"/>
              </a:lnSpc>
            </a:pPr>
            <a:endParaRPr lang="en-US" altLang="zh-CN" sz="3200" b="1" dirty="0" smtClean="0">
              <a:latin typeface="Book Antiqua" panose="02040602050305030304" pitchFamily="18" charset="0"/>
            </a:endParaRPr>
          </a:p>
        </p:txBody>
      </p:sp>
      <p:pic>
        <p:nvPicPr>
          <p:cNvPr id="1026" name="Picture 2" descr="æ¥çæºå¾å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0212" y="365125"/>
            <a:ext cx="3338515" cy="296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7869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latin typeface="Book Antiqua" panose="02040602050305030304" pitchFamily="18" charset="0"/>
                <a:ea typeface="+mn-ea"/>
              </a:rPr>
              <a:t>Measurement and data treatment</a:t>
            </a:r>
            <a:endParaRPr lang="zh-CN" altLang="en-US" b="1" dirty="0">
              <a:latin typeface="Book Antiqua" panose="02040602050305030304" pitchFamily="18" charset="0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63826" y="1556952"/>
            <a:ext cx="10824692" cy="462001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b="1" dirty="0" smtClean="0">
                <a:latin typeface="Book Antiqua" panose="02040602050305030304" pitchFamily="18" charset="0"/>
              </a:rPr>
              <a:t>Data types – scores? Percentage number? Other treatment? </a:t>
            </a:r>
          </a:p>
          <a:p>
            <a:pPr>
              <a:lnSpc>
                <a:spcPct val="150000"/>
              </a:lnSpc>
            </a:pPr>
            <a:r>
              <a:rPr lang="en-US" altLang="zh-CN" sz="3200" b="1" dirty="0" smtClean="0">
                <a:latin typeface="Book Antiqua" panose="02040602050305030304" pitchFamily="18" charset="0"/>
              </a:rPr>
              <a:t>Statistical tools (EXCEL, SPSS) and editions? </a:t>
            </a:r>
          </a:p>
          <a:p>
            <a:pPr>
              <a:lnSpc>
                <a:spcPct val="150000"/>
              </a:lnSpc>
            </a:pPr>
            <a:r>
              <a:rPr lang="en-US" altLang="zh-CN" sz="3200" b="1" dirty="0" smtClean="0">
                <a:latin typeface="Book Antiqua" panose="02040602050305030304" pitchFamily="18" charset="0"/>
                <a:hlinkClick r:id="rId2" action="ppaction://hlinkfile"/>
              </a:rPr>
              <a:t>Research paper (Articulatory Skills).pdf</a:t>
            </a:r>
            <a:endParaRPr lang="zh-CN" altLang="en-US" sz="3200" b="1" dirty="0">
              <a:latin typeface="Book Antiqua" panose="0204060205030503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8319" y="4860458"/>
            <a:ext cx="2728293" cy="49500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99776" y="5547272"/>
            <a:ext cx="1588742" cy="83124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89429" y="5720102"/>
            <a:ext cx="2624184" cy="552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888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latin typeface="Book Antiqua" panose="02040602050305030304" pitchFamily="18" charset="0"/>
              </a:rPr>
              <a:t>Language features </a:t>
            </a:r>
            <a:endParaRPr lang="zh-CN" altLang="en-US" b="1" dirty="0">
              <a:latin typeface="Book Antiqua" panose="0204060205030503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91672" y="1690688"/>
            <a:ext cx="10362127" cy="448627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b="1" dirty="0" smtClean="0">
                <a:latin typeface="Book Antiqua" panose="02040602050305030304" pitchFamily="18" charset="0"/>
              </a:rPr>
              <a:t>Simple past tense</a:t>
            </a:r>
          </a:p>
          <a:p>
            <a:pPr>
              <a:lnSpc>
                <a:spcPct val="150000"/>
              </a:lnSpc>
            </a:pPr>
            <a:r>
              <a:rPr lang="en-US" altLang="zh-CN" sz="3200" b="1" dirty="0" err="1" smtClean="0">
                <a:latin typeface="Book Antiqua" panose="02040602050305030304" pitchFamily="18" charset="0"/>
              </a:rPr>
              <a:t>Passivization</a:t>
            </a:r>
            <a:r>
              <a:rPr lang="en-US" altLang="zh-CN" sz="3200" b="1" dirty="0" smtClean="0">
                <a:latin typeface="Book Antiqua" panose="02040602050305030304" pitchFamily="18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zh-CN" sz="3200" b="1" dirty="0" smtClean="0">
                <a:latin typeface="Book Antiqua" panose="02040602050305030304" pitchFamily="18" charset="0"/>
              </a:rPr>
              <a:t>Specific and accurate</a:t>
            </a:r>
          </a:p>
          <a:p>
            <a:pPr>
              <a:lnSpc>
                <a:spcPct val="150000"/>
              </a:lnSpc>
            </a:pPr>
            <a:r>
              <a:rPr lang="en-US" altLang="zh-CN" sz="3200" b="1" dirty="0" smtClean="0">
                <a:latin typeface="Book Antiqua" panose="02040602050305030304" pitchFamily="18" charset="0"/>
              </a:rPr>
              <a:t>Academic and formal (vs. conversational) </a:t>
            </a:r>
          </a:p>
        </p:txBody>
      </p:sp>
    </p:spTree>
    <p:extLst>
      <p:ext uri="{BB962C8B-B14F-4D97-AF65-F5344CB8AC3E}">
        <p14:creationId xmlns:p14="http://schemas.microsoft.com/office/powerpoint/2010/main" val="1451858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6380" y="271417"/>
            <a:ext cx="10515600" cy="1325563"/>
          </a:xfrm>
        </p:spPr>
        <p:txBody>
          <a:bodyPr/>
          <a:lstStyle/>
          <a:p>
            <a:r>
              <a:rPr lang="en-US" altLang="zh-CN" b="1" dirty="0" smtClean="0">
                <a:latin typeface="Book Antiqua" panose="02040602050305030304" pitchFamily="18" charset="0"/>
              </a:rPr>
              <a:t>In-class writing </a:t>
            </a:r>
            <a:r>
              <a:rPr lang="en-US" altLang="zh-CN" b="1" dirty="0" smtClean="0">
                <a:latin typeface="Book Antiqua" panose="02040602050305030304" pitchFamily="18" charset="0"/>
              </a:rPr>
              <a:t>1401 10-15 minutes </a:t>
            </a:r>
            <a:endParaRPr lang="zh-CN" altLang="en-US" b="1" dirty="0">
              <a:latin typeface="Book Antiqua" panose="0204060205030503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429555"/>
            <a:ext cx="11152031" cy="517730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b="1" dirty="0" smtClean="0">
                <a:latin typeface="Book Antiqua" panose="02040602050305030304" pitchFamily="18" charset="0"/>
              </a:rPr>
              <a:t>The key </a:t>
            </a:r>
            <a:r>
              <a:rPr lang="en-US" altLang="zh-CN" sz="3200" b="1" u="sng" dirty="0" smtClean="0">
                <a:latin typeface="Book Antiqua" panose="02040602050305030304" pitchFamily="18" charset="0"/>
              </a:rPr>
              <a:t>information</a:t>
            </a:r>
            <a:r>
              <a:rPr lang="en-US" altLang="zh-CN" sz="3200" b="1" dirty="0" smtClean="0">
                <a:latin typeface="Book Antiqua" panose="02040602050305030304" pitchFamily="18" charset="0"/>
              </a:rPr>
              <a:t> for different components of Method</a:t>
            </a:r>
          </a:p>
          <a:p>
            <a:pPr>
              <a:lnSpc>
                <a:spcPct val="150000"/>
              </a:lnSpc>
            </a:pPr>
            <a:r>
              <a:rPr lang="en-US" altLang="zh-CN" sz="3200" b="1" dirty="0" smtClean="0">
                <a:latin typeface="Book Antiqua" panose="02040602050305030304" pitchFamily="18" charset="0"/>
              </a:rPr>
              <a:t>Subjects/Participants</a:t>
            </a:r>
          </a:p>
          <a:p>
            <a:pPr>
              <a:lnSpc>
                <a:spcPct val="150000"/>
              </a:lnSpc>
            </a:pPr>
            <a:r>
              <a:rPr lang="en-US" altLang="zh-CN" sz="3200" b="1" dirty="0" smtClean="0">
                <a:latin typeface="Book Antiqua" panose="02040602050305030304" pitchFamily="18" charset="0"/>
              </a:rPr>
              <a:t>Materials/ Instruments</a:t>
            </a:r>
          </a:p>
          <a:p>
            <a:pPr>
              <a:lnSpc>
                <a:spcPct val="150000"/>
              </a:lnSpc>
            </a:pPr>
            <a:r>
              <a:rPr lang="en-US" altLang="zh-CN" sz="3200" b="1" dirty="0" smtClean="0">
                <a:latin typeface="Book Antiqua" panose="02040602050305030304" pitchFamily="18" charset="0"/>
              </a:rPr>
              <a:t>Procedure</a:t>
            </a:r>
          </a:p>
          <a:p>
            <a:pPr>
              <a:lnSpc>
                <a:spcPct val="150000"/>
              </a:lnSpc>
            </a:pPr>
            <a:r>
              <a:rPr lang="en-US" altLang="zh-CN" sz="3200" b="1" dirty="0" smtClean="0">
                <a:latin typeface="Book Antiqua" panose="02040602050305030304" pitchFamily="18" charset="0"/>
              </a:rPr>
              <a:t>*Data types and treatments</a:t>
            </a:r>
          </a:p>
        </p:txBody>
      </p:sp>
    </p:spTree>
    <p:extLst>
      <p:ext uri="{BB962C8B-B14F-4D97-AF65-F5344CB8AC3E}">
        <p14:creationId xmlns:p14="http://schemas.microsoft.com/office/powerpoint/2010/main" val="1061778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latin typeface="Book Antiqua" panose="02040602050305030304" pitchFamily="18" charset="0"/>
              </a:rPr>
              <a:t>In today’s lesson</a:t>
            </a:r>
            <a:endParaRPr lang="zh-CN" altLang="en-US" b="1" dirty="0">
              <a:latin typeface="Book Antiqua" panose="0204060205030503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81825" y="1690688"/>
            <a:ext cx="10271974" cy="448627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b="1" dirty="0" smtClean="0">
                <a:latin typeface="Book Antiqua" panose="02040602050305030304" pitchFamily="18" charset="0"/>
              </a:rPr>
              <a:t>Review of the Research questions</a:t>
            </a:r>
          </a:p>
          <a:p>
            <a:pPr>
              <a:lnSpc>
                <a:spcPct val="150000"/>
              </a:lnSpc>
            </a:pPr>
            <a:r>
              <a:rPr lang="en-US" altLang="zh-CN" sz="3200" b="1" dirty="0" smtClean="0">
                <a:latin typeface="Book Antiqua" panose="02040602050305030304" pitchFamily="18" charset="0"/>
              </a:rPr>
              <a:t>Writing about the Method </a:t>
            </a:r>
            <a:endParaRPr lang="zh-CN" altLang="en-US" sz="3200" b="1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5605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latin typeface="Book Antiqua" panose="02040602050305030304" pitchFamily="18" charset="0"/>
              </a:rPr>
              <a:t>Assignment</a:t>
            </a:r>
            <a:endParaRPr lang="zh-CN" altLang="en-US" b="1" dirty="0">
              <a:latin typeface="Book Antiqua" panose="0204060205030503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b="1" dirty="0" smtClean="0">
                <a:latin typeface="Book Antiqua" panose="02040602050305030304" pitchFamily="18" charset="0"/>
              </a:rPr>
              <a:t>Revise and formulate the research questions</a:t>
            </a:r>
          </a:p>
          <a:p>
            <a:pPr>
              <a:lnSpc>
                <a:spcPct val="150000"/>
              </a:lnSpc>
            </a:pPr>
            <a:r>
              <a:rPr lang="en-US" altLang="zh-CN" sz="3200" b="1" dirty="0" smtClean="0">
                <a:latin typeface="Book Antiqua" panose="02040602050305030304" pitchFamily="18" charset="0"/>
              </a:rPr>
              <a:t>Optimize the research method </a:t>
            </a:r>
          </a:p>
          <a:p>
            <a:pPr>
              <a:lnSpc>
                <a:spcPct val="150000"/>
              </a:lnSpc>
            </a:pPr>
            <a:r>
              <a:rPr lang="en-US" altLang="zh-CN" sz="3200" b="1" dirty="0" smtClean="0">
                <a:latin typeface="Book Antiqua" panose="02040602050305030304" pitchFamily="18" charset="0"/>
              </a:rPr>
              <a:t>Carry out the research (1 days’ work) </a:t>
            </a:r>
          </a:p>
          <a:p>
            <a:pPr>
              <a:lnSpc>
                <a:spcPct val="150000"/>
              </a:lnSpc>
            </a:pPr>
            <a:r>
              <a:rPr lang="en-US" altLang="zh-CN" sz="3200" b="1" dirty="0" smtClean="0">
                <a:latin typeface="Book Antiqua" panose="02040602050305030304" pitchFamily="18" charset="0"/>
              </a:rPr>
              <a:t>Preliminary analysis of the data obtained</a:t>
            </a:r>
            <a:endParaRPr lang="zh-CN" altLang="en-US" sz="3200" b="1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0953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latin typeface="Book Antiqua" panose="02040602050305030304" pitchFamily="18" charset="0"/>
              </a:rPr>
              <a:t>Fast reading (first round) 12 minutes</a:t>
            </a:r>
            <a:endParaRPr lang="zh-CN" altLang="en-US" b="1" dirty="0">
              <a:latin typeface="Book Antiqua" panose="0204060205030503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84856" y="1545655"/>
            <a:ext cx="10168943" cy="463130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b="1" dirty="0" smtClean="0">
                <a:latin typeface="Book Antiqua" panose="02040602050305030304" pitchFamily="18" charset="0"/>
              </a:rPr>
              <a:t>Four articles from SSLA</a:t>
            </a:r>
          </a:p>
          <a:p>
            <a:pPr>
              <a:lnSpc>
                <a:spcPct val="150000"/>
              </a:lnSpc>
            </a:pPr>
            <a:r>
              <a:rPr lang="en-US" altLang="zh-CN" sz="3200" b="1" dirty="0" smtClean="0">
                <a:latin typeface="Book Antiqua" panose="02040602050305030304" pitchFamily="18" charset="0"/>
              </a:rPr>
              <a:t>Title &amp; </a:t>
            </a:r>
            <a:r>
              <a:rPr lang="en-US" altLang="zh-CN" sz="3200" b="1" dirty="0" smtClean="0">
                <a:latin typeface="Book Antiqua" panose="02040602050305030304" pitchFamily="18" charset="0"/>
              </a:rPr>
              <a:t>abstracts</a:t>
            </a:r>
          </a:p>
          <a:p>
            <a:pPr>
              <a:lnSpc>
                <a:spcPct val="150000"/>
              </a:lnSpc>
            </a:pPr>
            <a:r>
              <a:rPr lang="en-US" altLang="zh-CN" sz="3200" b="1" dirty="0" smtClean="0">
                <a:latin typeface="Book Antiqua" panose="02040602050305030304" pitchFamily="18" charset="0"/>
              </a:rPr>
              <a:t>Research questions </a:t>
            </a:r>
          </a:p>
          <a:p>
            <a:pPr>
              <a:lnSpc>
                <a:spcPct val="150000"/>
              </a:lnSpc>
            </a:pPr>
            <a:r>
              <a:rPr lang="en-US" altLang="zh-CN" sz="3200" b="1" dirty="0" smtClean="0">
                <a:latin typeface="Book Antiqua" panose="02040602050305030304" pitchFamily="18" charset="0"/>
              </a:rPr>
              <a:t>IMRD structure</a:t>
            </a:r>
          </a:p>
          <a:p>
            <a:pPr>
              <a:lnSpc>
                <a:spcPct val="150000"/>
              </a:lnSpc>
            </a:pPr>
            <a:r>
              <a:rPr lang="en-US" altLang="zh-CN" sz="3200" b="1" dirty="0" smtClean="0">
                <a:latin typeface="Book Antiqua" panose="02040602050305030304" pitchFamily="18" charset="0"/>
              </a:rPr>
              <a:t>Style of language </a:t>
            </a:r>
            <a:endParaRPr lang="zh-CN" altLang="en-US" sz="3200" b="1" dirty="0">
              <a:latin typeface="Book Antiqua" panose="0204060205030503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9614" y="1545655"/>
            <a:ext cx="3274185" cy="4911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757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latin typeface="Book Antiqua" panose="02040602050305030304" pitchFamily="18" charset="0"/>
              </a:rPr>
              <a:t>Four articles </a:t>
            </a:r>
            <a:endParaRPr lang="zh-CN" altLang="en-US" b="1" dirty="0">
              <a:latin typeface="Book Antiqua" panose="0204060205030503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08338" y="1690688"/>
            <a:ext cx="11483662" cy="4486275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altLang="zh-CN" sz="3200" b="1" dirty="0" smtClean="0">
                <a:latin typeface="Book Antiqua" panose="02040602050305030304" pitchFamily="18" charset="0"/>
              </a:rPr>
              <a:t>“Analytic Ability</a:t>
            </a:r>
            <a:r>
              <a:rPr lang="en-US" altLang="zh-CN" sz="3200" b="1" dirty="0" smtClean="0">
                <a:latin typeface="Book Antiqua" panose="02040602050305030304" pitchFamily="18" charset="0"/>
              </a:rPr>
              <a:t>” </a:t>
            </a:r>
            <a:r>
              <a:rPr lang="en-US" altLang="zh-CN" sz="3200" b="1" dirty="0" smtClean="0">
                <a:latin typeface="Book Antiqua" panose="02040602050305030304" pitchFamily="18" charset="0"/>
                <a:hlinkClick r:id="rId3" action="ppaction://hlinkfile"/>
              </a:rPr>
              <a:t>Research paper (Analytic ability).pdf</a:t>
            </a:r>
            <a:endParaRPr lang="en-US" altLang="zh-CN" sz="3200" b="1" dirty="0" smtClean="0">
              <a:latin typeface="Book Antiqua" panose="0204060205030503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3200" b="1" dirty="0" smtClean="0">
                <a:latin typeface="Book Antiqua" panose="02040602050305030304" pitchFamily="18" charset="0"/>
              </a:rPr>
              <a:t>“Oral </a:t>
            </a:r>
            <a:r>
              <a:rPr lang="en-US" altLang="zh-CN" sz="3200" b="1" dirty="0" smtClean="0">
                <a:latin typeface="Book Antiqua" panose="02040602050305030304" pitchFamily="18" charset="0"/>
              </a:rPr>
              <a:t>Fluency” </a:t>
            </a:r>
            <a:r>
              <a:rPr lang="en-US" altLang="zh-CN" sz="3200" b="1" dirty="0" smtClean="0">
                <a:latin typeface="Book Antiqua" panose="02040602050305030304" pitchFamily="18" charset="0"/>
                <a:hlinkClick r:id="rId4" action="ppaction://hlinkfile"/>
              </a:rPr>
              <a:t>Research paper (Oral Fluency).pdf</a:t>
            </a:r>
            <a:endParaRPr lang="en-US" altLang="zh-CN" sz="3200" b="1" dirty="0" smtClean="0">
              <a:latin typeface="Book Antiqua" panose="0204060205030503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3200" b="1" dirty="0" smtClean="0">
                <a:latin typeface="Book Antiqua" panose="02040602050305030304" pitchFamily="18" charset="0"/>
              </a:rPr>
              <a:t>“Articulatory Skills</a:t>
            </a:r>
            <a:r>
              <a:rPr lang="en-US" altLang="zh-CN" sz="3200" b="1" dirty="0" smtClean="0">
                <a:latin typeface="Book Antiqua" panose="02040602050305030304" pitchFamily="18" charset="0"/>
              </a:rPr>
              <a:t>” </a:t>
            </a:r>
            <a:r>
              <a:rPr lang="en-US" altLang="zh-CN" sz="3200" b="1" dirty="0" smtClean="0">
                <a:latin typeface="Book Antiqua" panose="02040602050305030304" pitchFamily="18" charset="0"/>
                <a:hlinkClick r:id="rId5" action="ppaction://hlinkfile"/>
              </a:rPr>
              <a:t>Research paper (Articulatory Skills).pdf</a:t>
            </a:r>
            <a:endParaRPr lang="en-US" altLang="zh-CN" sz="3200" b="1" dirty="0" smtClean="0">
              <a:latin typeface="Book Antiqua" panose="0204060205030503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3200" b="1" dirty="0" smtClean="0">
                <a:latin typeface="Book Antiqua" panose="02040602050305030304" pitchFamily="18" charset="0"/>
              </a:rPr>
              <a:t>“Pausing in Writing” </a:t>
            </a:r>
            <a:r>
              <a:rPr lang="en-US" altLang="zh-CN" sz="3200" b="1" dirty="0" smtClean="0">
                <a:latin typeface="Book Antiqua" panose="02040602050305030304" pitchFamily="18" charset="0"/>
                <a:hlinkClick r:id="rId6" action="ppaction://hlinkfile"/>
              </a:rPr>
              <a:t>Research paper (Pausing in Writing).pdf</a:t>
            </a:r>
            <a:endParaRPr lang="zh-CN" altLang="en-US" sz="3200" b="1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5785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latin typeface="Book Antiqua" panose="02040602050305030304" pitchFamily="18" charset="0"/>
              </a:rPr>
              <a:t>“Analytic ability</a:t>
            </a:r>
            <a:r>
              <a:rPr lang="zh-CN" altLang="en-US" b="1" dirty="0" smtClean="0">
                <a:latin typeface="Book Antiqua" panose="02040602050305030304" pitchFamily="18" charset="0"/>
              </a:rPr>
              <a:t>”</a:t>
            </a:r>
            <a:endParaRPr lang="zh-CN" altLang="en-US" b="1" dirty="0">
              <a:latin typeface="Book Antiqua" panose="02040602050305030304" pitchFamily="18" charset="0"/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781588"/>
            <a:ext cx="10515600" cy="4568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083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latin typeface="Book Antiqua" panose="02040602050305030304" pitchFamily="18" charset="0"/>
              </a:rPr>
              <a:t>“Articulatory skills”</a:t>
            </a:r>
            <a:endParaRPr lang="zh-CN" altLang="en-US" b="1" dirty="0">
              <a:latin typeface="Book Antiqua" panose="02040602050305030304" pitchFamily="18" charset="0"/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10353541" cy="4892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889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latin typeface="Book Antiqua" panose="02040602050305030304" pitchFamily="18" charset="0"/>
              </a:rPr>
              <a:t>“Pausing in Writing”</a:t>
            </a:r>
            <a:endParaRPr lang="zh-CN" altLang="en-US" b="1" dirty="0">
              <a:latin typeface="Book Antiqua" panose="02040602050305030304" pitchFamily="18" charset="0"/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5459" y="1690688"/>
            <a:ext cx="10947042" cy="4826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023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Book Antiqua" panose="02040602050305030304" pitchFamily="18" charset="0"/>
              </a:rPr>
              <a:t>“</a:t>
            </a:r>
            <a:r>
              <a:rPr lang="en-US" altLang="zh-CN" b="1" dirty="0" smtClean="0">
                <a:latin typeface="Book Antiqua" panose="02040602050305030304" pitchFamily="18" charset="0"/>
              </a:rPr>
              <a:t>Oral fluency</a:t>
            </a:r>
            <a:r>
              <a:rPr lang="zh-CN" altLang="en-US" b="1" dirty="0" smtClean="0">
                <a:latin typeface="Book Antiqua" panose="02040602050305030304" pitchFamily="18" charset="0"/>
              </a:rPr>
              <a:t>”</a:t>
            </a:r>
            <a:endParaRPr lang="zh-CN" altLang="en-US" b="1" dirty="0">
              <a:latin typeface="Book Antiqua" panose="02040602050305030304" pitchFamily="18" charset="0"/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8625" y="1867436"/>
            <a:ext cx="11618084" cy="2321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054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2113"/>
            <a:ext cx="10515600" cy="1325563"/>
          </a:xfrm>
        </p:spPr>
        <p:txBody>
          <a:bodyPr/>
          <a:lstStyle/>
          <a:p>
            <a:r>
              <a:rPr lang="en-US" altLang="zh-CN" b="1" dirty="0" smtClean="0">
                <a:latin typeface="Book Antiqua" panose="02040602050305030304" pitchFamily="18" charset="0"/>
                <a:ea typeface="+mn-ea"/>
              </a:rPr>
              <a:t>Method</a:t>
            </a:r>
            <a:endParaRPr lang="zh-CN" altLang="en-US" b="1" dirty="0">
              <a:latin typeface="Book Antiqua" panose="02040602050305030304" pitchFamily="18" charset="0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49643" y="1352282"/>
            <a:ext cx="11442357" cy="516495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b="1" dirty="0" smtClean="0">
                <a:latin typeface="Book Antiqua" panose="02040602050305030304" pitchFamily="18" charset="0"/>
              </a:rPr>
              <a:t>Research method/ Research design/ Research methodology </a:t>
            </a:r>
          </a:p>
          <a:p>
            <a:pPr>
              <a:lnSpc>
                <a:spcPct val="150000"/>
              </a:lnSpc>
            </a:pPr>
            <a:r>
              <a:rPr lang="en-US" altLang="zh-CN" sz="3200" b="1" dirty="0" smtClean="0">
                <a:latin typeface="Book Antiqua" panose="02040602050305030304" pitchFamily="18" charset="0"/>
              </a:rPr>
              <a:t>Observation (participant and non-participant) </a:t>
            </a:r>
          </a:p>
          <a:p>
            <a:pPr>
              <a:lnSpc>
                <a:spcPct val="150000"/>
              </a:lnSpc>
            </a:pPr>
            <a:r>
              <a:rPr lang="en-US" altLang="zh-CN" sz="3200" b="1" dirty="0" smtClean="0">
                <a:latin typeface="Book Antiqua" panose="02040602050305030304" pitchFamily="18" charset="0"/>
              </a:rPr>
              <a:t>Surveys (questionnaire) and Interviews</a:t>
            </a:r>
            <a:endParaRPr lang="en-US" altLang="zh-CN" sz="3200" b="1" dirty="0">
              <a:latin typeface="Book Antiqua" panose="0204060205030503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3200" b="1" dirty="0" smtClean="0">
                <a:latin typeface="Book Antiqua" panose="02040602050305030304" pitchFamily="18" charset="0"/>
              </a:rPr>
              <a:t>Experiments and quasi-experiments</a:t>
            </a:r>
          </a:p>
          <a:p>
            <a:pPr>
              <a:lnSpc>
                <a:spcPct val="150000"/>
              </a:lnSpc>
            </a:pPr>
            <a:r>
              <a:rPr lang="en-US" altLang="zh-CN" sz="3200" b="1" dirty="0" smtClean="0">
                <a:latin typeface="Book Antiqua" panose="02040602050305030304" pitchFamily="18" charset="0"/>
              </a:rPr>
              <a:t>Case studies </a:t>
            </a:r>
            <a:endParaRPr lang="en-US" altLang="zh-CN" sz="3200" b="1" dirty="0">
              <a:latin typeface="Book Antiqua" panose="0204060205030503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3200" b="1" dirty="0" smtClean="0">
                <a:latin typeface="Book Antiqua" panose="02040602050305030304" pitchFamily="18" charset="0"/>
              </a:rPr>
              <a:t>Mixed </a:t>
            </a:r>
            <a:r>
              <a:rPr lang="en-US" altLang="zh-CN" sz="3200" b="1" dirty="0">
                <a:latin typeface="Book Antiqua" panose="02040602050305030304" pitchFamily="18" charset="0"/>
              </a:rPr>
              <a:t>Methods (combination of some of the above)</a:t>
            </a:r>
            <a:endParaRPr lang="zh-CN" altLang="en-US" sz="3200" b="1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7147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</TotalTime>
  <Words>371</Words>
  <Application>Microsoft Office PowerPoint</Application>
  <PresentationFormat>宽屏</PresentationFormat>
  <Paragraphs>78</Paragraphs>
  <Slides>20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6" baseType="lpstr">
      <vt:lpstr>等线</vt:lpstr>
      <vt:lpstr>等线 Light</vt:lpstr>
      <vt:lpstr>Arial</vt:lpstr>
      <vt:lpstr>Book Antiqua</vt:lpstr>
      <vt:lpstr>Wingdings</vt:lpstr>
      <vt:lpstr>Office 主题​​</vt:lpstr>
      <vt:lpstr>English Writing II</vt:lpstr>
      <vt:lpstr>In today’s lesson</vt:lpstr>
      <vt:lpstr>Fast reading (first round) 12 minutes</vt:lpstr>
      <vt:lpstr>Four articles </vt:lpstr>
      <vt:lpstr>“Analytic ability”</vt:lpstr>
      <vt:lpstr>“Articulatory skills”</vt:lpstr>
      <vt:lpstr>“Pausing in Writing”</vt:lpstr>
      <vt:lpstr>“Oral fluency”</vt:lpstr>
      <vt:lpstr>Method</vt:lpstr>
      <vt:lpstr>Fast reading (second round) 12 minutes</vt:lpstr>
      <vt:lpstr>Components of the Method part</vt:lpstr>
      <vt:lpstr>Participants</vt:lpstr>
      <vt:lpstr>“Articulatory skills”</vt:lpstr>
      <vt:lpstr>Instruments/ materials</vt:lpstr>
      <vt:lpstr>“Pause in Writing”</vt:lpstr>
      <vt:lpstr>Procedure</vt:lpstr>
      <vt:lpstr>Measurement and data treatment</vt:lpstr>
      <vt:lpstr>Language features </vt:lpstr>
      <vt:lpstr>In-class writing 1401 10-15 minutes </vt:lpstr>
      <vt:lpstr>Assignment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English Writing II</dc:title>
  <dc:creator>ZHU Ye</dc:creator>
  <cp:lastModifiedBy>ZHU Ye</cp:lastModifiedBy>
  <cp:revision>24</cp:revision>
  <dcterms:created xsi:type="dcterms:W3CDTF">2020-05-26T00:27:33Z</dcterms:created>
  <dcterms:modified xsi:type="dcterms:W3CDTF">2020-05-27T03:26:52Z</dcterms:modified>
</cp:coreProperties>
</file>