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3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59" r:id="rId12"/>
    <p:sldId id="260" r:id="rId13"/>
    <p:sldId id="261" r:id="rId14"/>
    <p:sldId id="268" r:id="rId15"/>
    <p:sldId id="274" r:id="rId16"/>
    <p:sldId id="269" r:id="rId17"/>
    <p:sldId id="270" r:id="rId18"/>
    <p:sldId id="271" r:id="rId19"/>
    <p:sldId id="272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5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BDBED-5A9D-42B9-8F92-B5497797C2CB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B9EE5-1175-4FF9-84C3-CDCEB0E8F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835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B9EE5-1175-4FF9-84C3-CDCEB0E8F2E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84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C6D6-DA23-449D-85B3-A9BA9CF810F7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936D-FBA3-4242-9E00-0122ACDA7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91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C6D6-DA23-449D-85B3-A9BA9CF810F7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936D-FBA3-4242-9E00-0122ACDA7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40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C6D6-DA23-449D-85B3-A9BA9CF810F7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936D-FBA3-4242-9E00-0122ACDA7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2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C6D6-DA23-449D-85B3-A9BA9CF810F7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936D-FBA3-4242-9E00-0122ACDA7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60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C6D6-DA23-449D-85B3-A9BA9CF810F7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936D-FBA3-4242-9E00-0122ACDA7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9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C6D6-DA23-449D-85B3-A9BA9CF810F7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936D-FBA3-4242-9E00-0122ACDA7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68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C6D6-DA23-449D-85B3-A9BA9CF810F7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936D-FBA3-4242-9E00-0122ACDA7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09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C6D6-DA23-449D-85B3-A9BA9CF810F7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936D-FBA3-4242-9E00-0122ACDA7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26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C6D6-DA23-449D-85B3-A9BA9CF810F7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936D-FBA3-4242-9E00-0122ACDA7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7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C6D6-DA23-449D-85B3-A9BA9CF810F7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936D-FBA3-4242-9E00-0122ACDA7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1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C6D6-DA23-449D-85B3-A9BA9CF810F7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8936D-FBA3-4242-9E00-0122ACDA7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82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6C6D6-DA23-449D-85B3-A9BA9CF810F7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8936D-FBA3-4242-9E00-0122ACDA7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2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Research%20paper%20(Oral%20Fluency)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Research%20paper%20(Pausing%20in%20Writing)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English Writing II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25037" y="4130071"/>
            <a:ext cx="6070242" cy="1655762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Week 16 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Abstract, References, and 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Course 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summary</a:t>
            </a: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353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Figures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182" y="593912"/>
            <a:ext cx="7547262" cy="5987666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520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Figures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5299" y="179143"/>
            <a:ext cx="6354317" cy="655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5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  <a:ea typeface="+mn-ea"/>
              </a:rPr>
              <a:t>Stylistic and academic conventions</a:t>
            </a:r>
            <a:endParaRPr lang="zh-CN" altLang="en-US" b="1" dirty="0">
              <a:latin typeface="Book Antiqua" panose="02040602050305030304" pitchFamily="18" charset="0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65914" y="1690688"/>
            <a:ext cx="10387885" cy="48517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</a:rPr>
              <a:t>Rules and principles of academic engagement of a discipline that are generally acceptable among scholars of that discipline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204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  <a:ea typeface="+mn-ea"/>
              </a:rPr>
              <a:t>Academic writing should be … </a:t>
            </a:r>
            <a:endParaRPr lang="zh-CN" altLang="en-US" b="1" dirty="0">
              <a:latin typeface="Book Antiqua" panose="02040602050305030304" pitchFamily="18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7735" y="1549021"/>
            <a:ext cx="10156065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Clear </a:t>
            </a:r>
            <a:r>
              <a:rPr lang="en-US" altLang="zh-CN" sz="3200" b="1" dirty="0">
                <a:latin typeface="Book Antiqua" panose="02040602050305030304" pitchFamily="18" charset="0"/>
              </a:rPr>
              <a:t>and precise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Concise </a:t>
            </a:r>
            <a:r>
              <a:rPr lang="en-US" altLang="zh-CN" sz="3200" b="1" dirty="0">
                <a:latin typeface="Book Antiqua" panose="02040602050305030304" pitchFamily="18" charset="0"/>
              </a:rPr>
              <a:t>and plain 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Logical </a:t>
            </a:r>
            <a:r>
              <a:rPr lang="en-US" altLang="zh-CN" sz="3200" b="1" dirty="0">
                <a:latin typeface="Book Antiqua" panose="02040602050305030304" pitchFamily="18" charset="0"/>
              </a:rPr>
              <a:t>and coherent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Objective </a:t>
            </a:r>
            <a:r>
              <a:rPr lang="en-US" altLang="zh-CN" sz="3200" b="1" dirty="0">
                <a:latin typeface="Book Antiqua" panose="02040602050305030304" pitchFamily="18" charset="0"/>
              </a:rPr>
              <a:t>and balanced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Academic </a:t>
            </a:r>
            <a:r>
              <a:rPr lang="en-US" altLang="zh-CN" sz="3200" b="1" dirty="0">
                <a:latin typeface="Book Antiqua" panose="02040602050305030304" pitchFamily="18" charset="0"/>
              </a:rPr>
              <a:t>and formal</a:t>
            </a:r>
          </a:p>
          <a:p>
            <a:pPr>
              <a:lnSpc>
                <a:spcPct val="150000"/>
              </a:lnSpc>
            </a:pP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9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Course summary: Long articles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7582" y="1690688"/>
            <a:ext cx="10246217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Feature article – facts (6 weeks)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Opinion piece – opinion (6 weeks)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Research paper – research (4 weeks) </a:t>
            </a: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585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Writing skills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0310" y="1506828"/>
            <a:ext cx="10323490" cy="497124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Facts and details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Data interpretation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Use of analogy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PEE paragraphs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Counterarguments and rebuttal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IMRD structure </a:t>
            </a: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901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Reading for writing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414" y="1460534"/>
            <a:ext cx="3838575" cy="5457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7" y="2015330"/>
            <a:ext cx="4514850" cy="2352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964" y="414675"/>
            <a:ext cx="3962239" cy="576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15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Reading for writing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7953" y="2220282"/>
            <a:ext cx="3962400" cy="3962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28" y="1579465"/>
            <a:ext cx="3064501" cy="46032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478" y="2801307"/>
            <a:ext cx="45148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1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7744" y="274972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Topics we’ve covered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5162"/>
            <a:ext cx="10515600" cy="52932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Bird flu, malaria and other pandemics 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Getting ready for the next pandemic 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Pandemic and the future world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Pandemic and balcony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Pandemic and English new words</a:t>
            </a:r>
            <a:endParaRPr lang="en-US" altLang="zh-CN" sz="3200" b="1" i="1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Racism in the pandemic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3200" b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408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23" y="685799"/>
            <a:ext cx="9198528" cy="48198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443" y="3947506"/>
            <a:ext cx="2401415" cy="266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2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In today’s class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6068" y="1690688"/>
            <a:ext cx="10297732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Abstract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Citation format (APA)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Course summary</a:t>
            </a: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3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The Final Project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IMRD structure, 1200-1500 words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APA format (for References)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DDL: 11:30 am. June 22</a:t>
            </a:r>
            <a:r>
              <a:rPr lang="en-US" altLang="zh-CN" sz="3200" b="1" baseline="30000" dirty="0" smtClean="0">
                <a:latin typeface="Book Antiqua" panose="02040602050305030304" pitchFamily="18" charset="0"/>
              </a:rPr>
              <a:t>nd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 , 2020</a:t>
            </a:r>
            <a:endParaRPr lang="zh-CN" altLang="en-US" sz="3200" b="1" dirty="0">
              <a:latin typeface="Book Antiqua" panose="0204060205030503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854" y="3016251"/>
            <a:ext cx="4977521" cy="374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5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  <a:ea typeface="+mn-ea"/>
              </a:rPr>
              <a:t>Abstract </a:t>
            </a:r>
            <a:endParaRPr lang="zh-CN" altLang="en-US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4095" y="1558344"/>
            <a:ext cx="11050073" cy="50613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A </a:t>
            </a:r>
            <a:r>
              <a:rPr lang="en-US" altLang="zh-CN" sz="3200" b="1" dirty="0">
                <a:latin typeface="Book Antiqua" panose="02040602050305030304" pitchFamily="18" charset="0"/>
              </a:rPr>
              <a:t>150- to 250-word paragraph that provides readers with a quick </a:t>
            </a:r>
            <a:r>
              <a:rPr lang="en-US" altLang="zh-CN" sz="3200" b="1" u="sng" dirty="0">
                <a:latin typeface="Book Antiqua" panose="02040602050305030304" pitchFamily="18" charset="0"/>
              </a:rPr>
              <a:t>overview</a:t>
            </a:r>
            <a:r>
              <a:rPr lang="en-US" altLang="zh-CN" sz="3200" b="1" dirty="0">
                <a:latin typeface="Book Antiqua" panose="02040602050305030304" pitchFamily="18" charset="0"/>
              </a:rPr>
              <a:t> of your 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paper </a:t>
            </a:r>
            <a:r>
              <a:rPr lang="en-US" altLang="zh-CN" sz="3200" b="1" dirty="0">
                <a:latin typeface="Book Antiqua" panose="02040602050305030304" pitchFamily="18" charset="0"/>
              </a:rPr>
              <a:t>and its organization. It should express your </a:t>
            </a:r>
            <a:r>
              <a:rPr lang="en-US" altLang="zh-CN" sz="3200" b="1" u="sng" dirty="0">
                <a:latin typeface="Book Antiqua" panose="02040602050305030304" pitchFamily="18" charset="0"/>
              </a:rPr>
              <a:t>thesis</a:t>
            </a:r>
            <a:r>
              <a:rPr lang="en-US" altLang="zh-CN" sz="3200" b="1" dirty="0">
                <a:latin typeface="Book Antiqua" panose="02040602050305030304" pitchFamily="18" charset="0"/>
              </a:rPr>
              <a:t> 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and </a:t>
            </a:r>
            <a:r>
              <a:rPr lang="en-US" altLang="zh-CN" sz="3200" b="1" u="sng" dirty="0" smtClean="0">
                <a:latin typeface="Book Antiqua" panose="02040602050305030304" pitchFamily="18" charset="0"/>
              </a:rPr>
              <a:t>the </a:t>
            </a:r>
            <a:r>
              <a:rPr lang="en-US" altLang="zh-CN" sz="3200" b="1" u="sng" dirty="0">
                <a:latin typeface="Book Antiqua" panose="02040602050305030304" pitchFamily="18" charset="0"/>
              </a:rPr>
              <a:t>key points</a:t>
            </a:r>
            <a:r>
              <a:rPr lang="en-US" altLang="zh-CN" sz="3200" b="1" dirty="0">
                <a:latin typeface="Book Antiqua" panose="02040602050305030304" pitchFamily="18" charset="0"/>
              </a:rPr>
              <a:t>; it should also suggest any </a:t>
            </a:r>
            <a:r>
              <a:rPr lang="en-US" altLang="zh-CN" sz="3200" b="1" u="sng" dirty="0">
                <a:latin typeface="Book Antiqua" panose="02040602050305030304" pitchFamily="18" charset="0"/>
              </a:rPr>
              <a:t>implications</a:t>
            </a:r>
            <a:r>
              <a:rPr lang="en-US" altLang="zh-CN" sz="3200" b="1" dirty="0">
                <a:latin typeface="Book Antiqua" panose="02040602050305030304" pitchFamily="18" charset="0"/>
              </a:rPr>
              <a:t> or applications of the research you discuss in the paper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10-minute scanning of the abstracts </a:t>
            </a:r>
            <a:endParaRPr lang="en-US" altLang="zh-CN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37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  <a:ea typeface="+mn-ea"/>
              </a:rPr>
              <a:t>Major components </a:t>
            </a:r>
            <a:endParaRPr lang="zh-CN" altLang="en-US" b="1" dirty="0">
              <a:latin typeface="Book Antiqua" panose="02040602050305030304" pitchFamily="18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1644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Motivation/ Purpose/ problem-statement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Research method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Findings/ results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Conclusion/implications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“</a:t>
            </a:r>
            <a:r>
              <a:rPr lang="en-US" altLang="zh-CN" sz="3200" b="1" dirty="0">
                <a:latin typeface="Book Antiqua" panose="02040602050305030304" pitchFamily="18" charset="0"/>
              </a:rPr>
              <a:t>a concise summary of the </a:t>
            </a:r>
            <a:r>
              <a:rPr lang="en-US" altLang="zh-CN" sz="3200" b="1" u="sng" dirty="0">
                <a:latin typeface="Book Antiqua" panose="02040602050305030304" pitchFamily="18" charset="0"/>
              </a:rPr>
              <a:t>entire</a:t>
            </a:r>
            <a:r>
              <a:rPr lang="en-US" altLang="zh-CN" sz="3200" b="1" dirty="0">
                <a:latin typeface="Book Antiqua" panose="02040602050305030304" pitchFamily="18" charset="0"/>
              </a:rPr>
              <a:t> paper.”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  <a:hlinkClick r:id="rId2" action="ppaction://hlinkfile"/>
              </a:rPr>
              <a:t>Research paper (Oral Fluency).pdf</a:t>
            </a: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27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  <a:ea typeface="+mn-ea"/>
              </a:rPr>
              <a:t>Types of Citation Formats</a:t>
            </a:r>
            <a:endParaRPr lang="zh-CN" altLang="en-US" b="1" dirty="0">
              <a:latin typeface="Book Antiqua" panose="02040602050305030304" pitchFamily="18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6975" y="1558344"/>
            <a:ext cx="11307649" cy="49712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In-text citation and “References” </a:t>
            </a:r>
            <a:endParaRPr lang="zh-CN" altLang="en-US" sz="3200" b="1" dirty="0" smtClean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u="sng" dirty="0" smtClean="0">
                <a:latin typeface="Book Antiqua" panose="02040602050305030304" pitchFamily="18" charset="0"/>
              </a:rPr>
              <a:t>MLA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 – Modern Language Association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humanities: art, literature, music, philosophy, etc.</a:t>
            </a:r>
          </a:p>
          <a:p>
            <a:pPr>
              <a:lnSpc>
                <a:spcPct val="150000"/>
              </a:lnSpc>
            </a:pPr>
            <a:r>
              <a:rPr lang="en-US" altLang="zh-CN" sz="3200" b="1" u="sng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APA</a:t>
            </a: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 – American Psychological Association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social sciences: business, communication, education, psychology, etc. </a:t>
            </a:r>
          </a:p>
        </p:txBody>
      </p:sp>
    </p:spTree>
    <p:extLst>
      <p:ext uri="{BB962C8B-B14F-4D97-AF65-F5344CB8AC3E}">
        <p14:creationId xmlns:p14="http://schemas.microsoft.com/office/powerpoint/2010/main" val="221023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673" y="365125"/>
            <a:ext cx="9992653" cy="628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3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References (APA format)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 action="ppaction://hlinkfile"/>
              </a:rPr>
              <a:t>Research paper (Pausing in Writing).pdf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77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Tables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090" y="1690688"/>
            <a:ext cx="11540429" cy="395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Figures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222" y="517575"/>
            <a:ext cx="6944139" cy="590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5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321</Words>
  <Application>Microsoft Office PowerPoint</Application>
  <PresentationFormat>宽屏</PresentationFormat>
  <Paragraphs>61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Book Antiqua</vt:lpstr>
      <vt:lpstr>Wingdings</vt:lpstr>
      <vt:lpstr>Office 主题​​</vt:lpstr>
      <vt:lpstr>English Writing II</vt:lpstr>
      <vt:lpstr>In today’s class</vt:lpstr>
      <vt:lpstr>Abstract </vt:lpstr>
      <vt:lpstr>Major components </vt:lpstr>
      <vt:lpstr>Types of Citation Formats</vt:lpstr>
      <vt:lpstr>PowerPoint 演示文稿</vt:lpstr>
      <vt:lpstr>References (APA format)</vt:lpstr>
      <vt:lpstr>Tables </vt:lpstr>
      <vt:lpstr>Figures</vt:lpstr>
      <vt:lpstr>Figures</vt:lpstr>
      <vt:lpstr>Figures</vt:lpstr>
      <vt:lpstr>Stylistic and academic conventions</vt:lpstr>
      <vt:lpstr>Academic writing should be … </vt:lpstr>
      <vt:lpstr>Course summary: Long articles </vt:lpstr>
      <vt:lpstr>Writing skills </vt:lpstr>
      <vt:lpstr>Reading for writing </vt:lpstr>
      <vt:lpstr>Reading for writing </vt:lpstr>
      <vt:lpstr>Topics we’ve covered</vt:lpstr>
      <vt:lpstr>PowerPoint 演示文稿</vt:lpstr>
      <vt:lpstr>The Final Project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Ye</dc:creator>
  <cp:lastModifiedBy>ZHU Ye</cp:lastModifiedBy>
  <cp:revision>25</cp:revision>
  <dcterms:created xsi:type="dcterms:W3CDTF">2020-06-08T12:01:53Z</dcterms:created>
  <dcterms:modified xsi:type="dcterms:W3CDTF">2020-06-09T06:14:13Z</dcterms:modified>
</cp:coreProperties>
</file>