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4" r:id="rId4"/>
    <p:sldId id="265" r:id="rId5"/>
    <p:sldId id="267" r:id="rId6"/>
    <p:sldId id="268" r:id="rId7"/>
    <p:sldId id="270" r:id="rId8"/>
    <p:sldId id="271" r:id="rId9"/>
    <p:sldId id="263" r:id="rId10"/>
    <p:sldId id="272" r:id="rId11"/>
    <p:sldId id="273" r:id="rId12"/>
    <p:sldId id="260" r:id="rId13"/>
    <p:sldId id="274" r:id="rId14"/>
    <p:sldId id="275" r:id="rId15"/>
    <p:sldId id="259"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1" autoAdjust="0"/>
  </p:normalViewPr>
  <p:slideViewPr>
    <p:cSldViewPr snapToGrid="0" showGuides="1">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17445-E096-4C70-8EC9-054C3B14E0CE}" type="datetimeFigureOut">
              <a:rPr lang="zh-CN" altLang="en-US" smtClean="0"/>
              <a:t>2020/3/11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1E1A4-27E6-450D-AE27-96D669CA1094}" type="slidenum">
              <a:rPr lang="zh-CN" altLang="en-US" smtClean="0"/>
              <a:t>‹#›</a:t>
            </a:fld>
            <a:endParaRPr lang="zh-CN" altLang="en-US"/>
          </a:p>
        </p:txBody>
      </p:sp>
    </p:spTree>
    <p:extLst>
      <p:ext uri="{BB962C8B-B14F-4D97-AF65-F5344CB8AC3E}">
        <p14:creationId xmlns:p14="http://schemas.microsoft.com/office/powerpoint/2010/main" val="417152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91E1A4-27E6-450D-AE27-96D669CA1094}" type="slidenum">
              <a:rPr lang="zh-CN" altLang="en-US" smtClean="0"/>
              <a:t>7</a:t>
            </a:fld>
            <a:endParaRPr lang="zh-CN" altLang="en-US"/>
          </a:p>
        </p:txBody>
      </p:sp>
    </p:spTree>
    <p:extLst>
      <p:ext uri="{BB962C8B-B14F-4D97-AF65-F5344CB8AC3E}">
        <p14:creationId xmlns:p14="http://schemas.microsoft.com/office/powerpoint/2010/main" val="272653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339019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395271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249712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159064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613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95999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95703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392735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27034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24024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22492C-1EC6-4AD9-932A-912BD770FBDA}"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333367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2492C-1EC6-4AD9-932A-912BD770FBDA}" type="datetimeFigureOut">
              <a:rPr lang="zh-CN" altLang="en-US" smtClean="0"/>
              <a:t>2020/3/11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225E5-466F-4BE8-B02D-E4B803693E92}" type="slidenum">
              <a:rPr lang="zh-CN" altLang="en-US" smtClean="0"/>
              <a:t>‹#›</a:t>
            </a:fld>
            <a:endParaRPr lang="zh-CN" altLang="en-US"/>
          </a:p>
        </p:txBody>
      </p:sp>
    </p:spTree>
    <p:extLst>
      <p:ext uri="{BB962C8B-B14F-4D97-AF65-F5344CB8AC3E}">
        <p14:creationId xmlns:p14="http://schemas.microsoft.com/office/powerpoint/2010/main" val="33800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BillGates_2015.mp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Nature's%20Bioterrorist%20(close-up).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2232338" y="4039919"/>
            <a:ext cx="9144000" cy="1655762"/>
          </a:xfrm>
        </p:spPr>
        <p:txBody>
          <a:bodyPr>
            <a:normAutofit/>
          </a:bodyPr>
          <a:lstStyle/>
          <a:p>
            <a:pPr algn="r"/>
            <a:r>
              <a:rPr lang="en-US" altLang="zh-CN" sz="3600" b="1" dirty="0" smtClean="0">
                <a:latin typeface="Book Antiqua" panose="02040602050305030304" pitchFamily="18" charset="0"/>
              </a:rPr>
              <a:t>Week 3 Organization of materials </a:t>
            </a:r>
            <a:endParaRPr lang="zh-CN" altLang="en-US" sz="3600" b="1" dirty="0">
              <a:latin typeface="Book Antiqua" panose="02040602050305030304" pitchFamily="18" charset="0"/>
            </a:endParaRPr>
          </a:p>
        </p:txBody>
      </p:sp>
    </p:spTree>
    <p:extLst>
      <p:ext uri="{BB962C8B-B14F-4D97-AF65-F5344CB8AC3E}">
        <p14:creationId xmlns:p14="http://schemas.microsoft.com/office/powerpoint/2010/main" val="2319897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0623" y="155507"/>
            <a:ext cx="10515600" cy="1325563"/>
          </a:xfrm>
        </p:spPr>
        <p:txBody>
          <a:bodyPr/>
          <a:lstStyle/>
          <a:p>
            <a:r>
              <a:rPr lang="en-US" altLang="zh-CN" b="1" dirty="0" smtClean="0">
                <a:latin typeface="Book Antiqua" panose="02040602050305030304" pitchFamily="18" charset="0"/>
              </a:rPr>
              <a:t>Continued…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481069"/>
            <a:ext cx="10817180" cy="5112913"/>
          </a:xfrm>
        </p:spPr>
        <p:txBody>
          <a:bodyPr>
            <a:normAutofit fontScale="85000" lnSpcReduction="10000"/>
          </a:bodyPr>
          <a:lstStyle/>
          <a:p>
            <a:pPr>
              <a:lnSpc>
                <a:spcPct val="150000"/>
              </a:lnSpc>
            </a:pPr>
            <a:r>
              <a:rPr lang="en-US" altLang="zh-CN" b="1" dirty="0">
                <a:latin typeface="Book Antiqua" panose="02040602050305030304" pitchFamily="18" charset="0"/>
              </a:rPr>
              <a:t>On February 29th, 2020, including ordinary masks, medical masks, </a:t>
            </a:r>
            <a:r>
              <a:rPr lang="en-US" altLang="zh-CN" b="1" dirty="0" smtClean="0">
                <a:latin typeface="Book Antiqua" panose="02040602050305030304" pitchFamily="18" charset="0"/>
              </a:rPr>
              <a:t>and medical </a:t>
            </a:r>
            <a:r>
              <a:rPr lang="en-US" altLang="zh-CN" b="1" dirty="0">
                <a:latin typeface="Book Antiqua" panose="02040602050305030304" pitchFamily="18" charset="0"/>
              </a:rPr>
              <a:t>N95 masks, the daily production capacity of masks </a:t>
            </a:r>
            <a:r>
              <a:rPr lang="en-US" altLang="zh-CN" b="1" dirty="0" smtClean="0">
                <a:latin typeface="Book Antiqua" panose="02040602050305030304" pitchFamily="18" charset="0"/>
              </a:rPr>
              <a:t>nationwide reached   </a:t>
            </a:r>
            <a:r>
              <a:rPr lang="en-US" altLang="zh-CN" b="1" dirty="0">
                <a:latin typeface="Book Antiqua" panose="02040602050305030304" pitchFamily="18" charset="0"/>
              </a:rPr>
              <a:t>110   million,   and   the   daily   output   reached   116   million</a:t>
            </a:r>
            <a:r>
              <a:rPr lang="en-US" altLang="zh-CN" b="1" u="sng" dirty="0">
                <a:latin typeface="Book Antiqua" panose="02040602050305030304" pitchFamily="18" charset="0"/>
              </a:rPr>
              <a:t>.(</a:t>
            </a:r>
            <a:r>
              <a:rPr lang="en-US" altLang="zh-CN" b="1" i="1" u="sng" dirty="0">
                <a:latin typeface="Book Antiqua" panose="02040602050305030304" pitchFamily="18" charset="0"/>
              </a:rPr>
              <a:t>Development and Reform Commission</a:t>
            </a:r>
            <a:r>
              <a:rPr lang="en-US" altLang="zh-CN" b="1" dirty="0" smtClean="0">
                <a:latin typeface="Book Antiqua" panose="02040602050305030304" pitchFamily="18" charset="0"/>
              </a:rPr>
              <a:t>)</a:t>
            </a:r>
          </a:p>
          <a:p>
            <a:pPr>
              <a:lnSpc>
                <a:spcPct val="150000"/>
              </a:lnSpc>
            </a:pPr>
            <a:r>
              <a:rPr lang="en-US" altLang="zh-CN" b="1" dirty="0" smtClean="0">
                <a:latin typeface="Book Antiqua" panose="02040602050305030304" pitchFamily="18" charset="0"/>
              </a:rPr>
              <a:t>“</a:t>
            </a:r>
            <a:r>
              <a:rPr lang="en-US" altLang="zh-CN" b="1" dirty="0">
                <a:latin typeface="Book Antiqua" panose="02040602050305030304" pitchFamily="18" charset="0"/>
              </a:rPr>
              <a:t>The director general of the WHO has recently spoken of a narrowing of </a:t>
            </a:r>
            <a:r>
              <a:rPr lang="en-US" altLang="zh-CN" b="1" dirty="0" smtClean="0">
                <a:latin typeface="Book Antiqua" panose="02040602050305030304" pitchFamily="18" charset="0"/>
              </a:rPr>
              <a:t>the window </a:t>
            </a:r>
            <a:r>
              <a:rPr lang="en-US" altLang="zh-CN" b="1" dirty="0">
                <a:latin typeface="Book Antiqua" panose="02040602050305030304" pitchFamily="18" charset="0"/>
              </a:rPr>
              <a:t>of opportunity to control the current epidemic. The tipping point-after </a:t>
            </a:r>
            <a:r>
              <a:rPr lang="en-US" altLang="zh-CN" b="1" dirty="0" smtClean="0">
                <a:latin typeface="Book Antiqua" panose="02040602050305030304" pitchFamily="18" charset="0"/>
              </a:rPr>
              <a:t>which our </a:t>
            </a:r>
            <a:r>
              <a:rPr lang="en-US" altLang="zh-CN" b="1" dirty="0">
                <a:latin typeface="Book Antiqua" panose="02040602050305030304" pitchFamily="18" charset="0"/>
              </a:rPr>
              <a:t>ability to prevent a global pandemic ends seems a lot closer after the past 24hours” </a:t>
            </a:r>
            <a:r>
              <a:rPr lang="en-US" altLang="zh-CN" b="1" u="sng" dirty="0">
                <a:latin typeface="Book Antiqua" panose="02040602050305030304" pitchFamily="18" charset="0"/>
              </a:rPr>
              <a:t>said by Prof. Paul Hunter, professor of Health Protection, university of </a:t>
            </a:r>
            <a:r>
              <a:rPr lang="en-US" altLang="zh-CN" b="1" u="sng" dirty="0" smtClean="0">
                <a:latin typeface="Book Antiqua" panose="02040602050305030304" pitchFamily="18" charset="0"/>
              </a:rPr>
              <a:t>East Anglia</a:t>
            </a:r>
            <a:r>
              <a:rPr lang="en-US" altLang="zh-CN" b="1" u="sng" dirty="0">
                <a:latin typeface="Book Antiqua" panose="02040602050305030304" pitchFamily="18" charset="0"/>
              </a:rPr>
              <a:t>, Feb.23, 2020 </a:t>
            </a:r>
            <a:endParaRPr lang="zh-CN" altLang="en-US" b="1" u="sng" dirty="0">
              <a:latin typeface="Book Antiqua" panose="02040602050305030304" pitchFamily="18" charset="0"/>
            </a:endParaRPr>
          </a:p>
        </p:txBody>
      </p:sp>
    </p:spTree>
    <p:extLst>
      <p:ext uri="{BB962C8B-B14F-4D97-AF65-F5344CB8AC3E}">
        <p14:creationId xmlns:p14="http://schemas.microsoft.com/office/powerpoint/2010/main" val="3057148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Continued…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96980"/>
            <a:ext cx="10701270" cy="4958366"/>
          </a:xfrm>
        </p:spPr>
        <p:txBody>
          <a:bodyPr>
            <a:normAutofit fontScale="92500" lnSpcReduction="10000"/>
          </a:bodyPr>
          <a:lstStyle/>
          <a:p>
            <a:pPr>
              <a:lnSpc>
                <a:spcPct val="150000"/>
              </a:lnSpc>
            </a:pPr>
            <a:r>
              <a:rPr lang="en-US" altLang="zh-CN" b="1" dirty="0">
                <a:latin typeface="Book Antiqua" panose="02040602050305030304" pitchFamily="18" charset="0"/>
              </a:rPr>
              <a:t>This epidemic exposed the inadequacy of public medical supervision and </a:t>
            </a:r>
            <a:r>
              <a:rPr lang="en-US" altLang="zh-CN" b="1" dirty="0" smtClean="0">
                <a:latin typeface="Book Antiqua" panose="02040602050305030304" pitchFamily="18" charset="0"/>
              </a:rPr>
              <a:t>the government </a:t>
            </a:r>
            <a:r>
              <a:rPr lang="en-US" altLang="zh-CN" b="1" dirty="0">
                <a:latin typeface="Book Antiqua" panose="02040602050305030304" pitchFamily="18" charset="0"/>
              </a:rPr>
              <a:t>should take some measures to change it.(</a:t>
            </a:r>
            <a:r>
              <a:rPr lang="en-US" altLang="zh-CN" b="1" i="1" u="sng" dirty="0">
                <a:solidFill>
                  <a:srgbClr val="FF0000"/>
                </a:solidFill>
                <a:latin typeface="Book Antiqua" panose="02040602050305030304" pitchFamily="18" charset="0"/>
              </a:rPr>
              <a:t>By some political commentators</a:t>
            </a:r>
            <a:r>
              <a:rPr lang="en-US" altLang="zh-CN" b="1" dirty="0" smtClean="0">
                <a:latin typeface="Book Antiqua" panose="02040602050305030304" pitchFamily="18" charset="0"/>
              </a:rPr>
              <a:t>)</a:t>
            </a:r>
          </a:p>
          <a:p>
            <a:pPr>
              <a:lnSpc>
                <a:spcPct val="150000"/>
              </a:lnSpc>
            </a:pPr>
            <a:r>
              <a:rPr lang="en-US" altLang="zh-CN" b="1" dirty="0" smtClean="0">
                <a:latin typeface="Book Antiqua" panose="02040602050305030304" pitchFamily="18" charset="0"/>
              </a:rPr>
              <a:t>The </a:t>
            </a:r>
            <a:r>
              <a:rPr lang="en-US" altLang="zh-CN" b="1" dirty="0">
                <a:latin typeface="Book Antiqua" panose="02040602050305030304" pitchFamily="18" charset="0"/>
              </a:rPr>
              <a:t>mortality rate was 1.4 percent, and only 1.9 percent of the patients reported direct contact with wildlife. Among nonresidents of Wuhan, 72.3 percent had contact with Wuhan people, including 31.3 percent who had visited the city, the </a:t>
            </a:r>
            <a:r>
              <a:rPr lang="en-US" altLang="zh-CN" b="1" dirty="0" smtClean="0">
                <a:latin typeface="Book Antiqua" panose="02040602050305030304" pitchFamily="18" charset="0"/>
              </a:rPr>
              <a:t>study has </a:t>
            </a:r>
            <a:r>
              <a:rPr lang="en-US" altLang="zh-CN" b="1" dirty="0">
                <a:latin typeface="Book Antiqua" panose="02040602050305030304" pitchFamily="18" charset="0"/>
              </a:rPr>
              <a:t>found.(</a:t>
            </a:r>
            <a:r>
              <a:rPr lang="en-US" altLang="zh-CN" b="1" i="1" u="sng" dirty="0">
                <a:latin typeface="Book Antiqua" panose="02040602050305030304" pitchFamily="18" charset="0"/>
              </a:rPr>
              <a:t>the New England Journal of Medicine</a:t>
            </a:r>
            <a:r>
              <a:rPr lang="en-US" altLang="zh-CN" b="1" u="sng" dirty="0">
                <a:latin typeface="Book Antiqua" panose="02040602050305030304" pitchFamily="18" charset="0"/>
              </a:rPr>
              <a:t>, Feb. </a:t>
            </a:r>
            <a:r>
              <a:rPr lang="en-US" altLang="zh-CN" b="1" u="sng" dirty="0" smtClean="0">
                <a:latin typeface="Book Antiqua" panose="02040602050305030304" pitchFamily="18" charset="0"/>
              </a:rPr>
              <a:t>28</a:t>
            </a:r>
            <a:r>
              <a:rPr lang="en-US" altLang="zh-CN" b="1" dirty="0" smtClean="0">
                <a:latin typeface="Book Antiqua" panose="02040602050305030304" pitchFamily="18" charset="0"/>
              </a:rPr>
              <a:t>)</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2478376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Continued… </a:t>
            </a:r>
            <a:endParaRPr lang="zh-CN" altLang="en-US" b="1" dirty="0">
              <a:latin typeface="Book Antiqua" panose="02040602050305030304" pitchFamily="18" charset="0"/>
            </a:endParaRPr>
          </a:p>
        </p:txBody>
      </p:sp>
      <p:sp>
        <p:nvSpPr>
          <p:cNvPr id="3" name="内容占位符 2"/>
          <p:cNvSpPr>
            <a:spLocks noGrp="1"/>
          </p:cNvSpPr>
          <p:nvPr>
            <p:ph idx="1"/>
          </p:nvPr>
        </p:nvSpPr>
        <p:spPr/>
        <p:txBody>
          <a:bodyPr/>
          <a:lstStyle/>
          <a:p>
            <a:pPr>
              <a:lnSpc>
                <a:spcPct val="150000"/>
              </a:lnSpc>
            </a:pPr>
            <a:r>
              <a:rPr lang="en-US" altLang="zh-CN" b="1" dirty="0" smtClean="0">
                <a:latin typeface="Book Antiqua" panose="02040602050305030304" pitchFamily="18" charset="0"/>
              </a:rPr>
              <a:t>“Coronavirus </a:t>
            </a:r>
            <a:r>
              <a:rPr lang="en-US" altLang="zh-CN" b="1" dirty="0">
                <a:latin typeface="Book Antiqua" panose="02040602050305030304" pitchFamily="18" charset="0"/>
              </a:rPr>
              <a:t>has totally changed the lifestyles of everyone. Though it has isolated people from each other, we however feel that people all over the country have been brought together more tightly. We should really appreciate our country for all </a:t>
            </a:r>
            <a:r>
              <a:rPr lang="en-US" altLang="zh-CN" b="1" dirty="0" smtClean="0">
                <a:latin typeface="Book Antiqua" panose="02040602050305030304" pitchFamily="18" charset="0"/>
              </a:rPr>
              <a:t>these timely respons</a:t>
            </a:r>
            <a:r>
              <a:rPr lang="en-US" altLang="zh-CN" b="1" dirty="0">
                <a:latin typeface="Book Antiqua" panose="02040602050305030304" pitchFamily="18" charset="0"/>
              </a:rPr>
              <a:t>es</a:t>
            </a:r>
            <a:r>
              <a:rPr lang="en-US" altLang="zh-CN" b="1" dirty="0" smtClean="0">
                <a:latin typeface="Book Antiqua" panose="02040602050305030304" pitchFamily="18" charset="0"/>
              </a:rPr>
              <a:t>.” </a:t>
            </a:r>
            <a:r>
              <a:rPr lang="en-US" altLang="zh-CN" b="1" dirty="0">
                <a:latin typeface="Book Antiqua" panose="02040602050305030304" pitchFamily="18" charset="0"/>
              </a:rPr>
              <a:t>(</a:t>
            </a:r>
            <a:r>
              <a:rPr lang="en-US" altLang="zh-CN" b="1" u="sng" dirty="0">
                <a:latin typeface="Book Antiqua" panose="02040602050305030304" pitchFamily="18" charset="0"/>
              </a:rPr>
              <a:t>My Mom</a:t>
            </a:r>
            <a:r>
              <a:rPr lang="en-US" altLang="zh-CN" b="1" dirty="0">
                <a:latin typeface="Book Antiqua" panose="02040602050305030304" pitchFamily="18" charset="0"/>
              </a:rPr>
              <a:t>)</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417560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Continued…</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96980"/>
            <a:ext cx="10515600" cy="4855335"/>
          </a:xfrm>
        </p:spPr>
        <p:txBody>
          <a:bodyPr>
            <a:normAutofit fontScale="92500"/>
          </a:bodyPr>
          <a:lstStyle/>
          <a:p>
            <a:pPr>
              <a:lnSpc>
                <a:spcPct val="150000"/>
              </a:lnSpc>
            </a:pPr>
            <a:r>
              <a:rPr lang="en-US" altLang="zh-CN" b="1" dirty="0" smtClean="0">
                <a:latin typeface="Book Antiqua" panose="02040602050305030304" pitchFamily="18" charset="0"/>
              </a:rPr>
              <a:t>“In </a:t>
            </a:r>
            <a:r>
              <a:rPr lang="en-US" altLang="zh-CN" b="1" dirty="0">
                <a:latin typeface="Book Antiqua" panose="02040602050305030304" pitchFamily="18" charset="0"/>
              </a:rPr>
              <a:t>any crisis, leaders have two equally important responsibilities: solve the immediate </a:t>
            </a:r>
            <a:r>
              <a:rPr lang="en-US" altLang="zh-CN" b="1" dirty="0" smtClean="0">
                <a:latin typeface="Book Antiqua" panose="02040602050305030304" pitchFamily="18" charset="0"/>
              </a:rPr>
              <a:t>problem and </a:t>
            </a:r>
            <a:r>
              <a:rPr lang="en-US" altLang="zh-CN" b="1" dirty="0">
                <a:latin typeface="Book Antiqua" panose="02040602050305030304" pitchFamily="18" charset="0"/>
              </a:rPr>
              <a:t>keep it from </a:t>
            </a:r>
            <a:r>
              <a:rPr lang="en-US" altLang="zh-CN" b="1" dirty="0" smtClean="0">
                <a:latin typeface="Book Antiqua" panose="02040602050305030304" pitchFamily="18" charset="0"/>
              </a:rPr>
              <a:t>happening again. The COVID-19 pandemic is a case in point. We need to save lives </a:t>
            </a:r>
            <a:r>
              <a:rPr lang="en-US" altLang="zh-CN" b="1" dirty="0">
                <a:latin typeface="Book Antiqua" panose="02040602050305030304" pitchFamily="18" charset="0"/>
              </a:rPr>
              <a:t>now while also improving the way we respond to outbreaks in general. The first point </a:t>
            </a:r>
            <a:r>
              <a:rPr lang="en-US" altLang="zh-CN" b="1" dirty="0" smtClean="0">
                <a:latin typeface="Book Antiqua" panose="02040602050305030304" pitchFamily="18" charset="0"/>
              </a:rPr>
              <a:t>is more </a:t>
            </a:r>
            <a:r>
              <a:rPr lang="en-US" altLang="zh-CN" b="1" dirty="0">
                <a:latin typeface="Book Antiqua" panose="02040602050305030304" pitchFamily="18" charset="0"/>
              </a:rPr>
              <a:t>pressing, but the second has crucial long-term consequences</a:t>
            </a:r>
            <a:r>
              <a:rPr lang="en-US" altLang="zh-CN" b="1" dirty="0" smtClean="0">
                <a:latin typeface="Book Antiqua" panose="02040602050305030304" pitchFamily="18" charset="0"/>
              </a:rPr>
              <a:t>.” </a:t>
            </a:r>
            <a:r>
              <a:rPr lang="en-US" altLang="zh-CN" b="1" i="1" u="sng" dirty="0" smtClean="0">
                <a:latin typeface="Book Antiqua" panose="02040602050305030304" pitchFamily="18" charset="0"/>
              </a:rPr>
              <a:t>The </a:t>
            </a:r>
            <a:r>
              <a:rPr lang="en-US" altLang="zh-CN" b="1" i="1" u="sng" dirty="0">
                <a:latin typeface="Book Antiqua" panose="02040602050305030304" pitchFamily="18" charset="0"/>
              </a:rPr>
              <a:t>New England Journal of </a:t>
            </a:r>
            <a:r>
              <a:rPr lang="en-US" altLang="zh-CN" b="1" i="1" u="sng" dirty="0" smtClean="0">
                <a:latin typeface="Book Antiqua" panose="02040602050305030304" pitchFamily="18" charset="0"/>
              </a:rPr>
              <a:t>Medicine</a:t>
            </a:r>
            <a:r>
              <a:rPr lang="zh-CN" altLang="en-US" b="1" u="sng" dirty="0" smtClean="0">
                <a:latin typeface="Book Antiqua" panose="02040602050305030304" pitchFamily="18" charset="0"/>
              </a:rPr>
              <a:t>，</a:t>
            </a:r>
            <a:r>
              <a:rPr lang="en-US" altLang="zh-CN" b="1" u="sng" dirty="0">
                <a:latin typeface="Book Antiqua" panose="02040602050305030304" pitchFamily="18" charset="0"/>
              </a:rPr>
              <a:t>Bill Gates</a:t>
            </a:r>
            <a:r>
              <a:rPr lang="zh-CN" altLang="en-US" b="1" dirty="0">
                <a:latin typeface="Book Antiqua" panose="02040602050305030304" pitchFamily="18" charset="0"/>
              </a:rPr>
              <a:t>，</a:t>
            </a:r>
            <a:r>
              <a:rPr lang="en-US" altLang="zh-CN" b="1" dirty="0">
                <a:latin typeface="Book Antiqua" panose="02040602050305030304" pitchFamily="18" charset="0"/>
              </a:rPr>
              <a:t>Responding </a:t>
            </a:r>
            <a:r>
              <a:rPr lang="en-US" altLang="zh-CN" b="1" dirty="0" smtClean="0">
                <a:latin typeface="Book Antiqua" panose="02040602050305030304" pitchFamily="18" charset="0"/>
              </a:rPr>
              <a:t>to COVID-19 </a:t>
            </a:r>
            <a:r>
              <a:rPr lang="en-US" altLang="zh-CN" b="1" dirty="0">
                <a:latin typeface="Book Antiqua" panose="02040602050305030304" pitchFamily="18" charset="0"/>
              </a:rPr>
              <a:t>– A Once-in-a-Century Pandemic?</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2408639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Continued…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lstStyle/>
          <a:p>
            <a:pPr>
              <a:lnSpc>
                <a:spcPct val="150000"/>
              </a:lnSpc>
            </a:pPr>
            <a:r>
              <a:rPr lang="en-US" altLang="zh-CN" b="1" dirty="0" smtClean="0">
                <a:latin typeface="Book Antiqua" panose="02040602050305030304" pitchFamily="18" charset="0"/>
              </a:rPr>
              <a:t>“The </a:t>
            </a:r>
            <a:r>
              <a:rPr lang="en-US" altLang="zh-CN" b="1" dirty="0">
                <a:latin typeface="Book Antiqua" panose="02040602050305030304" pitchFamily="18" charset="0"/>
              </a:rPr>
              <a:t>COVID-19 will basically be brought under control on the </a:t>
            </a:r>
            <a:r>
              <a:rPr lang="en-US" altLang="zh-CN" b="1" dirty="0" smtClean="0">
                <a:latin typeface="Book Antiqua" panose="02040602050305030304" pitchFamily="18" charset="0"/>
              </a:rPr>
              <a:t>Chinese mainland </a:t>
            </a:r>
            <a:r>
              <a:rPr lang="en-US" altLang="zh-CN" b="1" dirty="0">
                <a:latin typeface="Book Antiqua" panose="02040602050305030304" pitchFamily="18" charset="0"/>
              </a:rPr>
              <a:t>by the end of April. That indicates people will be able to </a:t>
            </a:r>
            <a:r>
              <a:rPr lang="en-US" altLang="zh-CN" b="1" dirty="0" smtClean="0">
                <a:latin typeface="Book Antiqua" panose="02040602050305030304" pitchFamily="18" charset="0"/>
              </a:rPr>
              <a:t>return to </a:t>
            </a:r>
            <a:r>
              <a:rPr lang="en-US" altLang="zh-CN" b="1" dirty="0">
                <a:latin typeface="Book Antiqua" panose="02040602050305030304" pitchFamily="18" charset="0"/>
              </a:rPr>
              <a:t>their normal work and companies resume normal operations </a:t>
            </a:r>
            <a:r>
              <a:rPr lang="en-US" altLang="zh-CN" b="1" dirty="0" smtClean="0">
                <a:latin typeface="Book Antiqua" panose="02040602050305030304" pitchFamily="18" charset="0"/>
              </a:rPr>
              <a:t>and production.”— </a:t>
            </a:r>
            <a:r>
              <a:rPr lang="en-US" altLang="zh-CN" b="1" u="sng" dirty="0" err="1">
                <a:latin typeface="Book Antiqua" panose="02040602050305030304" pitchFamily="18" charset="0"/>
              </a:rPr>
              <a:t>Zhong</a:t>
            </a:r>
            <a:r>
              <a:rPr lang="en-US" altLang="zh-CN" b="1" u="sng" dirty="0">
                <a:latin typeface="Book Antiqua" panose="02040602050305030304" pitchFamily="18" charset="0"/>
              </a:rPr>
              <a:t> </a:t>
            </a:r>
            <a:r>
              <a:rPr lang="en-US" altLang="zh-CN" b="1" u="sng" dirty="0" smtClean="0">
                <a:latin typeface="Book Antiqua" panose="02040602050305030304" pitchFamily="18" charset="0"/>
              </a:rPr>
              <a:t>Nanshan (</a:t>
            </a:r>
            <a:r>
              <a:rPr lang="en-US" altLang="zh-CN" b="1" u="sng" dirty="0">
                <a:latin typeface="Book Antiqua" panose="02040602050305030304" pitchFamily="18" charset="0"/>
              </a:rPr>
              <a:t>taken from </a:t>
            </a:r>
            <a:r>
              <a:rPr lang="en-US" altLang="zh-CN" b="1" i="1" u="sng" dirty="0">
                <a:latin typeface="Book Antiqua" panose="02040602050305030304" pitchFamily="18" charset="0"/>
              </a:rPr>
              <a:t>China Daily</a:t>
            </a:r>
            <a:r>
              <a:rPr lang="en-US" altLang="zh-CN" b="1" dirty="0">
                <a:latin typeface="Book Antiqua" panose="02040602050305030304" pitchFamily="18" charset="0"/>
              </a:rPr>
              <a:t>)</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4187916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4" y="390883"/>
            <a:ext cx="11900078" cy="1325563"/>
          </a:xfrm>
        </p:spPr>
        <p:txBody>
          <a:bodyPr/>
          <a:lstStyle/>
          <a:p>
            <a:r>
              <a:rPr lang="en-US" altLang="zh-CN" b="1" dirty="0" smtClean="0">
                <a:latin typeface="Book Antiqua" panose="02040602050305030304" pitchFamily="18" charset="0"/>
              </a:rPr>
              <a:t>In-class writing: A case report  (40 min)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95459" y="1481070"/>
            <a:ext cx="11217499" cy="5009882"/>
          </a:xfrm>
        </p:spPr>
        <p:txBody>
          <a:bodyPr>
            <a:normAutofit/>
          </a:bodyPr>
          <a:lstStyle/>
          <a:p>
            <a:pPr>
              <a:lnSpc>
                <a:spcPct val="150000"/>
              </a:lnSpc>
            </a:pPr>
            <a:r>
              <a:rPr lang="en-US" altLang="zh-CN" b="1" dirty="0" smtClean="0">
                <a:latin typeface="Book Antiqua" panose="02040602050305030304" pitchFamily="18" charset="0"/>
              </a:rPr>
              <a:t>How was the first confirmed case (or other cases) of COVID-19 identified in your hometown? What about his/her experiences, symptoms, diagnosis, and treatments? What were the reaction &amp; consequences? </a:t>
            </a:r>
          </a:p>
          <a:p>
            <a:pPr>
              <a:lnSpc>
                <a:spcPct val="150000"/>
              </a:lnSpc>
            </a:pPr>
            <a:r>
              <a:rPr lang="en-US" altLang="zh-CN" b="1" dirty="0" smtClean="0">
                <a:latin typeface="Book Antiqua" panose="02040602050305030304" pitchFamily="18" charset="0"/>
                <a:sym typeface="Wingdings" panose="05000000000000000000" pitchFamily="2" charset="2"/>
              </a:rPr>
              <a:t> Explaining terms and concepts </a:t>
            </a:r>
          </a:p>
          <a:p>
            <a:pPr>
              <a:lnSpc>
                <a:spcPct val="150000"/>
              </a:lnSpc>
            </a:pPr>
            <a:r>
              <a:rPr lang="en-US" altLang="zh-CN" b="1" dirty="0" smtClean="0">
                <a:latin typeface="Book Antiqua" panose="02040602050305030304" pitchFamily="18" charset="0"/>
                <a:sym typeface="Wingdings" panose="05000000000000000000" pitchFamily="2" charset="2"/>
              </a:rPr>
              <a:t> Quoting statistics, data, statements or opinions. </a:t>
            </a:r>
          </a:p>
          <a:p>
            <a:pPr>
              <a:lnSpc>
                <a:spcPct val="150000"/>
              </a:lnSpc>
            </a:pPr>
            <a:r>
              <a:rPr lang="en-US" altLang="zh-CN" b="1" dirty="0" smtClean="0">
                <a:latin typeface="Book Antiqua" panose="02040602050305030304" pitchFamily="18" charset="0"/>
                <a:sym typeface="Wingdings" panose="05000000000000000000" pitchFamily="2" charset="2"/>
              </a:rPr>
              <a:t> Describing events, procedures and relationships </a:t>
            </a:r>
          </a:p>
        </p:txBody>
      </p:sp>
    </p:spTree>
    <p:extLst>
      <p:ext uri="{BB962C8B-B14F-4D97-AF65-F5344CB8AC3E}">
        <p14:creationId xmlns:p14="http://schemas.microsoft.com/office/powerpoint/2010/main" val="1143338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Homework</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40158" y="1690688"/>
            <a:ext cx="10413642" cy="4486275"/>
          </a:xfrm>
        </p:spPr>
        <p:txBody>
          <a:bodyPr>
            <a:normAutofit/>
          </a:bodyPr>
          <a:lstStyle/>
          <a:p>
            <a:pPr>
              <a:lnSpc>
                <a:spcPct val="150000"/>
              </a:lnSpc>
            </a:pPr>
            <a:r>
              <a:rPr lang="en-US" altLang="zh-CN" sz="3200" b="1" dirty="0">
                <a:latin typeface="Book Antiqua" panose="02040602050305030304" pitchFamily="18" charset="0"/>
              </a:rPr>
              <a:t>Submission before MIDNIGHT today. </a:t>
            </a:r>
            <a:r>
              <a:rPr lang="en-US" altLang="zh-CN" sz="3200" b="1" dirty="0" smtClean="0">
                <a:latin typeface="Book Antiqua" panose="02040602050305030304" pitchFamily="18" charset="0"/>
              </a:rPr>
              <a:t>(</a:t>
            </a:r>
            <a:r>
              <a:rPr lang="zh-CN" altLang="en-US" sz="3200" b="1" dirty="0" smtClean="0">
                <a:latin typeface="Book Antiqua" panose="02040602050305030304" pitchFamily="18" charset="0"/>
              </a:rPr>
              <a:t>学在浙大</a:t>
            </a:r>
            <a:r>
              <a:rPr lang="en-US" altLang="zh-CN" sz="3200" b="1" dirty="0" smtClean="0">
                <a:latin typeface="Book Antiqua" panose="02040602050305030304" pitchFamily="18" charset="0"/>
              </a:rPr>
              <a:t>)</a:t>
            </a:r>
            <a:endParaRPr lang="en-US" altLang="zh-CN" sz="3200" b="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Vocabulary – “</a:t>
            </a:r>
            <a:r>
              <a:rPr lang="en-US" altLang="zh-CN" sz="3200" b="1" i="1" dirty="0" smtClean="0">
                <a:latin typeface="Book Antiqua" panose="02040602050305030304" pitchFamily="18" charset="0"/>
              </a:rPr>
              <a:t>contagious</a:t>
            </a:r>
            <a:r>
              <a:rPr lang="en-US" altLang="zh-CN" sz="3200" b="1" dirty="0" smtClean="0">
                <a:latin typeface="Book Antiqua" panose="02040602050305030304" pitchFamily="18" charset="0"/>
              </a:rPr>
              <a:t>” vs. “</a:t>
            </a:r>
            <a:r>
              <a:rPr lang="en-US" altLang="zh-CN" sz="3200" b="1" i="1" dirty="0" smtClean="0">
                <a:latin typeface="Book Antiqua" panose="02040602050305030304" pitchFamily="18" charset="0"/>
              </a:rPr>
              <a:t>infectious</a:t>
            </a:r>
            <a:r>
              <a:rPr lang="en-US" altLang="zh-CN" sz="3200" b="1" dirty="0" smtClean="0">
                <a:latin typeface="Book Antiqua" panose="02040602050305030304" pitchFamily="18" charset="0"/>
              </a:rPr>
              <a:t>” </a:t>
            </a:r>
          </a:p>
          <a:p>
            <a:pPr>
              <a:lnSpc>
                <a:spcPct val="150000"/>
              </a:lnSpc>
            </a:pPr>
            <a:r>
              <a:rPr lang="en-US" altLang="zh-CN" sz="3200" b="1" dirty="0" smtClean="0">
                <a:latin typeface="Book Antiqua" panose="02040602050305030304" pitchFamily="18" charset="0"/>
              </a:rPr>
              <a:t>Reading – Close-analysis of other major events </a:t>
            </a:r>
            <a:endParaRPr lang="en-US" altLang="zh-CN" sz="3200" b="1" dirty="0">
              <a:latin typeface="Book Antiqua" panose="02040602050305030304" pitchFamily="18" charset="0"/>
            </a:endParaRP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995386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Lesson plan</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normAutofit/>
          </a:bodyPr>
          <a:lstStyle/>
          <a:p>
            <a:pPr>
              <a:lnSpc>
                <a:spcPct val="150000"/>
              </a:lnSpc>
            </a:pPr>
            <a:r>
              <a:rPr lang="en-US" altLang="zh-CN" sz="3200" b="1" dirty="0" smtClean="0">
                <a:latin typeface="Book Antiqua" panose="02040602050305030304" pitchFamily="18" charset="0"/>
              </a:rPr>
              <a:t>Skills in expository writing</a:t>
            </a:r>
          </a:p>
          <a:p>
            <a:pPr>
              <a:lnSpc>
                <a:spcPct val="150000"/>
              </a:lnSpc>
            </a:pPr>
            <a:r>
              <a:rPr lang="en-US" altLang="zh-CN" sz="3200" b="1" dirty="0" smtClean="0">
                <a:latin typeface="Book Antiqua" panose="02040602050305030304" pitchFamily="18" charset="0"/>
              </a:rPr>
              <a:t>Close-up reading – organizing different materials</a:t>
            </a:r>
          </a:p>
          <a:p>
            <a:pPr>
              <a:lnSpc>
                <a:spcPct val="150000"/>
              </a:lnSpc>
            </a:pPr>
            <a:r>
              <a:rPr lang="en-US" altLang="zh-CN" sz="3200" b="1" dirty="0" smtClean="0">
                <a:latin typeface="Book Antiqua" panose="02040602050305030304" pitchFamily="18" charset="0"/>
              </a:rPr>
              <a:t>Facts, data and opinions about COVID-19</a:t>
            </a:r>
          </a:p>
          <a:p>
            <a:pPr>
              <a:lnSpc>
                <a:spcPct val="150000"/>
              </a:lnSpc>
            </a:pPr>
            <a:r>
              <a:rPr lang="en-US" altLang="zh-CN" sz="3200" b="1" dirty="0" smtClean="0">
                <a:latin typeface="Book Antiqua" panose="02040602050305030304" pitchFamily="18" charset="0"/>
              </a:rPr>
              <a:t>In-class writing (40 minutes)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674161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834" y="245661"/>
            <a:ext cx="10515600" cy="1106621"/>
          </a:xfrm>
        </p:spPr>
        <p:txBody>
          <a:bodyPr>
            <a:normAutofit/>
          </a:bodyPr>
          <a:lstStyle/>
          <a:p>
            <a:pPr algn="ctr"/>
            <a:r>
              <a:rPr lang="en-US" altLang="zh-CN" b="1" dirty="0" smtClean="0">
                <a:latin typeface="Book Antiqua" panose="02040602050305030304" pitchFamily="18" charset="0"/>
              </a:rPr>
              <a:t>Different materials in factual writing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17430" y="1352282"/>
            <a:ext cx="10336369" cy="4824682"/>
          </a:xfrm>
        </p:spPr>
        <p:txBody>
          <a:bodyPr>
            <a:noAutofit/>
          </a:bodyPr>
          <a:lstStyle/>
          <a:p>
            <a:pPr>
              <a:lnSpc>
                <a:spcPct val="150000"/>
              </a:lnSpc>
            </a:pPr>
            <a:r>
              <a:rPr lang="en-US" altLang="zh-CN" b="1" dirty="0" smtClean="0">
                <a:latin typeface="Book Antiqua" panose="02040602050305030304" pitchFamily="18" charset="0"/>
              </a:rPr>
              <a:t>Making definitions</a:t>
            </a:r>
          </a:p>
          <a:p>
            <a:pPr>
              <a:lnSpc>
                <a:spcPct val="150000"/>
              </a:lnSpc>
            </a:pPr>
            <a:r>
              <a:rPr lang="en-US" altLang="zh-CN" b="1" dirty="0" smtClean="0">
                <a:latin typeface="Book Antiqua" panose="02040602050305030304" pitchFamily="18" charset="0"/>
              </a:rPr>
              <a:t>Explaining basic/ complex concepts or relationships</a:t>
            </a:r>
          </a:p>
          <a:p>
            <a:pPr>
              <a:lnSpc>
                <a:spcPct val="150000"/>
              </a:lnSpc>
            </a:pPr>
            <a:r>
              <a:rPr lang="en-US" altLang="zh-CN" b="1" dirty="0" smtClean="0">
                <a:latin typeface="Book Antiqua" panose="02040602050305030304" pitchFamily="18" charset="0"/>
              </a:rPr>
              <a:t>Describing a procedure or a process </a:t>
            </a:r>
          </a:p>
          <a:p>
            <a:pPr>
              <a:lnSpc>
                <a:spcPct val="150000"/>
              </a:lnSpc>
            </a:pPr>
            <a:r>
              <a:rPr lang="en-US" altLang="zh-CN" b="1" dirty="0" smtClean="0">
                <a:latin typeface="Book Antiqua" panose="02040602050305030304" pitchFamily="18" charset="0"/>
              </a:rPr>
              <a:t>Comparing and contrasting</a:t>
            </a:r>
          </a:p>
          <a:p>
            <a:pPr>
              <a:lnSpc>
                <a:spcPct val="150000"/>
              </a:lnSpc>
            </a:pPr>
            <a:r>
              <a:rPr lang="en-US" altLang="zh-CN" b="1" dirty="0" smtClean="0">
                <a:latin typeface="Book Antiqua" panose="02040602050305030304" pitchFamily="18" charset="0"/>
              </a:rPr>
              <a:t>Quoting from various sources </a:t>
            </a:r>
          </a:p>
          <a:p>
            <a:pPr>
              <a:lnSpc>
                <a:spcPct val="150000"/>
              </a:lnSpc>
            </a:pPr>
            <a:r>
              <a:rPr lang="en-US" altLang="zh-CN" b="1" dirty="0" smtClean="0">
                <a:latin typeface="Book Antiqua" panose="02040602050305030304" pitchFamily="18" charset="0"/>
              </a:rPr>
              <a:t>Reporting and explaining data/statistics</a:t>
            </a:r>
          </a:p>
          <a:p>
            <a:pPr>
              <a:lnSpc>
                <a:spcPct val="150000"/>
              </a:lnSpc>
            </a:pPr>
            <a:r>
              <a:rPr lang="en-US" altLang="zh-CN" b="1" dirty="0" smtClean="0">
                <a:latin typeface="Book Antiqua" panose="02040602050305030304" pitchFamily="18" charset="0"/>
              </a:rPr>
              <a:t>… </a:t>
            </a:r>
          </a:p>
          <a:p>
            <a:pPr>
              <a:lnSpc>
                <a:spcPct val="150000"/>
              </a:lnSpc>
            </a:pP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2667206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Expository writing (factual) </a:t>
            </a:r>
            <a:endParaRPr lang="zh-CN" altLang="en-US" b="1" dirty="0">
              <a:latin typeface="Book Antiqua" panose="02040602050305030304" pitchFamily="18" charset="0"/>
            </a:endParaRPr>
          </a:p>
        </p:txBody>
      </p:sp>
      <p:sp>
        <p:nvSpPr>
          <p:cNvPr id="3" name="内容占位符 2"/>
          <p:cNvSpPr>
            <a:spLocks noGrp="1"/>
          </p:cNvSpPr>
          <p:nvPr>
            <p:ph sz="half" idx="1"/>
          </p:nvPr>
        </p:nvSpPr>
        <p:spPr>
          <a:xfrm>
            <a:off x="1584100" y="1596980"/>
            <a:ext cx="4435699" cy="4579983"/>
          </a:xfrm>
        </p:spPr>
        <p:txBody>
          <a:bodyPr>
            <a:normAutofit/>
          </a:bodyPr>
          <a:lstStyle/>
          <a:p>
            <a:pPr>
              <a:lnSpc>
                <a:spcPct val="150000"/>
              </a:lnSpc>
            </a:pPr>
            <a:r>
              <a:rPr lang="en-US" altLang="zh-CN" sz="3200" b="1" dirty="0">
                <a:latin typeface="Book Antiqua" panose="02040602050305030304" pitchFamily="18" charset="0"/>
                <a:sym typeface="Wingdings" panose="05000000000000000000" pitchFamily="2" charset="2"/>
              </a:rPr>
              <a:t> to define</a:t>
            </a:r>
          </a:p>
          <a:p>
            <a:pPr>
              <a:lnSpc>
                <a:spcPct val="150000"/>
              </a:lnSpc>
            </a:pPr>
            <a:r>
              <a:rPr lang="en-US" altLang="zh-CN" sz="3200" b="1" dirty="0" smtClean="0">
                <a:latin typeface="Book Antiqua" panose="02040602050305030304" pitchFamily="18" charset="0"/>
                <a:sym typeface="Wingdings" panose="05000000000000000000" pitchFamily="2" charset="2"/>
              </a:rPr>
              <a:t> to inform</a:t>
            </a:r>
          </a:p>
          <a:p>
            <a:pPr>
              <a:lnSpc>
                <a:spcPct val="150000"/>
              </a:lnSpc>
            </a:pPr>
            <a:r>
              <a:rPr lang="en-US" altLang="zh-CN" sz="3200" b="1" dirty="0" smtClean="0">
                <a:latin typeface="Book Antiqua" panose="02040602050305030304" pitchFamily="18" charset="0"/>
                <a:sym typeface="Wingdings" panose="05000000000000000000" pitchFamily="2" charset="2"/>
              </a:rPr>
              <a:t> to explain</a:t>
            </a:r>
          </a:p>
          <a:p>
            <a:pPr>
              <a:lnSpc>
                <a:spcPct val="150000"/>
              </a:lnSpc>
            </a:pPr>
            <a:r>
              <a:rPr lang="en-US" altLang="zh-CN" sz="3200" b="1" dirty="0" smtClean="0">
                <a:latin typeface="Book Antiqua" panose="02040602050305030304" pitchFamily="18" charset="0"/>
                <a:sym typeface="Wingdings" panose="05000000000000000000" pitchFamily="2" charset="2"/>
              </a:rPr>
              <a:t> to describe</a:t>
            </a:r>
          </a:p>
          <a:p>
            <a:pPr>
              <a:lnSpc>
                <a:spcPct val="150000"/>
              </a:lnSpc>
            </a:pPr>
            <a:r>
              <a:rPr lang="en-US" altLang="zh-CN" sz="3200" b="1" dirty="0" smtClean="0">
                <a:latin typeface="Book Antiqua" panose="02040602050305030304" pitchFamily="18" charset="0"/>
                <a:sym typeface="Wingdings" panose="05000000000000000000" pitchFamily="2" charset="2"/>
              </a:rPr>
              <a:t> to summarize </a:t>
            </a:r>
            <a:endParaRPr lang="zh-CN" altLang="en-US" sz="3200" b="1" dirty="0">
              <a:latin typeface="Book Antiqua" panose="02040602050305030304" pitchFamily="18" charset="0"/>
            </a:endParaRPr>
          </a:p>
        </p:txBody>
      </p:sp>
      <p:sp>
        <p:nvSpPr>
          <p:cNvPr id="4" name="内容占位符 3"/>
          <p:cNvSpPr>
            <a:spLocks noGrp="1"/>
          </p:cNvSpPr>
          <p:nvPr>
            <p:ph sz="half" idx="2"/>
          </p:nvPr>
        </p:nvSpPr>
        <p:spPr>
          <a:xfrm>
            <a:off x="5164429" y="1596980"/>
            <a:ext cx="6189372" cy="4579983"/>
          </a:xfrm>
        </p:spPr>
        <p:txBody>
          <a:bodyPr>
            <a:normAutofit/>
          </a:bodyPr>
          <a:lstStyle/>
          <a:p>
            <a:pPr>
              <a:lnSpc>
                <a:spcPct val="150000"/>
              </a:lnSpc>
            </a:pPr>
            <a:r>
              <a:rPr lang="en-US" altLang="zh-CN" sz="3200" b="1" dirty="0">
                <a:latin typeface="Book Antiqua" panose="02040602050305030304" pitchFamily="18" charset="0"/>
              </a:rPr>
              <a:t>A</a:t>
            </a:r>
            <a:r>
              <a:rPr lang="en-US" altLang="zh-CN" sz="3200" b="1" dirty="0" smtClean="0">
                <a:latin typeface="Book Antiqua" panose="02040602050305030304" pitchFamily="18" charset="0"/>
              </a:rPr>
              <a:t>n </a:t>
            </a:r>
            <a:r>
              <a:rPr lang="en-US" altLang="zh-CN" sz="3200" b="1" i="1" dirty="0">
                <a:latin typeface="Book Antiqua" panose="02040602050305030304" pitchFamily="18" charset="0"/>
              </a:rPr>
              <a:t>encyclopedia </a:t>
            </a:r>
            <a:r>
              <a:rPr lang="en-US" altLang="zh-CN" sz="3200" b="1" i="1" dirty="0" smtClean="0">
                <a:latin typeface="Book Antiqua" panose="02040602050305030304" pitchFamily="18" charset="0"/>
              </a:rPr>
              <a:t>entry</a:t>
            </a:r>
          </a:p>
          <a:p>
            <a:pPr>
              <a:lnSpc>
                <a:spcPct val="150000"/>
              </a:lnSpc>
            </a:pPr>
            <a:r>
              <a:rPr lang="en-US" altLang="zh-CN" sz="3200" b="1" dirty="0">
                <a:latin typeface="Book Antiqua" panose="02040602050305030304" pitchFamily="18" charset="0"/>
              </a:rPr>
              <a:t>A</a:t>
            </a:r>
            <a:r>
              <a:rPr lang="en-US" altLang="zh-CN" sz="3200" b="1" dirty="0" smtClean="0">
                <a:latin typeface="Book Antiqua" panose="02040602050305030304" pitchFamily="18" charset="0"/>
              </a:rPr>
              <a:t> </a:t>
            </a:r>
            <a:r>
              <a:rPr lang="en-US" altLang="zh-CN" sz="3200" b="1" i="1" dirty="0">
                <a:latin typeface="Book Antiqua" panose="02040602050305030304" pitchFamily="18" charset="0"/>
              </a:rPr>
              <a:t>how-to article </a:t>
            </a:r>
            <a:r>
              <a:rPr lang="en-US" altLang="zh-CN" sz="3200" b="1" dirty="0">
                <a:latin typeface="Book Antiqua" panose="02040602050305030304" pitchFamily="18" charset="0"/>
              </a:rPr>
              <a:t>on a </a:t>
            </a:r>
            <a:r>
              <a:rPr lang="en-US" altLang="zh-CN" sz="3200" b="1" dirty="0" smtClean="0">
                <a:latin typeface="Book Antiqua" panose="02040602050305030304" pitchFamily="18" charset="0"/>
              </a:rPr>
              <a:t>website</a:t>
            </a:r>
          </a:p>
          <a:p>
            <a:pPr>
              <a:lnSpc>
                <a:spcPct val="150000"/>
              </a:lnSpc>
            </a:pPr>
            <a:r>
              <a:rPr lang="en-US" altLang="zh-CN" sz="3200" b="1" dirty="0" smtClean="0">
                <a:latin typeface="Book Antiqua" panose="02040602050305030304" pitchFamily="18" charset="0"/>
              </a:rPr>
              <a:t>A </a:t>
            </a:r>
            <a:r>
              <a:rPr lang="en-US" altLang="zh-CN" sz="3200" b="1" dirty="0">
                <a:latin typeface="Book Antiqua" panose="02040602050305030304" pitchFamily="18" charset="0"/>
              </a:rPr>
              <a:t>chapter in a </a:t>
            </a:r>
            <a:r>
              <a:rPr lang="en-US" altLang="zh-CN" sz="3200" b="1" i="1" dirty="0" smtClean="0">
                <a:latin typeface="Book Antiqua" panose="02040602050305030304" pitchFamily="18" charset="0"/>
              </a:rPr>
              <a:t>textbook</a:t>
            </a:r>
          </a:p>
          <a:p>
            <a:pPr>
              <a:lnSpc>
                <a:spcPct val="150000"/>
              </a:lnSpc>
            </a:pPr>
            <a:r>
              <a:rPr lang="en-US" altLang="zh-CN" sz="3200" b="1" dirty="0" smtClean="0">
                <a:latin typeface="Book Antiqua" panose="02040602050305030304" pitchFamily="18" charset="0"/>
              </a:rPr>
              <a:t>An academic </a:t>
            </a:r>
            <a:r>
              <a:rPr lang="en-US" altLang="zh-CN" sz="3200" b="1" i="1" dirty="0" smtClean="0">
                <a:latin typeface="Book Antiqua" panose="02040602050305030304" pitchFamily="18" charset="0"/>
              </a:rPr>
              <a:t>paper</a:t>
            </a:r>
            <a:r>
              <a:rPr lang="en-US" altLang="zh-CN" sz="3200" b="1" dirty="0" smtClean="0">
                <a:latin typeface="Book Antiqua" panose="02040602050305030304" pitchFamily="18" charset="0"/>
              </a:rPr>
              <a:t>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730687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955" y="210579"/>
            <a:ext cx="10515600" cy="1206098"/>
          </a:xfrm>
        </p:spPr>
        <p:txBody>
          <a:bodyPr/>
          <a:lstStyle/>
          <a:p>
            <a:r>
              <a:rPr lang="en-US" altLang="zh-CN" b="1" dirty="0" smtClean="0">
                <a:latin typeface="Book Antiqua" panose="02040602050305030304" pitchFamily="18" charset="0"/>
              </a:rPr>
              <a:t>Some writing prompts of exposition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579549" y="1416678"/>
            <a:ext cx="11217498" cy="5203064"/>
          </a:xfrm>
        </p:spPr>
        <p:txBody>
          <a:bodyPr>
            <a:noAutofit/>
          </a:bodyPr>
          <a:lstStyle/>
          <a:p>
            <a:pPr>
              <a:lnSpc>
                <a:spcPct val="150000"/>
              </a:lnSpc>
            </a:pPr>
            <a:r>
              <a:rPr lang="en-US" altLang="zh-CN" b="1" dirty="0" smtClean="0">
                <a:latin typeface="Book Antiqua" panose="02040602050305030304" pitchFamily="18" charset="0"/>
              </a:rPr>
              <a:t>(1) What </a:t>
            </a:r>
            <a:r>
              <a:rPr lang="en-US" altLang="zh-CN" b="1" dirty="0">
                <a:latin typeface="Book Antiqua" panose="02040602050305030304" pitchFamily="18" charset="0"/>
              </a:rPr>
              <a:t>were the direct and indirect </a:t>
            </a:r>
            <a:r>
              <a:rPr lang="en-US" altLang="zh-CN" b="1" u="sng" dirty="0">
                <a:latin typeface="Book Antiqua" panose="02040602050305030304" pitchFamily="18" charset="0"/>
              </a:rPr>
              <a:t>causes</a:t>
            </a:r>
            <a:r>
              <a:rPr lang="en-US" altLang="zh-CN" b="1" dirty="0">
                <a:latin typeface="Book Antiqua" panose="02040602050305030304" pitchFamily="18" charset="0"/>
              </a:rPr>
              <a:t> of World War II?</a:t>
            </a:r>
          </a:p>
          <a:p>
            <a:pPr>
              <a:lnSpc>
                <a:spcPct val="150000"/>
              </a:lnSpc>
            </a:pPr>
            <a:r>
              <a:rPr lang="en-US" altLang="zh-CN" b="1" dirty="0" smtClean="0">
                <a:latin typeface="Book Antiqua" panose="02040602050305030304" pitchFamily="18" charset="0"/>
              </a:rPr>
              <a:t>(2) Explore </a:t>
            </a:r>
            <a:r>
              <a:rPr lang="en-US" altLang="zh-CN" b="1" u="sng" dirty="0">
                <a:latin typeface="Book Antiqua" panose="02040602050305030304" pitchFamily="18" charset="0"/>
              </a:rPr>
              <a:t>how</a:t>
            </a:r>
            <a:r>
              <a:rPr lang="en-US" altLang="zh-CN" b="1" dirty="0">
                <a:latin typeface="Book Antiqua" panose="02040602050305030304" pitchFamily="18" charset="0"/>
              </a:rPr>
              <a:t> obesity </a:t>
            </a:r>
            <a:r>
              <a:rPr lang="en-US" altLang="zh-CN" b="1" u="sng" dirty="0">
                <a:latin typeface="Book Antiqua" panose="02040602050305030304" pitchFamily="18" charset="0"/>
              </a:rPr>
              <a:t>affects</a:t>
            </a:r>
            <a:r>
              <a:rPr lang="en-US" altLang="zh-CN" b="1" dirty="0">
                <a:latin typeface="Book Antiqua" panose="02040602050305030304" pitchFamily="18" charset="0"/>
              </a:rPr>
              <a:t> a nation’s productivity </a:t>
            </a:r>
            <a:r>
              <a:rPr lang="en-US" altLang="zh-CN" b="1" dirty="0" smtClean="0">
                <a:latin typeface="Book Antiqua" panose="02040602050305030304" pitchFamily="18" charset="0"/>
              </a:rPr>
              <a:t>&amp; </a:t>
            </a:r>
            <a:r>
              <a:rPr lang="en-US" altLang="zh-CN" b="1" dirty="0">
                <a:latin typeface="Book Antiqua" panose="02040602050305030304" pitchFamily="18" charset="0"/>
              </a:rPr>
              <a:t>economy</a:t>
            </a:r>
            <a:r>
              <a:rPr lang="en-US" altLang="zh-CN" b="1" dirty="0" smtClean="0">
                <a:latin typeface="Book Antiqua" panose="02040602050305030304" pitchFamily="18" charset="0"/>
              </a:rPr>
              <a:t>.</a:t>
            </a:r>
            <a:endParaRPr lang="en-US" altLang="zh-CN" b="1" dirty="0">
              <a:latin typeface="Book Antiqua" panose="02040602050305030304" pitchFamily="18" charset="0"/>
            </a:endParaRPr>
          </a:p>
          <a:p>
            <a:pPr>
              <a:lnSpc>
                <a:spcPct val="150000"/>
              </a:lnSpc>
            </a:pPr>
            <a:r>
              <a:rPr lang="en-US" altLang="zh-CN" b="1" dirty="0" smtClean="0">
                <a:latin typeface="Book Antiqua" panose="02040602050305030304" pitchFamily="18" charset="0"/>
              </a:rPr>
              <a:t>(3) </a:t>
            </a:r>
            <a:r>
              <a:rPr lang="en-US" altLang="zh-CN" b="1" u="sng" dirty="0" smtClean="0">
                <a:latin typeface="Book Antiqua" panose="02040602050305030304" pitchFamily="18" charset="0"/>
              </a:rPr>
              <a:t>What</a:t>
            </a:r>
            <a:r>
              <a:rPr lang="en-US" altLang="zh-CN" b="1" dirty="0" smtClean="0">
                <a:latin typeface="Book Antiqua" panose="02040602050305030304" pitchFamily="18" charset="0"/>
              </a:rPr>
              <a:t> </a:t>
            </a:r>
            <a:r>
              <a:rPr lang="en-US" altLang="zh-CN" b="1" dirty="0">
                <a:latin typeface="Book Antiqua" panose="02040602050305030304" pitchFamily="18" charset="0"/>
              </a:rPr>
              <a:t>are the long-term effects of global </a:t>
            </a:r>
            <a:r>
              <a:rPr lang="en-US" altLang="zh-CN" b="1" dirty="0" smtClean="0">
                <a:latin typeface="Book Antiqua" panose="02040602050305030304" pitchFamily="18" charset="0"/>
              </a:rPr>
              <a:t>warming, especially </a:t>
            </a:r>
            <a:r>
              <a:rPr lang="en-US" altLang="zh-CN" b="1" dirty="0">
                <a:latin typeface="Book Antiqua" panose="02040602050305030304" pitchFamily="18" charset="0"/>
              </a:rPr>
              <a:t>its estimated impact on coastal </a:t>
            </a:r>
            <a:r>
              <a:rPr lang="en-US" altLang="zh-CN" b="1" dirty="0" smtClean="0">
                <a:latin typeface="Book Antiqua" panose="02040602050305030304" pitchFamily="18" charset="0"/>
              </a:rPr>
              <a:t>cities.</a:t>
            </a:r>
            <a:endParaRPr lang="en-US" altLang="zh-CN" b="1" dirty="0">
              <a:latin typeface="Book Antiqua" panose="02040602050305030304" pitchFamily="18" charset="0"/>
            </a:endParaRPr>
          </a:p>
          <a:p>
            <a:pPr>
              <a:lnSpc>
                <a:spcPct val="150000"/>
              </a:lnSpc>
            </a:pPr>
            <a:r>
              <a:rPr lang="en-US" altLang="zh-CN" b="1" dirty="0" smtClean="0">
                <a:latin typeface="Book Antiqua" panose="02040602050305030304" pitchFamily="18" charset="0"/>
              </a:rPr>
              <a:t>(4) What </a:t>
            </a:r>
            <a:r>
              <a:rPr lang="en-US" altLang="zh-CN" b="1" dirty="0">
                <a:latin typeface="Book Antiqua" panose="02040602050305030304" pitchFamily="18" charset="0"/>
              </a:rPr>
              <a:t>is your favorite retail business (e.g., </a:t>
            </a:r>
            <a:r>
              <a:rPr lang="en-US" altLang="zh-CN" b="1" i="1" dirty="0" err="1">
                <a:latin typeface="Book Antiqua" panose="02040602050305030304" pitchFamily="18" charset="0"/>
              </a:rPr>
              <a:t>Luckin</a:t>
            </a:r>
            <a:r>
              <a:rPr lang="en-US" altLang="zh-CN" b="1" dirty="0">
                <a:latin typeface="Book Antiqua" panose="02040602050305030304" pitchFamily="18" charset="0"/>
              </a:rPr>
              <a:t>)? Describe to a layman how this business was started, what products it sells, how it makes money, and what are its best qualities.</a:t>
            </a:r>
          </a:p>
          <a:p>
            <a:pPr marL="0" indent="0">
              <a:lnSpc>
                <a:spcPct val="150000"/>
              </a:lnSpc>
              <a:buNone/>
            </a:pPr>
            <a:endParaRPr lang="en-US" altLang="zh-CN" b="1" dirty="0">
              <a:latin typeface="Book Antiqua" panose="02040602050305030304" pitchFamily="18" charset="0"/>
            </a:endParaRPr>
          </a:p>
        </p:txBody>
      </p:sp>
    </p:spTree>
    <p:extLst>
      <p:ext uri="{BB962C8B-B14F-4D97-AF65-F5344CB8AC3E}">
        <p14:creationId xmlns:p14="http://schemas.microsoft.com/office/powerpoint/2010/main" val="2559766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107" y="648461"/>
            <a:ext cx="10515600" cy="1090187"/>
          </a:xfrm>
        </p:spPr>
        <p:txBody>
          <a:bodyPr/>
          <a:lstStyle/>
          <a:p>
            <a:r>
              <a:rPr lang="en-US" altLang="zh-CN" b="1" dirty="0" smtClean="0">
                <a:latin typeface="Book Antiqua" panose="02040602050305030304" pitchFamily="18" charset="0"/>
              </a:rPr>
              <a:t>Brain-storming exercise: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721217" y="1738648"/>
            <a:ext cx="11037193" cy="4803819"/>
          </a:xfrm>
        </p:spPr>
        <p:txBody>
          <a:bodyPr>
            <a:normAutofit/>
          </a:bodyPr>
          <a:lstStyle/>
          <a:p>
            <a:pPr>
              <a:lnSpc>
                <a:spcPct val="150000"/>
              </a:lnSpc>
            </a:pPr>
            <a:r>
              <a:rPr lang="en-US" altLang="zh-CN" sz="3200" b="1" i="1" u="sng" dirty="0" smtClean="0">
                <a:latin typeface="Book Antiqua" panose="02040602050305030304" pitchFamily="18" charset="0"/>
              </a:rPr>
              <a:t>What</a:t>
            </a:r>
            <a:r>
              <a:rPr lang="en-US" altLang="zh-CN" sz="3200" b="1" i="1" dirty="0" smtClean="0">
                <a:latin typeface="Book Antiqua" panose="02040602050305030304" pitchFamily="18" charset="0"/>
              </a:rPr>
              <a:t> </a:t>
            </a:r>
            <a:r>
              <a:rPr lang="en-US" altLang="zh-CN" sz="3200" b="1" i="1" dirty="0">
                <a:latin typeface="Book Antiqua" panose="02040602050305030304" pitchFamily="18" charset="0"/>
              </a:rPr>
              <a:t>is a serious public health concern that you believe does not get enough attention? </a:t>
            </a:r>
            <a:r>
              <a:rPr lang="en-US" altLang="zh-CN" sz="3200" b="1" i="1" u="sng" dirty="0">
                <a:latin typeface="Book Antiqua" panose="02040602050305030304" pitchFamily="18" charset="0"/>
              </a:rPr>
              <a:t>Describe</a:t>
            </a:r>
            <a:r>
              <a:rPr lang="en-US" altLang="zh-CN" sz="3200" b="1" i="1" dirty="0">
                <a:latin typeface="Book Antiqua" panose="02040602050305030304" pitchFamily="18" charset="0"/>
              </a:rPr>
              <a:t> this problem in detail. Back up your arguments with appropriate </a:t>
            </a:r>
            <a:r>
              <a:rPr lang="en-US" altLang="zh-CN" sz="3200" b="1" i="1" u="sng" dirty="0">
                <a:latin typeface="Book Antiqua" panose="02040602050305030304" pitchFamily="18" charset="0"/>
              </a:rPr>
              <a:t>research</a:t>
            </a:r>
            <a:r>
              <a:rPr lang="en-US" altLang="zh-CN" sz="3200" b="1" i="1" dirty="0" smtClean="0">
                <a:latin typeface="Book Antiqua" panose="02040602050305030304" pitchFamily="18" charset="0"/>
              </a:rPr>
              <a:t>. </a:t>
            </a:r>
            <a:endParaRPr lang="en-US" altLang="zh-CN" sz="3200" b="1" i="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hlinkClick r:id="rId2" action="ppaction://hlinkfile"/>
              </a:rPr>
              <a:t>BillGates_2015.mp4</a:t>
            </a:r>
            <a:endParaRPr lang="zh-CN" altLang="en-US" sz="3200" b="1" dirty="0">
              <a:latin typeface="Book Antiqua" panose="02040602050305030304" pitchFamily="18" charset="0"/>
            </a:endParaRPr>
          </a:p>
        </p:txBody>
      </p:sp>
      <p:pic>
        <p:nvPicPr>
          <p:cNvPr id="4" name="图片 3"/>
          <p:cNvPicPr>
            <a:picLocks noChangeAspect="1"/>
          </p:cNvPicPr>
          <p:nvPr/>
        </p:nvPicPr>
        <p:blipFill>
          <a:blip r:embed="rId3"/>
          <a:stretch>
            <a:fillRect/>
          </a:stretch>
        </p:blipFill>
        <p:spPr>
          <a:xfrm>
            <a:off x="7872816" y="256805"/>
            <a:ext cx="943846" cy="936749"/>
          </a:xfrm>
          <a:prstGeom prst="rect">
            <a:avLst/>
          </a:prstGeom>
        </p:spPr>
      </p:pic>
    </p:spTree>
    <p:extLst>
      <p:ext uri="{BB962C8B-B14F-4D97-AF65-F5344CB8AC3E}">
        <p14:creationId xmlns:p14="http://schemas.microsoft.com/office/powerpoint/2010/main" val="54566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381" y="274973"/>
            <a:ext cx="10515600" cy="1325563"/>
          </a:xfrm>
        </p:spPr>
        <p:txBody>
          <a:bodyPr/>
          <a:lstStyle/>
          <a:p>
            <a:r>
              <a:rPr lang="en-US" altLang="zh-CN" b="1" dirty="0" smtClean="0">
                <a:latin typeface="Book Antiqua" panose="02040602050305030304" pitchFamily="18" charset="0"/>
              </a:rPr>
              <a:t>Vocabulary</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94704" y="1403797"/>
            <a:ext cx="10259095" cy="5164428"/>
          </a:xfrm>
        </p:spPr>
        <p:txBody>
          <a:bodyPr>
            <a:normAutofit fontScale="92500" lnSpcReduction="20000"/>
          </a:bodyPr>
          <a:lstStyle/>
          <a:p>
            <a:pPr>
              <a:lnSpc>
                <a:spcPct val="150000"/>
              </a:lnSpc>
            </a:pPr>
            <a:r>
              <a:rPr lang="en-US" altLang="zh-CN" sz="3200" b="1" dirty="0" smtClean="0">
                <a:latin typeface="Book Antiqua" panose="02040602050305030304" pitchFamily="18" charset="0"/>
              </a:rPr>
              <a:t>Preparedness, Global failure </a:t>
            </a:r>
          </a:p>
          <a:p>
            <a:pPr>
              <a:lnSpc>
                <a:spcPct val="150000"/>
              </a:lnSpc>
            </a:pPr>
            <a:r>
              <a:rPr lang="en-US" altLang="zh-CN" sz="3200" b="1" dirty="0" smtClean="0">
                <a:latin typeface="Book Antiqua" panose="02040602050305030304" pitchFamily="18" charset="0"/>
              </a:rPr>
              <a:t>Epidemiologist, R&amp;D personnel</a:t>
            </a:r>
          </a:p>
          <a:p>
            <a:pPr>
              <a:lnSpc>
                <a:spcPct val="150000"/>
              </a:lnSpc>
            </a:pPr>
            <a:r>
              <a:rPr lang="en-US" altLang="zh-CN" sz="3200" b="1" dirty="0" smtClean="0">
                <a:latin typeface="Book Antiqua" panose="02040602050305030304" pitchFamily="18" charset="0"/>
              </a:rPr>
              <a:t>Global alert and response system</a:t>
            </a:r>
          </a:p>
          <a:p>
            <a:pPr>
              <a:lnSpc>
                <a:spcPct val="150000"/>
              </a:lnSpc>
            </a:pPr>
            <a:r>
              <a:rPr lang="en-US" altLang="zh-CN" sz="3200" b="1" dirty="0" smtClean="0">
                <a:latin typeface="Book Antiqua" panose="02040602050305030304" pitchFamily="18" charset="0"/>
              </a:rPr>
              <a:t>Health workers, medical corps, medics</a:t>
            </a:r>
          </a:p>
          <a:p>
            <a:pPr>
              <a:lnSpc>
                <a:spcPct val="150000"/>
              </a:lnSpc>
            </a:pPr>
            <a:r>
              <a:rPr lang="en-US" altLang="zh-CN" sz="3200" b="1" dirty="0" smtClean="0">
                <a:latin typeface="Book Antiqua" panose="02040602050305030304" pitchFamily="18" charset="0"/>
              </a:rPr>
              <a:t>Pathogen, vaccines, treatment, and diagnosis </a:t>
            </a:r>
          </a:p>
          <a:p>
            <a:pPr>
              <a:lnSpc>
                <a:spcPct val="150000"/>
              </a:lnSpc>
            </a:pPr>
            <a:r>
              <a:rPr lang="en-US" altLang="zh-CN" sz="3200" b="1" dirty="0" smtClean="0">
                <a:latin typeface="Book Antiqua" panose="02040602050305030304" pitchFamily="18" charset="0"/>
              </a:rPr>
              <a:t>Logistics and simulations </a:t>
            </a:r>
          </a:p>
          <a:p>
            <a:pPr>
              <a:lnSpc>
                <a:spcPct val="150000"/>
              </a:lnSpc>
            </a:pPr>
            <a:r>
              <a:rPr lang="en-US" altLang="zh-CN" sz="3200" b="1" dirty="0" smtClean="0">
                <a:latin typeface="Book Antiqua" panose="02040602050305030304" pitchFamily="18" charset="0"/>
              </a:rPr>
              <a:t>“Contagious” and “infectious” </a:t>
            </a:r>
          </a:p>
          <a:p>
            <a:endParaRPr lang="zh-CN" altLang="en-US" dirty="0"/>
          </a:p>
        </p:txBody>
      </p:sp>
      <p:pic>
        <p:nvPicPr>
          <p:cNvPr id="4" name="图片 3"/>
          <p:cNvPicPr>
            <a:picLocks noChangeAspect="1"/>
          </p:cNvPicPr>
          <p:nvPr/>
        </p:nvPicPr>
        <p:blipFill>
          <a:blip r:embed="rId3"/>
          <a:stretch>
            <a:fillRect/>
          </a:stretch>
        </p:blipFill>
        <p:spPr>
          <a:xfrm>
            <a:off x="6937164" y="5461935"/>
            <a:ext cx="944962" cy="938865"/>
          </a:xfrm>
          <a:prstGeom prst="rect">
            <a:avLst/>
          </a:prstGeom>
        </p:spPr>
      </p:pic>
    </p:spTree>
    <p:extLst>
      <p:ext uri="{BB962C8B-B14F-4D97-AF65-F5344CB8AC3E}">
        <p14:creationId xmlns:p14="http://schemas.microsoft.com/office/powerpoint/2010/main" val="2317466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Close-up reading– </a:t>
            </a:r>
            <a:r>
              <a:rPr lang="en-US" altLang="zh-CN" b="1" i="1" dirty="0" smtClean="0">
                <a:latin typeface="Book Antiqua" panose="02040602050305030304" pitchFamily="18" charset="0"/>
              </a:rPr>
              <a:t>Nature’s Bioterrorist </a:t>
            </a:r>
            <a:endParaRPr lang="zh-CN" altLang="en-US" b="1" i="1" dirty="0">
              <a:latin typeface="Book Antiqua" panose="02040602050305030304" pitchFamily="18" charset="0"/>
            </a:endParaRPr>
          </a:p>
        </p:txBody>
      </p:sp>
      <p:sp>
        <p:nvSpPr>
          <p:cNvPr id="3" name="内容占位符 2"/>
          <p:cNvSpPr>
            <a:spLocks noGrp="1"/>
          </p:cNvSpPr>
          <p:nvPr>
            <p:ph idx="1"/>
          </p:nvPr>
        </p:nvSpPr>
        <p:spPr>
          <a:xfrm>
            <a:off x="838200" y="1690688"/>
            <a:ext cx="10894454" cy="4486275"/>
          </a:xfrm>
        </p:spPr>
        <p:txBody>
          <a:bodyPr/>
          <a:lstStyle/>
          <a:p>
            <a:pPr>
              <a:lnSpc>
                <a:spcPct val="150000"/>
              </a:lnSpc>
            </a:pPr>
            <a:r>
              <a:rPr lang="en-US" altLang="zh-CN" sz="3200" b="1" dirty="0">
                <a:latin typeface="Book Antiqua" panose="02040602050305030304" pitchFamily="18" charset="0"/>
              </a:rPr>
              <a:t>H5N1 human and animal cases in Thailand in </a:t>
            </a:r>
            <a:r>
              <a:rPr lang="en-US" altLang="zh-CN" sz="3200" b="1" dirty="0" smtClean="0">
                <a:latin typeface="Book Antiqua" panose="02040602050305030304" pitchFamily="18" charset="0"/>
              </a:rPr>
              <a:t>2004-2005</a:t>
            </a:r>
          </a:p>
          <a:p>
            <a:pPr>
              <a:lnSpc>
                <a:spcPct val="150000"/>
              </a:lnSpc>
            </a:pPr>
            <a:r>
              <a:rPr lang="en-US" altLang="zh-CN" dirty="0" smtClean="0">
                <a:hlinkClick r:id="rId2" action="ppaction://hlinkfile"/>
              </a:rPr>
              <a:t>Nature's Bioterrorist (close-up).docx</a:t>
            </a:r>
            <a:endParaRPr lang="en-US" altLang="zh-CN" dirty="0" smtClean="0"/>
          </a:p>
          <a:p>
            <a:pPr>
              <a:lnSpc>
                <a:spcPct val="150000"/>
              </a:lnSpc>
            </a:pPr>
            <a:endParaRPr lang="en-US" altLang="zh-CN" dirty="0"/>
          </a:p>
          <a:p>
            <a:pPr>
              <a:lnSpc>
                <a:spcPct val="150000"/>
              </a:lnSpc>
            </a:pPr>
            <a:endParaRPr lang="en-US" altLang="zh-CN" dirty="0"/>
          </a:p>
        </p:txBody>
      </p:sp>
      <p:pic>
        <p:nvPicPr>
          <p:cNvPr id="4" name="图片 3"/>
          <p:cNvPicPr>
            <a:picLocks noChangeAspect="1"/>
          </p:cNvPicPr>
          <p:nvPr/>
        </p:nvPicPr>
        <p:blipFill>
          <a:blip r:embed="rId3"/>
          <a:stretch>
            <a:fillRect/>
          </a:stretch>
        </p:blipFill>
        <p:spPr>
          <a:xfrm>
            <a:off x="8538118" y="2627289"/>
            <a:ext cx="2815682" cy="3864131"/>
          </a:xfrm>
          <a:prstGeom prst="rect">
            <a:avLst/>
          </a:prstGeom>
        </p:spPr>
      </p:pic>
    </p:spTree>
    <p:extLst>
      <p:ext uri="{BB962C8B-B14F-4D97-AF65-F5344CB8AC3E}">
        <p14:creationId xmlns:p14="http://schemas.microsoft.com/office/powerpoint/2010/main" val="3461900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8338" y="365125"/>
            <a:ext cx="11320530" cy="1325563"/>
          </a:xfrm>
        </p:spPr>
        <p:txBody>
          <a:bodyPr>
            <a:normAutofit/>
          </a:bodyPr>
          <a:lstStyle/>
          <a:p>
            <a:r>
              <a:rPr lang="en-US" altLang="zh-CN" b="1" dirty="0">
                <a:latin typeface="Book Antiqua" panose="02040602050305030304" pitchFamily="18" charset="0"/>
              </a:rPr>
              <a:t>Facts, Data and Opinions about </a:t>
            </a:r>
            <a:r>
              <a:rPr lang="en-US" altLang="zh-CN" b="1" dirty="0" smtClean="0">
                <a:latin typeface="Book Antiqua" panose="02040602050305030304" pitchFamily="18" charset="0"/>
              </a:rPr>
              <a:t>COVID-19</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14399" y="1690688"/>
            <a:ext cx="10522040" cy="4401019"/>
          </a:xfrm>
        </p:spPr>
        <p:txBody>
          <a:bodyPr>
            <a:normAutofit/>
          </a:bodyPr>
          <a:lstStyle/>
          <a:p>
            <a:pPr>
              <a:lnSpc>
                <a:spcPct val="150000"/>
              </a:lnSpc>
            </a:pPr>
            <a:r>
              <a:rPr lang="en-US" altLang="zh-CN" b="1" dirty="0">
                <a:latin typeface="Book Antiqua" panose="02040602050305030304" pitchFamily="18" charset="0"/>
              </a:rPr>
              <a:t>The incubation period of coronavirus infection is generally 3-7 days and no longer than 14 days</a:t>
            </a:r>
            <a:r>
              <a:rPr lang="en-US" altLang="zh-CN" b="1" dirty="0" smtClean="0">
                <a:latin typeface="Book Antiqua" panose="02040602050305030304" pitchFamily="18" charset="0"/>
              </a:rPr>
              <a:t>.</a:t>
            </a:r>
          </a:p>
          <a:p>
            <a:pPr>
              <a:lnSpc>
                <a:spcPct val="150000"/>
              </a:lnSpc>
            </a:pPr>
            <a:r>
              <a:rPr lang="en-US" altLang="zh-CN" b="1" u="sng" dirty="0" smtClean="0">
                <a:latin typeface="Book Antiqua" panose="02040602050305030304" pitchFamily="18" charset="0"/>
              </a:rPr>
              <a:t>According </a:t>
            </a:r>
            <a:r>
              <a:rPr lang="en-US" altLang="zh-CN" b="1" u="sng" dirty="0">
                <a:latin typeface="Book Antiqua" panose="02040602050305030304" pitchFamily="18" charset="0"/>
              </a:rPr>
              <a:t>to </a:t>
            </a:r>
            <a:r>
              <a:rPr lang="en-US" altLang="zh-CN" b="1" i="1" u="sng" dirty="0">
                <a:latin typeface="Book Antiqua" panose="02040602050305030304" pitchFamily="18" charset="0"/>
              </a:rPr>
              <a:t>the Situation In Numbers </a:t>
            </a:r>
            <a:r>
              <a:rPr lang="en-US" altLang="zh-CN" b="1" u="sng" dirty="0">
                <a:latin typeface="Book Antiqua" panose="02040602050305030304" pitchFamily="18" charset="0"/>
              </a:rPr>
              <a:t>released by WHO on February 29th local time</a:t>
            </a:r>
            <a:r>
              <a:rPr lang="en-US" altLang="zh-CN" b="1" dirty="0">
                <a:latin typeface="Book Antiqua" panose="02040602050305030304" pitchFamily="18" charset="0"/>
              </a:rPr>
              <a:t>, a total number of 85,403 cases had been confirmed globally, with 1,753 newly confirmed cases in the last 24 hours. ( </a:t>
            </a:r>
            <a:r>
              <a:rPr lang="en-US" altLang="zh-CN" b="1" i="1" dirty="0">
                <a:solidFill>
                  <a:srgbClr val="FF0000"/>
                </a:solidFill>
                <a:latin typeface="Book Antiqua" panose="02040602050305030304" pitchFamily="18" charset="0"/>
              </a:rPr>
              <a:t>Global Times</a:t>
            </a:r>
            <a:r>
              <a:rPr lang="en-US" altLang="zh-CN" b="1" dirty="0" smtClean="0">
                <a:latin typeface="Book Antiqua" panose="02040602050305030304" pitchFamily="18" charset="0"/>
              </a:rPr>
              <a:t>)</a:t>
            </a:r>
          </a:p>
          <a:p>
            <a:pPr>
              <a:lnSpc>
                <a:spcPct val="150000"/>
              </a:lnSpc>
            </a:pPr>
            <a:endParaRPr lang="en-US" altLang="zh-CN" b="1" dirty="0">
              <a:latin typeface="Book Antiqua" panose="02040602050305030304" pitchFamily="18" charset="0"/>
            </a:endParaRPr>
          </a:p>
        </p:txBody>
      </p:sp>
    </p:spTree>
    <p:extLst>
      <p:ext uri="{BB962C8B-B14F-4D97-AF65-F5344CB8AC3E}">
        <p14:creationId xmlns:p14="http://schemas.microsoft.com/office/powerpoint/2010/main" val="221314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834</Words>
  <Application>Microsoft Office PowerPoint</Application>
  <PresentationFormat>宽屏</PresentationFormat>
  <Paragraphs>69</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Book Antiqua</vt:lpstr>
      <vt:lpstr>Wingdings</vt:lpstr>
      <vt:lpstr>Office 主题​​</vt:lpstr>
      <vt:lpstr>English Writing II</vt:lpstr>
      <vt:lpstr>Lesson plan</vt:lpstr>
      <vt:lpstr>Different materials in factual writing </vt:lpstr>
      <vt:lpstr>Expository writing (factual) </vt:lpstr>
      <vt:lpstr>Some writing prompts of exposition </vt:lpstr>
      <vt:lpstr>Brain-storming exercise: </vt:lpstr>
      <vt:lpstr>Vocabulary</vt:lpstr>
      <vt:lpstr>Close-up reading– Nature’s Bioterrorist </vt:lpstr>
      <vt:lpstr>Facts, Data and Opinions about COVID-19</vt:lpstr>
      <vt:lpstr>Continued… </vt:lpstr>
      <vt:lpstr>Continued… </vt:lpstr>
      <vt:lpstr>Continued… </vt:lpstr>
      <vt:lpstr>Continued…</vt:lpstr>
      <vt:lpstr>Continued… </vt:lpstr>
      <vt:lpstr>In-class writing: A case report  (40 min) </vt:lpstr>
      <vt:lpstr>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Ye</dc:creator>
  <cp:lastModifiedBy>ZHU Ye</cp:lastModifiedBy>
  <cp:revision>35</cp:revision>
  <dcterms:created xsi:type="dcterms:W3CDTF">2020-03-01T00:50:35Z</dcterms:created>
  <dcterms:modified xsi:type="dcterms:W3CDTF">2020-03-11T06:02:59Z</dcterms:modified>
</cp:coreProperties>
</file>