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7" r:id="rId3"/>
    <p:sldId id="257" r:id="rId4"/>
    <p:sldId id="275" r:id="rId5"/>
    <p:sldId id="276" r:id="rId6"/>
    <p:sldId id="282" r:id="rId7"/>
    <p:sldId id="278" r:id="rId8"/>
    <p:sldId id="274" r:id="rId9"/>
    <p:sldId id="279" r:id="rId10"/>
    <p:sldId id="258" r:id="rId11"/>
    <p:sldId id="280" r:id="rId12"/>
    <p:sldId id="268" r:id="rId13"/>
    <p:sldId id="262" r:id="rId14"/>
    <p:sldId id="263" r:id="rId15"/>
    <p:sldId id="270" r:id="rId16"/>
    <p:sldId id="272" r:id="rId17"/>
    <p:sldId id="271" r:id="rId18"/>
    <p:sldId id="273" r:id="rId19"/>
    <p:sldId id="264" r:id="rId20"/>
    <p:sldId id="269"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997" autoAdjust="0"/>
  </p:normalViewPr>
  <p:slideViewPr>
    <p:cSldViewPr snapToGrid="0" showGuides="1">
      <p:cViewPr varScale="1">
        <p:scale>
          <a:sx n="73" d="100"/>
          <a:sy n="73" d="100"/>
        </p:scale>
        <p:origin x="59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BCF1FA-F48F-49B6-B89F-DBF99C4198BF}" type="datetimeFigureOut">
              <a:rPr lang="zh-CN" altLang="en-US" smtClean="0"/>
              <a:t>2020/3/18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62BF94-F5A8-4DB1-8C8A-784DF742D349}" type="slidenum">
              <a:rPr lang="zh-CN" altLang="en-US" smtClean="0"/>
              <a:t>‹#›</a:t>
            </a:fld>
            <a:endParaRPr lang="zh-CN" altLang="en-US"/>
          </a:p>
        </p:txBody>
      </p:sp>
    </p:spTree>
    <p:extLst>
      <p:ext uri="{BB962C8B-B14F-4D97-AF65-F5344CB8AC3E}">
        <p14:creationId xmlns:p14="http://schemas.microsoft.com/office/powerpoint/2010/main" val="1957599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37CFEAE-F4BD-463A-85A1-8FA852D5A541}" type="slidenum">
              <a:rPr lang="zh-CN" altLang="en-US" smtClean="0"/>
              <a:t>12</a:t>
            </a:fld>
            <a:endParaRPr lang="zh-CN" altLang="en-US"/>
          </a:p>
        </p:txBody>
      </p:sp>
    </p:spTree>
    <p:extLst>
      <p:ext uri="{BB962C8B-B14F-4D97-AF65-F5344CB8AC3E}">
        <p14:creationId xmlns:p14="http://schemas.microsoft.com/office/powerpoint/2010/main" val="1315765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2D36A253-426E-4253-AFD6-7DDAD945D8D5}" type="datetimeFigureOut">
              <a:rPr lang="zh-CN" altLang="en-US" smtClean="0"/>
              <a:t>2020/3/18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190565-47C0-4064-8AF9-DE6A5249DD79}" type="slidenum">
              <a:rPr lang="zh-CN" altLang="en-US" smtClean="0"/>
              <a:t>‹#›</a:t>
            </a:fld>
            <a:endParaRPr lang="zh-CN" altLang="en-US"/>
          </a:p>
        </p:txBody>
      </p:sp>
    </p:spTree>
    <p:extLst>
      <p:ext uri="{BB962C8B-B14F-4D97-AF65-F5344CB8AC3E}">
        <p14:creationId xmlns:p14="http://schemas.microsoft.com/office/powerpoint/2010/main" val="1600707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D36A253-426E-4253-AFD6-7DDAD945D8D5}" type="datetimeFigureOut">
              <a:rPr lang="zh-CN" altLang="en-US" smtClean="0"/>
              <a:t>2020/3/18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190565-47C0-4064-8AF9-DE6A5249DD79}" type="slidenum">
              <a:rPr lang="zh-CN" altLang="en-US" smtClean="0"/>
              <a:t>‹#›</a:t>
            </a:fld>
            <a:endParaRPr lang="zh-CN" altLang="en-US"/>
          </a:p>
        </p:txBody>
      </p:sp>
    </p:spTree>
    <p:extLst>
      <p:ext uri="{BB962C8B-B14F-4D97-AF65-F5344CB8AC3E}">
        <p14:creationId xmlns:p14="http://schemas.microsoft.com/office/powerpoint/2010/main" val="1789368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D36A253-426E-4253-AFD6-7DDAD945D8D5}" type="datetimeFigureOut">
              <a:rPr lang="zh-CN" altLang="en-US" smtClean="0"/>
              <a:t>2020/3/18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190565-47C0-4064-8AF9-DE6A5249DD79}" type="slidenum">
              <a:rPr lang="zh-CN" altLang="en-US" smtClean="0"/>
              <a:t>‹#›</a:t>
            </a:fld>
            <a:endParaRPr lang="zh-CN" altLang="en-US"/>
          </a:p>
        </p:txBody>
      </p:sp>
    </p:spTree>
    <p:extLst>
      <p:ext uri="{BB962C8B-B14F-4D97-AF65-F5344CB8AC3E}">
        <p14:creationId xmlns:p14="http://schemas.microsoft.com/office/powerpoint/2010/main" val="1172170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D36A253-426E-4253-AFD6-7DDAD945D8D5}" type="datetimeFigureOut">
              <a:rPr lang="zh-CN" altLang="en-US" smtClean="0"/>
              <a:t>2020/3/18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190565-47C0-4064-8AF9-DE6A5249DD79}" type="slidenum">
              <a:rPr lang="zh-CN" altLang="en-US" smtClean="0"/>
              <a:t>‹#›</a:t>
            </a:fld>
            <a:endParaRPr lang="zh-CN" altLang="en-US"/>
          </a:p>
        </p:txBody>
      </p:sp>
    </p:spTree>
    <p:extLst>
      <p:ext uri="{BB962C8B-B14F-4D97-AF65-F5344CB8AC3E}">
        <p14:creationId xmlns:p14="http://schemas.microsoft.com/office/powerpoint/2010/main" val="574526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D36A253-426E-4253-AFD6-7DDAD945D8D5}" type="datetimeFigureOut">
              <a:rPr lang="zh-CN" altLang="en-US" smtClean="0"/>
              <a:t>2020/3/18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190565-47C0-4064-8AF9-DE6A5249DD79}" type="slidenum">
              <a:rPr lang="zh-CN" altLang="en-US" smtClean="0"/>
              <a:t>‹#›</a:t>
            </a:fld>
            <a:endParaRPr lang="zh-CN" altLang="en-US"/>
          </a:p>
        </p:txBody>
      </p:sp>
    </p:spTree>
    <p:extLst>
      <p:ext uri="{BB962C8B-B14F-4D97-AF65-F5344CB8AC3E}">
        <p14:creationId xmlns:p14="http://schemas.microsoft.com/office/powerpoint/2010/main" val="2936542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D36A253-426E-4253-AFD6-7DDAD945D8D5}" type="datetimeFigureOut">
              <a:rPr lang="zh-CN" altLang="en-US" smtClean="0"/>
              <a:t>2020/3/18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190565-47C0-4064-8AF9-DE6A5249DD79}" type="slidenum">
              <a:rPr lang="zh-CN" altLang="en-US" smtClean="0"/>
              <a:t>‹#›</a:t>
            </a:fld>
            <a:endParaRPr lang="zh-CN" altLang="en-US"/>
          </a:p>
        </p:txBody>
      </p:sp>
    </p:spTree>
    <p:extLst>
      <p:ext uri="{BB962C8B-B14F-4D97-AF65-F5344CB8AC3E}">
        <p14:creationId xmlns:p14="http://schemas.microsoft.com/office/powerpoint/2010/main" val="3202884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D36A253-426E-4253-AFD6-7DDAD945D8D5}" type="datetimeFigureOut">
              <a:rPr lang="zh-CN" altLang="en-US" smtClean="0"/>
              <a:t>2020/3/18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8190565-47C0-4064-8AF9-DE6A5249DD79}" type="slidenum">
              <a:rPr lang="zh-CN" altLang="en-US" smtClean="0"/>
              <a:t>‹#›</a:t>
            </a:fld>
            <a:endParaRPr lang="zh-CN" altLang="en-US"/>
          </a:p>
        </p:txBody>
      </p:sp>
    </p:spTree>
    <p:extLst>
      <p:ext uri="{BB962C8B-B14F-4D97-AF65-F5344CB8AC3E}">
        <p14:creationId xmlns:p14="http://schemas.microsoft.com/office/powerpoint/2010/main" val="2932350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D36A253-426E-4253-AFD6-7DDAD945D8D5}" type="datetimeFigureOut">
              <a:rPr lang="zh-CN" altLang="en-US" smtClean="0"/>
              <a:t>2020/3/18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8190565-47C0-4064-8AF9-DE6A5249DD79}" type="slidenum">
              <a:rPr lang="zh-CN" altLang="en-US" smtClean="0"/>
              <a:t>‹#›</a:t>
            </a:fld>
            <a:endParaRPr lang="zh-CN" altLang="en-US"/>
          </a:p>
        </p:txBody>
      </p:sp>
    </p:spTree>
    <p:extLst>
      <p:ext uri="{BB962C8B-B14F-4D97-AF65-F5344CB8AC3E}">
        <p14:creationId xmlns:p14="http://schemas.microsoft.com/office/powerpoint/2010/main" val="809943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D36A253-426E-4253-AFD6-7DDAD945D8D5}" type="datetimeFigureOut">
              <a:rPr lang="zh-CN" altLang="en-US" smtClean="0"/>
              <a:t>2020/3/18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8190565-47C0-4064-8AF9-DE6A5249DD79}" type="slidenum">
              <a:rPr lang="zh-CN" altLang="en-US" smtClean="0"/>
              <a:t>‹#›</a:t>
            </a:fld>
            <a:endParaRPr lang="zh-CN" altLang="en-US"/>
          </a:p>
        </p:txBody>
      </p:sp>
    </p:spTree>
    <p:extLst>
      <p:ext uri="{BB962C8B-B14F-4D97-AF65-F5344CB8AC3E}">
        <p14:creationId xmlns:p14="http://schemas.microsoft.com/office/powerpoint/2010/main" val="989101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D36A253-426E-4253-AFD6-7DDAD945D8D5}" type="datetimeFigureOut">
              <a:rPr lang="zh-CN" altLang="en-US" smtClean="0"/>
              <a:t>2020/3/18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190565-47C0-4064-8AF9-DE6A5249DD79}" type="slidenum">
              <a:rPr lang="zh-CN" altLang="en-US" smtClean="0"/>
              <a:t>‹#›</a:t>
            </a:fld>
            <a:endParaRPr lang="zh-CN" altLang="en-US"/>
          </a:p>
        </p:txBody>
      </p:sp>
    </p:spTree>
    <p:extLst>
      <p:ext uri="{BB962C8B-B14F-4D97-AF65-F5344CB8AC3E}">
        <p14:creationId xmlns:p14="http://schemas.microsoft.com/office/powerpoint/2010/main" val="3302666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D36A253-426E-4253-AFD6-7DDAD945D8D5}" type="datetimeFigureOut">
              <a:rPr lang="zh-CN" altLang="en-US" smtClean="0"/>
              <a:t>2020/3/18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190565-47C0-4064-8AF9-DE6A5249DD79}" type="slidenum">
              <a:rPr lang="zh-CN" altLang="en-US" smtClean="0"/>
              <a:t>‹#›</a:t>
            </a:fld>
            <a:endParaRPr lang="zh-CN" altLang="en-US"/>
          </a:p>
        </p:txBody>
      </p:sp>
    </p:spTree>
    <p:extLst>
      <p:ext uri="{BB962C8B-B14F-4D97-AF65-F5344CB8AC3E}">
        <p14:creationId xmlns:p14="http://schemas.microsoft.com/office/powerpoint/2010/main" val="1102658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36A253-426E-4253-AFD6-7DDAD945D8D5}" type="datetimeFigureOut">
              <a:rPr lang="zh-CN" altLang="en-US" smtClean="0"/>
              <a:t>2020/3/18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190565-47C0-4064-8AF9-DE6A5249DD79}" type="slidenum">
              <a:rPr lang="zh-CN" altLang="en-US" smtClean="0"/>
              <a:t>‹#›</a:t>
            </a:fld>
            <a:endParaRPr lang="zh-CN" altLang="en-US"/>
          </a:p>
        </p:txBody>
      </p:sp>
    </p:spTree>
    <p:extLst>
      <p:ext uri="{BB962C8B-B14F-4D97-AF65-F5344CB8AC3E}">
        <p14:creationId xmlns:p14="http://schemas.microsoft.com/office/powerpoint/2010/main" val="2252968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Close-up%20(Samples%20of%20Assignment%202).doc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smtClean="0">
                <a:latin typeface="Book Antiqua" panose="02040602050305030304" pitchFamily="18" charset="0"/>
              </a:rPr>
              <a:t>English Writing II</a:t>
            </a:r>
            <a:endParaRPr lang="zh-CN" altLang="en-US" b="1" dirty="0">
              <a:latin typeface="Book Antiqua" panose="02040602050305030304" pitchFamily="18" charset="0"/>
            </a:endParaRPr>
          </a:p>
        </p:txBody>
      </p:sp>
      <p:sp>
        <p:nvSpPr>
          <p:cNvPr id="3" name="副标题 2"/>
          <p:cNvSpPr>
            <a:spLocks noGrp="1"/>
          </p:cNvSpPr>
          <p:nvPr>
            <p:ph type="subTitle" idx="1"/>
          </p:nvPr>
        </p:nvSpPr>
        <p:spPr>
          <a:xfrm>
            <a:off x="2850523" y="4130071"/>
            <a:ext cx="9144000" cy="1655762"/>
          </a:xfrm>
        </p:spPr>
        <p:txBody>
          <a:bodyPr>
            <a:normAutofit/>
          </a:bodyPr>
          <a:lstStyle/>
          <a:p>
            <a:pPr algn="r"/>
            <a:r>
              <a:rPr lang="en-US" altLang="zh-CN" sz="3200" b="1" dirty="0" smtClean="0">
                <a:latin typeface="Book Antiqua" panose="02040602050305030304" pitchFamily="18" charset="0"/>
              </a:rPr>
              <a:t>Week 4 Presenting the information </a:t>
            </a:r>
            <a:endParaRPr lang="zh-CN" altLang="en-US" sz="3200" b="1" dirty="0">
              <a:latin typeface="Book Antiqua" panose="02040602050305030304" pitchFamily="18" charset="0"/>
            </a:endParaRPr>
          </a:p>
        </p:txBody>
      </p:sp>
    </p:spTree>
    <p:extLst>
      <p:ext uri="{BB962C8B-B14F-4D97-AF65-F5344CB8AC3E}">
        <p14:creationId xmlns:p14="http://schemas.microsoft.com/office/powerpoint/2010/main" val="23792955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3639" y="232781"/>
            <a:ext cx="10515600" cy="1325563"/>
          </a:xfrm>
        </p:spPr>
        <p:txBody>
          <a:bodyPr/>
          <a:lstStyle/>
          <a:p>
            <a:r>
              <a:rPr lang="en-US" altLang="zh-CN" b="1" dirty="0" smtClean="0">
                <a:latin typeface="Book Antiqua" panose="02040602050305030304" pitchFamily="18" charset="0"/>
              </a:rPr>
              <a:t>Contagious vs. infectious</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463639" y="1365161"/>
            <a:ext cx="9272789" cy="5179453"/>
          </a:xfrm>
        </p:spPr>
        <p:txBody>
          <a:bodyPr>
            <a:noAutofit/>
          </a:bodyPr>
          <a:lstStyle/>
          <a:p>
            <a:pPr>
              <a:lnSpc>
                <a:spcPct val="150000"/>
              </a:lnSpc>
            </a:pPr>
            <a:r>
              <a:rPr lang="en-US" altLang="zh-CN" sz="3200" b="1" i="1" dirty="0" smtClean="0">
                <a:latin typeface="Book Antiqua" panose="02040602050305030304" pitchFamily="18" charset="0"/>
              </a:rPr>
              <a:t>Ebolavirus have </a:t>
            </a:r>
            <a:r>
              <a:rPr lang="en-US" altLang="zh-CN" sz="3200" b="1" i="1" u="sng" dirty="0" smtClean="0">
                <a:latin typeface="Book Antiqua" panose="02040602050305030304" pitchFamily="18" charset="0"/>
              </a:rPr>
              <a:t>force</a:t>
            </a:r>
            <a:r>
              <a:rPr lang="en-US" altLang="zh-CN" sz="3200" b="1" i="1" dirty="0" smtClean="0">
                <a:latin typeface="Book Antiqua" panose="02040602050305030304" pitchFamily="18" charset="0"/>
              </a:rPr>
              <a:t> but not </a:t>
            </a:r>
            <a:r>
              <a:rPr lang="en-US" altLang="zh-CN" sz="3200" b="1" i="1" u="sng" dirty="0" smtClean="0">
                <a:latin typeface="Book Antiqua" panose="02040602050305030304" pitchFamily="18" charset="0"/>
              </a:rPr>
              <a:t>reach</a:t>
            </a:r>
            <a:r>
              <a:rPr lang="en-US" altLang="zh-CN" sz="3200" b="1" i="1" dirty="0" smtClean="0">
                <a:latin typeface="Book Antiqua" panose="02040602050305030304" pitchFamily="18" charset="0"/>
              </a:rPr>
              <a:t>. You can’t catch one by breathing shared air, but if a smidgen of the virus get through a break in your skin (and there are always tiny breaks), God help you. In the terms used by the scientists: it’s not very contagious but it is highly infectious</a:t>
            </a:r>
            <a:r>
              <a:rPr lang="en-US" altLang="zh-CN" sz="3200" b="1" dirty="0" smtClean="0">
                <a:latin typeface="Book Antiqua" panose="02040602050305030304" pitchFamily="18" charset="0"/>
              </a:rPr>
              <a:t>. (</a:t>
            </a:r>
            <a:r>
              <a:rPr lang="en-US" altLang="zh-CN" sz="3200" b="1" i="1" dirty="0" smtClean="0">
                <a:latin typeface="Book Antiqua" panose="02040602050305030304" pitchFamily="18" charset="0"/>
              </a:rPr>
              <a:t>Spillover</a:t>
            </a:r>
            <a:r>
              <a:rPr lang="en-US" altLang="zh-CN" sz="3200" b="1" dirty="0" smtClean="0">
                <a:latin typeface="Book Antiqua" panose="02040602050305030304" pitchFamily="18" charset="0"/>
              </a:rPr>
              <a:t> by D. </a:t>
            </a:r>
            <a:r>
              <a:rPr lang="en-US" altLang="zh-CN" sz="3200" b="1" dirty="0" err="1" smtClean="0">
                <a:latin typeface="Book Antiqua" panose="02040602050305030304" pitchFamily="18" charset="0"/>
              </a:rPr>
              <a:t>Quammen</a:t>
            </a:r>
            <a:r>
              <a:rPr lang="en-US" altLang="zh-CN" sz="3200" b="1" dirty="0" smtClean="0">
                <a:latin typeface="Book Antiqua" panose="02040602050305030304" pitchFamily="18" charset="0"/>
              </a:rPr>
              <a:t>)</a:t>
            </a:r>
            <a:endParaRPr lang="zh-CN" altLang="en-US" sz="3200" b="1" dirty="0">
              <a:latin typeface="Book Antiqua" panose="02040602050305030304" pitchFamily="18" charset="0"/>
            </a:endParaRPr>
          </a:p>
        </p:txBody>
      </p:sp>
      <p:pic>
        <p:nvPicPr>
          <p:cNvPr id="4" name="图片 3"/>
          <p:cNvPicPr>
            <a:picLocks noChangeAspect="1"/>
          </p:cNvPicPr>
          <p:nvPr/>
        </p:nvPicPr>
        <p:blipFill>
          <a:blip r:embed="rId2"/>
          <a:stretch>
            <a:fillRect/>
          </a:stretch>
        </p:blipFill>
        <p:spPr>
          <a:xfrm>
            <a:off x="9988839" y="3760631"/>
            <a:ext cx="1858309" cy="2783983"/>
          </a:xfrm>
          <a:prstGeom prst="rect">
            <a:avLst/>
          </a:prstGeom>
        </p:spPr>
      </p:pic>
    </p:spTree>
    <p:extLst>
      <p:ext uri="{BB962C8B-B14F-4D97-AF65-F5344CB8AC3E}">
        <p14:creationId xmlns:p14="http://schemas.microsoft.com/office/powerpoint/2010/main" val="2943912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rPr>
              <a:t>In-class writing 402 (5 minutes)</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953036" y="1690688"/>
            <a:ext cx="10400763" cy="4486275"/>
          </a:xfrm>
        </p:spPr>
        <p:txBody>
          <a:bodyPr>
            <a:normAutofit/>
          </a:bodyPr>
          <a:lstStyle/>
          <a:p>
            <a:pPr>
              <a:lnSpc>
                <a:spcPct val="150000"/>
              </a:lnSpc>
            </a:pPr>
            <a:r>
              <a:rPr lang="en-US" altLang="zh-CN" sz="3200" b="1" dirty="0" smtClean="0">
                <a:latin typeface="Book Antiqua" panose="02040602050305030304" pitchFamily="18" charset="0"/>
              </a:rPr>
              <a:t>Write a paragraph of about 40 words to distinguish the two words (</a:t>
            </a:r>
            <a:r>
              <a:rPr lang="en-US" altLang="zh-CN" sz="3200" b="1" i="1" dirty="0" smtClean="0">
                <a:latin typeface="Book Antiqua" panose="02040602050305030304" pitchFamily="18" charset="0"/>
              </a:rPr>
              <a:t>contagious vs. infectious</a:t>
            </a:r>
            <a:r>
              <a:rPr lang="en-US" altLang="zh-CN" sz="3200" b="1" dirty="0" smtClean="0">
                <a:latin typeface="Book Antiqua" panose="02040602050305030304" pitchFamily="18" charset="0"/>
              </a:rPr>
              <a:t>) with precision and vividness. </a:t>
            </a:r>
            <a:endParaRPr lang="zh-CN" altLang="en-US" sz="3200" b="1" dirty="0">
              <a:latin typeface="Book Antiqua" panose="02040602050305030304" pitchFamily="18" charset="0"/>
            </a:endParaRPr>
          </a:p>
        </p:txBody>
      </p:sp>
    </p:spTree>
    <p:extLst>
      <p:ext uri="{BB962C8B-B14F-4D97-AF65-F5344CB8AC3E}">
        <p14:creationId xmlns:p14="http://schemas.microsoft.com/office/powerpoint/2010/main" val="19430344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4408" y="120426"/>
            <a:ext cx="10515600" cy="1051551"/>
          </a:xfrm>
        </p:spPr>
        <p:txBody>
          <a:bodyPr/>
          <a:lstStyle/>
          <a:p>
            <a:r>
              <a:rPr lang="en-US" altLang="zh-CN" b="1" dirty="0" smtClean="0">
                <a:latin typeface="Book Antiqua" panose="02040602050305030304" pitchFamily="18" charset="0"/>
              </a:rPr>
              <a:t>Using analogies to explain</a:t>
            </a:r>
            <a:endParaRPr lang="zh-CN" altLang="en-US" b="1" dirty="0">
              <a:latin typeface="Book Antiqua" panose="02040602050305030304" pitchFamily="18" charset="0"/>
            </a:endParaRPr>
          </a:p>
        </p:txBody>
      </p:sp>
      <p:sp>
        <p:nvSpPr>
          <p:cNvPr id="4" name="内容占位符 3"/>
          <p:cNvSpPr>
            <a:spLocks noGrp="1"/>
          </p:cNvSpPr>
          <p:nvPr>
            <p:ph sz="half" idx="1"/>
          </p:nvPr>
        </p:nvSpPr>
        <p:spPr>
          <a:xfrm>
            <a:off x="515156" y="1171977"/>
            <a:ext cx="5177306" cy="5026315"/>
          </a:xfrm>
        </p:spPr>
        <p:txBody>
          <a:bodyPr>
            <a:noAutofit/>
          </a:bodyPr>
          <a:lstStyle/>
          <a:p>
            <a:pPr algn="r">
              <a:lnSpc>
                <a:spcPct val="150000"/>
              </a:lnSpc>
            </a:pPr>
            <a:r>
              <a:rPr lang="en-US" altLang="zh-CN" sz="3200" b="1" dirty="0" smtClean="0">
                <a:latin typeface="Book Antiqua" panose="02040602050305030304" pitchFamily="18" charset="0"/>
              </a:rPr>
              <a:t>Electricity</a:t>
            </a:r>
          </a:p>
          <a:p>
            <a:pPr algn="r">
              <a:lnSpc>
                <a:spcPct val="150000"/>
              </a:lnSpc>
            </a:pPr>
            <a:r>
              <a:rPr lang="en-US" altLang="zh-CN" sz="3200" b="1" dirty="0" smtClean="0">
                <a:latin typeface="Book Antiqua" panose="02040602050305030304" pitchFamily="18" charset="0"/>
              </a:rPr>
              <a:t>Sound/light/radio </a:t>
            </a:r>
          </a:p>
          <a:p>
            <a:pPr algn="r">
              <a:lnSpc>
                <a:spcPct val="150000"/>
              </a:lnSpc>
            </a:pPr>
            <a:r>
              <a:rPr lang="en-US" altLang="zh-CN" sz="3200" b="1" dirty="0" smtClean="0">
                <a:latin typeface="Book Antiqua" panose="02040602050305030304" pitchFamily="18" charset="0"/>
              </a:rPr>
              <a:t>Blood vessels</a:t>
            </a:r>
          </a:p>
          <a:p>
            <a:pPr algn="r">
              <a:lnSpc>
                <a:spcPct val="150000"/>
              </a:lnSpc>
            </a:pPr>
            <a:r>
              <a:rPr lang="en-US" altLang="zh-CN" sz="3200" b="1" dirty="0" smtClean="0">
                <a:latin typeface="Book Antiqua" panose="02040602050305030304" pitchFamily="18" charset="0"/>
              </a:rPr>
              <a:t>DNA</a:t>
            </a:r>
          </a:p>
          <a:p>
            <a:pPr algn="r">
              <a:lnSpc>
                <a:spcPct val="150000"/>
              </a:lnSpc>
            </a:pPr>
            <a:r>
              <a:rPr lang="en-US" altLang="zh-CN" sz="3200" b="1" dirty="0" smtClean="0">
                <a:latin typeface="Book Antiqua" panose="02040602050305030304" pitchFamily="18" charset="0"/>
              </a:rPr>
              <a:t>Eye</a:t>
            </a:r>
          </a:p>
          <a:p>
            <a:pPr algn="r">
              <a:lnSpc>
                <a:spcPct val="150000"/>
              </a:lnSpc>
            </a:pPr>
            <a:r>
              <a:rPr lang="en-US" altLang="zh-CN" sz="3200" b="1" dirty="0" smtClean="0">
                <a:latin typeface="Book Antiqua" panose="02040602050305030304" pitchFamily="18" charset="0"/>
              </a:rPr>
              <a:t>Brain </a:t>
            </a:r>
            <a:endParaRPr lang="zh-CN" altLang="en-US" sz="3200" b="1" dirty="0">
              <a:latin typeface="Book Antiqua" panose="02040602050305030304" pitchFamily="18" charset="0"/>
            </a:endParaRPr>
          </a:p>
        </p:txBody>
      </p:sp>
      <p:sp>
        <p:nvSpPr>
          <p:cNvPr id="5" name="内容占位符 4"/>
          <p:cNvSpPr>
            <a:spLocks noGrp="1"/>
          </p:cNvSpPr>
          <p:nvPr>
            <p:ph sz="half" idx="2"/>
          </p:nvPr>
        </p:nvSpPr>
        <p:spPr>
          <a:xfrm>
            <a:off x="6104586" y="1171978"/>
            <a:ext cx="5197699" cy="5026316"/>
          </a:xfrm>
        </p:spPr>
        <p:txBody>
          <a:bodyPr>
            <a:noAutofit/>
          </a:bodyPr>
          <a:lstStyle/>
          <a:p>
            <a:pPr>
              <a:lnSpc>
                <a:spcPct val="150000"/>
              </a:lnSpc>
            </a:pPr>
            <a:r>
              <a:rPr lang="en-US" altLang="zh-CN" sz="3200" b="1" dirty="0" smtClean="0">
                <a:latin typeface="Book Antiqua" panose="02040602050305030304" pitchFamily="18" charset="0"/>
              </a:rPr>
              <a:t>Flowing water</a:t>
            </a:r>
          </a:p>
          <a:p>
            <a:pPr>
              <a:lnSpc>
                <a:spcPct val="150000"/>
              </a:lnSpc>
            </a:pPr>
            <a:r>
              <a:rPr lang="en-US" altLang="zh-CN" sz="3200" b="1" dirty="0" smtClean="0">
                <a:latin typeface="Book Antiqua" panose="02040602050305030304" pitchFamily="18" charset="0"/>
              </a:rPr>
              <a:t>Wave</a:t>
            </a:r>
          </a:p>
          <a:p>
            <a:pPr>
              <a:lnSpc>
                <a:spcPct val="150000"/>
              </a:lnSpc>
            </a:pPr>
            <a:r>
              <a:rPr lang="en-US" altLang="zh-CN" sz="3200" b="1" dirty="0" smtClean="0">
                <a:latin typeface="Book Antiqua" panose="02040602050305030304" pitchFamily="18" charset="0"/>
              </a:rPr>
              <a:t>Highways</a:t>
            </a:r>
          </a:p>
          <a:p>
            <a:pPr>
              <a:lnSpc>
                <a:spcPct val="150000"/>
              </a:lnSpc>
            </a:pPr>
            <a:r>
              <a:rPr lang="en-US" altLang="zh-CN" sz="3200" b="1" dirty="0" smtClean="0">
                <a:latin typeface="Book Antiqua" panose="02040602050305030304" pitchFamily="18" charset="0"/>
              </a:rPr>
              <a:t>Blueprint</a:t>
            </a:r>
          </a:p>
          <a:p>
            <a:pPr>
              <a:lnSpc>
                <a:spcPct val="150000"/>
              </a:lnSpc>
            </a:pPr>
            <a:r>
              <a:rPr lang="en-US" altLang="zh-CN" sz="3200" b="1" dirty="0" smtClean="0">
                <a:latin typeface="Book Antiqua" panose="02040602050305030304" pitchFamily="18" charset="0"/>
              </a:rPr>
              <a:t>Camera</a:t>
            </a:r>
          </a:p>
          <a:p>
            <a:pPr>
              <a:lnSpc>
                <a:spcPct val="150000"/>
              </a:lnSpc>
            </a:pPr>
            <a:r>
              <a:rPr lang="en-US" altLang="zh-CN" sz="3200" b="1" dirty="0" smtClean="0">
                <a:latin typeface="Book Antiqua" panose="02040602050305030304" pitchFamily="18" charset="0"/>
              </a:rPr>
              <a:t>Computer </a:t>
            </a:r>
          </a:p>
        </p:txBody>
      </p:sp>
    </p:spTree>
    <p:extLst>
      <p:ext uri="{BB962C8B-B14F-4D97-AF65-F5344CB8AC3E}">
        <p14:creationId xmlns:p14="http://schemas.microsoft.com/office/powerpoint/2010/main" val="2369726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8339" y="245661"/>
            <a:ext cx="10515600" cy="1325563"/>
          </a:xfrm>
        </p:spPr>
        <p:txBody>
          <a:bodyPr>
            <a:normAutofit/>
          </a:bodyPr>
          <a:lstStyle/>
          <a:p>
            <a:r>
              <a:rPr lang="en-US" altLang="zh-CN" b="1" dirty="0" smtClean="0">
                <a:latin typeface="Book Antiqua" panose="02040602050305030304" pitchFamily="18" charset="0"/>
              </a:rPr>
              <a:t>Using analogies (vs. metaphors)</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708339" y="1571224"/>
            <a:ext cx="11075830" cy="5022760"/>
          </a:xfrm>
        </p:spPr>
        <p:txBody>
          <a:bodyPr>
            <a:normAutofit/>
          </a:bodyPr>
          <a:lstStyle/>
          <a:p>
            <a:pPr>
              <a:lnSpc>
                <a:spcPct val="150000"/>
              </a:lnSpc>
            </a:pPr>
            <a:r>
              <a:rPr lang="en-US" altLang="zh-CN" sz="3200" b="1" dirty="0">
                <a:latin typeface="Book Antiqua" panose="02040602050305030304" pitchFamily="18" charset="0"/>
              </a:rPr>
              <a:t>Analogy is used to demonstrate how two things are similar while metaphor is used to get your point across in a more </a:t>
            </a:r>
            <a:r>
              <a:rPr lang="en-US" altLang="zh-CN" sz="3200" b="1" u="sng" dirty="0">
                <a:latin typeface="Book Antiqua" panose="02040602050305030304" pitchFamily="18" charset="0"/>
              </a:rPr>
              <a:t>emphatic</a:t>
            </a:r>
            <a:r>
              <a:rPr lang="en-US" altLang="zh-CN" sz="3200" b="1" dirty="0">
                <a:latin typeface="Book Antiqua" panose="02040602050305030304" pitchFamily="18" charset="0"/>
              </a:rPr>
              <a:t> manner.</a:t>
            </a:r>
          </a:p>
          <a:p>
            <a:pPr>
              <a:lnSpc>
                <a:spcPct val="150000"/>
              </a:lnSpc>
            </a:pPr>
            <a:r>
              <a:rPr lang="en-US" altLang="zh-CN" sz="3200" b="1" dirty="0" smtClean="0">
                <a:latin typeface="Book Antiqua" panose="02040602050305030304" pitchFamily="18" charset="0"/>
              </a:rPr>
              <a:t>A metaphor is a direct comparison of two totally different things whereas an analogy is comparing two things with a set of another two things.</a:t>
            </a:r>
          </a:p>
          <a:p>
            <a:pPr>
              <a:lnSpc>
                <a:spcPct val="150000"/>
              </a:lnSpc>
            </a:pPr>
            <a:endParaRPr lang="en-US" altLang="zh-CN" sz="3200" b="1" dirty="0" smtClean="0">
              <a:latin typeface="Book Antiqua" panose="02040602050305030304" pitchFamily="18" charset="0"/>
            </a:endParaRPr>
          </a:p>
        </p:txBody>
      </p:sp>
    </p:spTree>
    <p:extLst>
      <p:ext uri="{BB962C8B-B14F-4D97-AF65-F5344CB8AC3E}">
        <p14:creationId xmlns:p14="http://schemas.microsoft.com/office/powerpoint/2010/main" val="25748173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6810545" y="2585384"/>
            <a:ext cx="5434276" cy="4087124"/>
          </a:xfrm>
          <a:prstGeom prst="rect">
            <a:avLst/>
          </a:prstGeom>
        </p:spPr>
      </p:pic>
      <p:sp>
        <p:nvSpPr>
          <p:cNvPr id="2" name="标题 1"/>
          <p:cNvSpPr>
            <a:spLocks noGrp="1"/>
          </p:cNvSpPr>
          <p:nvPr>
            <p:ph type="title"/>
          </p:nvPr>
        </p:nvSpPr>
        <p:spPr>
          <a:xfrm>
            <a:off x="618185" y="247559"/>
            <a:ext cx="10515600" cy="1325563"/>
          </a:xfrm>
        </p:spPr>
        <p:txBody>
          <a:bodyPr/>
          <a:lstStyle/>
          <a:p>
            <a:r>
              <a:rPr lang="en-US" altLang="zh-CN" b="1" dirty="0" smtClean="0">
                <a:latin typeface="Book Antiqua" panose="02040602050305030304" pitchFamily="18" charset="0"/>
              </a:rPr>
              <a:t>Using analogies to explain </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618185" y="1690688"/>
            <a:ext cx="7083381" cy="4486275"/>
          </a:xfrm>
        </p:spPr>
        <p:txBody>
          <a:bodyPr>
            <a:noAutofit/>
          </a:bodyPr>
          <a:lstStyle/>
          <a:p>
            <a:pPr>
              <a:lnSpc>
                <a:spcPct val="150000"/>
              </a:lnSpc>
            </a:pPr>
            <a:r>
              <a:rPr lang="en-US" altLang="zh-CN" sz="3200" b="1" dirty="0">
                <a:latin typeface="Book Antiqua" panose="02040602050305030304" pitchFamily="18" charset="0"/>
              </a:rPr>
              <a:t>The point of an analogy is not merely to show, but also to explain.</a:t>
            </a:r>
            <a:endParaRPr lang="zh-CN" altLang="en-US" sz="3200" b="1" dirty="0">
              <a:latin typeface="Book Antiqua" panose="02040602050305030304" pitchFamily="18" charset="0"/>
            </a:endParaRPr>
          </a:p>
          <a:p>
            <a:pPr>
              <a:lnSpc>
                <a:spcPct val="150000"/>
              </a:lnSpc>
            </a:pPr>
            <a:r>
              <a:rPr lang="en-US" altLang="zh-CN" sz="3200" b="1" dirty="0" smtClean="0">
                <a:latin typeface="Book Antiqua" panose="02040602050305030304" pitchFamily="18" charset="0"/>
              </a:rPr>
              <a:t>Metaphor </a:t>
            </a:r>
            <a:r>
              <a:rPr lang="en-US" altLang="zh-CN" sz="3200" b="1" dirty="0">
                <a:latin typeface="Book Antiqua" panose="02040602050305030304" pitchFamily="18" charset="0"/>
              </a:rPr>
              <a:t>is final and there is no need for any more explanation whereas analogy makes use of another set to make things clear</a:t>
            </a:r>
            <a:r>
              <a:rPr lang="en-US" altLang="zh-CN" sz="3200" b="1" dirty="0" smtClean="0">
                <a:latin typeface="Book Antiqua" panose="02040602050305030304" pitchFamily="18" charset="0"/>
              </a:rPr>
              <a:t>.</a:t>
            </a:r>
            <a:endParaRPr lang="en-US" altLang="zh-CN" sz="3200" b="1" dirty="0">
              <a:latin typeface="Book Antiqua" panose="02040602050305030304" pitchFamily="18" charset="0"/>
            </a:endParaRPr>
          </a:p>
        </p:txBody>
      </p:sp>
    </p:spTree>
    <p:extLst>
      <p:ext uri="{BB962C8B-B14F-4D97-AF65-F5344CB8AC3E}">
        <p14:creationId xmlns:p14="http://schemas.microsoft.com/office/powerpoint/2010/main" val="27278972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rPr>
              <a:t>Analogies in text (p. 52)</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613954" y="1690688"/>
            <a:ext cx="11220995" cy="4486275"/>
          </a:xfrm>
        </p:spPr>
        <p:txBody>
          <a:bodyPr>
            <a:noAutofit/>
          </a:bodyPr>
          <a:lstStyle/>
          <a:p>
            <a:pPr>
              <a:lnSpc>
                <a:spcPct val="150000"/>
              </a:lnSpc>
            </a:pPr>
            <a:r>
              <a:rPr lang="en-US" altLang="zh-CN" sz="3600" b="1" i="1" dirty="0" smtClean="0">
                <a:latin typeface="Book Antiqua" panose="02040602050305030304" pitchFamily="18" charset="0"/>
              </a:rPr>
              <a:t>A pandemic is the viral equivalent of </a:t>
            </a:r>
            <a:r>
              <a:rPr lang="en-US" altLang="zh-CN" sz="3600" b="1" i="1" u="sng" dirty="0" smtClean="0">
                <a:latin typeface="Book Antiqua" panose="02040602050305030304" pitchFamily="18" charset="0"/>
              </a:rPr>
              <a:t>a perfect storm</a:t>
            </a:r>
            <a:r>
              <a:rPr lang="en-US" altLang="zh-CN" sz="3600" b="1" i="1" dirty="0" smtClean="0">
                <a:latin typeface="Book Antiqua" panose="02040602050305030304" pitchFamily="18" charset="0"/>
              </a:rPr>
              <a:t>. </a:t>
            </a:r>
          </a:p>
          <a:p>
            <a:pPr>
              <a:lnSpc>
                <a:spcPct val="150000"/>
              </a:lnSpc>
            </a:pPr>
            <a:r>
              <a:rPr lang="en-US" altLang="zh-CN" sz="3600" b="1" i="1" dirty="0" smtClean="0">
                <a:latin typeface="Book Antiqua" panose="02040602050305030304" pitchFamily="18" charset="0"/>
              </a:rPr>
              <a:t>Infectious-disease experts talk about pandemics </a:t>
            </a:r>
            <a:r>
              <a:rPr lang="en-US" altLang="zh-CN" sz="3600" b="1" i="1" u="sng" dirty="0" smtClean="0">
                <a:latin typeface="Book Antiqua" panose="02040602050305030304" pitchFamily="18" charset="0"/>
              </a:rPr>
              <a:t>the way geologists talk about earthquakes</a:t>
            </a:r>
            <a:r>
              <a:rPr lang="en-US" altLang="zh-CN" sz="3600" b="1" i="1" dirty="0" smtClean="0">
                <a:latin typeface="Book Antiqua" panose="02040602050305030304" pitchFamily="18" charset="0"/>
              </a:rPr>
              <a:t> – the discussion is never about whether “the big one” will hit. </a:t>
            </a:r>
          </a:p>
          <a:p>
            <a:pPr>
              <a:lnSpc>
                <a:spcPct val="150000"/>
              </a:lnSpc>
            </a:pPr>
            <a:endParaRPr lang="en-US" altLang="zh-CN" sz="3600" b="1" dirty="0">
              <a:latin typeface="Book Antiqua" panose="02040602050305030304" pitchFamily="18" charset="0"/>
            </a:endParaRPr>
          </a:p>
        </p:txBody>
      </p:sp>
    </p:spTree>
    <p:extLst>
      <p:ext uri="{BB962C8B-B14F-4D97-AF65-F5344CB8AC3E}">
        <p14:creationId xmlns:p14="http://schemas.microsoft.com/office/powerpoint/2010/main" val="733153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rPr>
              <a:t>Compare… </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627017" y="1825625"/>
            <a:ext cx="11377749" cy="4351338"/>
          </a:xfrm>
        </p:spPr>
        <p:txBody>
          <a:bodyPr>
            <a:normAutofit/>
          </a:bodyPr>
          <a:lstStyle/>
          <a:p>
            <a:pPr>
              <a:lnSpc>
                <a:spcPct val="150000"/>
              </a:lnSpc>
            </a:pPr>
            <a:r>
              <a:rPr lang="en-US" altLang="zh-CN" sz="3600" b="1" i="1" dirty="0" smtClean="0">
                <a:latin typeface="Book Antiqua" panose="02040602050305030304" pitchFamily="18" charset="0"/>
              </a:rPr>
              <a:t>This virus is playing its role as a natural </a:t>
            </a:r>
            <a:r>
              <a:rPr lang="en-US" altLang="zh-CN" sz="3600" b="1" i="1" u="sng" dirty="0" smtClean="0">
                <a:latin typeface="Book Antiqua" panose="02040602050305030304" pitchFamily="18" charset="0"/>
              </a:rPr>
              <a:t>bioterrorist</a:t>
            </a:r>
            <a:r>
              <a:rPr lang="en-US" altLang="zh-CN" sz="3600" b="1" i="1" dirty="0" smtClean="0">
                <a:latin typeface="Book Antiqua" panose="02040602050305030304" pitchFamily="18" charset="0"/>
              </a:rPr>
              <a:t>.</a:t>
            </a:r>
          </a:p>
          <a:p>
            <a:pPr>
              <a:lnSpc>
                <a:spcPct val="150000"/>
              </a:lnSpc>
            </a:pPr>
            <a:r>
              <a:rPr lang="en-US" altLang="zh-CN" sz="3600" b="1" i="1" dirty="0" smtClean="0">
                <a:latin typeface="Book Antiqua" panose="02040602050305030304" pitchFamily="18" charset="0"/>
              </a:rPr>
              <a:t>Hong Kong has often served as a </a:t>
            </a:r>
            <a:r>
              <a:rPr lang="en-US" altLang="zh-CN" sz="3600" b="1" i="1" u="sng" dirty="0" smtClean="0">
                <a:latin typeface="Book Antiqua" panose="02040602050305030304" pitchFamily="18" charset="0"/>
              </a:rPr>
              <a:t>cauldron</a:t>
            </a:r>
            <a:r>
              <a:rPr lang="en-US" altLang="zh-CN" sz="3600" b="1" i="1" dirty="0" smtClean="0">
                <a:latin typeface="Book Antiqua" panose="02040602050305030304" pitchFamily="18" charset="0"/>
              </a:rPr>
              <a:t> for viral diseases. </a:t>
            </a:r>
            <a:endParaRPr lang="zh-CN" altLang="en-US" sz="3600" b="1" i="1" dirty="0">
              <a:latin typeface="Book Antiqua" panose="02040602050305030304" pitchFamily="18" charset="0"/>
            </a:endParaRPr>
          </a:p>
        </p:txBody>
      </p:sp>
    </p:spTree>
    <p:extLst>
      <p:ext uri="{BB962C8B-B14F-4D97-AF65-F5344CB8AC3E}">
        <p14:creationId xmlns:p14="http://schemas.microsoft.com/office/powerpoint/2010/main" val="6725908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701" y="365125"/>
            <a:ext cx="10684099" cy="1325563"/>
          </a:xfrm>
        </p:spPr>
        <p:txBody>
          <a:bodyPr/>
          <a:lstStyle/>
          <a:p>
            <a:r>
              <a:rPr lang="en-US" altLang="zh-CN" b="1" dirty="0" smtClean="0">
                <a:latin typeface="Book Antiqua" panose="02040602050305030304" pitchFamily="18" charset="0"/>
              </a:rPr>
              <a:t>Analogies in text (p. 53)</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515154" y="1545465"/>
            <a:ext cx="11346288" cy="5009881"/>
          </a:xfrm>
        </p:spPr>
        <p:txBody>
          <a:bodyPr>
            <a:noAutofit/>
          </a:bodyPr>
          <a:lstStyle/>
          <a:p>
            <a:pPr>
              <a:lnSpc>
                <a:spcPct val="150000"/>
              </a:lnSpc>
            </a:pPr>
            <a:r>
              <a:rPr lang="en-US" altLang="zh-CN" sz="3200" b="1" i="1" dirty="0">
                <a:latin typeface="Book Antiqua" panose="02040602050305030304" pitchFamily="18" charset="0"/>
              </a:rPr>
              <a:t>But take the example of </a:t>
            </a:r>
            <a:r>
              <a:rPr lang="en-US" altLang="zh-CN" sz="3200" b="1" i="1" u="sng" dirty="0">
                <a:latin typeface="Book Antiqua" panose="02040602050305030304" pitchFamily="18" charset="0"/>
              </a:rPr>
              <a:t>a football player</a:t>
            </a:r>
            <a:r>
              <a:rPr lang="en-US" altLang="zh-CN" sz="3200" b="1" i="1" dirty="0">
                <a:latin typeface="Book Antiqua" panose="02040602050305030304" pitchFamily="18" charset="0"/>
              </a:rPr>
              <a:t>. Maybe he is even a bad football player. So he’s kicking the ball ten, fifteen, twenty times toward the goal before he scores. A good player does it once. This virus is not a good scorer. But even the worst scorer is going to make it one time. And in this game it’s going to take only one goal for the virus to win. </a:t>
            </a:r>
          </a:p>
          <a:p>
            <a:endParaRPr lang="zh-CN" altLang="en-US" sz="3200" dirty="0"/>
          </a:p>
        </p:txBody>
      </p:sp>
    </p:spTree>
    <p:extLst>
      <p:ext uri="{BB962C8B-B14F-4D97-AF65-F5344CB8AC3E}">
        <p14:creationId xmlns:p14="http://schemas.microsoft.com/office/powerpoint/2010/main" val="16864619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Book Antiqua" panose="02040602050305030304" pitchFamily="18" charset="0"/>
              </a:rPr>
              <a:t>Analogies in text (p. </a:t>
            </a:r>
            <a:r>
              <a:rPr lang="en-US" altLang="zh-CN" b="1" dirty="0" smtClean="0">
                <a:latin typeface="Book Antiqua" panose="02040602050305030304" pitchFamily="18" charset="0"/>
              </a:rPr>
              <a:t>60)</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838200" y="1690688"/>
            <a:ext cx="10515600" cy="4486275"/>
          </a:xfrm>
        </p:spPr>
        <p:txBody>
          <a:bodyPr>
            <a:normAutofit/>
          </a:bodyPr>
          <a:lstStyle/>
          <a:p>
            <a:pPr>
              <a:lnSpc>
                <a:spcPct val="150000"/>
              </a:lnSpc>
            </a:pPr>
            <a:r>
              <a:rPr lang="en-US" altLang="zh-CN" sz="3200" b="1" i="1" dirty="0" smtClean="0">
                <a:latin typeface="Book Antiqua" panose="02040602050305030304" pitchFamily="18" charset="0"/>
              </a:rPr>
              <a:t>My analogy is </a:t>
            </a:r>
            <a:r>
              <a:rPr lang="en-US" altLang="zh-CN" sz="3200" b="1" i="1" u="sng" dirty="0" smtClean="0">
                <a:latin typeface="Book Antiqua" panose="02040602050305030304" pitchFamily="18" charset="0"/>
              </a:rPr>
              <a:t>a spark and a squirt gun</a:t>
            </a:r>
            <a:r>
              <a:rPr lang="en-US" altLang="zh-CN" sz="3200" b="1" i="1" dirty="0" smtClean="0">
                <a:latin typeface="Book Antiqua" panose="02040602050305030304" pitchFamily="18" charset="0"/>
              </a:rPr>
              <a:t>. If you aim properly, you can get the spark and be done with it. If you miss, though, the fire is going to spread and there is nothing you can do to stop it. </a:t>
            </a:r>
            <a:endParaRPr lang="zh-CN" altLang="en-US" sz="3200" b="1" i="1" dirty="0">
              <a:latin typeface="Book Antiqua" panose="02040602050305030304" pitchFamily="18" charset="0"/>
            </a:endParaRPr>
          </a:p>
        </p:txBody>
      </p:sp>
      <p:pic>
        <p:nvPicPr>
          <p:cNvPr id="4" name="图片 3"/>
          <p:cNvPicPr>
            <a:picLocks noChangeAspect="1"/>
          </p:cNvPicPr>
          <p:nvPr/>
        </p:nvPicPr>
        <p:blipFill>
          <a:blip r:embed="rId2"/>
          <a:stretch>
            <a:fillRect/>
          </a:stretch>
        </p:blipFill>
        <p:spPr>
          <a:xfrm>
            <a:off x="8474969" y="4142548"/>
            <a:ext cx="3051622" cy="2034415"/>
          </a:xfrm>
          <a:prstGeom prst="rect">
            <a:avLst/>
          </a:prstGeom>
        </p:spPr>
      </p:pic>
    </p:spTree>
    <p:extLst>
      <p:ext uri="{BB962C8B-B14F-4D97-AF65-F5344CB8AC3E}">
        <p14:creationId xmlns:p14="http://schemas.microsoft.com/office/powerpoint/2010/main" val="4287409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6943" y="325937"/>
            <a:ext cx="10515600" cy="1325563"/>
          </a:xfrm>
        </p:spPr>
        <p:txBody>
          <a:bodyPr/>
          <a:lstStyle/>
          <a:p>
            <a:r>
              <a:rPr lang="en-US" altLang="zh-CN" b="1" dirty="0" smtClean="0">
                <a:latin typeface="Book Antiqua" panose="02040602050305030304" pitchFamily="18" charset="0"/>
              </a:rPr>
              <a:t>In-class writing 403 (10 minutes) </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731520" y="1449977"/>
            <a:ext cx="11129922" cy="5016137"/>
          </a:xfrm>
        </p:spPr>
        <p:txBody>
          <a:bodyPr>
            <a:normAutofit/>
          </a:bodyPr>
          <a:lstStyle/>
          <a:p>
            <a:pPr>
              <a:lnSpc>
                <a:spcPct val="150000"/>
              </a:lnSpc>
            </a:pPr>
            <a:r>
              <a:rPr lang="en-US" altLang="zh-CN" sz="3200" b="1" dirty="0" smtClean="0">
                <a:latin typeface="Book Antiqua" panose="02040602050305030304" pitchFamily="18" charset="0"/>
              </a:rPr>
              <a:t>Use an analogy to explain a concept, an idea, a relationship, etc. </a:t>
            </a:r>
            <a:endParaRPr lang="en-US" altLang="zh-CN" sz="3200" b="1" dirty="0">
              <a:latin typeface="Book Antiqua" panose="02040602050305030304" pitchFamily="18" charset="0"/>
            </a:endParaRPr>
          </a:p>
          <a:p>
            <a:pPr>
              <a:lnSpc>
                <a:spcPct val="150000"/>
              </a:lnSpc>
            </a:pPr>
            <a:r>
              <a:rPr lang="en-US" altLang="zh-CN" sz="3200" b="1" dirty="0" smtClean="0">
                <a:latin typeface="Book Antiqua" panose="02040602050305030304" pitchFamily="18" charset="0"/>
              </a:rPr>
              <a:t>The vaccine, the virus, an epidemic, … </a:t>
            </a:r>
          </a:p>
          <a:p>
            <a:pPr>
              <a:lnSpc>
                <a:spcPct val="150000"/>
              </a:lnSpc>
            </a:pPr>
            <a:r>
              <a:rPr lang="en-US" altLang="zh-CN" sz="3200" b="1" dirty="0" smtClean="0">
                <a:latin typeface="Book Antiqua" panose="02040602050305030304" pitchFamily="18" charset="0"/>
              </a:rPr>
              <a:t>The doctors, the community workers… </a:t>
            </a:r>
            <a:endParaRPr lang="en-US" altLang="zh-CN" sz="3200" b="1" dirty="0">
              <a:latin typeface="Book Antiqua" panose="02040602050305030304" pitchFamily="18" charset="0"/>
            </a:endParaRPr>
          </a:p>
          <a:p>
            <a:pPr>
              <a:lnSpc>
                <a:spcPct val="150000"/>
              </a:lnSpc>
            </a:pPr>
            <a:r>
              <a:rPr lang="en-US" altLang="zh-CN" sz="3200" b="1" dirty="0" smtClean="0">
                <a:latin typeface="Book Antiqua" panose="02040602050305030304" pitchFamily="18" charset="0"/>
              </a:rPr>
              <a:t>Wearing surgical masks</a:t>
            </a:r>
          </a:p>
          <a:p>
            <a:pPr>
              <a:lnSpc>
                <a:spcPct val="150000"/>
              </a:lnSpc>
            </a:pPr>
            <a:r>
              <a:rPr lang="en-US" altLang="zh-CN" sz="3200" b="1" dirty="0" smtClean="0">
                <a:latin typeface="Book Antiqua" panose="02040602050305030304" pitchFamily="18" charset="0"/>
              </a:rPr>
              <a:t>Locking down cities</a:t>
            </a:r>
          </a:p>
          <a:p>
            <a:endParaRPr lang="en-US" altLang="zh-CN" sz="3200" b="1" dirty="0" smtClean="0">
              <a:latin typeface="Book Antiqua" panose="02040602050305030304" pitchFamily="18" charset="0"/>
            </a:endParaRPr>
          </a:p>
          <a:p>
            <a:endParaRPr lang="en-US" altLang="zh-CN" sz="3200" b="1" dirty="0">
              <a:latin typeface="Book Antiqua" panose="02040602050305030304" pitchFamily="18" charset="0"/>
            </a:endParaRPr>
          </a:p>
          <a:p>
            <a:endParaRPr lang="zh-CN" altLang="en-US" sz="3200" b="1" dirty="0">
              <a:latin typeface="Book Antiqua" panose="02040602050305030304" pitchFamily="18" charset="0"/>
            </a:endParaRPr>
          </a:p>
        </p:txBody>
      </p:sp>
      <p:pic>
        <p:nvPicPr>
          <p:cNvPr id="1026" name="Picture 2" descr="æ¥çæºå¾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7030" y="4858812"/>
            <a:ext cx="2614412" cy="1742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53769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rPr>
              <a:t>Lesson plan</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838200" y="1558344"/>
            <a:ext cx="10515600" cy="4618619"/>
          </a:xfrm>
        </p:spPr>
        <p:txBody>
          <a:bodyPr>
            <a:normAutofit/>
          </a:bodyPr>
          <a:lstStyle/>
          <a:p>
            <a:pPr>
              <a:lnSpc>
                <a:spcPct val="150000"/>
              </a:lnSpc>
            </a:pPr>
            <a:r>
              <a:rPr lang="en-US" altLang="zh-CN" sz="3200" b="1" dirty="0" smtClean="0">
                <a:latin typeface="Book Antiqua" panose="02040602050305030304" pitchFamily="18" charset="0"/>
              </a:rPr>
              <a:t>Review of Assignment 2</a:t>
            </a:r>
          </a:p>
          <a:p>
            <a:pPr>
              <a:lnSpc>
                <a:spcPct val="150000"/>
              </a:lnSpc>
            </a:pPr>
            <a:r>
              <a:rPr lang="en-US" altLang="zh-CN" sz="3200" b="1" dirty="0" smtClean="0">
                <a:latin typeface="Book Antiqua" panose="02040602050305030304" pitchFamily="18" charset="0"/>
              </a:rPr>
              <a:t>Presenting the information</a:t>
            </a:r>
          </a:p>
          <a:p>
            <a:pPr>
              <a:lnSpc>
                <a:spcPct val="150000"/>
              </a:lnSpc>
            </a:pPr>
            <a:r>
              <a:rPr lang="en-US" altLang="zh-CN" sz="3200" b="1" dirty="0" smtClean="0">
                <a:latin typeface="Book Antiqua" panose="02040602050305030304" pitchFamily="18" charset="0"/>
                <a:sym typeface="Wingdings" panose="05000000000000000000" pitchFamily="2" charset="2"/>
              </a:rPr>
              <a:t> Interpreting data and numbers</a:t>
            </a:r>
          </a:p>
          <a:p>
            <a:pPr>
              <a:lnSpc>
                <a:spcPct val="150000"/>
              </a:lnSpc>
            </a:pPr>
            <a:r>
              <a:rPr lang="en-US" altLang="zh-CN" sz="3200" b="1" dirty="0" smtClean="0">
                <a:latin typeface="Book Antiqua" panose="02040602050305030304" pitchFamily="18" charset="0"/>
                <a:sym typeface="Wingdings" panose="05000000000000000000" pitchFamily="2" charset="2"/>
              </a:rPr>
              <a:t> explaining concepts and terms</a:t>
            </a:r>
          </a:p>
          <a:p>
            <a:pPr>
              <a:lnSpc>
                <a:spcPct val="150000"/>
              </a:lnSpc>
            </a:pPr>
            <a:r>
              <a:rPr lang="en-US" altLang="zh-CN" sz="3200" b="1" dirty="0" smtClean="0">
                <a:latin typeface="Book Antiqua" panose="02040602050305030304" pitchFamily="18" charset="0"/>
                <a:sym typeface="Wingdings" panose="05000000000000000000" pitchFamily="2" charset="2"/>
              </a:rPr>
              <a:t> Using analogies to explain </a:t>
            </a:r>
          </a:p>
          <a:p>
            <a:pPr marL="0" indent="0">
              <a:lnSpc>
                <a:spcPct val="150000"/>
              </a:lnSpc>
              <a:buNone/>
            </a:pPr>
            <a:endParaRPr lang="zh-CN" altLang="en-US" sz="3200" b="1" dirty="0">
              <a:latin typeface="Book Antiqua" panose="02040602050305030304" pitchFamily="18" charset="0"/>
            </a:endParaRPr>
          </a:p>
        </p:txBody>
      </p:sp>
    </p:spTree>
    <p:extLst>
      <p:ext uri="{BB962C8B-B14F-4D97-AF65-F5344CB8AC3E}">
        <p14:creationId xmlns:p14="http://schemas.microsoft.com/office/powerpoint/2010/main" val="13170077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rPr>
              <a:t>Homework</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838199" y="1690688"/>
            <a:ext cx="8215647" cy="4361041"/>
          </a:xfrm>
        </p:spPr>
        <p:txBody>
          <a:bodyPr>
            <a:normAutofit/>
          </a:bodyPr>
          <a:lstStyle/>
          <a:p>
            <a:pPr>
              <a:lnSpc>
                <a:spcPct val="150000"/>
              </a:lnSpc>
            </a:pPr>
            <a:r>
              <a:rPr lang="en-US" altLang="zh-CN" sz="3200" b="1" dirty="0" smtClean="0">
                <a:latin typeface="Book Antiqua" panose="02040602050305030304" pitchFamily="18" charset="0"/>
              </a:rPr>
              <a:t>Writing: Consider how to integrate the previous writings into a coherent and logical unity.</a:t>
            </a:r>
          </a:p>
          <a:p>
            <a:pPr>
              <a:lnSpc>
                <a:spcPct val="150000"/>
              </a:lnSpc>
            </a:pPr>
            <a:r>
              <a:rPr lang="en-US" altLang="zh-CN" sz="3200" b="1" dirty="0" smtClean="0">
                <a:latin typeface="Book Antiqua" panose="02040602050305030304" pitchFamily="18" charset="0"/>
              </a:rPr>
              <a:t>Reading</a:t>
            </a:r>
            <a:r>
              <a:rPr lang="en-US" altLang="zh-CN" sz="3200" b="1" dirty="0">
                <a:latin typeface="Book Antiqua" panose="02040602050305030304" pitchFamily="18" charset="0"/>
              </a:rPr>
              <a:t>: </a:t>
            </a:r>
            <a:r>
              <a:rPr lang="en-US" altLang="zh-CN" sz="3200" b="1" i="1" dirty="0">
                <a:latin typeface="Book Antiqua" panose="02040602050305030304" pitchFamily="18" charset="0"/>
              </a:rPr>
              <a:t>Stopping a Global Killer </a:t>
            </a:r>
            <a:endParaRPr lang="en-US" altLang="zh-CN" sz="3200" b="1" i="1" dirty="0" smtClean="0">
              <a:latin typeface="Book Antiqua" panose="02040602050305030304" pitchFamily="18" charset="0"/>
            </a:endParaRPr>
          </a:p>
          <a:p>
            <a:pPr>
              <a:lnSpc>
                <a:spcPct val="150000"/>
              </a:lnSpc>
            </a:pPr>
            <a:r>
              <a:rPr lang="en-US" altLang="zh-CN" sz="3200" b="1" dirty="0" smtClean="0">
                <a:latin typeface="Book Antiqua" panose="02040602050305030304" pitchFamily="18" charset="0"/>
                <a:sym typeface="Wingdings" panose="05000000000000000000" pitchFamily="2" charset="2"/>
              </a:rPr>
              <a:t> Background &amp; general understanding</a:t>
            </a:r>
            <a:endParaRPr lang="en-US" altLang="zh-CN" sz="3200" b="1" dirty="0">
              <a:latin typeface="Book Antiqua" panose="02040602050305030304" pitchFamily="18" charset="0"/>
            </a:endParaRPr>
          </a:p>
          <a:p>
            <a:pPr>
              <a:lnSpc>
                <a:spcPct val="150000"/>
              </a:lnSpc>
            </a:pPr>
            <a:endParaRPr lang="zh-CN" altLang="en-US" sz="3200" b="1" dirty="0">
              <a:latin typeface="Book Antiqua" panose="02040602050305030304" pitchFamily="18" charset="0"/>
            </a:endParaRPr>
          </a:p>
        </p:txBody>
      </p:sp>
      <p:pic>
        <p:nvPicPr>
          <p:cNvPr id="4" name="图片 3"/>
          <p:cNvPicPr>
            <a:picLocks noChangeAspect="1"/>
          </p:cNvPicPr>
          <p:nvPr/>
        </p:nvPicPr>
        <p:blipFill>
          <a:blip r:embed="rId2"/>
          <a:stretch>
            <a:fillRect/>
          </a:stretch>
        </p:blipFill>
        <p:spPr>
          <a:xfrm>
            <a:off x="9053847" y="2464381"/>
            <a:ext cx="2857500" cy="4152900"/>
          </a:xfrm>
          <a:prstGeom prst="rect">
            <a:avLst/>
          </a:prstGeom>
        </p:spPr>
      </p:pic>
    </p:spTree>
    <p:extLst>
      <p:ext uri="{BB962C8B-B14F-4D97-AF65-F5344CB8AC3E}">
        <p14:creationId xmlns:p14="http://schemas.microsoft.com/office/powerpoint/2010/main" val="13163958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rPr>
              <a:t>Review of Assignment 2</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838200" y="1690688"/>
            <a:ext cx="10515600" cy="4486275"/>
          </a:xfrm>
        </p:spPr>
        <p:txBody>
          <a:bodyPr>
            <a:normAutofit/>
          </a:bodyPr>
          <a:lstStyle/>
          <a:p>
            <a:pPr>
              <a:lnSpc>
                <a:spcPct val="150000"/>
              </a:lnSpc>
            </a:pPr>
            <a:r>
              <a:rPr lang="en-US" altLang="zh-CN" sz="3200" b="1" dirty="0" smtClean="0">
                <a:latin typeface="Book Antiqua" panose="02040602050305030304" pitchFamily="18" charset="0"/>
              </a:rPr>
              <a:t>A COVID-19 Case Report </a:t>
            </a:r>
          </a:p>
          <a:p>
            <a:pPr>
              <a:lnSpc>
                <a:spcPct val="150000"/>
              </a:lnSpc>
            </a:pPr>
            <a:r>
              <a:rPr lang="en-US" altLang="zh-CN" sz="3200" b="1" dirty="0" smtClean="0">
                <a:latin typeface="Book Antiqua" panose="02040602050305030304" pitchFamily="18" charset="0"/>
                <a:sym typeface="Wingdings" panose="05000000000000000000" pitchFamily="2" charset="2"/>
              </a:rPr>
              <a:t> An in-depth report vs. a news brief </a:t>
            </a:r>
          </a:p>
          <a:p>
            <a:pPr>
              <a:lnSpc>
                <a:spcPct val="150000"/>
              </a:lnSpc>
            </a:pPr>
            <a:r>
              <a:rPr lang="en-US" altLang="zh-CN" sz="3200" b="1" dirty="0" smtClean="0">
                <a:latin typeface="Book Antiqua" panose="02040602050305030304" pitchFamily="18" charset="0"/>
                <a:sym typeface="Wingdings" panose="05000000000000000000" pitchFamily="2" charset="2"/>
              </a:rPr>
              <a:t>Different </a:t>
            </a:r>
            <a:r>
              <a:rPr lang="en-US" altLang="zh-CN" sz="3200" b="1" dirty="0">
                <a:latin typeface="Book Antiqua" panose="02040602050305030304" pitchFamily="18" charset="0"/>
                <a:sym typeface="Wingdings" panose="05000000000000000000" pitchFamily="2" charset="2"/>
              </a:rPr>
              <a:t>materials – facts, opinions, data, etc. </a:t>
            </a:r>
          </a:p>
          <a:p>
            <a:pPr>
              <a:lnSpc>
                <a:spcPct val="150000"/>
              </a:lnSpc>
            </a:pPr>
            <a:r>
              <a:rPr lang="en-US" altLang="zh-CN" sz="3200" b="1" dirty="0" smtClean="0">
                <a:latin typeface="Book Antiqua" panose="02040602050305030304" pitchFamily="18" charset="0"/>
                <a:sym typeface="Wingdings" panose="05000000000000000000" pitchFamily="2" charset="2"/>
              </a:rPr>
              <a:t>Details, details, details</a:t>
            </a:r>
          </a:p>
          <a:p>
            <a:pPr>
              <a:lnSpc>
                <a:spcPct val="150000"/>
              </a:lnSpc>
            </a:pPr>
            <a:r>
              <a:rPr lang="en-US" altLang="zh-CN" sz="3200" b="1" dirty="0" smtClean="0">
                <a:latin typeface="Book Antiqua" panose="02040602050305030304" pitchFamily="18" charset="0"/>
                <a:sym typeface="Wingdings" panose="05000000000000000000" pitchFamily="2" charset="2"/>
                <a:hlinkClick r:id="rId2" action="ppaction://hlinkfile"/>
              </a:rPr>
              <a:t>Close-up (Samples of Assignment 2).docx</a:t>
            </a:r>
            <a:endParaRPr lang="en-US" altLang="zh-CN" sz="3200" b="1" dirty="0" smtClean="0">
              <a:latin typeface="Book Antiqua" panose="02040602050305030304" pitchFamily="18" charset="0"/>
              <a:sym typeface="Wingdings" panose="05000000000000000000" pitchFamily="2" charset="2"/>
            </a:endParaRPr>
          </a:p>
        </p:txBody>
      </p:sp>
    </p:spTree>
    <p:extLst>
      <p:ext uri="{BB962C8B-B14F-4D97-AF65-F5344CB8AC3E}">
        <p14:creationId xmlns:p14="http://schemas.microsoft.com/office/powerpoint/2010/main" val="27863953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rPr>
              <a:t>Interpreting numbers and data</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838200" y="1690688"/>
            <a:ext cx="10515600" cy="4486275"/>
          </a:xfrm>
        </p:spPr>
        <p:txBody>
          <a:bodyPr>
            <a:normAutofit/>
          </a:bodyPr>
          <a:lstStyle/>
          <a:p>
            <a:pPr>
              <a:lnSpc>
                <a:spcPct val="150000"/>
              </a:lnSpc>
            </a:pPr>
            <a:r>
              <a:rPr lang="en-US" altLang="zh-CN" sz="3200" b="1" i="1" dirty="0" smtClean="0">
                <a:latin typeface="Book Antiqua" panose="02040602050305030304" pitchFamily="18" charset="0"/>
              </a:rPr>
              <a:t>Pandemics have recurred in cycles for centuries. The great flu of 1918 killed at least fifty million people and infected hundreds of millions of others. In the United States, </a:t>
            </a:r>
            <a:r>
              <a:rPr lang="en-US" altLang="zh-CN" sz="3200" b="1" i="1" u="sng" dirty="0" smtClean="0">
                <a:latin typeface="Book Antiqua" panose="02040602050305030304" pitchFamily="18" charset="0"/>
              </a:rPr>
              <a:t>it took more lives than all combat in the twentieth century</a:t>
            </a:r>
            <a:r>
              <a:rPr lang="en-US" altLang="zh-CN" sz="3200" b="1" i="1" dirty="0" smtClean="0">
                <a:latin typeface="Book Antiqua" panose="02040602050305030304" pitchFamily="18" charset="0"/>
              </a:rPr>
              <a:t>. </a:t>
            </a:r>
            <a:endParaRPr lang="zh-CN" altLang="en-US" sz="3200" b="1" i="1" dirty="0">
              <a:latin typeface="Book Antiqua" panose="02040602050305030304" pitchFamily="18" charset="0"/>
            </a:endParaRPr>
          </a:p>
        </p:txBody>
      </p:sp>
    </p:spTree>
    <p:extLst>
      <p:ext uri="{BB962C8B-B14F-4D97-AF65-F5344CB8AC3E}">
        <p14:creationId xmlns:p14="http://schemas.microsoft.com/office/powerpoint/2010/main" val="40101579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rPr>
              <a:t>Interpreting numbers and data</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838200" y="1690688"/>
            <a:ext cx="9130048" cy="4486275"/>
          </a:xfrm>
        </p:spPr>
        <p:txBody>
          <a:bodyPr>
            <a:normAutofit/>
          </a:bodyPr>
          <a:lstStyle/>
          <a:p>
            <a:pPr>
              <a:lnSpc>
                <a:spcPct val="150000"/>
              </a:lnSpc>
            </a:pPr>
            <a:r>
              <a:rPr lang="en-US" altLang="zh-CN" sz="3200" b="1" i="1" dirty="0" smtClean="0">
                <a:latin typeface="Book Antiqua" panose="02040602050305030304" pitchFamily="18" charset="0"/>
              </a:rPr>
              <a:t>One historian has estimated that if the dead from Nanking were to link hands, they would stretch from Nanking to the city of Hangchow, spanning a distance of some two hundred miles</a:t>
            </a:r>
            <a:r>
              <a:rPr lang="en-US" altLang="zh-CN" sz="3200" b="1" dirty="0" smtClean="0">
                <a:latin typeface="Book Antiqua" panose="02040602050305030304" pitchFamily="18" charset="0"/>
              </a:rPr>
              <a:t>. (</a:t>
            </a:r>
            <a:r>
              <a:rPr lang="en-US" altLang="zh-CN" sz="3200" b="1" i="1" dirty="0" smtClean="0">
                <a:latin typeface="Book Antiqua" panose="02040602050305030304" pitchFamily="18" charset="0"/>
              </a:rPr>
              <a:t>The Rape of Nanking</a:t>
            </a:r>
            <a:r>
              <a:rPr lang="en-US" altLang="zh-CN" sz="3200" b="1" dirty="0" smtClean="0">
                <a:latin typeface="Book Antiqua" panose="02040602050305030304" pitchFamily="18" charset="0"/>
              </a:rPr>
              <a:t>, by Iris Chang)</a:t>
            </a:r>
            <a:endParaRPr lang="zh-CN" altLang="en-US" sz="3200" b="1" dirty="0">
              <a:latin typeface="Book Antiqua" panose="02040602050305030304" pitchFamily="18" charset="0"/>
            </a:endParaRPr>
          </a:p>
        </p:txBody>
      </p:sp>
      <p:pic>
        <p:nvPicPr>
          <p:cNvPr id="4" name="图片 3"/>
          <p:cNvPicPr>
            <a:picLocks noChangeAspect="1"/>
          </p:cNvPicPr>
          <p:nvPr/>
        </p:nvPicPr>
        <p:blipFill>
          <a:blip r:embed="rId2"/>
          <a:stretch>
            <a:fillRect/>
          </a:stretch>
        </p:blipFill>
        <p:spPr>
          <a:xfrm>
            <a:off x="9865216" y="3429000"/>
            <a:ext cx="2142822" cy="3276487"/>
          </a:xfrm>
          <a:prstGeom prst="rect">
            <a:avLst/>
          </a:prstGeom>
        </p:spPr>
      </p:pic>
    </p:spTree>
    <p:extLst>
      <p:ext uri="{BB962C8B-B14F-4D97-AF65-F5344CB8AC3E}">
        <p14:creationId xmlns:p14="http://schemas.microsoft.com/office/powerpoint/2010/main" val="6530729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Book Antiqua" panose="02040602050305030304" pitchFamily="18" charset="0"/>
              </a:rPr>
              <a:t>Interpreting numbers and data</a:t>
            </a:r>
            <a:endParaRPr lang="zh-CN" altLang="en-US" dirty="0"/>
          </a:p>
        </p:txBody>
      </p:sp>
      <p:sp>
        <p:nvSpPr>
          <p:cNvPr id="3" name="内容占位符 2"/>
          <p:cNvSpPr>
            <a:spLocks noGrp="1"/>
          </p:cNvSpPr>
          <p:nvPr>
            <p:ph idx="1"/>
          </p:nvPr>
        </p:nvSpPr>
        <p:spPr>
          <a:xfrm>
            <a:off x="838200" y="1825625"/>
            <a:ext cx="9155806" cy="4351338"/>
          </a:xfrm>
        </p:spPr>
        <p:txBody>
          <a:bodyPr>
            <a:normAutofit/>
          </a:bodyPr>
          <a:lstStyle/>
          <a:p>
            <a:pPr>
              <a:lnSpc>
                <a:spcPct val="150000"/>
              </a:lnSpc>
            </a:pPr>
            <a:r>
              <a:rPr lang="en-US" altLang="zh-CN" sz="3200" b="1" i="1" dirty="0" smtClean="0">
                <a:latin typeface="Book Antiqua" panose="02040602050305030304" pitchFamily="18" charset="0"/>
              </a:rPr>
              <a:t>The order </a:t>
            </a:r>
            <a:r>
              <a:rPr lang="en-US" altLang="zh-CN" sz="3200" b="1" i="1" dirty="0" err="1" smtClean="0">
                <a:latin typeface="Book Antiqua" panose="02040602050305030304" pitchFamily="18" charset="0"/>
              </a:rPr>
              <a:t>Chiroptera</a:t>
            </a:r>
            <a:r>
              <a:rPr lang="en-US" altLang="zh-CN" sz="3200" b="1" i="1" dirty="0" smtClean="0">
                <a:latin typeface="Book Antiqua" panose="02040602050305030304" pitchFamily="18" charset="0"/>
              </a:rPr>
              <a:t> (the “hand-wing” creatures) encompasses 1,116 species, which amounts to 25 percent of all the recognized species of mammals. To say again: One in every four species of mammal is a bat. </a:t>
            </a:r>
            <a:endParaRPr lang="zh-CN" altLang="en-US" sz="3200" b="1" i="1" dirty="0">
              <a:latin typeface="Book Antiqua" panose="02040602050305030304" pitchFamily="18" charset="0"/>
            </a:endParaRPr>
          </a:p>
        </p:txBody>
      </p:sp>
      <p:pic>
        <p:nvPicPr>
          <p:cNvPr id="4" name="图片 3"/>
          <p:cNvPicPr>
            <a:picLocks noChangeAspect="1"/>
          </p:cNvPicPr>
          <p:nvPr/>
        </p:nvPicPr>
        <p:blipFill>
          <a:blip r:embed="rId2"/>
          <a:stretch>
            <a:fillRect/>
          </a:stretch>
        </p:blipFill>
        <p:spPr>
          <a:xfrm>
            <a:off x="9994006" y="3040495"/>
            <a:ext cx="1853345" cy="2786113"/>
          </a:xfrm>
          <a:prstGeom prst="rect">
            <a:avLst/>
          </a:prstGeom>
        </p:spPr>
      </p:pic>
    </p:spTree>
    <p:extLst>
      <p:ext uri="{BB962C8B-B14F-4D97-AF65-F5344CB8AC3E}">
        <p14:creationId xmlns:p14="http://schemas.microsoft.com/office/powerpoint/2010/main" val="39117143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rPr>
              <a:t>In-class writing 401 </a:t>
            </a:r>
            <a:r>
              <a:rPr lang="zh-CN" altLang="en-US" b="1" dirty="0" smtClean="0">
                <a:latin typeface="Book Antiqua" panose="02040602050305030304" pitchFamily="18" charset="0"/>
              </a:rPr>
              <a:t>（</a:t>
            </a:r>
            <a:r>
              <a:rPr lang="en-US" altLang="zh-CN" b="1" dirty="0" smtClean="0">
                <a:latin typeface="Book Antiqua" panose="02040602050305030304" pitchFamily="18" charset="0"/>
              </a:rPr>
              <a:t>5 minutes</a:t>
            </a:r>
            <a:r>
              <a:rPr lang="zh-CN" altLang="en-US" b="1" dirty="0" smtClean="0">
                <a:latin typeface="Book Antiqua" panose="02040602050305030304" pitchFamily="18" charset="0"/>
              </a:rPr>
              <a:t>）</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838200" y="1493950"/>
            <a:ext cx="10842938" cy="5035640"/>
          </a:xfrm>
        </p:spPr>
        <p:txBody>
          <a:bodyPr>
            <a:normAutofit/>
          </a:bodyPr>
          <a:lstStyle/>
          <a:p>
            <a:pPr>
              <a:lnSpc>
                <a:spcPct val="150000"/>
              </a:lnSpc>
            </a:pPr>
            <a:r>
              <a:rPr lang="en-US" altLang="zh-CN" sz="3200" b="1" i="1" dirty="0" err="1" smtClean="0">
                <a:latin typeface="Book Antiqua" panose="02040602050305030304" pitchFamily="18" charset="0"/>
              </a:rPr>
              <a:t>Huoshenshan</a:t>
            </a:r>
            <a:r>
              <a:rPr lang="en-US" altLang="zh-CN" sz="3200" b="1" i="1" dirty="0" smtClean="0">
                <a:latin typeface="Book Antiqua" panose="02040602050305030304" pitchFamily="18" charset="0"/>
              </a:rPr>
              <a:t> </a:t>
            </a:r>
            <a:r>
              <a:rPr lang="en-US" altLang="zh-CN" sz="3200" b="1" i="1" dirty="0">
                <a:latin typeface="Book Antiqua" panose="02040602050305030304" pitchFamily="18" charset="0"/>
              </a:rPr>
              <a:t>Hospital, with an area of </a:t>
            </a:r>
            <a:r>
              <a:rPr lang="en-US" altLang="zh-CN" sz="3200" b="1" i="1" u="sng" dirty="0">
                <a:latin typeface="Book Antiqua" panose="02040602050305030304" pitchFamily="18" charset="0"/>
              </a:rPr>
              <a:t>33,900</a:t>
            </a:r>
            <a:r>
              <a:rPr lang="en-US" altLang="zh-CN" sz="3200" b="1" i="1" dirty="0">
                <a:latin typeface="Book Antiqua" panose="02040602050305030304" pitchFamily="18" charset="0"/>
              </a:rPr>
              <a:t> square meters and a capacity of more than </a:t>
            </a:r>
            <a:r>
              <a:rPr lang="en-US" altLang="zh-CN" sz="3200" b="1" i="1" u="sng" dirty="0">
                <a:latin typeface="Book Antiqua" panose="02040602050305030304" pitchFamily="18" charset="0"/>
              </a:rPr>
              <a:t>1,000</a:t>
            </a:r>
            <a:r>
              <a:rPr lang="en-US" altLang="zh-CN" sz="3200" b="1" i="1" dirty="0">
                <a:latin typeface="Book Antiqua" panose="02040602050305030304" pitchFamily="18" charset="0"/>
              </a:rPr>
              <a:t> beds, officially began treating novel coronavirus infected </a:t>
            </a:r>
            <a:r>
              <a:rPr lang="en-US" altLang="zh-CN" sz="3200" b="1" i="1" dirty="0" smtClean="0">
                <a:latin typeface="Book Antiqua" panose="02040602050305030304" pitchFamily="18" charset="0"/>
              </a:rPr>
              <a:t>patients </a:t>
            </a:r>
            <a:r>
              <a:rPr lang="en-US" altLang="zh-CN" sz="3200" b="1" i="1" dirty="0">
                <a:latin typeface="Book Antiqua" panose="02040602050305030304" pitchFamily="18" charset="0"/>
              </a:rPr>
              <a:t>on Feb 4 – and it was built in merely </a:t>
            </a:r>
            <a:r>
              <a:rPr lang="en-US" altLang="zh-CN" sz="3200" b="1" i="1" u="sng" dirty="0">
                <a:latin typeface="Book Antiqua" panose="02040602050305030304" pitchFamily="18" charset="0"/>
              </a:rPr>
              <a:t>10</a:t>
            </a:r>
            <a:r>
              <a:rPr lang="en-US" altLang="zh-CN" sz="3200" b="1" i="1" dirty="0">
                <a:latin typeface="Book Antiqua" panose="02040602050305030304" pitchFamily="18" charset="0"/>
              </a:rPr>
              <a:t> days</a:t>
            </a:r>
            <a:r>
              <a:rPr lang="en-US" altLang="zh-CN" sz="3200" b="1" i="1" dirty="0" smtClean="0">
                <a:latin typeface="Book Antiqua" panose="02040602050305030304" pitchFamily="18" charset="0"/>
              </a:rPr>
              <a:t>.</a:t>
            </a:r>
          </a:p>
          <a:p>
            <a:pPr>
              <a:lnSpc>
                <a:spcPct val="150000"/>
              </a:lnSpc>
            </a:pPr>
            <a:r>
              <a:rPr lang="en-US" altLang="zh-CN" sz="3200" b="1" i="1" dirty="0">
                <a:latin typeface="Book Antiqua" panose="02040602050305030304" pitchFamily="18" charset="0"/>
              </a:rPr>
              <a:t>Over </a:t>
            </a:r>
            <a:r>
              <a:rPr lang="en-US" altLang="zh-CN" sz="3200" b="1" i="1" u="sng" dirty="0">
                <a:latin typeface="Book Antiqua" panose="02040602050305030304" pitchFamily="18" charset="0"/>
              </a:rPr>
              <a:t>41,000 </a:t>
            </a:r>
            <a:r>
              <a:rPr lang="en-US" altLang="zh-CN" sz="3200" b="1" i="1" dirty="0">
                <a:latin typeface="Book Antiqua" panose="02040602050305030304" pitchFamily="18" charset="0"/>
              </a:rPr>
              <a:t>medical workers from across China join forces to treat virus patients</a:t>
            </a:r>
            <a:endParaRPr lang="zh-CN" altLang="en-US" sz="3200" b="1" i="1" dirty="0">
              <a:latin typeface="Book Antiqua" panose="02040602050305030304" pitchFamily="18" charset="0"/>
            </a:endParaRPr>
          </a:p>
        </p:txBody>
      </p:sp>
    </p:spTree>
    <p:extLst>
      <p:ext uri="{BB962C8B-B14F-4D97-AF65-F5344CB8AC3E}">
        <p14:creationId xmlns:p14="http://schemas.microsoft.com/office/powerpoint/2010/main" val="17209434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rPr>
              <a:t>Explaining concepts and terms</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1017430" y="1690688"/>
            <a:ext cx="10336369" cy="4486275"/>
          </a:xfrm>
        </p:spPr>
        <p:txBody>
          <a:bodyPr>
            <a:normAutofit/>
          </a:bodyPr>
          <a:lstStyle/>
          <a:p>
            <a:pPr>
              <a:lnSpc>
                <a:spcPct val="150000"/>
              </a:lnSpc>
            </a:pPr>
            <a:r>
              <a:rPr lang="en-US" altLang="zh-CN" sz="3200" b="1" dirty="0" smtClean="0">
                <a:latin typeface="Book Antiqua" panose="02040602050305030304" pitchFamily="18" charset="0"/>
              </a:rPr>
              <a:t>Definition, exemplification, analogy, etc. </a:t>
            </a:r>
          </a:p>
        </p:txBody>
      </p:sp>
      <p:pic>
        <p:nvPicPr>
          <p:cNvPr id="4" name="图片 3"/>
          <p:cNvPicPr>
            <a:picLocks noChangeAspect="1"/>
          </p:cNvPicPr>
          <p:nvPr/>
        </p:nvPicPr>
        <p:blipFill>
          <a:blip r:embed="rId2"/>
          <a:stretch>
            <a:fillRect/>
          </a:stretch>
        </p:blipFill>
        <p:spPr>
          <a:xfrm>
            <a:off x="6933930" y="2642764"/>
            <a:ext cx="2857500" cy="2857500"/>
          </a:xfrm>
          <a:prstGeom prst="rect">
            <a:avLst/>
          </a:prstGeom>
        </p:spPr>
      </p:pic>
    </p:spTree>
    <p:extLst>
      <p:ext uri="{BB962C8B-B14F-4D97-AF65-F5344CB8AC3E}">
        <p14:creationId xmlns:p14="http://schemas.microsoft.com/office/powerpoint/2010/main" val="5044781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12124" y="231821"/>
            <a:ext cx="11526591" cy="6336404"/>
          </a:xfrm>
        </p:spPr>
        <p:txBody>
          <a:bodyPr>
            <a:noAutofit/>
          </a:bodyPr>
          <a:lstStyle/>
          <a:p>
            <a:pPr>
              <a:lnSpc>
                <a:spcPct val="150000"/>
              </a:lnSpc>
            </a:pPr>
            <a:r>
              <a:rPr lang="en-US" altLang="zh-CN" sz="3200" b="1" i="1" dirty="0">
                <a:latin typeface="Book Antiqua" panose="02040602050305030304" pitchFamily="18" charset="0"/>
              </a:rPr>
              <a:t>Anything contagious is always automatically infectious: if you can catch it from someone, it's being passed to you via an infectious </a:t>
            </a:r>
            <a:r>
              <a:rPr lang="en-US" altLang="zh-CN" sz="3200" b="1" i="1" dirty="0" smtClean="0">
                <a:latin typeface="Book Antiqua" panose="02040602050305030304" pitchFamily="18" charset="0"/>
              </a:rPr>
              <a:t>agent. </a:t>
            </a:r>
            <a:r>
              <a:rPr lang="en-US" altLang="zh-CN" sz="3200" b="1" i="1" u="sng" dirty="0" smtClean="0">
                <a:latin typeface="Book Antiqua" panose="02040602050305030304" pitchFamily="18" charset="0"/>
              </a:rPr>
              <a:t>But </a:t>
            </a:r>
            <a:r>
              <a:rPr lang="en-US" altLang="zh-CN" sz="3200" b="1" i="1" u="sng" dirty="0">
                <a:latin typeface="Book Antiqua" panose="02040602050305030304" pitchFamily="18" charset="0"/>
              </a:rPr>
              <a:t>the reverse isn't true</a:t>
            </a:r>
            <a:r>
              <a:rPr lang="en-US" altLang="zh-CN" sz="3200" b="1" i="1" dirty="0">
                <a:latin typeface="Book Antiqua" panose="02040602050305030304" pitchFamily="18" charset="0"/>
              </a:rPr>
              <a:t>. Just because something is infectious does not mean it's contagious. Food poisoning is </a:t>
            </a:r>
            <a:r>
              <a:rPr lang="en-US" altLang="zh-CN" sz="3200" b="1" i="1" u="sng" dirty="0">
                <a:latin typeface="Book Antiqua" panose="02040602050305030304" pitchFamily="18" charset="0"/>
              </a:rPr>
              <a:t>a good example </a:t>
            </a:r>
            <a:r>
              <a:rPr lang="en-US" altLang="zh-CN" sz="3200" b="1" i="1" dirty="0">
                <a:latin typeface="Book Antiqua" panose="02040602050305030304" pitchFamily="18" charset="0"/>
              </a:rPr>
              <a:t>of something infectious but not contagious: food can be contaminated with a bacteria that makes you sick, but you can't give your food poisoning to someone else just by shaking their hand or even giving them a kiss</a:t>
            </a:r>
            <a:r>
              <a:rPr lang="en-US" altLang="zh-CN" sz="3200" b="1" i="1" dirty="0" smtClean="0">
                <a:latin typeface="Book Antiqua" panose="02040602050305030304" pitchFamily="18" charset="0"/>
              </a:rPr>
              <a:t>. (</a:t>
            </a:r>
            <a:r>
              <a:rPr lang="en-US" altLang="zh-CN" sz="3200" b="1" i="1" dirty="0" err="1" smtClean="0">
                <a:latin typeface="Book Antiqua" panose="02040602050305030304" pitchFamily="18" charset="0"/>
              </a:rPr>
              <a:t>Merrian</a:t>
            </a:r>
            <a:r>
              <a:rPr lang="en-US" altLang="zh-CN" sz="3200" b="1" i="1" dirty="0" smtClean="0">
                <a:latin typeface="Book Antiqua" panose="02040602050305030304" pitchFamily="18" charset="0"/>
              </a:rPr>
              <a:t>-Webster)</a:t>
            </a:r>
            <a:endParaRPr lang="zh-CN" altLang="en-US" sz="3200" b="1" i="1" dirty="0">
              <a:latin typeface="Book Antiqua" panose="02040602050305030304" pitchFamily="18" charset="0"/>
            </a:endParaRPr>
          </a:p>
        </p:txBody>
      </p:sp>
    </p:spTree>
    <p:extLst>
      <p:ext uri="{BB962C8B-B14F-4D97-AF65-F5344CB8AC3E}">
        <p14:creationId xmlns:p14="http://schemas.microsoft.com/office/powerpoint/2010/main" val="4896807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TotalTime>
  <Words>891</Words>
  <Application>Microsoft Office PowerPoint</Application>
  <PresentationFormat>宽屏</PresentationFormat>
  <Paragraphs>71</Paragraphs>
  <Slides>20</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等线</vt:lpstr>
      <vt:lpstr>等线 Light</vt:lpstr>
      <vt:lpstr>Arial</vt:lpstr>
      <vt:lpstr>Book Antiqua</vt:lpstr>
      <vt:lpstr>Wingdings</vt:lpstr>
      <vt:lpstr>Office 主题​​</vt:lpstr>
      <vt:lpstr>English Writing II</vt:lpstr>
      <vt:lpstr>Lesson plan</vt:lpstr>
      <vt:lpstr>Review of Assignment 2</vt:lpstr>
      <vt:lpstr>Interpreting numbers and data</vt:lpstr>
      <vt:lpstr>Interpreting numbers and data</vt:lpstr>
      <vt:lpstr>Interpreting numbers and data</vt:lpstr>
      <vt:lpstr>In-class writing 401 （5 minutes）</vt:lpstr>
      <vt:lpstr>Explaining concepts and terms</vt:lpstr>
      <vt:lpstr>PowerPoint 演示文稿</vt:lpstr>
      <vt:lpstr>Contagious vs. infectious</vt:lpstr>
      <vt:lpstr>In-class writing 402 (5 minutes)</vt:lpstr>
      <vt:lpstr>Using analogies to explain</vt:lpstr>
      <vt:lpstr>Using analogies (vs. metaphors)</vt:lpstr>
      <vt:lpstr>Using analogies to explain </vt:lpstr>
      <vt:lpstr>Analogies in text (p. 52)</vt:lpstr>
      <vt:lpstr>Compare… </vt:lpstr>
      <vt:lpstr>Analogies in text (p. 53)</vt:lpstr>
      <vt:lpstr>Analogies in text (p. 60)</vt:lpstr>
      <vt:lpstr>In-class writing 403 (10 minutes) </vt:lpstr>
      <vt:lpstr>Homework</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English Writing II</dc:title>
  <dc:creator>ZHU Ye</dc:creator>
  <cp:lastModifiedBy>ZHU Ye</cp:lastModifiedBy>
  <cp:revision>36</cp:revision>
  <dcterms:created xsi:type="dcterms:W3CDTF">2020-03-14T02:29:28Z</dcterms:created>
  <dcterms:modified xsi:type="dcterms:W3CDTF">2020-03-18T01:45:55Z</dcterms:modified>
</cp:coreProperties>
</file>