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72" r:id="rId4"/>
    <p:sldId id="274" r:id="rId5"/>
    <p:sldId id="287" r:id="rId6"/>
    <p:sldId id="275" r:id="rId7"/>
    <p:sldId id="276" r:id="rId8"/>
    <p:sldId id="286" r:id="rId9"/>
    <p:sldId id="277" r:id="rId10"/>
    <p:sldId id="278" r:id="rId11"/>
    <p:sldId id="263" r:id="rId12"/>
    <p:sldId id="273" r:id="rId13"/>
    <p:sldId id="279" r:id="rId14"/>
    <p:sldId id="281" r:id="rId15"/>
    <p:sldId id="282" r:id="rId16"/>
    <p:sldId id="284" r:id="rId17"/>
    <p:sldId id="285"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55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DA347-F4CC-4749-9208-9433423DC752}"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F5558-FF31-41A2-AF21-CBF39CB150AC}" type="slidenum">
              <a:rPr lang="zh-CN" altLang="en-US" smtClean="0"/>
              <a:t>‹#›</a:t>
            </a:fld>
            <a:endParaRPr lang="zh-CN" altLang="en-US"/>
          </a:p>
        </p:txBody>
      </p:sp>
    </p:spTree>
    <p:extLst>
      <p:ext uri="{BB962C8B-B14F-4D97-AF65-F5344CB8AC3E}">
        <p14:creationId xmlns:p14="http://schemas.microsoft.com/office/powerpoint/2010/main" val="28675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2F5558-FF31-41A2-AF21-CBF39CB150AC}" type="slidenum">
              <a:rPr lang="zh-CN" altLang="en-US" smtClean="0"/>
              <a:t>12</a:t>
            </a:fld>
            <a:endParaRPr lang="zh-CN" altLang="en-US"/>
          </a:p>
        </p:txBody>
      </p:sp>
    </p:spTree>
    <p:extLst>
      <p:ext uri="{BB962C8B-B14F-4D97-AF65-F5344CB8AC3E}">
        <p14:creationId xmlns:p14="http://schemas.microsoft.com/office/powerpoint/2010/main" val="284995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141480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130261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178547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221715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308608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190260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38305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243501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333541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252765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4C5B235-3E77-4A5D-B78C-57D620035061}"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172536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5B235-3E77-4A5D-B78C-57D620035061}" type="datetimeFigureOut">
              <a:rPr lang="zh-CN" altLang="en-US" smtClean="0"/>
              <a:t>2020/4/15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2A185-7AC9-4E0C-AC13-80B88079632B}" type="slidenum">
              <a:rPr lang="zh-CN" altLang="en-US" smtClean="0"/>
              <a:t>‹#›</a:t>
            </a:fld>
            <a:endParaRPr lang="zh-CN" altLang="en-US"/>
          </a:p>
        </p:txBody>
      </p:sp>
    </p:spTree>
    <p:extLst>
      <p:ext uri="{BB962C8B-B14F-4D97-AF65-F5344CB8AC3E}">
        <p14:creationId xmlns:p14="http://schemas.microsoft.com/office/powerpoint/2010/main" val="399675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Close-up%20reading%20(Week%208).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latin typeface="Book Antiqua" panose="02040602050305030304" pitchFamily="18" charset="0"/>
              </a:rPr>
              <a:t>English Writing II</a:t>
            </a:r>
            <a:endParaRPr lang="zh-CN" altLang="en-US" b="1" dirty="0">
              <a:latin typeface="Book Antiqua" panose="02040602050305030304" pitchFamily="18" charset="0"/>
            </a:endParaRPr>
          </a:p>
        </p:txBody>
      </p:sp>
      <p:sp>
        <p:nvSpPr>
          <p:cNvPr id="3" name="副标题 2"/>
          <p:cNvSpPr>
            <a:spLocks noGrp="1"/>
          </p:cNvSpPr>
          <p:nvPr>
            <p:ph type="subTitle" idx="1"/>
          </p:nvPr>
        </p:nvSpPr>
        <p:spPr>
          <a:xfrm>
            <a:off x="1523999" y="3602038"/>
            <a:ext cx="9963955" cy="1655762"/>
          </a:xfrm>
        </p:spPr>
        <p:txBody>
          <a:bodyPr>
            <a:normAutofit/>
          </a:bodyPr>
          <a:lstStyle/>
          <a:p>
            <a:pPr algn="r">
              <a:lnSpc>
                <a:spcPct val="200000"/>
              </a:lnSpc>
            </a:pPr>
            <a:r>
              <a:rPr lang="en-US" altLang="zh-CN" sz="3600" b="1" dirty="0" smtClean="0">
                <a:latin typeface="Book Antiqua" panose="02040602050305030304" pitchFamily="18" charset="0"/>
              </a:rPr>
              <a:t>Week 8 PEE paragraph </a:t>
            </a:r>
            <a:endParaRPr lang="zh-CN" altLang="en-US" sz="3600" b="1" dirty="0">
              <a:latin typeface="Book Antiqua" panose="02040602050305030304" pitchFamily="18" charset="0"/>
            </a:endParaRPr>
          </a:p>
        </p:txBody>
      </p:sp>
    </p:spTree>
    <p:extLst>
      <p:ext uri="{BB962C8B-B14F-4D97-AF65-F5344CB8AC3E}">
        <p14:creationId xmlns:p14="http://schemas.microsoft.com/office/powerpoint/2010/main" val="64560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Harari (2020)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519707"/>
            <a:ext cx="10945969" cy="5151549"/>
          </a:xfrm>
        </p:spPr>
        <p:txBody>
          <a:bodyPr>
            <a:normAutofit fontScale="92500" lnSpcReduction="20000"/>
          </a:bodyPr>
          <a:lstStyle/>
          <a:p>
            <a:pPr>
              <a:lnSpc>
                <a:spcPct val="170000"/>
              </a:lnSpc>
            </a:pPr>
            <a:r>
              <a:rPr lang="en-US" altLang="zh-CN" sz="3200" b="1" dirty="0" smtClean="0">
                <a:latin typeface="Book Antiqua" panose="02040602050305030304" pitchFamily="18" charset="0"/>
              </a:rPr>
              <a:t>Many short-term </a:t>
            </a:r>
            <a:r>
              <a:rPr lang="en-US" altLang="zh-CN" sz="3200" b="1" u="sng" dirty="0" smtClean="0">
                <a:latin typeface="Book Antiqua" panose="02040602050305030304" pitchFamily="18" charset="0"/>
              </a:rPr>
              <a:t>emergency measures</a:t>
            </a:r>
            <a:r>
              <a:rPr lang="en-US" altLang="zh-CN" sz="3200" b="1" dirty="0" smtClean="0">
                <a:latin typeface="Book Antiqua" panose="02040602050305030304" pitchFamily="18" charset="0"/>
              </a:rPr>
              <a:t> will become a </a:t>
            </a:r>
            <a:r>
              <a:rPr lang="en-US" altLang="zh-CN" sz="3200" b="1" u="sng" dirty="0" smtClean="0">
                <a:latin typeface="Book Antiqua" panose="02040602050305030304" pitchFamily="18" charset="0"/>
              </a:rPr>
              <a:t>fixture</a:t>
            </a:r>
            <a:r>
              <a:rPr lang="en-US" altLang="zh-CN" sz="3200" b="1" dirty="0" smtClean="0">
                <a:latin typeface="Book Antiqua" panose="02040602050305030304" pitchFamily="18" charset="0"/>
              </a:rPr>
              <a:t> of life. That is the nature of emergencies. They fast-forward historical processes… Entire countries serve as </a:t>
            </a:r>
            <a:r>
              <a:rPr lang="en-US" altLang="zh-CN" sz="3200" b="1" u="sng" dirty="0" smtClean="0">
                <a:latin typeface="Book Antiqua" panose="02040602050305030304" pitchFamily="18" charset="0"/>
              </a:rPr>
              <a:t>guinea-pigs</a:t>
            </a:r>
            <a:r>
              <a:rPr lang="en-US" altLang="zh-CN" sz="3200" b="1" dirty="0" smtClean="0">
                <a:latin typeface="Book Antiqua" panose="02040602050305030304" pitchFamily="18" charset="0"/>
              </a:rPr>
              <a:t> in large-scale social experiments. What happens when everybody </a:t>
            </a:r>
            <a:r>
              <a:rPr lang="en-US" altLang="zh-CN" sz="3200" b="1" u="sng" dirty="0" smtClean="0">
                <a:latin typeface="Book Antiqua" panose="02040602050305030304" pitchFamily="18" charset="0"/>
              </a:rPr>
              <a:t>works from home </a:t>
            </a:r>
            <a:r>
              <a:rPr lang="en-US" altLang="zh-CN" sz="3200" b="1" dirty="0" smtClean="0">
                <a:latin typeface="Book Antiqua" panose="02040602050305030304" pitchFamily="18" charset="0"/>
              </a:rPr>
              <a:t>and communicates only </a:t>
            </a:r>
            <a:r>
              <a:rPr lang="en-US" altLang="zh-CN" sz="3200" b="1" u="sng" dirty="0" smtClean="0">
                <a:latin typeface="Book Antiqua" panose="02040602050305030304" pitchFamily="18" charset="0"/>
              </a:rPr>
              <a:t>at a distance</a:t>
            </a:r>
            <a:r>
              <a:rPr lang="en-US" altLang="zh-CN" sz="3200" b="1" dirty="0" smtClean="0">
                <a:latin typeface="Book Antiqua" panose="02040602050305030304" pitchFamily="18" charset="0"/>
              </a:rPr>
              <a:t>? What happens when entire schools and universities go online?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53989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217" y="365125"/>
            <a:ext cx="10921284" cy="1695495"/>
          </a:xfrm>
        </p:spPr>
        <p:txBody>
          <a:bodyPr>
            <a:normAutofit fontScale="90000"/>
          </a:bodyPr>
          <a:lstStyle/>
          <a:p>
            <a:pPr>
              <a:lnSpc>
                <a:spcPct val="150000"/>
              </a:lnSpc>
            </a:pPr>
            <a:r>
              <a:rPr lang="en-US" altLang="zh-CN" b="1" dirty="0">
                <a:latin typeface="Book Antiqua" panose="02040602050305030304" pitchFamily="18" charset="0"/>
              </a:rPr>
              <a:t>How will the pandemic change our lives in the future?</a:t>
            </a:r>
          </a:p>
        </p:txBody>
      </p:sp>
      <p:sp>
        <p:nvSpPr>
          <p:cNvPr id="3" name="内容占位符 2"/>
          <p:cNvSpPr>
            <a:spLocks noGrp="1"/>
          </p:cNvSpPr>
          <p:nvPr>
            <p:ph idx="1"/>
          </p:nvPr>
        </p:nvSpPr>
        <p:spPr>
          <a:xfrm>
            <a:off x="940158" y="2150772"/>
            <a:ext cx="10413642" cy="4026191"/>
          </a:xfrm>
        </p:spPr>
        <p:txBody>
          <a:bodyPr>
            <a:normAutofit/>
          </a:bodyPr>
          <a:lstStyle/>
          <a:p>
            <a:pPr>
              <a:lnSpc>
                <a:spcPct val="150000"/>
              </a:lnSpc>
            </a:pPr>
            <a:r>
              <a:rPr lang="en-US" altLang="zh-CN" sz="3200" b="1" dirty="0" smtClean="0">
                <a:latin typeface="Book Antiqua" panose="02040602050305030304" pitchFamily="18" charset="0"/>
              </a:rPr>
              <a:t>Global cooperation and sharing of data</a:t>
            </a:r>
          </a:p>
          <a:p>
            <a:pPr>
              <a:lnSpc>
                <a:spcPct val="150000"/>
              </a:lnSpc>
            </a:pPr>
            <a:r>
              <a:rPr lang="en-US" altLang="zh-CN" sz="3200" b="1" dirty="0" smtClean="0">
                <a:latin typeface="Book Antiqua" panose="02040602050305030304" pitchFamily="18" charset="0"/>
              </a:rPr>
              <a:t>Widespread surveillance system </a:t>
            </a:r>
          </a:p>
          <a:p>
            <a:pPr>
              <a:lnSpc>
                <a:spcPct val="150000"/>
              </a:lnSpc>
            </a:pPr>
            <a:r>
              <a:rPr lang="en-US" altLang="zh-CN" sz="3200" b="1" dirty="0" smtClean="0">
                <a:latin typeface="Book Antiqua" panose="02040602050305030304" pitchFamily="18" charset="0"/>
              </a:rPr>
              <a:t>… </a:t>
            </a:r>
            <a:endParaRPr lang="en-US" altLang="zh-CN" sz="3200" b="1" dirty="0">
              <a:latin typeface="Book Antiqua" panose="02040602050305030304" pitchFamily="18" charset="0"/>
            </a:endParaRPr>
          </a:p>
        </p:txBody>
      </p:sp>
    </p:spTree>
    <p:extLst>
      <p:ext uri="{BB962C8B-B14F-4D97-AF65-F5344CB8AC3E}">
        <p14:creationId xmlns:p14="http://schemas.microsoft.com/office/powerpoint/2010/main" val="403851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In-class writing 801 (10 minutes)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dirty="0">
                <a:latin typeface="Book Antiqua" panose="02040602050305030304" pitchFamily="18" charset="0"/>
              </a:rPr>
              <a:t>More kitchens, less restaurants</a:t>
            </a:r>
          </a:p>
          <a:p>
            <a:pPr>
              <a:lnSpc>
                <a:spcPct val="150000"/>
              </a:lnSpc>
            </a:pPr>
            <a:r>
              <a:rPr lang="en-US" altLang="zh-CN" sz="3200" b="1" dirty="0">
                <a:latin typeface="Book Antiqua" panose="02040602050305030304" pitchFamily="18" charset="0"/>
              </a:rPr>
              <a:t>Social networking for better?</a:t>
            </a:r>
          </a:p>
          <a:p>
            <a:pPr>
              <a:lnSpc>
                <a:spcPct val="150000"/>
              </a:lnSpc>
            </a:pPr>
            <a:r>
              <a:rPr lang="en-US" altLang="zh-CN" sz="3200" b="1" dirty="0">
                <a:latin typeface="Book Antiqua" panose="02040602050305030304" pitchFamily="18" charset="0"/>
              </a:rPr>
              <a:t>Parks and other public spaces</a:t>
            </a:r>
          </a:p>
          <a:p>
            <a:pPr>
              <a:lnSpc>
                <a:spcPct val="150000"/>
              </a:lnSpc>
            </a:pPr>
            <a:r>
              <a:rPr lang="en-US" altLang="zh-CN" sz="3200" b="1" dirty="0">
                <a:latin typeface="Book Antiqua" panose="02040602050305030304" pitchFamily="18" charset="0"/>
              </a:rPr>
              <a:t>Trust in experts and professionals</a:t>
            </a:r>
          </a:p>
          <a:p>
            <a:pPr>
              <a:lnSpc>
                <a:spcPct val="150000"/>
              </a:lnSpc>
            </a:pPr>
            <a:r>
              <a:rPr lang="en-US" altLang="zh-CN" sz="3200" b="1" dirty="0" smtClean="0">
                <a:latin typeface="Book Antiqua" panose="02040602050305030304" pitchFamily="18" charset="0"/>
              </a:rPr>
              <a:t>… (at least three pieces)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07312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PEE Strategy in Writing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58344"/>
            <a:ext cx="10894454" cy="4984123"/>
          </a:xfrm>
        </p:spPr>
        <p:txBody>
          <a:bodyPr>
            <a:normAutofit/>
          </a:bodyPr>
          <a:lstStyle/>
          <a:p>
            <a:pPr>
              <a:lnSpc>
                <a:spcPct val="150000"/>
              </a:lnSpc>
            </a:pPr>
            <a:r>
              <a:rPr lang="en-US" altLang="zh-CN" sz="3200" b="1" dirty="0" smtClean="0">
                <a:latin typeface="Book Antiqua" panose="02040602050305030304" pitchFamily="18" charset="0"/>
              </a:rPr>
              <a:t>A paragraph structure in academic or creative writing</a:t>
            </a:r>
          </a:p>
          <a:p>
            <a:pPr>
              <a:lnSpc>
                <a:spcPct val="150000"/>
              </a:lnSpc>
            </a:pPr>
            <a:r>
              <a:rPr lang="en-US" altLang="zh-CN" sz="3200" b="1" u="sng" dirty="0" smtClean="0">
                <a:latin typeface="Book Antiqua" panose="02040602050305030304" pitchFamily="18" charset="0"/>
              </a:rPr>
              <a:t>P</a:t>
            </a:r>
            <a:r>
              <a:rPr lang="en-US" altLang="zh-CN" sz="3200" b="1" dirty="0" smtClean="0">
                <a:latin typeface="Book Antiqua" panose="02040602050305030304" pitchFamily="18" charset="0"/>
              </a:rPr>
              <a:t> </a:t>
            </a:r>
            <a:r>
              <a:rPr lang="en-US" altLang="zh-CN" sz="3200" b="1" dirty="0" smtClean="0">
                <a:latin typeface="Book Antiqua" panose="02040602050305030304" pitchFamily="18" charset="0"/>
                <a:sym typeface="Wingdings" panose="05000000000000000000" pitchFamily="2" charset="2"/>
              </a:rPr>
              <a:t> Point (a clear and concise thesis)</a:t>
            </a:r>
          </a:p>
          <a:p>
            <a:pPr>
              <a:lnSpc>
                <a:spcPct val="150000"/>
              </a:lnSpc>
            </a:pPr>
            <a:r>
              <a:rPr lang="en-US" altLang="zh-CN" sz="3200" b="1" u="sng" dirty="0" smtClean="0">
                <a:latin typeface="Book Antiqua" panose="02040602050305030304" pitchFamily="18" charset="0"/>
                <a:sym typeface="Wingdings" panose="05000000000000000000" pitchFamily="2" charset="2"/>
              </a:rPr>
              <a:t>E</a:t>
            </a:r>
            <a:r>
              <a:rPr lang="en-US" altLang="zh-CN" sz="3200" b="1" dirty="0" smtClean="0">
                <a:latin typeface="Book Antiqua" panose="02040602050305030304" pitchFamily="18" charset="0"/>
                <a:sym typeface="Wingdings" panose="05000000000000000000" pitchFamily="2" charset="2"/>
              </a:rPr>
              <a:t>  Examples (reliable and recent, supporting examples, quotations, etc.)</a:t>
            </a:r>
          </a:p>
          <a:p>
            <a:pPr>
              <a:lnSpc>
                <a:spcPct val="150000"/>
              </a:lnSpc>
            </a:pPr>
            <a:r>
              <a:rPr lang="en-US" altLang="zh-CN" sz="3200" b="1" u="sng" dirty="0" smtClean="0">
                <a:latin typeface="Book Antiqua" panose="02040602050305030304" pitchFamily="18" charset="0"/>
                <a:sym typeface="Wingdings" panose="05000000000000000000" pitchFamily="2" charset="2"/>
              </a:rPr>
              <a:t>E</a:t>
            </a:r>
            <a:r>
              <a:rPr lang="en-US" altLang="zh-CN" sz="3200" b="1" dirty="0" smtClean="0">
                <a:latin typeface="Book Antiqua" panose="02040602050305030304" pitchFamily="18" charset="0"/>
                <a:sym typeface="Wingdings" panose="05000000000000000000" pitchFamily="2" charset="2"/>
              </a:rPr>
              <a:t>  Explanations (how does the example support your point?)</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33067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PEE Strategy in Writing</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65914" y="1690688"/>
            <a:ext cx="10387885" cy="4486275"/>
          </a:xfrm>
        </p:spPr>
        <p:txBody>
          <a:bodyPr>
            <a:normAutofit/>
          </a:bodyPr>
          <a:lstStyle/>
          <a:p>
            <a:pPr>
              <a:lnSpc>
                <a:spcPct val="150000"/>
              </a:lnSpc>
            </a:pPr>
            <a:r>
              <a:rPr lang="en-US" altLang="zh-CN" sz="3200" b="1" dirty="0" smtClean="0">
                <a:latin typeface="Book Antiqua" panose="02040602050305030304" pitchFamily="18" charset="0"/>
              </a:rPr>
              <a:t>P </a:t>
            </a:r>
            <a:r>
              <a:rPr lang="en-US" altLang="zh-CN" sz="3200" b="1" dirty="0" smtClean="0">
                <a:latin typeface="Book Antiqua" panose="02040602050305030304" pitchFamily="18" charset="0"/>
                <a:sym typeface="Wingdings" panose="05000000000000000000" pitchFamily="2" charset="2"/>
              </a:rPr>
              <a:t> “</a:t>
            </a:r>
            <a:r>
              <a:rPr lang="en-US" altLang="zh-CN" sz="3200" b="1" i="1" dirty="0" smtClean="0">
                <a:latin typeface="Book Antiqua" panose="02040602050305030304" pitchFamily="18" charset="0"/>
                <a:sym typeface="Wingdings" panose="05000000000000000000" pitchFamily="2" charset="2"/>
              </a:rPr>
              <a:t>I think </a:t>
            </a:r>
            <a:r>
              <a:rPr lang="en-US" altLang="zh-CN" sz="3200" b="1" dirty="0" smtClean="0">
                <a:latin typeface="Book Antiqua" panose="02040602050305030304" pitchFamily="18" charset="0"/>
                <a:sym typeface="Wingdings" panose="05000000000000000000" pitchFamily="2" charset="2"/>
              </a:rPr>
              <a:t>…” </a:t>
            </a:r>
          </a:p>
          <a:p>
            <a:pPr>
              <a:lnSpc>
                <a:spcPct val="150000"/>
              </a:lnSpc>
            </a:pPr>
            <a:r>
              <a:rPr lang="en-US" altLang="zh-CN" sz="3200" b="1" dirty="0" smtClean="0">
                <a:latin typeface="Book Antiqua" panose="02040602050305030304" pitchFamily="18" charset="0"/>
                <a:sym typeface="Wingdings" panose="05000000000000000000" pitchFamily="2" charset="2"/>
              </a:rPr>
              <a:t>E  “</a:t>
            </a:r>
            <a:r>
              <a:rPr lang="en-US" altLang="zh-CN" sz="3200" b="1" i="1" dirty="0" smtClean="0">
                <a:latin typeface="Book Antiqua" panose="02040602050305030304" pitchFamily="18" charset="0"/>
                <a:sym typeface="Wingdings" panose="05000000000000000000" pitchFamily="2" charset="2"/>
              </a:rPr>
              <a:t>For example</a:t>
            </a:r>
            <a:r>
              <a:rPr lang="en-US" altLang="zh-CN" sz="3200" b="1" dirty="0" smtClean="0">
                <a:latin typeface="Book Antiqua" panose="02040602050305030304" pitchFamily="18" charset="0"/>
                <a:sym typeface="Wingdings" panose="05000000000000000000" pitchFamily="2" charset="2"/>
              </a:rPr>
              <a:t>…”, “</a:t>
            </a:r>
            <a:r>
              <a:rPr lang="en-US" altLang="zh-CN" sz="3200" b="1" i="1" dirty="0" smtClean="0">
                <a:latin typeface="Book Antiqua" panose="02040602050305030304" pitchFamily="18" charset="0"/>
                <a:sym typeface="Wingdings" panose="05000000000000000000" pitchFamily="2" charset="2"/>
              </a:rPr>
              <a:t>This is shown in </a:t>
            </a:r>
            <a:r>
              <a:rPr lang="en-US" altLang="zh-CN" sz="3200" b="1" dirty="0" smtClean="0">
                <a:latin typeface="Book Antiqua" panose="02040602050305030304" pitchFamily="18" charset="0"/>
                <a:sym typeface="Wingdings" panose="05000000000000000000" pitchFamily="2" charset="2"/>
              </a:rPr>
              <a:t>… “</a:t>
            </a:r>
          </a:p>
          <a:p>
            <a:pPr>
              <a:lnSpc>
                <a:spcPct val="150000"/>
              </a:lnSpc>
            </a:pPr>
            <a:r>
              <a:rPr lang="en-US" altLang="zh-CN" sz="3200" b="1" dirty="0" smtClean="0">
                <a:latin typeface="Book Antiqua" panose="02040602050305030304" pitchFamily="18" charset="0"/>
                <a:sym typeface="Wingdings" panose="05000000000000000000" pitchFamily="2" charset="2"/>
              </a:rPr>
              <a:t>E  “</a:t>
            </a:r>
            <a:r>
              <a:rPr lang="en-US" altLang="zh-CN" sz="3200" b="1" i="1" dirty="0" smtClean="0">
                <a:latin typeface="Book Antiqua" panose="02040602050305030304" pitchFamily="18" charset="0"/>
                <a:sym typeface="Wingdings" panose="05000000000000000000" pitchFamily="2" charset="2"/>
              </a:rPr>
              <a:t>This means that</a:t>
            </a:r>
            <a:r>
              <a:rPr lang="en-US" altLang="zh-CN" sz="3200" b="1" dirty="0" smtClean="0">
                <a:latin typeface="Book Antiqua" panose="02040602050305030304" pitchFamily="18" charset="0"/>
                <a:sym typeface="Wingdings" panose="05000000000000000000" pitchFamily="2" charset="2"/>
              </a:rPr>
              <a:t>…”, “</a:t>
            </a:r>
            <a:r>
              <a:rPr lang="en-US" altLang="zh-CN" sz="3200" b="1" i="1" dirty="0" smtClean="0">
                <a:latin typeface="Book Antiqua" panose="02040602050305030304" pitchFamily="18" charset="0"/>
                <a:sym typeface="Wingdings" panose="05000000000000000000" pitchFamily="2" charset="2"/>
              </a:rPr>
              <a:t>That is the reason why</a:t>
            </a:r>
            <a:r>
              <a:rPr lang="en-US" altLang="zh-CN" sz="3200" b="1" dirty="0" smtClean="0">
                <a:latin typeface="Book Antiqua" panose="02040602050305030304" pitchFamily="18" charset="0"/>
                <a:sym typeface="Wingdings" panose="05000000000000000000" pitchFamily="2" charset="2"/>
              </a:rPr>
              <a:t>…”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405666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Variations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94704" y="1545466"/>
            <a:ext cx="10259095" cy="4631498"/>
          </a:xfrm>
        </p:spPr>
        <p:txBody>
          <a:bodyPr>
            <a:normAutofit/>
          </a:bodyPr>
          <a:lstStyle/>
          <a:p>
            <a:pPr>
              <a:lnSpc>
                <a:spcPct val="150000"/>
              </a:lnSpc>
            </a:pPr>
            <a:r>
              <a:rPr lang="en-US" altLang="zh-CN" sz="3200" b="1" dirty="0" smtClean="0">
                <a:latin typeface="Book Antiqua" panose="02040602050305030304" pitchFamily="18" charset="0"/>
              </a:rPr>
              <a:t>PEE(E)</a:t>
            </a:r>
          </a:p>
          <a:p>
            <a:pPr>
              <a:lnSpc>
                <a:spcPct val="150000"/>
              </a:lnSpc>
            </a:pPr>
            <a:r>
              <a:rPr lang="en-US" altLang="zh-CN" sz="3200" b="1" dirty="0">
                <a:latin typeface="Book Antiqua" panose="02040602050305030304" pitchFamily="18" charset="0"/>
              </a:rPr>
              <a:t>PEE</a:t>
            </a:r>
            <a:r>
              <a:rPr lang="en-US" altLang="zh-CN" sz="3200" b="1" dirty="0" smtClean="0">
                <a:latin typeface="Book Antiqua" panose="02040602050305030304" pitchFamily="18" charset="0"/>
              </a:rPr>
              <a:t>+</a:t>
            </a:r>
            <a:endParaRPr lang="zh-CN" altLang="en-US" sz="3200" b="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PEEL </a:t>
            </a:r>
          </a:p>
        </p:txBody>
      </p:sp>
      <p:pic>
        <p:nvPicPr>
          <p:cNvPr id="4" name="图片 3"/>
          <p:cNvPicPr>
            <a:picLocks noChangeAspect="1"/>
          </p:cNvPicPr>
          <p:nvPr/>
        </p:nvPicPr>
        <p:blipFill>
          <a:blip r:embed="rId2"/>
          <a:stretch>
            <a:fillRect/>
          </a:stretch>
        </p:blipFill>
        <p:spPr>
          <a:xfrm>
            <a:off x="3588632" y="1844754"/>
            <a:ext cx="8324326" cy="4765688"/>
          </a:xfrm>
          <a:prstGeom prst="rect">
            <a:avLst/>
          </a:prstGeom>
        </p:spPr>
      </p:pic>
    </p:spTree>
    <p:extLst>
      <p:ext uri="{BB962C8B-B14F-4D97-AF65-F5344CB8AC3E}">
        <p14:creationId xmlns:p14="http://schemas.microsoft.com/office/powerpoint/2010/main" val="1399792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PEE paragraphs in samples</a:t>
            </a:r>
            <a:endParaRPr lang="zh-CN" altLang="en-US" b="1" dirty="0">
              <a:latin typeface="Book Antiqua" panose="02040602050305030304" pitchFamily="18" charset="0"/>
            </a:endParaRPr>
          </a:p>
        </p:txBody>
      </p:sp>
      <p:sp>
        <p:nvSpPr>
          <p:cNvPr id="3" name="内容占位符 2"/>
          <p:cNvSpPr>
            <a:spLocks noGrp="1"/>
          </p:cNvSpPr>
          <p:nvPr>
            <p:ph idx="1"/>
          </p:nvPr>
        </p:nvSpPr>
        <p:spPr/>
        <p:txBody>
          <a:bodyPr/>
          <a:lstStyle/>
          <a:p>
            <a:r>
              <a:rPr lang="en-US" altLang="zh-CN" dirty="0" smtClean="0">
                <a:hlinkClick r:id="rId2" action="ppaction://hlinkfile"/>
              </a:rPr>
              <a:t>Close-up reading (Week 8).docx</a:t>
            </a:r>
            <a:endParaRPr lang="zh-CN" altLang="en-US" dirty="0"/>
          </a:p>
        </p:txBody>
      </p:sp>
    </p:spTree>
    <p:extLst>
      <p:ext uri="{BB962C8B-B14F-4D97-AF65-F5344CB8AC3E}">
        <p14:creationId xmlns:p14="http://schemas.microsoft.com/office/powerpoint/2010/main" val="300095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In-class writing 802 (15 minutes)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dirty="0" smtClean="0">
                <a:latin typeface="Book Antiqua" panose="02040602050305030304" pitchFamily="18" charset="0"/>
              </a:rPr>
              <a:t>Choose one of the topics you’ve written for </a:t>
            </a:r>
            <a:r>
              <a:rPr lang="en-US" altLang="zh-CN" sz="3200" b="1" i="1" dirty="0" smtClean="0">
                <a:latin typeface="Book Antiqua" panose="02040602050305030304" pitchFamily="18" charset="0"/>
              </a:rPr>
              <a:t>In-class Writing 801</a:t>
            </a:r>
          </a:p>
          <a:p>
            <a:pPr>
              <a:lnSpc>
                <a:spcPct val="150000"/>
              </a:lnSpc>
            </a:pPr>
            <a:r>
              <a:rPr lang="en-US" altLang="zh-CN" sz="3200" b="1" dirty="0" smtClean="0">
                <a:latin typeface="Book Antiqua" panose="02040602050305030304" pitchFamily="18" charset="0"/>
              </a:rPr>
              <a:t>Write a PEE paragraph of around 200 words. </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4125384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Homework</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53036" y="1690688"/>
            <a:ext cx="10400763" cy="4486275"/>
          </a:xfrm>
        </p:spPr>
        <p:txBody>
          <a:bodyPr>
            <a:normAutofit/>
          </a:bodyPr>
          <a:lstStyle/>
          <a:p>
            <a:pPr>
              <a:lnSpc>
                <a:spcPct val="150000"/>
              </a:lnSpc>
            </a:pPr>
            <a:r>
              <a:rPr lang="en-US" altLang="zh-CN" sz="3200" b="1" dirty="0" smtClean="0">
                <a:latin typeface="Book Antiqua" panose="02040602050305030304" pitchFamily="18" charset="0"/>
              </a:rPr>
              <a:t>Explore more ideas for In-class Writing 801</a:t>
            </a:r>
          </a:p>
          <a:p>
            <a:pPr>
              <a:lnSpc>
                <a:spcPct val="150000"/>
              </a:lnSpc>
            </a:pPr>
            <a:r>
              <a:rPr lang="en-US" altLang="zh-CN" sz="3200" b="1" dirty="0" smtClean="0">
                <a:latin typeface="Book Antiqua" panose="02040602050305030304" pitchFamily="18" charset="0"/>
              </a:rPr>
              <a:t>Choose two more ideas and write a PEE paragraph for each of them in the notebook.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86708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 today’s lesson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868696" cy="4499154"/>
          </a:xfrm>
        </p:spPr>
        <p:txBody>
          <a:bodyPr>
            <a:normAutofit/>
          </a:bodyPr>
          <a:lstStyle/>
          <a:p>
            <a:pPr>
              <a:lnSpc>
                <a:spcPct val="150000"/>
              </a:lnSpc>
            </a:pPr>
            <a:r>
              <a:rPr lang="en-US" altLang="zh-CN" sz="3200" b="1" dirty="0" smtClean="0">
                <a:latin typeface="Book Antiqua" panose="02040602050305030304" pitchFamily="18" charset="0"/>
              </a:rPr>
              <a:t>Review of important arguments in the readings (Week 7)</a:t>
            </a:r>
          </a:p>
          <a:p>
            <a:pPr>
              <a:lnSpc>
                <a:spcPct val="150000"/>
              </a:lnSpc>
            </a:pPr>
            <a:r>
              <a:rPr lang="en-US" altLang="zh-CN" sz="3200" b="1" dirty="0" smtClean="0">
                <a:latin typeface="Book Antiqua" panose="02040602050305030304" pitchFamily="18" charset="0"/>
              </a:rPr>
              <a:t>Brainstorming</a:t>
            </a:r>
          </a:p>
          <a:p>
            <a:pPr>
              <a:lnSpc>
                <a:spcPct val="150000"/>
              </a:lnSpc>
            </a:pPr>
            <a:r>
              <a:rPr lang="en-US" altLang="zh-CN" sz="3200" b="1" dirty="0" smtClean="0">
                <a:latin typeface="Book Antiqua" panose="02040602050305030304" pitchFamily="18" charset="0"/>
              </a:rPr>
              <a:t>PEE and close-up reading of samples</a:t>
            </a:r>
          </a:p>
          <a:p>
            <a:pPr>
              <a:lnSpc>
                <a:spcPct val="150000"/>
              </a:lnSpc>
            </a:pPr>
            <a:r>
              <a:rPr lang="en-US" altLang="zh-CN" sz="3200" b="1" dirty="0" smtClean="0">
                <a:latin typeface="Book Antiqua" panose="02040602050305030304" pitchFamily="18" charset="0"/>
              </a:rPr>
              <a:t>In-class writing</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423895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56" y="129751"/>
            <a:ext cx="10515600" cy="1325563"/>
          </a:xfrm>
        </p:spPr>
        <p:txBody>
          <a:bodyPr/>
          <a:lstStyle/>
          <a:p>
            <a:r>
              <a:rPr lang="en-US" altLang="zh-CN" b="1" dirty="0" smtClean="0">
                <a:latin typeface="Book Antiqua" panose="02040602050305030304" pitchFamily="18" charset="0"/>
              </a:rPr>
              <a:t>Key messages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296214" y="1210614"/>
            <a:ext cx="11895785" cy="5499279"/>
          </a:xfrm>
        </p:spPr>
        <p:txBody>
          <a:bodyPr>
            <a:noAutofit/>
          </a:bodyPr>
          <a:lstStyle/>
          <a:p>
            <a:pPr>
              <a:lnSpc>
                <a:spcPct val="150000"/>
              </a:lnSpc>
            </a:pPr>
            <a:r>
              <a:rPr lang="en-US" altLang="zh-CN" sz="3200" b="1" dirty="0" smtClean="0">
                <a:latin typeface="Book Antiqua" panose="02040602050305030304" pitchFamily="18" charset="0"/>
              </a:rPr>
              <a:t>Gates(2020): </a:t>
            </a:r>
            <a:r>
              <a:rPr lang="en-US" altLang="zh-CN" sz="3200" b="1" i="1" dirty="0" smtClean="0">
                <a:latin typeface="Book Antiqua" panose="02040602050305030304" pitchFamily="18" charset="0"/>
              </a:rPr>
              <a:t>In any crisis, leaders have two equally important responsibilities: solve </a:t>
            </a:r>
            <a:r>
              <a:rPr lang="en-US" altLang="zh-CN" sz="3200" b="1" i="1" u="sng" dirty="0" smtClean="0">
                <a:latin typeface="Book Antiqua" panose="02040602050305030304" pitchFamily="18" charset="0"/>
              </a:rPr>
              <a:t>the immediate problem</a:t>
            </a:r>
            <a:r>
              <a:rPr lang="en-US" altLang="zh-CN" sz="3200" b="1" i="1" dirty="0" smtClean="0">
                <a:latin typeface="Book Antiqua" panose="02040602050305030304" pitchFamily="18" charset="0"/>
              </a:rPr>
              <a:t> and keep it from happening again. </a:t>
            </a:r>
          </a:p>
          <a:p>
            <a:pPr>
              <a:lnSpc>
                <a:spcPct val="150000"/>
              </a:lnSpc>
            </a:pPr>
            <a:r>
              <a:rPr lang="en-US" altLang="zh-CN" sz="3200" b="1" dirty="0" smtClean="0">
                <a:latin typeface="Book Antiqua" panose="02040602050305030304" pitchFamily="18" charset="0"/>
              </a:rPr>
              <a:t>Kissinger (2020): </a:t>
            </a:r>
            <a:r>
              <a:rPr lang="en-US" altLang="zh-CN" sz="3200" b="1" i="1" dirty="0" smtClean="0">
                <a:latin typeface="Book Antiqua" panose="02040602050305030304" pitchFamily="18" charset="0"/>
              </a:rPr>
              <a:t>The US must protect its citizens from disease while starting the urgent work of planning for a new epoch.</a:t>
            </a:r>
          </a:p>
          <a:p>
            <a:pPr>
              <a:lnSpc>
                <a:spcPct val="150000"/>
              </a:lnSpc>
            </a:pPr>
            <a:r>
              <a:rPr lang="en-US" altLang="zh-CN" sz="3200" b="1" dirty="0" smtClean="0">
                <a:latin typeface="Book Antiqua" panose="02040602050305030304" pitchFamily="18" charset="0"/>
              </a:rPr>
              <a:t>Harari (2020): </a:t>
            </a:r>
            <a:r>
              <a:rPr lang="en-US" altLang="zh-CN" sz="3200" b="1" i="1" dirty="0" smtClean="0">
                <a:latin typeface="Book Antiqua" panose="02040602050305030304" pitchFamily="18" charset="0"/>
              </a:rPr>
              <a:t>The storm will pass. But the choices we make now could change our lives for years to come. </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336328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713" y="219903"/>
            <a:ext cx="10515600" cy="1325563"/>
          </a:xfrm>
        </p:spPr>
        <p:txBody>
          <a:bodyPr/>
          <a:lstStyle/>
          <a:p>
            <a:r>
              <a:rPr lang="en-US" altLang="zh-CN" b="1" dirty="0" smtClean="0">
                <a:latin typeface="Book Antiqua" panose="02040602050305030304" pitchFamily="18" charset="0"/>
              </a:rPr>
              <a:t>Gates (2020)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785611" y="1545466"/>
            <a:ext cx="11127347" cy="4932607"/>
          </a:xfrm>
        </p:spPr>
        <p:txBody>
          <a:bodyPr>
            <a:normAutofit/>
          </a:bodyPr>
          <a:lstStyle/>
          <a:p>
            <a:pPr>
              <a:lnSpc>
                <a:spcPct val="150000"/>
              </a:lnSpc>
            </a:pPr>
            <a:r>
              <a:rPr lang="en-US" altLang="zh-CN" sz="3200" b="1" dirty="0" smtClean="0">
                <a:latin typeface="Book Antiqua" panose="02040602050305030304" pitchFamily="18" charset="0"/>
              </a:rPr>
              <a:t>Global health experts have been saying for years that another pandemic whose </a:t>
            </a:r>
            <a:r>
              <a:rPr lang="en-US" altLang="zh-CN" sz="3200" b="1" u="sng" dirty="0" smtClean="0">
                <a:latin typeface="Book Antiqua" panose="02040602050305030304" pitchFamily="18" charset="0"/>
              </a:rPr>
              <a:t>speed and severity</a:t>
            </a:r>
            <a:r>
              <a:rPr lang="en-US" altLang="zh-CN" sz="3200" b="1" dirty="0" smtClean="0">
                <a:latin typeface="Book Antiqua" panose="02040602050305030304" pitchFamily="18" charset="0"/>
              </a:rPr>
              <a:t> </a:t>
            </a:r>
            <a:r>
              <a:rPr lang="en-US" altLang="zh-CN" sz="3200" b="1" u="sng" dirty="0" smtClean="0">
                <a:latin typeface="Book Antiqua" panose="02040602050305030304" pitchFamily="18" charset="0"/>
              </a:rPr>
              <a:t>rivaled</a:t>
            </a:r>
            <a:r>
              <a:rPr lang="en-US" altLang="zh-CN" sz="3200" b="1" dirty="0" smtClean="0">
                <a:latin typeface="Book Antiqua" panose="02040602050305030304" pitchFamily="18" charset="0"/>
              </a:rPr>
              <a:t> those of 1918 influenza epidemic was </a:t>
            </a:r>
            <a:r>
              <a:rPr lang="en-US" altLang="zh-CN" sz="3200" b="1" u="sng" dirty="0" smtClean="0">
                <a:latin typeface="Book Antiqua" panose="02040602050305030304" pitchFamily="18" charset="0"/>
              </a:rPr>
              <a:t>a matter not </a:t>
            </a:r>
            <a:r>
              <a:rPr lang="en-US" altLang="zh-CN" sz="3200" b="1" i="1" u="sng" dirty="0" smtClean="0">
                <a:latin typeface="Book Antiqua" panose="02040602050305030304" pitchFamily="18" charset="0"/>
              </a:rPr>
              <a:t>of</a:t>
            </a:r>
            <a:r>
              <a:rPr lang="en-US" altLang="zh-CN" sz="3200" b="1" u="sng" dirty="0" smtClean="0">
                <a:latin typeface="Book Antiqua" panose="02040602050305030304" pitchFamily="18" charset="0"/>
              </a:rPr>
              <a:t> if but of </a:t>
            </a:r>
            <a:r>
              <a:rPr lang="en-US" altLang="zh-CN" sz="3200" b="1" i="1" u="sng" dirty="0" smtClean="0">
                <a:latin typeface="Book Antiqua" panose="02040602050305030304" pitchFamily="18" charset="0"/>
              </a:rPr>
              <a:t>when</a:t>
            </a:r>
            <a:r>
              <a:rPr lang="en-US" altLang="zh-CN" sz="3200" b="1" dirty="0" smtClean="0">
                <a:latin typeface="Book Antiqua" panose="02040602050305030304" pitchFamily="18" charset="0"/>
              </a:rPr>
              <a:t>. </a:t>
            </a:r>
          </a:p>
        </p:txBody>
      </p:sp>
    </p:spTree>
    <p:extLst>
      <p:ext uri="{BB962C8B-B14F-4D97-AF65-F5344CB8AC3E}">
        <p14:creationId xmlns:p14="http://schemas.microsoft.com/office/powerpoint/2010/main" val="405246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rPr>
              <a:t>Gates (2020)</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3200" b="1" dirty="0">
                <a:latin typeface="Book Antiqua" panose="02040602050305030304" pitchFamily="18" charset="0"/>
              </a:rPr>
              <a:t>Many </a:t>
            </a:r>
            <a:r>
              <a:rPr lang="en-US" altLang="zh-CN" sz="3200" b="1" u="sng" dirty="0">
                <a:latin typeface="Book Antiqua" panose="02040602050305030304" pitchFamily="18" charset="0"/>
              </a:rPr>
              <a:t>LMIC</a:t>
            </a:r>
            <a:r>
              <a:rPr lang="en-US" altLang="zh-CN" sz="3200" b="1" dirty="0">
                <a:latin typeface="Book Antiqua" panose="02040602050305030304" pitchFamily="18" charset="0"/>
              </a:rPr>
              <a:t> health systems are already </a:t>
            </a:r>
            <a:r>
              <a:rPr lang="en-US" altLang="zh-CN" sz="3200" b="1" u="sng" dirty="0">
                <a:latin typeface="Book Antiqua" panose="02040602050305030304" pitchFamily="18" charset="0"/>
              </a:rPr>
              <a:t>stretched thin</a:t>
            </a:r>
            <a:r>
              <a:rPr lang="en-US" altLang="zh-CN" sz="3200" b="1" dirty="0">
                <a:latin typeface="Book Antiqua" panose="02040602050305030304" pitchFamily="18" charset="0"/>
              </a:rPr>
              <a:t>, and a </a:t>
            </a:r>
            <a:r>
              <a:rPr lang="en-US" altLang="zh-CN" sz="3200" b="1" u="sng" dirty="0">
                <a:latin typeface="Book Antiqua" panose="02040602050305030304" pitchFamily="18" charset="0"/>
              </a:rPr>
              <a:t>pathogen</a:t>
            </a:r>
            <a:r>
              <a:rPr lang="en-US" altLang="zh-CN" sz="3200" b="1" dirty="0">
                <a:latin typeface="Book Antiqua" panose="02040602050305030304" pitchFamily="18" charset="0"/>
              </a:rPr>
              <a:t> like the coronavirus can quickly overcome them. </a:t>
            </a:r>
            <a:r>
              <a:rPr lang="en-US" altLang="zh-CN" sz="3200" b="1" dirty="0" smtClean="0">
                <a:latin typeface="Book Antiqua" panose="02040602050305030304" pitchFamily="18" charset="0"/>
              </a:rPr>
              <a:t>Poorer </a:t>
            </a:r>
            <a:r>
              <a:rPr lang="en-US" altLang="zh-CN" sz="3200" b="1" dirty="0">
                <a:latin typeface="Book Antiqua" panose="02040602050305030304" pitchFamily="18" charset="0"/>
              </a:rPr>
              <a:t>countries have little political or economic </a:t>
            </a:r>
            <a:r>
              <a:rPr lang="en-US" altLang="zh-CN" sz="3200" b="1" u="sng" dirty="0">
                <a:latin typeface="Book Antiqua" panose="02040602050305030304" pitchFamily="18" charset="0"/>
              </a:rPr>
              <a:t>leverage</a:t>
            </a:r>
            <a:r>
              <a:rPr lang="en-US" altLang="zh-CN" sz="3200" b="1" dirty="0">
                <a:latin typeface="Book Antiqua" panose="02040602050305030304" pitchFamily="18" charset="0"/>
              </a:rPr>
              <a:t>, given wealthier countries’ natural desire to put their own people first. </a:t>
            </a:r>
            <a:endParaRPr lang="zh-CN" altLang="en-US" sz="3200" b="1" dirty="0">
              <a:latin typeface="Book Antiqua" panose="02040602050305030304" pitchFamily="18" charset="0"/>
            </a:endParaRPr>
          </a:p>
          <a:p>
            <a:pPr>
              <a:lnSpc>
                <a:spcPct val="150000"/>
              </a:lnSpc>
            </a:pPr>
            <a:endParaRPr lang="zh-CN" altLang="en-US" sz="3200" dirty="0"/>
          </a:p>
        </p:txBody>
      </p:sp>
    </p:spTree>
    <p:extLst>
      <p:ext uri="{BB962C8B-B14F-4D97-AF65-F5344CB8AC3E}">
        <p14:creationId xmlns:p14="http://schemas.microsoft.com/office/powerpoint/2010/main" val="413704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0471" y="210579"/>
            <a:ext cx="10515600" cy="1325563"/>
          </a:xfrm>
        </p:spPr>
        <p:txBody>
          <a:bodyPr/>
          <a:lstStyle/>
          <a:p>
            <a:r>
              <a:rPr lang="en-US" altLang="zh-CN" b="1" dirty="0" smtClean="0">
                <a:latin typeface="Book Antiqua" panose="02040602050305030304" pitchFamily="18" charset="0"/>
              </a:rPr>
              <a:t>Kissinger (2020)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31065" y="1536142"/>
            <a:ext cx="11230377" cy="5032083"/>
          </a:xfrm>
        </p:spPr>
        <p:txBody>
          <a:bodyPr>
            <a:normAutofit/>
          </a:bodyPr>
          <a:lstStyle/>
          <a:p>
            <a:pPr>
              <a:lnSpc>
                <a:spcPct val="160000"/>
              </a:lnSpc>
            </a:pPr>
            <a:r>
              <a:rPr lang="en-US" altLang="zh-CN" sz="3200" b="1" dirty="0" smtClean="0">
                <a:latin typeface="Book Antiqua" panose="02040602050305030304" pitchFamily="18" charset="0"/>
              </a:rPr>
              <a:t>When</a:t>
            </a:r>
            <a:r>
              <a:rPr lang="zh-CN" altLang="en-US" sz="3200" b="1" dirty="0">
                <a:latin typeface="Book Antiqua" panose="02040602050305030304" pitchFamily="18" charset="0"/>
              </a:rPr>
              <a:t> </a:t>
            </a:r>
            <a:r>
              <a:rPr lang="en-US" altLang="zh-CN" sz="3200" b="1" dirty="0" smtClean="0">
                <a:latin typeface="Book Antiqua" panose="02040602050305030304" pitchFamily="18" charset="0"/>
              </a:rPr>
              <a:t>the Covid-19 pandemic is over, many countries’ </a:t>
            </a:r>
            <a:r>
              <a:rPr lang="en-US" altLang="zh-CN" sz="3200" b="1" u="sng" dirty="0" smtClean="0">
                <a:latin typeface="Book Antiqua" panose="02040602050305030304" pitchFamily="18" charset="0"/>
              </a:rPr>
              <a:t>institutions</a:t>
            </a:r>
            <a:r>
              <a:rPr lang="en-US" altLang="zh-CN" sz="3200" b="1" dirty="0" smtClean="0">
                <a:latin typeface="Book Antiqua" panose="02040602050305030304" pitchFamily="18" charset="0"/>
              </a:rPr>
              <a:t> will be perceived as having failed. Whether this judgement is objectively fair is irrelevant. The reality is that the world will never be the same after the coronavirus. </a:t>
            </a:r>
            <a:r>
              <a:rPr lang="en-US" altLang="zh-CN" sz="3200" b="1" u="sng" dirty="0" smtClean="0">
                <a:latin typeface="Book Antiqua" panose="02040602050305030304" pitchFamily="18" charset="0"/>
              </a:rPr>
              <a:t>To argue now about the past only makes it harder to do what has to be done</a:t>
            </a:r>
            <a:r>
              <a:rPr lang="en-US" altLang="zh-CN" sz="3200" b="1" dirty="0" smtClean="0">
                <a:latin typeface="Book Antiqua" panose="02040602050305030304" pitchFamily="18" charset="0"/>
              </a:rPr>
              <a:t>. </a:t>
            </a:r>
          </a:p>
        </p:txBody>
      </p:sp>
    </p:spTree>
    <p:extLst>
      <p:ext uri="{BB962C8B-B14F-4D97-AF65-F5344CB8AC3E}">
        <p14:creationId xmlns:p14="http://schemas.microsoft.com/office/powerpoint/2010/main" val="425950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rPr>
              <a:t>Kissinger (2020)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690688"/>
            <a:ext cx="10997485" cy="4697233"/>
          </a:xfrm>
        </p:spPr>
        <p:txBody>
          <a:bodyPr>
            <a:normAutofit/>
          </a:bodyPr>
          <a:lstStyle/>
          <a:p>
            <a:pPr>
              <a:lnSpc>
                <a:spcPct val="150000"/>
              </a:lnSpc>
            </a:pPr>
            <a:r>
              <a:rPr lang="en-US" altLang="zh-CN" sz="3200" b="1" dirty="0">
                <a:latin typeface="Book Antiqua" panose="02040602050305030304" pitchFamily="18" charset="0"/>
              </a:rPr>
              <a:t>Leaders are dealing with the crisis on a largely national basis, but the virus’s </a:t>
            </a:r>
            <a:r>
              <a:rPr lang="en-US" altLang="zh-CN" sz="3200" b="1" u="sng" dirty="0">
                <a:latin typeface="Book Antiqua" panose="02040602050305030304" pitchFamily="18" charset="0"/>
              </a:rPr>
              <a:t>society-dissolving effects </a:t>
            </a:r>
            <a:r>
              <a:rPr lang="en-US" altLang="zh-CN" sz="3200" b="1" dirty="0">
                <a:latin typeface="Book Antiqua" panose="02040602050305030304" pitchFamily="18" charset="0"/>
              </a:rPr>
              <a:t>do not recognize borders. While the </a:t>
            </a:r>
            <a:r>
              <a:rPr lang="en-US" altLang="zh-CN" sz="3200" b="1" u="sng" dirty="0">
                <a:latin typeface="Book Antiqua" panose="02040602050305030304" pitchFamily="18" charset="0"/>
              </a:rPr>
              <a:t>assault on </a:t>
            </a:r>
            <a:r>
              <a:rPr lang="en-US" altLang="zh-CN" sz="3200" b="1" dirty="0">
                <a:latin typeface="Book Antiqua" panose="02040602050305030304" pitchFamily="18" charset="0"/>
              </a:rPr>
              <a:t>human health will – hopefully – be temporary, the political and economic </a:t>
            </a:r>
            <a:r>
              <a:rPr lang="en-US" altLang="zh-CN" sz="3200" b="1" u="sng" dirty="0">
                <a:latin typeface="Book Antiqua" panose="02040602050305030304" pitchFamily="18" charset="0"/>
              </a:rPr>
              <a:t>upheaval it has unleashed </a:t>
            </a:r>
            <a:r>
              <a:rPr lang="en-US" altLang="zh-CN" sz="3200" b="1" dirty="0">
                <a:latin typeface="Book Antiqua" panose="02040602050305030304" pitchFamily="18" charset="0"/>
              </a:rPr>
              <a:t>could last forever. </a:t>
            </a:r>
          </a:p>
          <a:p>
            <a:pPr>
              <a:lnSpc>
                <a:spcPct val="150000"/>
              </a:lnSpc>
            </a:pPr>
            <a:endParaRPr lang="zh-CN" altLang="en-US" sz="3200" dirty="0"/>
          </a:p>
        </p:txBody>
      </p:sp>
    </p:spTree>
    <p:extLst>
      <p:ext uri="{BB962C8B-B14F-4D97-AF65-F5344CB8AC3E}">
        <p14:creationId xmlns:p14="http://schemas.microsoft.com/office/powerpoint/2010/main" val="236954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277" y="236336"/>
            <a:ext cx="10515600" cy="1325563"/>
          </a:xfrm>
        </p:spPr>
        <p:txBody>
          <a:bodyPr/>
          <a:lstStyle/>
          <a:p>
            <a:r>
              <a:rPr lang="en-US" altLang="zh-CN" b="1" dirty="0" smtClean="0">
                <a:latin typeface="Book Antiqua" panose="02040602050305030304" pitchFamily="18" charset="0"/>
              </a:rPr>
              <a:t>Harari (2020)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502277" y="1561900"/>
            <a:ext cx="11140224" cy="4941932"/>
          </a:xfrm>
        </p:spPr>
        <p:txBody>
          <a:bodyPr>
            <a:normAutofit/>
          </a:bodyPr>
          <a:lstStyle/>
          <a:p>
            <a:pPr>
              <a:lnSpc>
                <a:spcPct val="150000"/>
              </a:lnSpc>
            </a:pPr>
            <a:r>
              <a:rPr lang="en-US" altLang="zh-CN" sz="3200" b="1" dirty="0" smtClean="0">
                <a:latin typeface="Book Antiqua" panose="02040602050305030304" pitchFamily="18" charset="0"/>
              </a:rPr>
              <a:t>When people are told the scientific facts, and when people trust </a:t>
            </a:r>
            <a:r>
              <a:rPr lang="en-US" altLang="zh-CN" sz="3200" b="1" u="sng" dirty="0" smtClean="0">
                <a:latin typeface="Book Antiqua" panose="02040602050305030304" pitchFamily="18" charset="0"/>
              </a:rPr>
              <a:t>public authorities </a:t>
            </a:r>
            <a:r>
              <a:rPr lang="en-US" altLang="zh-CN" sz="3200" b="1" dirty="0" smtClean="0">
                <a:latin typeface="Book Antiqua" panose="02040602050305030304" pitchFamily="18" charset="0"/>
              </a:rPr>
              <a:t>to tell them these facts, citizens can do the right thing even without a Big Brother watching over their shoulders. A </a:t>
            </a:r>
            <a:r>
              <a:rPr lang="en-US" altLang="zh-CN" sz="3200" b="1" u="sng" dirty="0" smtClean="0">
                <a:latin typeface="Book Antiqua" panose="02040602050305030304" pitchFamily="18" charset="0"/>
              </a:rPr>
              <a:t>self-motivated and well-informed population</a:t>
            </a:r>
            <a:r>
              <a:rPr lang="en-US" altLang="zh-CN" sz="3200" b="1" dirty="0" smtClean="0">
                <a:latin typeface="Book Antiqua" panose="02040602050305030304" pitchFamily="18" charset="0"/>
              </a:rPr>
              <a:t> is usually far more powerful and effective than a policed, ignorant population.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49415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Harari (2020)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69701" y="1390918"/>
            <a:ext cx="10869769" cy="5228823"/>
          </a:xfrm>
        </p:spPr>
        <p:txBody>
          <a:bodyPr>
            <a:normAutofit fontScale="92500"/>
          </a:bodyPr>
          <a:lstStyle/>
          <a:p>
            <a:pPr>
              <a:lnSpc>
                <a:spcPct val="150000"/>
              </a:lnSpc>
            </a:pPr>
            <a:r>
              <a:rPr lang="en-US" altLang="zh-CN" sz="3200" b="1" dirty="0" smtClean="0">
                <a:latin typeface="Book Antiqua" panose="02040602050305030304" pitchFamily="18" charset="0"/>
              </a:rPr>
              <a:t>The decisions people and governments take in the next few weeks will probably shape the world for years to come. They will shape not just our healthcare systems but also our economy, politics and culture. … When choosing between </a:t>
            </a:r>
            <a:r>
              <a:rPr lang="en-US" altLang="zh-CN" sz="3200" b="1" u="sng" dirty="0" smtClean="0">
                <a:latin typeface="Book Antiqua" panose="02040602050305030304" pitchFamily="18" charset="0"/>
              </a:rPr>
              <a:t>alternatives</a:t>
            </a:r>
            <a:r>
              <a:rPr lang="en-US" altLang="zh-CN" sz="3200" b="1" dirty="0" smtClean="0">
                <a:latin typeface="Book Antiqua" panose="02040602050305030304" pitchFamily="18" charset="0"/>
              </a:rPr>
              <a:t>, we should ask ourselves not only how to overcome </a:t>
            </a:r>
            <a:r>
              <a:rPr lang="en-US" altLang="zh-CN" sz="3200" b="1" u="sng" dirty="0" smtClean="0">
                <a:latin typeface="Book Antiqua" panose="02040602050305030304" pitchFamily="18" charset="0"/>
              </a:rPr>
              <a:t>the immediate threat</a:t>
            </a:r>
            <a:r>
              <a:rPr lang="en-US" altLang="zh-CN" sz="3200" b="1" dirty="0" smtClean="0">
                <a:latin typeface="Book Antiqua" panose="02040602050305030304" pitchFamily="18" charset="0"/>
              </a:rPr>
              <a:t>, but also what kind of world we will inhabit once the storm passes. </a:t>
            </a:r>
          </a:p>
        </p:txBody>
      </p:sp>
    </p:spTree>
    <p:extLst>
      <p:ext uri="{BB962C8B-B14F-4D97-AF65-F5344CB8AC3E}">
        <p14:creationId xmlns:p14="http://schemas.microsoft.com/office/powerpoint/2010/main" val="30266463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706</Words>
  <Application>Microsoft Office PowerPoint</Application>
  <PresentationFormat>宽屏</PresentationFormat>
  <Paragraphs>57</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Book Antiqua</vt:lpstr>
      <vt:lpstr>Wingdings</vt:lpstr>
      <vt:lpstr>Office 主题​​</vt:lpstr>
      <vt:lpstr>English Writing II</vt:lpstr>
      <vt:lpstr>In today’s lesson </vt:lpstr>
      <vt:lpstr>Key messages </vt:lpstr>
      <vt:lpstr>Gates (2020)</vt:lpstr>
      <vt:lpstr>Gates (2020)</vt:lpstr>
      <vt:lpstr>Kissinger (2020)</vt:lpstr>
      <vt:lpstr>Kissinger (2020)</vt:lpstr>
      <vt:lpstr>Harari (2020)</vt:lpstr>
      <vt:lpstr>Harari (2020)</vt:lpstr>
      <vt:lpstr>Harari (2020)</vt:lpstr>
      <vt:lpstr>How will the pandemic change our lives in the future?</vt:lpstr>
      <vt:lpstr>In-class writing 801 (10 minutes) </vt:lpstr>
      <vt:lpstr>PEE Strategy in Writing </vt:lpstr>
      <vt:lpstr>PEE Strategy in Writing</vt:lpstr>
      <vt:lpstr>Variations </vt:lpstr>
      <vt:lpstr>PEE paragraphs in samples</vt:lpstr>
      <vt:lpstr>In-class writing 802 (15 minutes) </vt:lpstr>
      <vt:lpstr>Homework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Ye</dc:creator>
  <cp:lastModifiedBy>ZHU Ye</cp:lastModifiedBy>
  <cp:revision>36</cp:revision>
  <dcterms:created xsi:type="dcterms:W3CDTF">2020-04-13T11:23:05Z</dcterms:created>
  <dcterms:modified xsi:type="dcterms:W3CDTF">2020-04-15T05:52:30Z</dcterms:modified>
</cp:coreProperties>
</file>