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91" r:id="rId3"/>
    <p:sldId id="292" r:id="rId4"/>
    <p:sldId id="293" r:id="rId5"/>
    <p:sldId id="294" r:id="rId6"/>
    <p:sldId id="277" r:id="rId7"/>
    <p:sldId id="259" r:id="rId8"/>
    <p:sldId id="260" r:id="rId9"/>
    <p:sldId id="295" r:id="rId10"/>
    <p:sldId id="261" r:id="rId11"/>
    <p:sldId id="285" r:id="rId12"/>
    <p:sldId id="262" r:id="rId13"/>
    <p:sldId id="278" r:id="rId14"/>
    <p:sldId id="279" r:id="rId15"/>
    <p:sldId id="263" r:id="rId16"/>
    <p:sldId id="264" r:id="rId17"/>
    <p:sldId id="287" r:id="rId18"/>
    <p:sldId id="265" r:id="rId19"/>
    <p:sldId id="266" r:id="rId20"/>
    <p:sldId id="288" r:id="rId21"/>
    <p:sldId id="283" r:id="rId22"/>
    <p:sldId id="267" r:id="rId23"/>
    <p:sldId id="271" r:id="rId24"/>
    <p:sldId id="289" r:id="rId25"/>
    <p:sldId id="290" r:id="rId26"/>
    <p:sldId id="275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CF3E7-A752-4EF0-90C0-0D3B27C286A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7B1-AC9B-405C-918B-E2FB69697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7B1-AC9B-405C-918B-E2FB69697A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6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6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4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4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5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59C3-941D-42F1-A714-D019A4AF159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7517-0017-47FB-924C-AE5D188D6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English Stylistics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085" y="3600451"/>
            <a:ext cx="8875690" cy="2209800"/>
          </a:xfrm>
        </p:spPr>
        <p:txBody>
          <a:bodyPr/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Week 5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Rhetorical devices </a:t>
            </a:r>
          </a:p>
        </p:txBody>
      </p:sp>
    </p:spTree>
    <p:extLst>
      <p:ext uri="{BB962C8B-B14F-4D97-AF65-F5344CB8AC3E}">
        <p14:creationId xmlns:p14="http://schemas.microsoft.com/office/powerpoint/2010/main" val="17618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Meaning through comparison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8" y="1690687"/>
            <a:ext cx="10032641" cy="483890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Overt comparison –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simile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Covert comparison –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metaphor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From 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As You Like It </a:t>
            </a:r>
            <a:r>
              <a:rPr lang="en-US" altLang="zh-CN" b="1" dirty="0" smtClean="0">
                <a:latin typeface="Book Antiqua" panose="02040602050305030304" pitchFamily="18" charset="0"/>
              </a:rPr>
              <a:t>by Shakespeare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036" y="1545466"/>
            <a:ext cx="10400763" cy="463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All the world's a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stage,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all the men and women merely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players: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They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have their exits and their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entrances;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And one man in his time plays many parts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His acts being seven ages. </a:t>
            </a:r>
          </a:p>
        </p:txBody>
      </p:sp>
    </p:spTree>
    <p:extLst>
      <p:ext uri="{BB962C8B-B14F-4D97-AF65-F5344CB8AC3E}">
        <p14:creationId xmlns:p14="http://schemas.microsoft.com/office/powerpoint/2010/main" val="260365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2733" y="538766"/>
            <a:ext cx="9219240" cy="8064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Meaning </a:t>
            </a:r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through </a:t>
            </a:r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extension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452" y="1648496"/>
            <a:ext cx="10303096" cy="481347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Metonymy (</a:t>
            </a:r>
            <a:r>
              <a:rPr lang="en-US" altLang="zh-CN" sz="3200" b="1" dirty="0" err="1" smtClean="0">
                <a:latin typeface="Book Antiqua" panose="02040602050305030304" pitchFamily="18" charset="0"/>
              </a:rPr>
              <a:t>sth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. related)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…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转</a:t>
            </a:r>
            <a:r>
              <a:rPr lang="zh-CN" altLang="en-US" sz="3200" b="1" dirty="0">
                <a:latin typeface="Book Antiqua" panose="02040602050305030304" pitchFamily="18" charset="0"/>
              </a:rPr>
              <a:t>喻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Synecdoche (a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part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for the whole)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…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提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喻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Book Antiqua" panose="02040602050305030304" pitchFamily="18" charset="0"/>
              </a:rPr>
              <a:t>Metonomy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552" y="1690688"/>
            <a:ext cx="10349248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The oval office is busy at work.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Let me give you a hand. 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The pen is mightier than the sword. 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Synecdoche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4856" y="1690688"/>
            <a:ext cx="10168944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Many </a:t>
            </a:r>
            <a:r>
              <a:rPr lang="en-US" altLang="zh-CN" sz="3600" b="1" i="1" u="sng" dirty="0">
                <a:latin typeface="Book Antiqua" panose="02040602050305030304" pitchFamily="18" charset="0"/>
              </a:rPr>
              <a:t>hands</a:t>
            </a:r>
            <a:r>
              <a:rPr lang="en-US" altLang="zh-CN" sz="3600" b="1" i="1" dirty="0">
                <a:latin typeface="Book Antiqua" panose="02040602050305030304" pitchFamily="18" charset="0"/>
              </a:rPr>
              <a:t> make light work.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Here come two black suits. 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18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3037" y="304800"/>
            <a:ext cx="9276813" cy="13271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Overstatement: Hyperbole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583" y="1631950"/>
            <a:ext cx="10753859" cy="47497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This bag weighs a ton.</a:t>
            </a:r>
            <a:r>
              <a:rPr lang="en-US" altLang="zh-CN" sz="36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endParaRPr lang="en-US" altLang="zh-CN" sz="36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You could have knocked me over with a feather.</a:t>
            </a:r>
          </a:p>
          <a:p>
            <a:pPr eaLnBrk="1" hangingPunct="1">
              <a:lnSpc>
                <a:spcPct val="150000"/>
              </a:lnSpc>
            </a:pPr>
            <a:endParaRPr lang="en-US" altLang="zh-CN" sz="3600" b="1" i="1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600" b="1" i="1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8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28034" y="274637"/>
            <a:ext cx="11037194" cy="1360979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b="1" i="1" dirty="0">
                <a:latin typeface="Book Antiqua" panose="02040602050305030304" pitchFamily="18" charset="0"/>
              </a:rPr>
              <a:t>As I walked one evening </a:t>
            </a:r>
            <a:r>
              <a:rPr lang="en-US" altLang="zh-CN" b="1" dirty="0">
                <a:latin typeface="Book Antiqua" panose="02040602050305030304" pitchFamily="18" charset="0"/>
              </a:rPr>
              <a:t>(by W. H. Auden)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69701" y="1635616"/>
            <a:ext cx="10715223" cy="48413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I’ll love you, dear, I’ll love you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Till China and Africa meet,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the river jumps over the mountain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the salmon sing in the street,</a:t>
            </a:r>
            <a:br>
              <a:rPr lang="en-US" altLang="zh-CN" sz="3600" b="1" i="1" dirty="0" smtClean="0">
                <a:latin typeface="Book Antiqua" panose="02040602050305030304" pitchFamily="18" charset="0"/>
              </a:rPr>
            </a:br>
            <a:endParaRPr lang="zh-CN" altLang="en-US" sz="3600" b="1" i="1" dirty="0" smtClean="0">
              <a:latin typeface="Book Antiqua" panose="02040602050305030304" pitchFamily="18" charset="0"/>
            </a:endParaRPr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5" y="3880326"/>
            <a:ext cx="2257426" cy="27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498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I’ll love you till the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ocean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I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s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folded and hung up to dry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And the seven stars go squawking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Like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geese about the sky.</a:t>
            </a:r>
          </a:p>
          <a:p>
            <a:pPr>
              <a:lnSpc>
                <a:spcPct val="150000"/>
              </a:lnSpc>
            </a:pPr>
            <a:endParaRPr lang="zh-CN" altLang="en-US" sz="3600" b="1" i="1" dirty="0">
              <a:latin typeface="Book Antiqua" panose="020406020503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286" y="570517"/>
            <a:ext cx="2867836" cy="49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Book Antiqua" panose="02040602050305030304" pitchFamily="18" charset="0"/>
              </a:rPr>
              <a:t>Understatement: Litotes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068" y="1596981"/>
            <a:ext cx="9749307" cy="434503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With a subtle emphasis or irony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Not unlike … (like)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She is not as young as she was.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I’m not a little upset.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Contradiction in logic: </a:t>
            </a:r>
            <a:r>
              <a:rPr lang="en-US" altLang="zh-CN" b="1" dirty="0" smtClean="0">
                <a:latin typeface="Book Antiqua" panose="02040602050305030304" pitchFamily="18" charset="0"/>
              </a:rPr>
              <a:t>Oxymoron </a:t>
            </a:r>
            <a:endParaRPr lang="en-US" altLang="zh-CN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034" y="1584101"/>
            <a:ext cx="11475076" cy="48553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A combination of contradictory</a:t>
            </a:r>
            <a:r>
              <a:rPr lang="en-US" altLang="zh-CN" sz="3600" b="1" dirty="0">
                <a:latin typeface="Book Antiqua" panose="02040602050305030304" pitchFamily="18" charset="0"/>
              </a:rPr>
              <a:t>/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incongruous words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Cruel kindness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A victorious defeat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Writing is busy idleness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  <a:endParaRPr lang="en-US" altLang="zh-CN" sz="36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Review (Week 4)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188" y="1690688"/>
            <a:ext cx="10310611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Nouns in different lexical sets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Verbs of different types (transitive vs. intransitive) 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Germanic vs. Latinate words in English 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7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In-class reading: Text </a:t>
            </a:r>
            <a:r>
              <a:rPr lang="en-US" altLang="zh-CN" b="1" dirty="0" smtClean="0">
                <a:latin typeface="Book Antiqua" panose="02040602050305030304" pitchFamily="18" charset="0"/>
              </a:rPr>
              <a:t>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33" y="1816806"/>
            <a:ext cx="4481175" cy="448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9" y="1825624"/>
            <a:ext cx="3774398" cy="45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34" y="300732"/>
            <a:ext cx="10515600" cy="1000036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Chinese translations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34" y="1146220"/>
            <a:ext cx="11641427" cy="54477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Book Antiqua" panose="02040602050305030304" pitchFamily="18" charset="0"/>
              </a:rPr>
              <a:t>“</a:t>
            </a:r>
            <a:r>
              <a:rPr lang="zh-CN" altLang="en-US" b="1" dirty="0">
                <a:latin typeface="Book Antiqua" panose="02040602050305030304" pitchFamily="18" charset="0"/>
              </a:rPr>
              <a:t>啊，吵吵闹闹的相爱，亲亲热热的怨恨！ 啊，无中生有的一切！ 啊沉重的轻浮，严肃的狂妄，整齐的混乱，铅铸的羽毛，光明的烟雾，寒冷的火焰，憔悴的健康，永远觉醒的睡眠，否定的存在！</a:t>
            </a:r>
            <a:r>
              <a:rPr lang="zh-CN" altLang="en-US" b="1" dirty="0" smtClean="0">
                <a:latin typeface="Book Antiqua" panose="02040602050305030304" pitchFamily="18" charset="0"/>
              </a:rPr>
              <a:t>” （朱生豪）</a:t>
            </a:r>
            <a:endParaRPr lang="en-US" altLang="zh-CN" b="1" dirty="0" smtClean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Book Antiqua" panose="02040602050305030304" pitchFamily="18" charset="0"/>
              </a:rPr>
              <a:t>“</a:t>
            </a:r>
            <a:r>
              <a:rPr lang="zh-CN" altLang="en-US" b="1" dirty="0">
                <a:latin typeface="Book Antiqua" panose="02040602050305030304" pitchFamily="18" charset="0"/>
              </a:rPr>
              <a:t>吵闹的爱呀！亲爱的仇！啊任何事物！真是无中生有。啊沉重的轻浮！严肃的虚妄！匀称的体形之歪曲的混乱！铅铁铸成的羽毛，亮的烟，冷的火，病的健康！永远醒着的睡眠，名实全然不符</a:t>
            </a:r>
            <a:r>
              <a:rPr lang="zh-CN" altLang="en-US" b="1" dirty="0" smtClean="0">
                <a:latin typeface="Book Antiqua" panose="02040602050305030304" pitchFamily="18" charset="0"/>
              </a:rPr>
              <a:t>！（梁实秋）</a:t>
            </a:r>
            <a:endParaRPr lang="zh-CN" altLang="en-US" b="1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6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Book Antiqua" panose="02040602050305030304" pitchFamily="18" charset="0"/>
              </a:rPr>
              <a:t>Parallelism </a:t>
            </a:r>
            <a:endParaRPr lang="zh-CN" altLang="en-US" b="1" smtClean="0">
              <a:latin typeface="Book Antiqua" panose="02040602050305030304" pitchFamily="18" charset="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65915" y="1584101"/>
            <a:ext cx="10109915" cy="4542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The repetition of the same or similar structure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Rhythm, balance, force of persuasion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Text 15-16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731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986" y="31361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Antithesis</a:t>
            </a:r>
            <a:r>
              <a:rPr lang="en-US" altLang="zh-CN" dirty="0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096" y="1545465"/>
            <a:ext cx="10483403" cy="4803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the rhetorical contrast of ideas by means of parallel 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structures</a:t>
            </a:r>
            <a:endParaRPr lang="en-US" altLang="zh-CN" sz="3200" b="1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Many are called, but few are chosen.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Man proposes, God disposes.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To err is human, to forgive divine.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In-class reading: </a:t>
            </a:r>
            <a:r>
              <a:rPr lang="en-US" altLang="zh-CN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Text </a:t>
            </a:r>
            <a:r>
              <a:rPr lang="en-US" altLang="zh-CN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17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3109"/>
            <a:ext cx="3266941" cy="4907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38" y="2091967"/>
            <a:ext cx="3410006" cy="43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Book Antiqua" panose="02040602050305030304" pitchFamily="18" charset="0"/>
              </a:rPr>
              <a:t>Rhetorical devices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613" y="1416676"/>
            <a:ext cx="8997013" cy="519018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Simile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明喻 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		M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etaphor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暗喻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err="1" smtClean="0">
                <a:latin typeface="Book Antiqua" panose="02040602050305030304" pitchFamily="18" charset="0"/>
              </a:rPr>
              <a:t>metonomy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转喻 </a:t>
            </a:r>
            <a:r>
              <a:rPr lang="en-US" altLang="zh-CN" sz="3200" b="1" dirty="0">
                <a:latin typeface="Book Antiqua" panose="02040602050305030304" pitchFamily="18" charset="0"/>
              </a:rPr>
              <a:t>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Synecdoche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提喻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Hyperbole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夸张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	Litotes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反叙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曲语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Oxymoron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逆喻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Antithesis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反衬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&amp; Parallelism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排比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In-class exercises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352283" y="1775338"/>
            <a:ext cx="8742608" cy="418145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Book Antiqua" panose="02040602050305030304" pitchFamily="18" charset="0"/>
              </a:rPr>
              <a:t>Handout </a:t>
            </a:r>
            <a:endParaRPr lang="en-US" altLang="zh-CN" sz="4000" b="1" dirty="0">
              <a:latin typeface="Book Antiqua" panose="02040602050305030304" pitchFamily="18" charset="0"/>
            </a:endParaRPr>
          </a:p>
          <a:p>
            <a:r>
              <a:rPr lang="en-US" altLang="zh-CN" sz="4000" b="1" smtClean="0">
                <a:latin typeface="Book Antiqua" panose="02040602050305030304" pitchFamily="18" charset="0"/>
              </a:rPr>
              <a:t>10 </a:t>
            </a:r>
            <a:r>
              <a:rPr lang="en-US" altLang="zh-CN" sz="4000" b="1" smtClean="0">
                <a:latin typeface="Book Antiqua" panose="02040602050305030304" pitchFamily="18" charset="0"/>
              </a:rPr>
              <a:t>minutes </a:t>
            </a:r>
            <a:endParaRPr lang="zh-CN" altLang="en-US" sz="4000" b="1" dirty="0" smtClean="0">
              <a:latin typeface="Book Antiqua" panose="02040602050305030304" pitchFamily="18" charset="0"/>
            </a:endParaRPr>
          </a:p>
        </p:txBody>
      </p:sp>
      <p:pic>
        <p:nvPicPr>
          <p:cNvPr id="20484" name="Picture 4" descr="rhetorical devices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2" y="3028938"/>
            <a:ext cx="2933141" cy="251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77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820" y="193184"/>
            <a:ext cx="11212132" cy="1004551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Exercise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68" y="1197735"/>
            <a:ext cx="12050332" cy="526745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(1) The moon was a crescent, thin and sharp as the blade of a knife. 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(2) The case was defended by eloquent lips.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(3) They came to live under the same roof. 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(4)  “Friends, Romans, Countrymen, lend me your ears” (Julius Caesar)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(5) We have 20,000 hungry mouths to feed.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3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499" y="142629"/>
            <a:ext cx="10515600" cy="86192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Exercise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76" y="1004552"/>
            <a:ext cx="10851524" cy="5172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(6) That new car costs a bazillion dollars.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(7) 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Theomore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is all head and no heart.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(8) “The assassin was not unacquainted with danger.” 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(9) 	O Brawling love, O loving hate!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O heavy lightness, O serious vanity!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(10) Peace is the pearl beyond price.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08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803" y="236336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Exercise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639" y="1262130"/>
            <a:ext cx="11333409" cy="546064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(</a:t>
            </a:r>
            <a:r>
              <a:rPr lang="en-US" altLang="zh-CN" sz="3200" b="1" i="1" dirty="0">
                <a:latin typeface="Book Antiqua" panose="02040602050305030304" pitchFamily="18" charset="0"/>
              </a:rPr>
              <a:t>11) 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Rhaegar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fought valiantly, 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Rhaegar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fought nobly, 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Rhaegar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fought honorably. And 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Rhaegar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died.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(12) The Umbers may seem simple, but they are not without a certain low cunning.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(13) They would not love me living, so let them dread me dead.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(14) Summer friends will melt away like summer snows, but winter friends are friends forever.</a:t>
            </a:r>
            <a:endParaRPr lang="zh-CN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4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A line in the Scottish play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2" descr="æ¥çæºå¾å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1" y="1781561"/>
            <a:ext cx="5629863" cy="42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2732" y="365125"/>
            <a:ext cx="10581068" cy="1406392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In-class reading (</a:t>
            </a:r>
            <a:r>
              <a:rPr lang="en-US" altLang="zh-CN" b="1" dirty="0">
                <a:latin typeface="Book Antiqua" panose="02040602050305030304" pitchFamily="18" charset="0"/>
              </a:rPr>
              <a:t>Text 13-A and </a:t>
            </a:r>
            <a:r>
              <a:rPr lang="en-US" altLang="zh-CN" b="1" dirty="0" smtClean="0">
                <a:latin typeface="Book Antiqua" panose="02040602050305030304" pitchFamily="18" charset="0"/>
              </a:rPr>
              <a:t>13-B)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915" y="1771517"/>
            <a:ext cx="10387885" cy="457998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Calculate the ratio of Germanic – Latinate words in the two texts, and consider the effect of such lexical choices.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http://etymonline.com/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Formal vs. Less formal correspondence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70457" y="1851381"/>
          <a:ext cx="11243258" cy="326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281">
                  <a:extLst>
                    <a:ext uri="{9D8B030D-6E8A-4147-A177-3AD203B41FA5}">
                      <a16:colId xmlns:a16="http://schemas.microsoft.com/office/drawing/2014/main" val="3746402871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421870516"/>
                    </a:ext>
                  </a:extLst>
                </a:gridCol>
                <a:gridCol w="2730323">
                  <a:extLst>
                    <a:ext uri="{9D8B030D-6E8A-4147-A177-3AD203B41FA5}">
                      <a16:colId xmlns:a16="http://schemas.microsoft.com/office/drawing/2014/main" val="4097404249"/>
                    </a:ext>
                  </a:extLst>
                </a:gridCol>
              </a:tblGrid>
              <a:tr h="595605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Text A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Text B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35576"/>
                  </a:ext>
                </a:extLst>
              </a:tr>
              <a:tr h="1320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Latinate</a:t>
                      </a:r>
                      <a:r>
                        <a:rPr lang="en-US" altLang="zh-CN" sz="3200" b="1" baseline="0" dirty="0" smtClean="0">
                          <a:latin typeface="Book Antiqua" panose="02040602050305030304" pitchFamily="18" charset="0"/>
                        </a:rPr>
                        <a:t> words (total)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25% (33/133)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16% (19/122)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73413"/>
                  </a:ext>
                </a:extLst>
              </a:tr>
              <a:tr h="1349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Multisyllabic</a:t>
                      </a:r>
                      <a:r>
                        <a:rPr lang="en-US" altLang="zh-CN" sz="3200" b="1" baseline="0" dirty="0" smtClean="0">
                          <a:latin typeface="Book Antiqua" panose="02040602050305030304" pitchFamily="18" charset="0"/>
                        </a:rPr>
                        <a:t> Latinate words 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8% (10/133)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Book Antiqua" panose="02040602050305030304" pitchFamily="18" charset="0"/>
                        </a:rPr>
                        <a:t>4%</a:t>
                      </a:r>
                      <a:r>
                        <a:rPr lang="en-US" altLang="zh-CN" sz="3200" b="1" baseline="0" dirty="0" smtClean="0">
                          <a:latin typeface="Book Antiqua" panose="02040602050305030304" pitchFamily="18" charset="0"/>
                        </a:rPr>
                        <a:t> (5/122)</a:t>
                      </a:r>
                      <a:endParaRPr lang="zh-CN" altLang="en-US" sz="32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 today’s class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614" y="1880315"/>
            <a:ext cx="10143186" cy="4296647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Book Antiqua" panose="02040602050305030304" pitchFamily="18" charset="0"/>
              </a:rPr>
              <a:t>Rhetorical devices in English 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8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065" y="286555"/>
            <a:ext cx="9486408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Rhetorical devices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006" y="1429555"/>
            <a:ext cx="10844011" cy="527926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Meaning transference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Meaning extension &amp; contraction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Overstatement &amp; understatement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Contradiction in logic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Effect: dramatic, persuasive, humorous, expressive, etc</a:t>
            </a:r>
            <a:r>
              <a:rPr lang="en-US" altLang="zh-CN" sz="3200" b="1" dirty="0">
                <a:latin typeface="Book Antiqua" panose="02040602050305030304" pitchFamily="18" charset="0"/>
              </a:rPr>
              <a:t>.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1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Book Antiqua" panose="02040602050305030304" pitchFamily="18" charset="0"/>
              </a:rPr>
              <a:t>Rhetorical devices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613" y="1416676"/>
            <a:ext cx="8997013" cy="519018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Simile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明喻 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		M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etaphor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暗喻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err="1" smtClean="0">
                <a:latin typeface="Book Antiqua" panose="02040602050305030304" pitchFamily="18" charset="0"/>
              </a:rPr>
              <a:t>metonomy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转喻 </a:t>
            </a:r>
            <a:r>
              <a:rPr lang="en-US" altLang="zh-CN" sz="3200" b="1" dirty="0">
                <a:latin typeface="Book Antiqua" panose="02040602050305030304" pitchFamily="18" charset="0"/>
              </a:rPr>
              <a:t>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Synecdoche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提喻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Hyperbole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夸张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	Litotes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反叙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/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曲语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Oxymoron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逆喻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Antithesis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反衬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&amp; Parallelism </a:t>
            </a:r>
            <a:r>
              <a:rPr lang="zh-CN" altLang="en-US" sz="3200" b="1" dirty="0" smtClean="0">
                <a:latin typeface="Book Antiqua" panose="02040602050305030304" pitchFamily="18" charset="0"/>
              </a:rPr>
              <a:t>排比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Other rhetorical devices (not covered)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068" y="1690688"/>
            <a:ext cx="10297732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Alliteration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Book Antiqua" panose="02040602050305030304" pitchFamily="18" charset="0"/>
              </a:rPr>
              <a:t>Onomatopia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Anticlimax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Zeugma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1290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910</Words>
  <Application>Microsoft Office PowerPoint</Application>
  <PresentationFormat>宽屏</PresentationFormat>
  <Paragraphs>123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Arial</vt:lpstr>
      <vt:lpstr>Book Antiqua</vt:lpstr>
      <vt:lpstr>Wingdings</vt:lpstr>
      <vt:lpstr>Office 主题​​</vt:lpstr>
      <vt:lpstr>English Stylistics</vt:lpstr>
      <vt:lpstr>Review (Week 4) </vt:lpstr>
      <vt:lpstr>A line in the Scottish play</vt:lpstr>
      <vt:lpstr>In-class reading (Text 13-A and 13-B)</vt:lpstr>
      <vt:lpstr>Formal vs. Less formal correspondence </vt:lpstr>
      <vt:lpstr>In today’s class</vt:lpstr>
      <vt:lpstr>Rhetorical devices </vt:lpstr>
      <vt:lpstr>Rhetorical devices </vt:lpstr>
      <vt:lpstr>Other rhetorical devices (not covered) </vt:lpstr>
      <vt:lpstr>Meaning through comparison</vt:lpstr>
      <vt:lpstr>From As You Like It by Shakespeare</vt:lpstr>
      <vt:lpstr>Meaning through extension</vt:lpstr>
      <vt:lpstr>Metonomy</vt:lpstr>
      <vt:lpstr>Synecdoche </vt:lpstr>
      <vt:lpstr>Overstatement: Hyperbole</vt:lpstr>
      <vt:lpstr>As I walked one evening (by W. H. Auden) </vt:lpstr>
      <vt:lpstr>PowerPoint 演示文稿</vt:lpstr>
      <vt:lpstr>Understatement: Litotes </vt:lpstr>
      <vt:lpstr>Contradiction in logic: Oxymoron </vt:lpstr>
      <vt:lpstr>In-class reading: Text 14</vt:lpstr>
      <vt:lpstr>Chinese translations: </vt:lpstr>
      <vt:lpstr>Parallelism </vt:lpstr>
      <vt:lpstr>Antithesis </vt:lpstr>
      <vt:lpstr>In-class reading: Text 17 </vt:lpstr>
      <vt:lpstr>Rhetorical devices </vt:lpstr>
      <vt:lpstr>In-class exercises </vt:lpstr>
      <vt:lpstr>Exercise </vt:lpstr>
      <vt:lpstr>Exercise 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Stylistics</dc:title>
  <dc:creator>ZHU Ye</dc:creator>
  <cp:lastModifiedBy>ZHU Ye</cp:lastModifiedBy>
  <cp:revision>34</cp:revision>
  <dcterms:created xsi:type="dcterms:W3CDTF">2018-10-16T12:16:09Z</dcterms:created>
  <dcterms:modified xsi:type="dcterms:W3CDTF">2020-10-13T02:22:12Z</dcterms:modified>
</cp:coreProperties>
</file>