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78" r:id="rId4"/>
    <p:sldId id="259" r:id="rId5"/>
    <p:sldId id="276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4" r:id="rId17"/>
    <p:sldId id="272" r:id="rId18"/>
    <p:sldId id="273" r:id="rId19"/>
    <p:sldId id="274" r:id="rId20"/>
    <p:sldId id="275" r:id="rId21"/>
    <p:sldId id="279" r:id="rId22"/>
    <p:sldId id="280" r:id="rId23"/>
    <p:sldId id="283" r:id="rId24"/>
    <p:sldId id="281" r:id="rId25"/>
    <p:sldId id="282" r:id="rId26"/>
    <p:sldId id="277" r:id="rId27"/>
    <p:sldId id="285" r:id="rId28"/>
    <p:sldId id="28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1F401-D88A-4BD1-9674-71CF742799F4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2ED3E-A7E5-4707-B4B5-34C0329CA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91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2ED3E-A7E5-4707-B4B5-34C0329CA5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4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2ED3E-A7E5-4707-B4B5-34C0329CA5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43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2ED3E-A7E5-4707-B4B5-34C0329CA5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696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63D059-40FF-401C-AF90-37083E31FBD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96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11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4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9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2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7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0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7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0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63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4A2D-F539-463E-B89D-A9964B8C597A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6B085-7665-4B99-BE90-47B60B0A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6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85681" y="2054181"/>
            <a:ext cx="7772400" cy="1470025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zh-CN" b="1" dirty="0">
                <a:latin typeface="Book Antiqua" panose="02040602050305030304" pitchFamily="18" charset="0"/>
              </a:rPr>
              <a:t>English Stylistics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13655" y="3429000"/>
            <a:ext cx="8281115" cy="2672366"/>
          </a:xfrm>
        </p:spPr>
        <p:txBody>
          <a:bodyPr/>
          <a:lstStyle/>
          <a:p>
            <a:pPr algn="r"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Week 8 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Metric patterns in English poetry</a:t>
            </a:r>
          </a:p>
        </p:txBody>
      </p:sp>
    </p:spTree>
    <p:extLst>
      <p:ext uri="{BB962C8B-B14F-4D97-AF65-F5344CB8AC3E}">
        <p14:creationId xmlns:p14="http://schemas.microsoft.com/office/powerpoint/2010/main" val="321861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319FF1-6E6D-4280-8E55-BABA80E285EA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746974" y="257577"/>
            <a:ext cx="10220459" cy="1173554"/>
          </a:xfrm>
        </p:spPr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Foot </a:t>
            </a:r>
            <a:r>
              <a:rPr lang="zh-CN" altLang="en-US" b="1" dirty="0">
                <a:latin typeface="Book Antiqua" panose="02040602050305030304" pitchFamily="18" charset="0"/>
              </a:rPr>
              <a:t>音步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8" y="1313645"/>
            <a:ext cx="9083138" cy="46775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The recurring unit of rhythm 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A sequence of syllables (not words)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At least one stressed syllable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[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] or  [  ] or  [ 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] 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…          </a:t>
            </a:r>
            <a:endParaRPr lang="en-US" altLang="zh-CN" sz="3200" b="1" dirty="0">
              <a:latin typeface="Book Antiqua" panose="0204060205030503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endParaRPr lang="en-US" altLang="zh-CN" sz="3200" b="1" dirty="0">
              <a:latin typeface="Book Antiqua" panose="02040602050305030304" pitchFamily="18" charset="0"/>
            </a:endParaRPr>
          </a:p>
        </p:txBody>
      </p:sp>
      <p:pic>
        <p:nvPicPr>
          <p:cNvPr id="15366" name="Picture 6" descr="Coloring-Pages-of-Left-Human-Fo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49" y="4906962"/>
            <a:ext cx="172878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0" descr="63322_foot_m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61" y="4881494"/>
            <a:ext cx="18732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2" name="Picture 12" descr="foot0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72" y="4555790"/>
            <a:ext cx="194468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3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Book Antiqua" panose="02040602050305030304" pitchFamily="18" charset="0"/>
              </a:rPr>
              <a:t>Poetic foot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1" y="1690688"/>
            <a:ext cx="9525000" cy="4978399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latin typeface="Book Antiqua" panose="02040602050305030304" pitchFamily="18" charset="0"/>
                <a:sym typeface="Wingdings" panose="05000000000000000000" pitchFamily="2" charset="2"/>
              </a:rPr>
              <a:t>[</a:t>
            </a:r>
            <a:r>
              <a:rPr lang="en-US" altLang="zh-CN" b="1" dirty="0">
                <a:latin typeface="Book Antiqua" panose="02040602050305030304" pitchFamily="18" charset="0"/>
                <a:sym typeface="Symbol" panose="05050102010706020507" pitchFamily="18" charset="2"/>
              </a:rPr>
              <a:t> ]  </a:t>
            </a:r>
            <a:r>
              <a:rPr lang="en-US" altLang="zh-CN" b="1" dirty="0"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latin typeface="Book Antiqua" panose="0204060205030503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3400" b="1" dirty="0">
                <a:latin typeface="Book Antiqua" panose="02040602050305030304" pitchFamily="18" charset="0"/>
                <a:sym typeface="Wingdings" panose="05000000000000000000" pitchFamily="2" charset="2"/>
              </a:rPr>
              <a:t>Iambic foot </a:t>
            </a:r>
            <a:r>
              <a:rPr lang="en-US" altLang="zh-CN" sz="3400" b="1" dirty="0">
                <a:latin typeface="Book Antiqua" panose="02040602050305030304" pitchFamily="18" charset="0"/>
              </a:rPr>
              <a:t>“</a:t>
            </a:r>
            <a:r>
              <a:rPr lang="en-US" altLang="zh-CN" sz="3400" b="1" i="1" dirty="0">
                <a:latin typeface="Book Antiqua" panose="02040602050305030304" pitchFamily="18" charset="0"/>
              </a:rPr>
              <a:t>away”</a:t>
            </a:r>
            <a:r>
              <a:rPr lang="en-US" altLang="zh-CN" sz="3400" b="1" dirty="0">
                <a:latin typeface="Book Antiqua" panose="02040602050305030304" pitchFamily="18" charset="0"/>
              </a:rPr>
              <a:t> “</a:t>
            </a:r>
            <a:r>
              <a:rPr lang="en-US" altLang="zh-CN" sz="3400" b="1" i="1" dirty="0">
                <a:latin typeface="Book Antiqua" panose="02040602050305030304" pitchFamily="18" charset="0"/>
              </a:rPr>
              <a:t>at once</a:t>
            </a:r>
            <a:r>
              <a:rPr lang="en-US" altLang="zh-CN" sz="3400" b="1" dirty="0">
                <a:latin typeface="Book Antiqua" panose="02040602050305030304" pitchFamily="18" charset="0"/>
              </a:rPr>
              <a:t>”</a:t>
            </a:r>
            <a:endParaRPr lang="en-US" altLang="zh-CN" sz="3400" b="1" dirty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latin typeface="Book Antiqua" panose="02040602050305030304" pitchFamily="18" charset="0"/>
                <a:sym typeface="Symbol" panose="05050102010706020507" pitchFamily="18" charset="2"/>
              </a:rPr>
              <a:t>[ ]  </a:t>
            </a:r>
            <a:r>
              <a:rPr lang="en-US" altLang="zh-CN" b="1" dirty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400" b="1" dirty="0">
                <a:latin typeface="Book Antiqua" panose="02040602050305030304" pitchFamily="18" charset="0"/>
                <a:sym typeface="Wingdings" panose="05000000000000000000" pitchFamily="2" charset="2"/>
              </a:rPr>
              <a:t>Trochaic foot </a:t>
            </a:r>
            <a:r>
              <a:rPr lang="en-US" altLang="zh-CN" sz="3400" b="1" dirty="0">
                <a:latin typeface="Book Antiqua" panose="02040602050305030304" pitchFamily="18" charset="0"/>
              </a:rPr>
              <a:t>“</a:t>
            </a:r>
            <a:r>
              <a:rPr lang="en-US" altLang="zh-CN" sz="3400" b="1" i="1" dirty="0">
                <a:latin typeface="Book Antiqua" panose="02040602050305030304" pitchFamily="18" charset="0"/>
              </a:rPr>
              <a:t>only” “hope so”</a:t>
            </a:r>
            <a:r>
              <a:rPr lang="en-US" altLang="zh-CN" sz="3400" b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latin typeface="Book Antiqua" panose="02040602050305030304" pitchFamily="18" charset="0"/>
                <a:sym typeface="Wingdings" panose="05000000000000000000" pitchFamily="2" charset="2"/>
              </a:rPr>
              <a:t>[</a:t>
            </a:r>
            <a:r>
              <a:rPr lang="en-US" altLang="zh-CN" b="1" dirty="0">
                <a:latin typeface="Book Antiqua" panose="0204060205030503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en-US" altLang="zh-CN" b="1" dirty="0">
                <a:latin typeface="Book Antiqua" panose="02040602050305030304" pitchFamily="18" charset="0"/>
                <a:sym typeface="Symbol" panose="05050102010706020507" pitchFamily="18" charset="2"/>
              </a:rPr>
              <a:t> ] </a:t>
            </a:r>
            <a:r>
              <a:rPr lang="en-US" altLang="zh-CN" b="1" dirty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400" b="1" dirty="0">
                <a:latin typeface="Book Antiqua" panose="02040602050305030304" pitchFamily="18" charset="0"/>
                <a:sym typeface="Wingdings" panose="05000000000000000000" pitchFamily="2" charset="2"/>
              </a:rPr>
              <a:t>Anapestic foot  </a:t>
            </a:r>
            <a:r>
              <a:rPr lang="en-US" altLang="zh-CN" sz="3400" b="1" dirty="0">
                <a:latin typeface="Book Antiqua" panose="02040602050305030304" pitchFamily="18" charset="0"/>
              </a:rPr>
              <a:t>“</a:t>
            </a:r>
            <a:r>
              <a:rPr lang="en-US" altLang="zh-CN" sz="3400" b="1" i="1" dirty="0">
                <a:latin typeface="Book Antiqua" panose="02040602050305030304" pitchFamily="18" charset="0"/>
              </a:rPr>
              <a:t>intervene”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 dirty="0">
                <a:latin typeface="Book Antiqua" panose="02040602050305030304" pitchFamily="18" charset="0"/>
                <a:sym typeface="Symbol" panose="05050102010706020507" pitchFamily="18" charset="2"/>
              </a:rPr>
              <a:t>[  ] </a:t>
            </a:r>
            <a:r>
              <a:rPr lang="en-US" altLang="zh-CN" b="1" dirty="0"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latin typeface="Book Antiqua" panose="0204060205030503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400" b="1" dirty="0">
                <a:latin typeface="Book Antiqua" panose="02040602050305030304" pitchFamily="18" charset="0"/>
                <a:sym typeface="Wingdings" panose="05000000000000000000" pitchFamily="2" charset="2"/>
              </a:rPr>
              <a:t>Dactylic foot “</a:t>
            </a:r>
            <a:r>
              <a:rPr lang="en-US" altLang="zh-CN" sz="3400" b="1" i="1" dirty="0">
                <a:latin typeface="Book Antiqua" panose="02040602050305030304" pitchFamily="18" charset="0"/>
              </a:rPr>
              <a:t>happily”</a:t>
            </a:r>
            <a:endParaRPr lang="en-US" altLang="zh-CN" sz="3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3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8946B8-8FBB-4981-BB7A-A33AFDC495B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Book Antiqua" panose="02040602050305030304" pitchFamily="18" charset="0"/>
              </a:rPr>
              <a:t>Meter </a:t>
            </a:r>
            <a:r>
              <a:rPr lang="zh-CN" altLang="en-US" b="1">
                <a:latin typeface="Book Antiqua" panose="02040602050305030304" pitchFamily="18" charset="0"/>
              </a:rPr>
              <a:t>格律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8794" y="1455313"/>
            <a:ext cx="10200068" cy="4869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An sequence of the recurring foot in a line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The regular/ predominant pattern 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3200" b="1" i="1" dirty="0">
                <a:latin typeface="Book Antiqua" panose="02040602050305030304" pitchFamily="18" charset="0"/>
                <a:sym typeface="Symbol" panose="05050102010706020507" pitchFamily="18" charset="2"/>
              </a:rPr>
              <a:t>A mile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] [</a:t>
            </a:r>
            <a:r>
              <a:rPr lang="en-US" altLang="zh-CN" sz="3200" b="1" i="1" dirty="0">
                <a:latin typeface="Book Antiqua" panose="02040602050305030304" pitchFamily="18" charset="0"/>
                <a:sym typeface="Symbol" panose="05050102010706020507" pitchFamily="18" charset="2"/>
              </a:rPr>
              <a:t> to go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]  [</a:t>
            </a:r>
            <a:r>
              <a:rPr lang="en-US" altLang="zh-CN" sz="3200" b="1" i="1" dirty="0">
                <a:latin typeface="Book Antiqua" panose="02040602050305030304" pitchFamily="18" charset="0"/>
                <a:sym typeface="Symbol" panose="05050102010706020507" pitchFamily="18" charset="2"/>
              </a:rPr>
              <a:t>before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]  [</a:t>
            </a:r>
            <a:r>
              <a:rPr lang="en-US" altLang="zh-CN" sz="3200" b="1" i="1" dirty="0">
                <a:latin typeface="Book Antiqua" panose="02040602050305030304" pitchFamily="18" charset="0"/>
                <a:sym typeface="Symbol" panose="05050102010706020507" pitchFamily="18" charset="2"/>
              </a:rPr>
              <a:t>I sleep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     ]    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  ]     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   ]    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   ]</a:t>
            </a:r>
          </a:p>
        </p:txBody>
      </p:sp>
      <p:pic>
        <p:nvPicPr>
          <p:cNvPr id="6152" name="Picture 8" descr="Coloring-Pages-of-Left-Human-Fo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46" y="5303838"/>
            <a:ext cx="1081087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 descr="Coloring-Pages-of-Left-Human-Fo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920" y="5254625"/>
            <a:ext cx="1150937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 descr="Coloring-Pages-of-Left-Human-Fo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302" y="5237163"/>
            <a:ext cx="1152525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 descr="Coloring-Pages-of-Left-Human-Foo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135" y="5337175"/>
            <a:ext cx="10795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40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2580" y="228600"/>
            <a:ext cx="952822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Book Antiqua" panose="02040602050305030304" pitchFamily="18" charset="0"/>
              </a:rPr>
              <a:t>Meters (number of feet in a line)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825" y="1371600"/>
            <a:ext cx="9052775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Dimeter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 err="1">
                <a:latin typeface="Book Antiqua" panose="02040602050305030304" pitchFamily="18" charset="0"/>
              </a:rPr>
              <a:t>Trimeter</a:t>
            </a:r>
            <a:endParaRPr lang="en-US" altLang="zh-CN" sz="3200" b="1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Tetrameter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Pentameter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Hexameter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Heptameter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 err="1">
                <a:latin typeface="Book Antiqua" panose="02040602050305030304" pitchFamily="18" charset="0"/>
              </a:rPr>
              <a:t>Octameter</a:t>
            </a:r>
            <a:r>
              <a:rPr lang="en-US" altLang="zh-CN" sz="3200" b="1" dirty="0">
                <a:latin typeface="Book Antiqua" panose="02040602050305030304" pitchFamily="18" charset="0"/>
              </a:rPr>
              <a:t>  …</a:t>
            </a:r>
          </a:p>
        </p:txBody>
      </p:sp>
      <p:pic>
        <p:nvPicPr>
          <p:cNvPr id="43013" name="Picture 5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2860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18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9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718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10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718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1" descr="foot-clipart-foot-h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33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12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5240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13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098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14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9718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3" name="Picture 15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4" name="Picture 16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7338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5" name="Picture 17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100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6" name="Picture 18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8100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7" name="Picture 19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196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8" name="Picture 20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196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9" name="Picture 21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4958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0" name="Picture 22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4196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1" name="Picture 23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4958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2" name="Picture 24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44958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3" name="Picture 25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578" y="5115718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4" name="Picture 26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51054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5" name="Picture 27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1054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6" name="Picture 28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1054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7" name="Picture 29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1054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8" name="Picture 30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51054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9" name="Picture 31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028" y="5105400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5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85" y="572978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5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927" y="572978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5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71500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5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5729781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5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115" y="5753100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5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88" y="5754587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5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73" y="5661423"/>
            <a:ext cx="685800" cy="5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5" descr="foot-clipart-foot-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473" y="5751744"/>
            <a:ext cx="6858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91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Book Antiqua" panose="02040602050305030304" pitchFamily="18" charset="0"/>
              </a:rPr>
              <a:t>Foot and meter: Example 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341" y="1690688"/>
            <a:ext cx="9672034" cy="478631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To strive, to seek, to find and not to yield.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  <a:sym typeface="Symbol" panose="05050102010706020507" pitchFamily="18" charset="2"/>
              </a:rPr>
              <a:t>[</a:t>
            </a:r>
            <a:r>
              <a:rPr lang="en-US" altLang="zh-CN" sz="36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   </a:t>
            </a:r>
            <a:r>
              <a:rPr lang="en-US" altLang="zh-CN" sz="3600" b="1" dirty="0">
                <a:latin typeface="Book Antiqua" panose="02040602050305030304" pitchFamily="18" charset="0"/>
                <a:sym typeface="Symbol" panose="05050102010706020507" pitchFamily="18" charset="2"/>
              </a:rPr>
              <a:t> </a:t>
            </a:r>
            <a:r>
              <a:rPr lang="en-US" altLang="zh-CN" sz="3600" b="1" dirty="0">
                <a:latin typeface="Book Antiqua" panose="02040602050305030304" pitchFamily="18" charset="0"/>
                <a:sym typeface="Wingdings" panose="05000000000000000000" pitchFamily="2" charset="2"/>
              </a:rPr>
              <a:t> ] [ </a:t>
            </a:r>
            <a:r>
              <a:rPr lang="en-US" altLang="zh-CN" sz="3600" b="1" dirty="0">
                <a:latin typeface="Book Antiqua" panose="0204060205030503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6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3600" b="1" dirty="0">
                <a:latin typeface="Book Antiqua" panose="0204060205030503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dirty="0">
                <a:latin typeface="Book Antiqua" panose="02040602050305030304" pitchFamily="18" charset="0"/>
                <a:sym typeface="Wingdings" panose="05000000000000000000" pitchFamily="2" charset="2"/>
              </a:rPr>
              <a:t>  ] [ </a:t>
            </a:r>
            <a:r>
              <a:rPr lang="en-US" altLang="zh-CN" sz="3600" b="1" dirty="0">
                <a:latin typeface="Book Antiqua" panose="0204060205030503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600" b="1" dirty="0">
                <a:latin typeface="Book Antiqua" panose="0204060205030503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3600" b="1" dirty="0">
                <a:latin typeface="Book Antiqua" panose="0204060205030503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600" b="1" dirty="0">
                <a:latin typeface="Book Antiqua" panose="02040602050305030304" pitchFamily="18" charset="0"/>
                <a:sym typeface="Wingdings" panose="05000000000000000000" pitchFamily="2" charset="2"/>
              </a:rPr>
              <a:t> ][ </a:t>
            </a:r>
            <a:r>
              <a:rPr lang="en-US" altLang="zh-CN" sz="3600" b="1" dirty="0">
                <a:latin typeface="Book Antiqua" panose="0204060205030503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6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   </a:t>
            </a:r>
            <a:r>
              <a:rPr lang="en-US" altLang="zh-CN" sz="3600" b="1" dirty="0">
                <a:latin typeface="Book Antiqua" panose="02040602050305030304" pitchFamily="18" charset="0"/>
                <a:sym typeface="Symbol" panose="05050102010706020507" pitchFamily="18" charset="2"/>
              </a:rPr>
              <a:t>] [ </a:t>
            </a:r>
            <a:r>
              <a:rPr lang="en-US" altLang="zh-CN" sz="36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  </a:t>
            </a:r>
            <a:r>
              <a:rPr lang="en-US" altLang="zh-CN" sz="3600" b="1" dirty="0">
                <a:latin typeface="Book Antiqua" panose="02040602050305030304" pitchFamily="18" charset="0"/>
                <a:sym typeface="Symbol" panose="05050102010706020507" pitchFamily="18" charset="2"/>
              </a:rPr>
              <a:t>]</a:t>
            </a:r>
            <a:endParaRPr lang="en-US" altLang="zh-CN" sz="3600" b="1" i="1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600" b="1" dirty="0">
                <a:latin typeface="Book Antiqua" panose="02040602050305030304" pitchFamily="18" charset="0"/>
                <a:sym typeface="Wingdings" panose="05000000000000000000" pitchFamily="2" charset="2"/>
              </a:rPr>
              <a:t>iambic pentameter </a:t>
            </a:r>
            <a:endParaRPr lang="en-US" altLang="zh-CN" sz="3600" b="1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3600" b="1" dirty="0">
              <a:latin typeface="Book Antiqua" panose="0204060205030503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34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Book Antiqua" panose="02040602050305030304" pitchFamily="18" charset="0"/>
              </a:rPr>
              <a:t>Foot and Meter: Example 2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727029" cy="443547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And the sheen of their spear was like stars on the sea.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   [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 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 ] [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    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] [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    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] [ 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 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]</a:t>
            </a:r>
            <a:endParaRPr lang="en-US" altLang="zh-CN" sz="3200" b="1" i="1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anapestic tetrameter</a:t>
            </a:r>
          </a:p>
          <a:p>
            <a:pPr eaLnBrk="1" hangingPunct="1">
              <a:lnSpc>
                <a:spcPct val="150000"/>
              </a:lnSpc>
            </a:pP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6807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In-class exercise: Handout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Identify the foot and meter of the poetic lines.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9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0622" y="36512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Book Antiqua" panose="02040602050305030304" pitchFamily="18" charset="0"/>
              </a:rPr>
              <a:t>Iambic pentameter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3434" y="1591213"/>
            <a:ext cx="9844825" cy="46910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So long as man can breathe and eyes can see,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So long lives this, and this gives life to thee.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Heroic couplet </a:t>
            </a:r>
          </a:p>
          <a:p>
            <a:pPr eaLnBrk="1" hangingPunct="1">
              <a:lnSpc>
                <a:spcPct val="150000"/>
              </a:lnSpc>
            </a:pPr>
            <a:endParaRPr lang="en-US" altLang="zh-CN" sz="36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53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Book Antiqua" panose="02040602050305030304" pitchFamily="18" charset="0"/>
              </a:rPr>
              <a:t>Trochaic tetrameter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8945" y="1596980"/>
            <a:ext cx="10573555" cy="463639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  <a:ea typeface="华文楷体" panose="02010600040101010101" pitchFamily="2" charset="-122"/>
              </a:rPr>
              <a:t>Tiger! Tiger! Burning bright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  <a:ea typeface="华文楷体" panose="02010600040101010101" pitchFamily="2" charset="-122"/>
              </a:rPr>
              <a:t>In the forests of the night…</a:t>
            </a:r>
          </a:p>
          <a:p>
            <a:pPr algn="r"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  <a:ea typeface="华文楷体" panose="02010600040101010101" pitchFamily="2" charset="-122"/>
              </a:rPr>
              <a:t>The Tiger</a:t>
            </a:r>
            <a:r>
              <a:rPr lang="en-US" altLang="zh-CN" sz="3600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 by William Blake (1757-1827)</a:t>
            </a:r>
          </a:p>
          <a:p>
            <a:pPr algn="r" eaLnBrk="1" hangingPunct="1">
              <a:lnSpc>
                <a:spcPct val="150000"/>
              </a:lnSpc>
            </a:pPr>
            <a:endParaRPr lang="en-US" altLang="zh-CN" sz="3600" b="1" dirty="0">
              <a:latin typeface="Book Antiqua" panose="0204060205030503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Starting with a stress </a:t>
            </a:r>
            <a:r>
              <a:rPr lang="en-US" altLang="zh-CN" sz="3600" b="1" dirty="0">
                <a:latin typeface="Book Antiqua" panose="02040602050305030304" pitchFamily="18" charset="0"/>
                <a:ea typeface="华文楷体" panose="02010600040101010101" pitchFamily="2" charset="-122"/>
                <a:sym typeface="Wingdings" panose="05000000000000000000" pitchFamily="2" charset="2"/>
              </a:rPr>
              <a:t> assertive </a:t>
            </a:r>
            <a:endParaRPr lang="en-US" altLang="zh-CN" sz="3600" b="1" dirty="0">
              <a:latin typeface="Book Antiqua" panose="0204060205030503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3600" b="1" dirty="0">
              <a:latin typeface="Book Antiqua" panose="0204060205030503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11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>
                <a:latin typeface="Book Antiqua" panose="02040602050305030304" pitchFamily="18" charset="0"/>
              </a:rPr>
              <a:t>Dactylic tetrameter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670" y="1519707"/>
            <a:ext cx="11436440" cy="4933481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We that had loved him so, followed him, honored him,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Lived in his mild and magnificent eye…</a:t>
            </a:r>
          </a:p>
          <a:p>
            <a:pPr eaLnBrk="1" hangingPunct="1">
              <a:lnSpc>
                <a:spcPct val="130000"/>
              </a:lnSpc>
            </a:pPr>
            <a:endParaRPr lang="en-US" altLang="zh-CN" sz="3600" b="1" i="1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The Lost Leader</a:t>
            </a:r>
            <a:r>
              <a:rPr lang="en-US" altLang="zh-CN" sz="3600" b="1" dirty="0">
                <a:latin typeface="Book Antiqua" panose="02040602050305030304" pitchFamily="18" charset="0"/>
              </a:rPr>
              <a:t> by Robert Browning (1812-1883)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A feeling of decline, sadness, and falling away from certainty.</a:t>
            </a:r>
          </a:p>
        </p:txBody>
      </p:sp>
    </p:spTree>
    <p:extLst>
      <p:ext uri="{BB962C8B-B14F-4D97-AF65-F5344CB8AC3E}">
        <p14:creationId xmlns:p14="http://schemas.microsoft.com/office/powerpoint/2010/main" val="401910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439" y="158751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Book Antiqua" panose="02040602050305030304" pitchFamily="18" charset="0"/>
              </a:rPr>
              <a:t>A Quick review: Rhymes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732" y="1326524"/>
            <a:ext cx="9571420" cy="525458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400" b="1" dirty="0">
                <a:latin typeface="Book Antiqua" panose="02040602050305030304" pitchFamily="18" charset="0"/>
              </a:rPr>
              <a:t>Alliteration (</a:t>
            </a:r>
            <a:r>
              <a:rPr lang="en-US" altLang="zh-CN" sz="34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C</a:t>
            </a:r>
            <a:r>
              <a:rPr lang="en-US" altLang="zh-CN" sz="3400" b="1" dirty="0">
                <a:latin typeface="Book Antiqua" panose="02040602050305030304" pitchFamily="18" charset="0"/>
              </a:rPr>
              <a:t>VC) 		– 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gr</a:t>
            </a:r>
            <a:r>
              <a:rPr lang="en-US" altLang="zh-CN" sz="3400" b="1" i="1" dirty="0">
                <a:latin typeface="Book Antiqua" panose="02040602050305030304" pitchFamily="18" charset="0"/>
              </a:rPr>
              <a:t>eat/ 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gr</a:t>
            </a:r>
            <a:r>
              <a:rPr lang="en-US" altLang="zh-CN" sz="3400" b="1" i="1" dirty="0">
                <a:latin typeface="Book Antiqua" panose="02040602050305030304" pitchFamily="18" charset="0"/>
              </a:rPr>
              <a:t>ow</a:t>
            </a:r>
            <a:r>
              <a:rPr lang="en-US" altLang="zh-CN" sz="3400" b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400" b="1" dirty="0">
                <a:latin typeface="Book Antiqua" panose="02040602050305030304" pitchFamily="18" charset="0"/>
              </a:rPr>
              <a:t>Assonance (C</a:t>
            </a:r>
            <a:r>
              <a:rPr lang="en-US" altLang="zh-CN" sz="34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V</a:t>
            </a:r>
            <a:r>
              <a:rPr lang="en-US" altLang="zh-CN" sz="3400" b="1" dirty="0">
                <a:latin typeface="Book Antiqua" panose="02040602050305030304" pitchFamily="18" charset="0"/>
              </a:rPr>
              <a:t>C) 		– </a:t>
            </a:r>
            <a:r>
              <a:rPr lang="en-US" altLang="zh-CN" sz="3400" b="1" i="1" dirty="0">
                <a:latin typeface="Book Antiqua" panose="02040602050305030304" pitchFamily="18" charset="0"/>
              </a:rPr>
              <a:t>s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e</a:t>
            </a:r>
            <a:r>
              <a:rPr lang="en-US" altLang="zh-CN" sz="3400" b="1" i="1" dirty="0">
                <a:latin typeface="Book Antiqua" panose="02040602050305030304" pitchFamily="18" charset="0"/>
              </a:rPr>
              <a:t>nd/ b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e</a:t>
            </a:r>
            <a:r>
              <a:rPr lang="en-US" altLang="zh-CN" sz="3400" b="1" i="1" dirty="0">
                <a:latin typeface="Book Antiqua" panose="02040602050305030304" pitchFamily="18" charset="0"/>
              </a:rPr>
              <a:t>ll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400" b="1" dirty="0">
                <a:latin typeface="Book Antiqua" panose="02040602050305030304" pitchFamily="18" charset="0"/>
              </a:rPr>
              <a:t>Consonance (CV</a:t>
            </a:r>
            <a:r>
              <a:rPr lang="en-US" altLang="zh-CN" sz="34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C</a:t>
            </a:r>
            <a:r>
              <a:rPr lang="en-US" altLang="zh-CN" sz="3400" b="1" dirty="0">
                <a:latin typeface="Book Antiqua" panose="02040602050305030304" pitchFamily="18" charset="0"/>
              </a:rPr>
              <a:t>) 		– </a:t>
            </a:r>
            <a:r>
              <a:rPr lang="en-US" altLang="zh-CN" sz="3400" b="1" i="1" dirty="0">
                <a:latin typeface="Book Antiqua" panose="02040602050305030304" pitchFamily="18" charset="0"/>
              </a:rPr>
              <a:t>se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nd</a:t>
            </a:r>
            <a:r>
              <a:rPr lang="en-US" altLang="zh-CN" sz="3400" b="1" i="1" dirty="0">
                <a:latin typeface="Book Antiqua" panose="02040602050305030304" pitchFamily="18" charset="0"/>
              </a:rPr>
              <a:t>/ ha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nd</a:t>
            </a:r>
            <a:r>
              <a:rPr lang="en-US" altLang="zh-CN" sz="3400" b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400" b="1" dirty="0">
                <a:latin typeface="Book Antiqua" panose="02040602050305030304" pitchFamily="18" charset="0"/>
              </a:rPr>
              <a:t>Reverse rhyme (</a:t>
            </a:r>
            <a:r>
              <a:rPr lang="en-US" altLang="zh-CN" sz="34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CV</a:t>
            </a:r>
            <a:r>
              <a:rPr lang="en-US" altLang="zh-CN" sz="3400" b="1" dirty="0">
                <a:latin typeface="Book Antiqua" panose="02040602050305030304" pitchFamily="18" charset="0"/>
              </a:rPr>
              <a:t>C) 	– 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grea</a:t>
            </a:r>
            <a:r>
              <a:rPr lang="en-US" altLang="zh-CN" sz="3400" b="1" i="1" dirty="0">
                <a:latin typeface="Book Antiqua" panose="02040602050305030304" pitchFamily="18" charset="0"/>
              </a:rPr>
              <a:t>t/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 gra</a:t>
            </a:r>
            <a:r>
              <a:rPr lang="en-US" altLang="zh-CN" sz="3400" b="1" i="1" dirty="0">
                <a:latin typeface="Book Antiqua" panose="02040602050305030304" pitchFamily="18" charset="0"/>
              </a:rPr>
              <a:t>ze</a:t>
            </a:r>
            <a:r>
              <a:rPr lang="en-US" altLang="zh-CN" sz="3400" b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400" b="1" dirty="0">
                <a:latin typeface="Book Antiqua" panose="02040602050305030304" pitchFamily="18" charset="0"/>
              </a:rPr>
              <a:t>Pararhyme (</a:t>
            </a:r>
            <a:r>
              <a:rPr lang="en-US" altLang="zh-CN" sz="34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C</a:t>
            </a:r>
            <a:r>
              <a:rPr lang="en-US" altLang="zh-CN" sz="3400" b="1" dirty="0">
                <a:latin typeface="Book Antiqua" panose="02040602050305030304" pitchFamily="18" charset="0"/>
              </a:rPr>
              <a:t>V</a:t>
            </a:r>
            <a:r>
              <a:rPr lang="en-US" altLang="zh-CN" sz="34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C</a:t>
            </a:r>
            <a:r>
              <a:rPr lang="en-US" altLang="zh-CN" sz="3400" b="1" dirty="0">
                <a:latin typeface="Book Antiqua" panose="02040602050305030304" pitchFamily="18" charset="0"/>
              </a:rPr>
              <a:t>) 		– 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s</a:t>
            </a:r>
            <a:r>
              <a:rPr lang="en-US" altLang="zh-CN" sz="3400" b="1" i="1" dirty="0">
                <a:latin typeface="Book Antiqua" panose="02040602050305030304" pitchFamily="18" charset="0"/>
              </a:rPr>
              <a:t>e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nd</a:t>
            </a:r>
            <a:r>
              <a:rPr lang="en-US" altLang="zh-CN" sz="3400" b="1" i="1" dirty="0">
                <a:latin typeface="Book Antiqua" panose="02040602050305030304" pitchFamily="18" charset="0"/>
              </a:rPr>
              <a:t>/ 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s</a:t>
            </a:r>
            <a:r>
              <a:rPr lang="en-US" altLang="zh-CN" sz="3400" b="1" i="1" dirty="0">
                <a:latin typeface="Book Antiqua" panose="02040602050305030304" pitchFamily="18" charset="0"/>
              </a:rPr>
              <a:t>ou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nd</a:t>
            </a:r>
            <a:r>
              <a:rPr lang="en-US" altLang="zh-CN" sz="3400" b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400" b="1" dirty="0">
                <a:latin typeface="Book Antiqua" panose="02040602050305030304" pitchFamily="18" charset="0"/>
              </a:rPr>
              <a:t>Rhyme (C</a:t>
            </a:r>
            <a:r>
              <a:rPr lang="en-US" altLang="zh-CN" sz="3400" b="1" u="sng" dirty="0">
                <a:solidFill>
                  <a:srgbClr val="0000CC"/>
                </a:solidFill>
                <a:latin typeface="Book Antiqua" panose="02040602050305030304" pitchFamily="18" charset="0"/>
              </a:rPr>
              <a:t>VC</a:t>
            </a:r>
            <a:r>
              <a:rPr lang="en-US" altLang="zh-CN" sz="3400" b="1" dirty="0">
                <a:latin typeface="Book Antiqua" panose="02040602050305030304" pitchFamily="18" charset="0"/>
              </a:rPr>
              <a:t>) 			– </a:t>
            </a:r>
            <a:r>
              <a:rPr lang="en-US" altLang="zh-CN" sz="3400" b="1" i="1" dirty="0">
                <a:latin typeface="Book Antiqua" panose="02040602050305030304" pitchFamily="18" charset="0"/>
              </a:rPr>
              <a:t>s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end</a:t>
            </a:r>
            <a:r>
              <a:rPr lang="en-US" altLang="zh-CN" sz="3400" b="1" i="1" dirty="0">
                <a:latin typeface="Book Antiqua" panose="02040602050305030304" pitchFamily="18" charset="0"/>
              </a:rPr>
              <a:t>/ m</a:t>
            </a:r>
            <a:r>
              <a:rPr lang="en-US" altLang="zh-CN" sz="3400" b="1" i="1" u="sng" dirty="0">
                <a:latin typeface="Book Antiqua" panose="02040602050305030304" pitchFamily="18" charset="0"/>
              </a:rPr>
              <a:t>end</a:t>
            </a:r>
            <a:endParaRPr lang="en-US" altLang="zh-CN" sz="34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579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29107" y="262094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Book Antiqua" panose="02040602050305030304" pitchFamily="18" charset="0"/>
                <a:ea typeface="华文楷体" panose="02010600040101010101" pitchFamily="2" charset="-122"/>
              </a:rPr>
              <a:t>Anapestic tetrameter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107" y="1442435"/>
            <a:ext cx="11306577" cy="4898042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The Assyrian came down like the wolf on the fold,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And his cohorts were gleaming in purple and gold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(Byron,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The Destruction of Sennacherib, 1788-1824</a:t>
            </a:r>
            <a:r>
              <a:rPr lang="en-US" altLang="zh-CN" sz="3600" b="1" dirty="0">
                <a:latin typeface="Book Antiqua" panose="02040602050305030304" pitchFamily="18" charset="0"/>
              </a:rPr>
              <a:t>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Emotional tension, Horse galloping</a:t>
            </a:r>
          </a:p>
        </p:txBody>
      </p:sp>
      <p:pic>
        <p:nvPicPr>
          <p:cNvPr id="22532" name="Picture 4" descr="Sennacherib%20pro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427" y="4401223"/>
            <a:ext cx="1849438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8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Blank verse and free verse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Blank verse 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 unrhymed lines in iambic pentameter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素体诗、无韵诗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endParaRPr lang="en-US" altLang="zh-CN" sz="3200" b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Free verse 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 the rhythmic pattern is not organized into metrical feet. (irregular line length, no end rhyme, etc.)  </a:t>
            </a:r>
            <a:r>
              <a:rPr lang="zh-CN" altLang="en-US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自由诗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3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Blank verse in poetry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036" y="1596980"/>
            <a:ext cx="10400763" cy="4579983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The world was all before them, where to choose</a:t>
            </a:r>
          </a:p>
          <a:p>
            <a:pPr fontAlgn="base"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Their place of rest, and providence their guide:</a:t>
            </a:r>
          </a:p>
          <a:p>
            <a:pPr fontAlgn="base"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They hand in hand with </a:t>
            </a:r>
            <a:r>
              <a:rPr lang="en-US" altLang="zh-CN" sz="3200" b="1" i="1" u="sng" dirty="0" err="1">
                <a:latin typeface="Book Antiqua" panose="02040602050305030304" pitchFamily="18" charset="0"/>
              </a:rPr>
              <a:t>wand'ring</a:t>
            </a:r>
            <a:r>
              <a:rPr lang="en-US" altLang="zh-CN" sz="3200" b="1" i="1" dirty="0">
                <a:latin typeface="Book Antiqua" panose="02040602050305030304" pitchFamily="18" charset="0"/>
              </a:rPr>
              <a:t> steps and slow,</a:t>
            </a:r>
          </a:p>
          <a:p>
            <a:pPr fontAlgn="base"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Through Eden took their solitary way.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(</a:t>
            </a:r>
            <a:r>
              <a:rPr lang="en-US" altLang="zh-CN" sz="3200" b="1" i="1" dirty="0">
                <a:latin typeface="Book Antiqua" panose="02040602050305030304" pitchFamily="18" charset="0"/>
              </a:rPr>
              <a:t>Paradise Lost</a:t>
            </a:r>
            <a:r>
              <a:rPr lang="en-US" altLang="zh-CN" sz="3200" b="1" dirty="0">
                <a:latin typeface="Book Antiqua" panose="02040602050305030304" pitchFamily="18" charset="0"/>
              </a:rPr>
              <a:t>, by John Milton, 1608-1674)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362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Blank verse in poetry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"Frost at Midnight" (1798) by Samuel Taylor Coleridge,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"Hyperion" (1820) by John Keats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"The Second Coming" (1919) by W.B. Yeats.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0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Blank verse in disguise (from </a:t>
            </a:r>
            <a:r>
              <a:rPr lang="en-US" altLang="zh-CN" b="1" i="1" dirty="0">
                <a:latin typeface="Book Antiqua" panose="02040602050305030304" pitchFamily="18" charset="0"/>
              </a:rPr>
              <a:t>Hamlet</a:t>
            </a:r>
            <a:r>
              <a:rPr lang="en-US" altLang="zh-CN" b="1" dirty="0">
                <a:latin typeface="Book Antiqua" panose="02040602050305030304" pitchFamily="18" charset="0"/>
              </a:rPr>
              <a:t>)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4552" y="1596980"/>
            <a:ext cx="10349248" cy="4752305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To be, or not to be: that is the question:</a:t>
            </a:r>
          </a:p>
          <a:p>
            <a:pPr fontAlgn="base"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Whether 'tis nobler in the mind to suffer</a:t>
            </a:r>
          </a:p>
          <a:p>
            <a:pPr fontAlgn="base"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The slings and arrows of outrageous fortune,</a:t>
            </a:r>
          </a:p>
          <a:p>
            <a:pPr fontAlgn="base"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Or to take arms against a sea of troubles,</a:t>
            </a:r>
          </a:p>
          <a:p>
            <a:pPr fontAlgn="base"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And by opposing end them? To die: to sleep...</a:t>
            </a:r>
          </a:p>
          <a:p>
            <a:pPr>
              <a:lnSpc>
                <a:spcPct val="150000"/>
              </a:lnSpc>
            </a:pPr>
            <a:endParaRPr lang="zh-CN" altLang="en-US" sz="32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16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Iambic rhythms in hip pop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571223"/>
            <a:ext cx="11216425" cy="46057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The Hip-hop Shakespeare Company (THSC, 2009)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</a:rPr>
              <a:t>Jay-Z quoting William Wordsworth and Shakespeare </a:t>
            </a:r>
            <a:endParaRPr lang="zh-CN" altLang="en-US" sz="3200" b="1" dirty="0">
              <a:latin typeface="Book Antiqua" panose="0204060205030503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411" y="3570668"/>
            <a:ext cx="5432153" cy="30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0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dirty="0">
                <a:latin typeface="Book Antiqua" panose="02040602050305030304" pitchFamily="18" charset="0"/>
              </a:rPr>
              <a:t>Assignment</a:t>
            </a:r>
            <a:endParaRPr lang="zh-CN" altLang="en-US" sz="4800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914" y="1690689"/>
            <a:ext cx="10387885" cy="44862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Write two different pieces of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heroic couplets</a:t>
            </a:r>
            <a:r>
              <a:rPr lang="en-US" altLang="zh-CN" sz="3600" b="1" dirty="0">
                <a:latin typeface="Book Antiqua" panose="0204060205030503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(1) A rhymed pair of sentences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(2) iambic pentameter 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Bring your works to the classroom </a:t>
            </a:r>
            <a:r>
              <a:rPr lang="en-US" altLang="zh-CN" sz="3600" b="1">
                <a:latin typeface="Book Antiqua" panose="02040602050305030304" pitchFamily="18" charset="0"/>
              </a:rPr>
              <a:t>next time. </a:t>
            </a:r>
            <a:endParaRPr lang="zh-CN" altLang="en-US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7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Heroic couplet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6068" y="1690688"/>
            <a:ext cx="10297732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For light at dawn I seek with all my might, </a:t>
            </a:r>
          </a:p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Precisely using dark eyes dyed by night. </a:t>
            </a:r>
          </a:p>
          <a:p>
            <a:pPr algn="r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(by </a:t>
            </a:r>
            <a:r>
              <a:rPr lang="en-US" altLang="zh-CN" sz="3600" b="1" dirty="0" err="1">
                <a:latin typeface="Book Antiqua" panose="02040602050305030304" pitchFamily="18" charset="0"/>
              </a:rPr>
              <a:t>Huilin</a:t>
            </a:r>
            <a:r>
              <a:rPr lang="en-US" altLang="zh-CN" sz="3600" b="1" dirty="0">
                <a:latin typeface="Book Antiqua" panose="02040602050305030304" pitchFamily="18" charset="0"/>
              </a:rPr>
              <a:t>) </a:t>
            </a:r>
            <a:endParaRPr lang="zh-CN" altLang="en-US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286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Heroic couplet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7430" y="1690688"/>
            <a:ext cx="10336369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If thou to me the Heaven’s wine to toast, </a:t>
            </a:r>
          </a:p>
          <a:p>
            <a:pPr>
              <a:lnSpc>
                <a:spcPct val="15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For this an upmost banquet I shall host. </a:t>
            </a:r>
          </a:p>
          <a:p>
            <a:pPr algn="r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(by </a:t>
            </a:r>
            <a:r>
              <a:rPr lang="en-US" altLang="zh-CN" sz="3600" b="1" dirty="0" err="1">
                <a:latin typeface="Book Antiqua" panose="02040602050305030304" pitchFamily="18" charset="0"/>
              </a:rPr>
              <a:t>Kexin</a:t>
            </a:r>
            <a:r>
              <a:rPr lang="en-US" altLang="zh-CN" sz="3600" b="1" dirty="0">
                <a:latin typeface="Book Antiqua" panose="02040602050305030304" pitchFamily="18" charset="0"/>
              </a:rPr>
              <a:t>) </a:t>
            </a:r>
            <a:endParaRPr lang="zh-CN" altLang="en-US" sz="3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4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In-class exercise: rhymes in English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734" y="1545465"/>
            <a:ext cx="10156065" cy="503563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Row, row, row a boat.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It takes two to tango.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This is a hit-or-miss solution.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Publish or perish.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Time and tide wait for no man. </a:t>
            </a:r>
          </a:p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Life for me </a:t>
            </a:r>
            <a:r>
              <a:rPr lang="en-US" altLang="zh-CN" sz="3200" b="1" i="1" dirty="0" err="1">
                <a:latin typeface="Book Antiqua" panose="02040602050305030304" pitchFamily="18" charset="0"/>
              </a:rPr>
              <a:t>ain’t</a:t>
            </a:r>
            <a:r>
              <a:rPr lang="en-US" altLang="zh-CN" sz="3200" b="1" i="1" dirty="0">
                <a:latin typeface="Book Antiqua" panose="02040602050305030304" pitchFamily="18" charset="0"/>
              </a:rPr>
              <a:t> been no crystal stair.</a:t>
            </a:r>
          </a:p>
          <a:p>
            <a:pPr>
              <a:lnSpc>
                <a:spcPct val="150000"/>
              </a:lnSpc>
            </a:pPr>
            <a:endParaRPr lang="en-US" altLang="zh-CN" sz="3200" b="1" i="1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94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Book Antiqua" panose="02040602050305030304" pitchFamily="18" charset="0"/>
              </a:rPr>
              <a:t>Exercise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8794" y="1407353"/>
            <a:ext cx="9805115" cy="4903295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row – boat 			</a:t>
            </a:r>
            <a:r>
              <a:rPr lang="en-US" altLang="zh-CN" sz="3600" b="1" i="1">
                <a:latin typeface="Book Antiqua" panose="02040602050305030304" pitchFamily="18" charset="0"/>
              </a:rPr>
              <a:t>	assonance</a:t>
            </a:r>
            <a:endParaRPr lang="en-US" altLang="zh-CN" sz="3600" b="1" i="1" dirty="0">
              <a:latin typeface="Book Antiqua" panose="0204060205030503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take-two-tango			alliteration</a:t>
            </a:r>
          </a:p>
          <a:p>
            <a:pPr>
              <a:lnSpc>
                <a:spcPct val="12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hit-or-miss 				assonance</a:t>
            </a:r>
          </a:p>
          <a:p>
            <a:pPr>
              <a:lnSpc>
                <a:spcPct val="12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publish or perish 		pararhyme</a:t>
            </a:r>
          </a:p>
          <a:p>
            <a:pPr>
              <a:lnSpc>
                <a:spcPct val="12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time – tide 				reverse rhyme</a:t>
            </a:r>
          </a:p>
          <a:p>
            <a:pPr>
              <a:lnSpc>
                <a:spcPct val="120000"/>
              </a:lnSpc>
            </a:pPr>
            <a:r>
              <a:rPr lang="en-US" altLang="zh-CN" sz="3600" b="1" i="1" dirty="0">
                <a:latin typeface="Book Antiqua" panose="02040602050305030304" pitchFamily="18" charset="0"/>
              </a:rPr>
              <a:t>cry</a:t>
            </a:r>
            <a:r>
              <a:rPr lang="en-US" altLang="zh-CN" sz="3600" b="1" i="1" u="sng" dirty="0">
                <a:latin typeface="Book Antiqua" panose="02040602050305030304" pitchFamily="18" charset="0"/>
              </a:rPr>
              <a:t>st</a:t>
            </a:r>
            <a:r>
              <a:rPr lang="en-US" altLang="zh-CN" sz="3600" b="1" i="1" dirty="0">
                <a:latin typeface="Book Antiqua" panose="02040602050305030304" pitchFamily="18" charset="0"/>
              </a:rPr>
              <a:t>al – </a:t>
            </a:r>
            <a:r>
              <a:rPr lang="en-US" altLang="zh-CN" sz="3600" b="1" i="1" u="sng" dirty="0">
                <a:latin typeface="Book Antiqua" panose="02040602050305030304" pitchFamily="18" charset="0"/>
              </a:rPr>
              <a:t>st</a:t>
            </a:r>
            <a:r>
              <a:rPr lang="en-US" altLang="zh-CN" sz="3600" b="1" i="1" dirty="0">
                <a:latin typeface="Book Antiqua" panose="02040602050305030304" pitchFamily="18" charset="0"/>
              </a:rPr>
              <a:t>air 			consonance</a:t>
            </a:r>
          </a:p>
          <a:p>
            <a:pPr>
              <a:lnSpc>
                <a:spcPct val="120000"/>
              </a:lnSpc>
            </a:pPr>
            <a:endParaRPr lang="en-US" altLang="zh-CN" sz="3600" b="1" i="1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3600" b="1" i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6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4713" y="326489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Assignment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07" y="791279"/>
            <a:ext cx="4013312" cy="40133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10" y="2430887"/>
            <a:ext cx="6333093" cy="296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Book Antiqua" panose="02040602050305030304" pitchFamily="18" charset="0"/>
              </a:rPr>
              <a:t>In today’s class </a:t>
            </a:r>
            <a:endParaRPr lang="zh-CN" altLang="en-US" b="1" dirty="0">
              <a:latin typeface="Book Antiqua" panose="02040602050305030304" pitchFamily="18" charset="0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1275008" y="1690688"/>
            <a:ext cx="10078792" cy="44862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Stressed and unstressed syllables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Poetic metrics: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Foot</a:t>
            </a:r>
            <a:r>
              <a:rPr lang="en-US" altLang="zh-CN" sz="3600" b="1" dirty="0">
                <a:latin typeface="Book Antiqua" panose="02040602050305030304" pitchFamily="18" charset="0"/>
              </a:rPr>
              <a:t> and </a:t>
            </a:r>
            <a:r>
              <a:rPr lang="en-US" altLang="zh-CN" sz="3600" b="1" i="1" dirty="0">
                <a:latin typeface="Book Antiqua" panose="02040602050305030304" pitchFamily="18" charset="0"/>
              </a:rPr>
              <a:t>meter</a:t>
            </a:r>
            <a:r>
              <a:rPr lang="en-US" altLang="zh-CN" sz="3600" b="1" dirty="0">
                <a:latin typeface="Book Antiqua" panose="02040602050305030304" pitchFamily="18" charset="0"/>
              </a:rPr>
              <a:t> </a:t>
            </a:r>
            <a:r>
              <a:rPr lang="zh-CN" altLang="en-US" sz="3600" b="1" dirty="0">
                <a:latin typeface="Book Antiqua" panose="02040602050305030304" pitchFamily="18" charset="0"/>
              </a:rPr>
              <a:t>（音步与韵律）</a:t>
            </a:r>
          </a:p>
        </p:txBody>
      </p:sp>
    </p:spTree>
    <p:extLst>
      <p:ext uri="{BB962C8B-B14F-4D97-AF65-F5344CB8AC3E}">
        <p14:creationId xmlns:p14="http://schemas.microsoft.com/office/powerpoint/2010/main" val="80854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40978B-5148-4573-8BFF-80BCCF63593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653" y="567631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The metrics of English poetry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7" y="1893194"/>
            <a:ext cx="10625070" cy="4488556"/>
          </a:xfrm>
        </p:spPr>
        <p:txBody>
          <a:bodyPr>
            <a:normAutofit/>
          </a:bodyPr>
          <a:lstStyle/>
          <a:p>
            <a:pPr>
              <a:lnSpc>
                <a:spcPct val="145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Poet: The pace and breathing of poetry</a:t>
            </a:r>
          </a:p>
          <a:p>
            <a:pPr>
              <a:lnSpc>
                <a:spcPct val="145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Reader: Focused attention &amp; feeling</a:t>
            </a:r>
          </a:p>
          <a:p>
            <a:pPr>
              <a:lnSpc>
                <a:spcPct val="145000"/>
              </a:lnSpc>
            </a:pPr>
            <a:r>
              <a:rPr lang="en-US" altLang="zh-CN" sz="3600" b="1" dirty="0">
                <a:latin typeface="Book Antiqua" panose="02040602050305030304" pitchFamily="18" charset="0"/>
              </a:rPr>
              <a:t>The measurement:  </a:t>
            </a:r>
            <a:r>
              <a:rPr lang="en-US" altLang="zh-CN" sz="3600" b="1" dirty="0">
                <a:latin typeface="Book Antiqua" panose="02040602050305030304" pitchFamily="18" charset="0"/>
                <a:sym typeface="Wingdings" panose="05000000000000000000" pitchFamily="2" charset="2"/>
              </a:rPr>
              <a:t>Syllables  Foot  Meter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073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Book Antiqua" panose="02040602050305030304" pitchFamily="18" charset="0"/>
              </a:rPr>
              <a:t>Syllables: strong vs. weak beats </a:t>
            </a:r>
          </a:p>
        </p:txBody>
      </p:sp>
      <p:pic>
        <p:nvPicPr>
          <p:cNvPr id="10244" name="Picture 4" descr="p014_Gray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313" y="3698829"/>
            <a:ext cx="5438641" cy="2800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10740980" cy="42615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i="1" dirty="0">
                <a:latin typeface="Book Antiqua" panose="02040602050305030304" pitchFamily="18" charset="0"/>
              </a:rPr>
              <a:t>To swell the gourd and plump the hazel shells. </a:t>
            </a:r>
          </a:p>
          <a:p>
            <a:pPr>
              <a:lnSpc>
                <a:spcPct val="150000"/>
              </a:lnSpc>
            </a:pPr>
            <a:endParaRPr lang="zh-CN" altLang="en-US" sz="3200" b="1" i="1" dirty="0">
              <a:latin typeface="Book Antiqua" panose="02040602050305030304" pitchFamily="18" charset="0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CE735A-F9E1-4624-91B9-80CC3FEA541B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87" y="2712859"/>
            <a:ext cx="898972" cy="931861"/>
          </a:xfrm>
          <a:prstGeom prst="rect">
            <a:avLst/>
          </a:prstGeom>
        </p:spPr>
      </p:pic>
      <p:pic>
        <p:nvPicPr>
          <p:cNvPr id="1026" name="Picture 2" descr="æ¥çæºå¾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746" y="2720865"/>
            <a:ext cx="918599" cy="9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æ¥çæºå¾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562" y="2746622"/>
            <a:ext cx="918599" cy="9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æ¥çæºå¾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55" y="2692513"/>
            <a:ext cx="918599" cy="9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æ¥çæºå¾å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571" y="2631338"/>
            <a:ext cx="918599" cy="9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50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72732" y="304800"/>
            <a:ext cx="943806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>
                <a:latin typeface="Book Antiqua" panose="02040602050305030304" pitchFamily="18" charset="0"/>
              </a:rPr>
              <a:t>Stressed vs. unstressed syllables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8039" y="1447799"/>
            <a:ext cx="8832761" cy="517194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900" b="1" dirty="0">
                <a:latin typeface="Book Antiqua" panose="02040602050305030304" pitchFamily="18" charset="0"/>
              </a:rPr>
              <a:t>Stressed (</a:t>
            </a:r>
            <a:r>
              <a:rPr lang="en-US" altLang="zh-CN" sz="3900" b="1" dirty="0">
                <a:latin typeface="Book Antiqua" panose="02040602050305030304" pitchFamily="18" charset="0"/>
                <a:sym typeface="Symbol" panose="05050102010706020507" pitchFamily="18" charset="2"/>
              </a:rPr>
              <a:t>)</a:t>
            </a:r>
            <a:r>
              <a:rPr lang="en-US" altLang="zh-CN" sz="3900" b="1" dirty="0">
                <a:latin typeface="Book Antiqua" panose="02040602050305030304" pitchFamily="18" charset="0"/>
              </a:rPr>
              <a:t> vs. unstressed (</a:t>
            </a:r>
            <a:r>
              <a:rPr lang="en-US" altLang="zh-CN" sz="3900" b="1" dirty="0">
                <a:latin typeface="Book Antiqua" panose="02040602050305030304" pitchFamily="18" charset="0"/>
                <a:sym typeface="Symbol" panose="05050102010706020507" pitchFamily="18" charset="2"/>
              </a:rPr>
              <a:t>)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FF0000"/>
                </a:solidFill>
                <a:latin typeface="Book Antiqua" panose="02040602050305030304" pitchFamily="18" charset="0"/>
              </a:rPr>
              <a:t>e</a:t>
            </a:r>
            <a:r>
              <a:rPr lang="en-US" altLang="zh-CN" sz="3200" b="1" dirty="0" err="1">
                <a:latin typeface="Book Antiqua" panose="02040602050305030304" pitchFamily="18" charset="0"/>
              </a:rPr>
              <a:t>n</a:t>
            </a:r>
            <a:r>
              <a:rPr lang="en-US" altLang="zh-CN" sz="3200" b="1" dirty="0" err="1">
                <a:solidFill>
                  <a:schemeClr val="accent2"/>
                </a:solidFill>
                <a:latin typeface="Book Antiqua" panose="02040602050305030304" pitchFamily="18" charset="0"/>
              </a:rPr>
              <a:t>OU</a:t>
            </a:r>
            <a:r>
              <a:rPr lang="en-US" altLang="zh-CN" sz="3200" b="1" dirty="0" err="1">
                <a:latin typeface="Book Antiqua" panose="02040602050305030304" pitchFamily="18" charset="0"/>
              </a:rPr>
              <a:t>gh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  </a:t>
            </a:r>
            <a:r>
              <a:rPr lang="en-US" altLang="zh-CN" sz="3200" b="1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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err="1">
                <a:latin typeface="Book Antiqua" panose="02040602050305030304" pitchFamily="18" charset="0"/>
              </a:rPr>
              <a:t>h</a:t>
            </a:r>
            <a:r>
              <a:rPr lang="en-US" altLang="zh-CN" sz="3200" b="1" dirty="0" err="1">
                <a:solidFill>
                  <a:schemeClr val="accent2"/>
                </a:solidFill>
                <a:latin typeface="Book Antiqua" panose="02040602050305030304" pitchFamily="18" charset="0"/>
              </a:rPr>
              <a:t>A</a:t>
            </a:r>
            <a:r>
              <a:rPr lang="en-US" altLang="zh-CN" sz="3200" b="1" dirty="0" err="1">
                <a:latin typeface="Book Antiqua" panose="02040602050305030304" pitchFamily="18" charset="0"/>
              </a:rPr>
              <a:t>ndf</a:t>
            </a:r>
            <a:r>
              <a:rPr lang="en-US" altLang="zh-CN" sz="3200" b="1" dirty="0" err="1">
                <a:solidFill>
                  <a:srgbClr val="FF3300"/>
                </a:solidFill>
                <a:latin typeface="Book Antiqua" panose="02040602050305030304" pitchFamily="18" charset="0"/>
              </a:rPr>
              <a:t>u</a:t>
            </a:r>
            <a:r>
              <a:rPr lang="en-US" altLang="zh-CN" sz="3200" b="1" dirty="0" err="1">
                <a:latin typeface="Book Antiqua" panose="02040602050305030304" pitchFamily="18" charset="0"/>
              </a:rPr>
              <a:t>l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        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 err="1">
                <a:solidFill>
                  <a:srgbClr val="FF3300"/>
                </a:solidFill>
                <a:latin typeface="Book Antiqua" panose="02040602050305030304" pitchFamily="18" charset="0"/>
              </a:rPr>
              <a:t>e</a:t>
            </a:r>
            <a:r>
              <a:rPr lang="en-US" altLang="zh-CN" sz="3200" b="1" dirty="0" err="1">
                <a:latin typeface="Book Antiqua" panose="02040602050305030304" pitchFamily="18" charset="0"/>
              </a:rPr>
              <a:t>l</a:t>
            </a:r>
            <a:r>
              <a:rPr lang="en-US" altLang="zh-CN" sz="3200" b="1" dirty="0" err="1">
                <a:solidFill>
                  <a:schemeClr val="accent2"/>
                </a:solidFill>
                <a:latin typeface="Book Antiqua" panose="02040602050305030304" pitchFamily="18" charset="0"/>
              </a:rPr>
              <a:t>E</a:t>
            </a:r>
            <a:r>
              <a:rPr lang="en-US" altLang="zh-CN" sz="3200" b="1" dirty="0" err="1">
                <a:latin typeface="Book Antiqua" panose="02040602050305030304" pitchFamily="18" charset="0"/>
              </a:rPr>
              <a:t>v</a:t>
            </a:r>
            <a:r>
              <a:rPr lang="en-US" altLang="zh-CN" sz="3200" b="1" dirty="0" err="1">
                <a:solidFill>
                  <a:srgbClr val="FF3300"/>
                </a:solidFill>
                <a:latin typeface="Book Antiqua" panose="02040602050305030304" pitchFamily="18" charset="0"/>
              </a:rPr>
              <a:t>e</a:t>
            </a:r>
            <a:r>
              <a:rPr lang="en-US" altLang="zh-CN" sz="3200" b="1" dirty="0" err="1">
                <a:latin typeface="Book Antiqua" panose="02040602050305030304" pitchFamily="18" charset="0"/>
              </a:rPr>
              <a:t>n</a:t>
            </a:r>
            <a:r>
              <a:rPr lang="en-US" altLang="zh-CN" sz="3200" b="1" dirty="0">
                <a:latin typeface="Book Antiqua" panose="02040602050305030304" pitchFamily="18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Book Antiqua" panose="02040602050305030304" pitchFamily="18" charset="0"/>
                <a:sym typeface="Symbol" panose="05050102010706020507" pitchFamily="18" charset="2"/>
              </a:rPr>
              <a:t>    </a:t>
            </a:r>
            <a:endParaRPr lang="en-US" altLang="zh-CN" sz="32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28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8.4|8.5|11.7|10.7|2.5|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7.2|9.4|15|15.4|11.1|0.1|0.8|0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951</Words>
  <Application>Microsoft Office PowerPoint</Application>
  <PresentationFormat>宽屏</PresentationFormat>
  <Paragraphs>140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等线</vt:lpstr>
      <vt:lpstr>等线 Light</vt:lpstr>
      <vt:lpstr>Arial</vt:lpstr>
      <vt:lpstr>Book Antiqua</vt:lpstr>
      <vt:lpstr>Office 主题​​</vt:lpstr>
      <vt:lpstr>English Stylistics</vt:lpstr>
      <vt:lpstr>A Quick review: Rhymes </vt:lpstr>
      <vt:lpstr>In-class exercise: rhymes in English</vt:lpstr>
      <vt:lpstr>Exercise </vt:lpstr>
      <vt:lpstr>Assignment </vt:lpstr>
      <vt:lpstr>In today’s class </vt:lpstr>
      <vt:lpstr>The metrics of English poetry</vt:lpstr>
      <vt:lpstr>Syllables: strong vs. weak beats </vt:lpstr>
      <vt:lpstr>Stressed vs. unstressed syllables</vt:lpstr>
      <vt:lpstr>Foot 音步</vt:lpstr>
      <vt:lpstr>Poetic foot types</vt:lpstr>
      <vt:lpstr>Meter 格律</vt:lpstr>
      <vt:lpstr>Meters (number of feet in a line)</vt:lpstr>
      <vt:lpstr>Foot and meter: Example 1</vt:lpstr>
      <vt:lpstr>Foot and Meter: Example 2</vt:lpstr>
      <vt:lpstr>In-class exercise: Handout</vt:lpstr>
      <vt:lpstr>Iambic pentameter</vt:lpstr>
      <vt:lpstr>Trochaic tetrameter</vt:lpstr>
      <vt:lpstr>Dactylic tetrameter</vt:lpstr>
      <vt:lpstr>Anapestic tetrameter</vt:lpstr>
      <vt:lpstr>Blank verse and free verse </vt:lpstr>
      <vt:lpstr>Blank verse in poetry</vt:lpstr>
      <vt:lpstr>Blank verse in poetry </vt:lpstr>
      <vt:lpstr>Blank verse in disguise (from Hamlet) </vt:lpstr>
      <vt:lpstr>Iambic rhythms in hip pop </vt:lpstr>
      <vt:lpstr>Assignment</vt:lpstr>
      <vt:lpstr>Heroic couplet</vt:lpstr>
      <vt:lpstr>Heroic couplet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Stylistics</dc:title>
  <dc:creator>ZHU Ye</dc:creator>
  <cp:lastModifiedBy>岱 猫猫</cp:lastModifiedBy>
  <cp:revision>33</cp:revision>
  <dcterms:created xsi:type="dcterms:W3CDTF">2018-12-05T10:55:42Z</dcterms:created>
  <dcterms:modified xsi:type="dcterms:W3CDTF">2020-12-16T01:47:14Z</dcterms:modified>
</cp:coreProperties>
</file>