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3" r:id="rId4"/>
    <p:sldId id="285" r:id="rId5"/>
    <p:sldId id="286" r:id="rId6"/>
    <p:sldId id="287" r:id="rId7"/>
    <p:sldId id="284" r:id="rId8"/>
    <p:sldId id="288" r:id="rId9"/>
    <p:sldId id="289" r:id="rId10"/>
    <p:sldId id="290" r:id="rId11"/>
    <p:sldId id="291" r:id="rId12"/>
    <p:sldId id="292" r:id="rId13"/>
    <p:sldId id="275" r:id="rId14"/>
    <p:sldId id="276" r:id="rId15"/>
    <p:sldId id="277" r:id="rId16"/>
    <p:sldId id="278" r:id="rId17"/>
    <p:sldId id="279" r:id="rId18"/>
    <p:sldId id="280" r:id="rId19"/>
    <p:sldId id="281" r:id="rId20"/>
    <p:sldId id="282" r:id="rId21"/>
    <p:sldId id="258" r:id="rId22"/>
    <p:sldId id="268" r:id="rId23"/>
    <p:sldId id="259" r:id="rId24"/>
    <p:sldId id="264" r:id="rId25"/>
    <p:sldId id="265" r:id="rId26"/>
    <p:sldId id="266" r:id="rId27"/>
    <p:sldId id="267" r:id="rId28"/>
    <p:sldId id="260" r:id="rId29"/>
    <p:sldId id="272" r:id="rId30"/>
    <p:sldId id="273" r:id="rId31"/>
    <p:sldId id="274" r:id="rId32"/>
    <p:sldId id="261" r:id="rId33"/>
    <p:sldId id="271"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08D3F-879C-4A34-B89B-E3097F28E188}" type="datetimeFigureOut">
              <a:rPr lang="en-US" smtClean="0"/>
              <a:t>12/28/2021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F696C-5AF6-4825-A4ED-3570802BCD75}" type="slidenum">
              <a:rPr lang="en-US" smtClean="0"/>
              <a:t>‹#›</a:t>
            </a:fld>
            <a:endParaRPr lang="en-US"/>
          </a:p>
        </p:txBody>
      </p:sp>
    </p:spTree>
    <p:extLst>
      <p:ext uri="{BB962C8B-B14F-4D97-AF65-F5344CB8AC3E}">
        <p14:creationId xmlns:p14="http://schemas.microsoft.com/office/powerpoint/2010/main" val="191459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40F696C-5AF6-4825-A4ED-3570802BCD75}" type="slidenum">
              <a:rPr lang="en-US" smtClean="0"/>
              <a:t>4</a:t>
            </a:fld>
            <a:endParaRPr lang="en-US"/>
          </a:p>
        </p:txBody>
      </p:sp>
    </p:spTree>
    <p:extLst>
      <p:ext uri="{BB962C8B-B14F-4D97-AF65-F5344CB8AC3E}">
        <p14:creationId xmlns:p14="http://schemas.microsoft.com/office/powerpoint/2010/main" val="154142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40F696C-5AF6-4825-A4ED-3570802BCD75}" type="slidenum">
              <a:rPr lang="en-US" smtClean="0"/>
              <a:t>32</a:t>
            </a:fld>
            <a:endParaRPr lang="en-US"/>
          </a:p>
        </p:txBody>
      </p:sp>
    </p:spTree>
    <p:extLst>
      <p:ext uri="{BB962C8B-B14F-4D97-AF65-F5344CB8AC3E}">
        <p14:creationId xmlns:p14="http://schemas.microsoft.com/office/powerpoint/2010/main" val="1207207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40F696C-5AF6-4825-A4ED-3570802BCD75}" type="slidenum">
              <a:rPr lang="en-US" smtClean="0"/>
              <a:t>33</a:t>
            </a:fld>
            <a:endParaRPr lang="en-US"/>
          </a:p>
        </p:txBody>
      </p:sp>
    </p:spTree>
    <p:extLst>
      <p:ext uri="{BB962C8B-B14F-4D97-AF65-F5344CB8AC3E}">
        <p14:creationId xmlns:p14="http://schemas.microsoft.com/office/powerpoint/2010/main" val="353747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38209-467D-4BF9-82AE-9D787F08E0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7333DBE-D2A6-4903-BB1B-B669974C4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F473CFEE-5E56-485A-8A72-E0787310818F}"/>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5" name="页脚占位符 4">
            <a:extLst>
              <a:ext uri="{FF2B5EF4-FFF2-40B4-BE49-F238E27FC236}">
                <a16:creationId xmlns:a16="http://schemas.microsoft.com/office/drawing/2014/main" id="{BB445717-4B68-44D5-8E28-96AE653452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7B3E041-4598-4AB5-BCC4-567AC86DEC75}"/>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146841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4ED7C-B6F6-4ECF-8FD4-38341C2F8A9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863E4A2-A92E-49A0-80DA-466AB3FD9A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AD788A7-C06E-4445-A005-140802627967}"/>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5" name="页脚占位符 4">
            <a:extLst>
              <a:ext uri="{FF2B5EF4-FFF2-40B4-BE49-F238E27FC236}">
                <a16:creationId xmlns:a16="http://schemas.microsoft.com/office/drawing/2014/main" id="{A8597CB1-6E2B-4B69-82F5-A31884C2D98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0DC16F-C543-4245-8A75-11936F76AA6C}"/>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127057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21450B-B0F7-422A-A434-C9E2C5F8FC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DEA512C-B436-4695-AFD4-451DC4D81A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7F5F806-2A09-47F7-82C9-2838E63833C6}"/>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5" name="页脚占位符 4">
            <a:extLst>
              <a:ext uri="{FF2B5EF4-FFF2-40B4-BE49-F238E27FC236}">
                <a16:creationId xmlns:a16="http://schemas.microsoft.com/office/drawing/2014/main" id="{2D660738-26AE-4C58-A5E7-D55923675E7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F3ACD48-FA8A-403F-BFBD-B2BA5D9D1B38}"/>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309327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70A95-2C01-4C9C-876B-3EF9E1D052C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B4B4B50-DA5B-45CF-8687-AB1325FC38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0997AB1-36FD-4023-8268-DA6A0B94AAC5}"/>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5" name="页脚占位符 4">
            <a:extLst>
              <a:ext uri="{FF2B5EF4-FFF2-40B4-BE49-F238E27FC236}">
                <a16:creationId xmlns:a16="http://schemas.microsoft.com/office/drawing/2014/main" id="{08F6705E-45A4-4631-B4EC-2544CA2587A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F8037E5-782B-449B-BC08-D159822DF997}"/>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160427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3C35C-DD79-4469-AB00-EE0FE1D4BA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4D4EAEB-ABB9-44A6-94DB-DD4311A9C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06850A9-691B-4B86-AC26-519202D20E0D}"/>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5" name="页脚占位符 4">
            <a:extLst>
              <a:ext uri="{FF2B5EF4-FFF2-40B4-BE49-F238E27FC236}">
                <a16:creationId xmlns:a16="http://schemas.microsoft.com/office/drawing/2014/main" id="{5AE9C307-55E8-401A-BF9D-57435922075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71BD96D-E284-4DD6-9891-26DA9F3FE731}"/>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31606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A9473-3727-4562-BAF1-AFF7696F585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9D29E8F-302E-426D-90E1-BC23F67CE72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EFC889C-8AA6-46A4-A3F6-0F63AB54FC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A274B6C-91B6-494A-BCE2-41C84421F8DD}"/>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6" name="页脚占位符 5">
            <a:extLst>
              <a:ext uri="{FF2B5EF4-FFF2-40B4-BE49-F238E27FC236}">
                <a16:creationId xmlns:a16="http://schemas.microsoft.com/office/drawing/2014/main" id="{F4D6AA3F-1BDD-4880-A41A-0F4799D88EB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19B39F4-46EB-4921-BE19-ADD0DB8E2AD4}"/>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408588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F1F6B-F145-458A-9D64-8E4D73FF4478}"/>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B0E8206-B2AF-460C-A6C8-06512DA40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0DF947-E5D2-47E4-8298-C364530B3D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55B39EE6-3638-4801-82F4-9D794CB67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89E375-47F4-4BF5-B040-D7AA6A4059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88381FB7-6F46-428F-B90E-310BF37151FB}"/>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8" name="页脚占位符 7">
            <a:extLst>
              <a:ext uri="{FF2B5EF4-FFF2-40B4-BE49-F238E27FC236}">
                <a16:creationId xmlns:a16="http://schemas.microsoft.com/office/drawing/2014/main" id="{2F5FA5C6-0499-458E-A9F7-DF48DDB7BE16}"/>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9CD4EB87-B70A-4F0C-A8C2-9BC38F795E05}"/>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398051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7B21A-39A7-4F40-8363-3CA137C7213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B973361-D7AC-4707-B871-E09E9FCA6B7A}"/>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4" name="页脚占位符 3">
            <a:extLst>
              <a:ext uri="{FF2B5EF4-FFF2-40B4-BE49-F238E27FC236}">
                <a16:creationId xmlns:a16="http://schemas.microsoft.com/office/drawing/2014/main" id="{24AEEB44-0DB0-40AD-B707-3ACF649894E4}"/>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B16527B6-184C-4892-AF7E-607A770182B0}"/>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198911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A5321B-3062-4102-AF96-05C51418CDE1}"/>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3" name="页脚占位符 2">
            <a:extLst>
              <a:ext uri="{FF2B5EF4-FFF2-40B4-BE49-F238E27FC236}">
                <a16:creationId xmlns:a16="http://schemas.microsoft.com/office/drawing/2014/main" id="{4AFC029B-FF2A-4B1F-B259-28E3841CB3E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EA10C57F-279B-4360-81F6-6690A97607E0}"/>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390973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B78E4-4439-4C94-A036-56DA789A76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35F8135-4A07-4D69-992F-0E5A3DA63D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3572E063-A346-4318-83DA-891548176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25FD33-40D2-451F-BC18-FBD41262763C}"/>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6" name="页脚占位符 5">
            <a:extLst>
              <a:ext uri="{FF2B5EF4-FFF2-40B4-BE49-F238E27FC236}">
                <a16:creationId xmlns:a16="http://schemas.microsoft.com/office/drawing/2014/main" id="{CD7BEF91-72FC-4EA8-B386-7D2AAEACCE7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613AF39-095E-4088-BB70-1F6D26A10CE7}"/>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8307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142F9-AE91-4200-9921-67D2C8B96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1598D06-3A0B-403D-B44B-D4720158A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4D741377-1A4F-4CA5-86A8-ECCFE195D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8AB58F-9C91-4982-B6E6-8B79305B81FF}"/>
              </a:ext>
            </a:extLst>
          </p:cNvPr>
          <p:cNvSpPr>
            <a:spLocks noGrp="1"/>
          </p:cNvSpPr>
          <p:nvPr>
            <p:ph type="dt" sz="half" idx="10"/>
          </p:nvPr>
        </p:nvSpPr>
        <p:spPr/>
        <p:txBody>
          <a:bodyPr/>
          <a:lstStyle/>
          <a:p>
            <a:fld id="{55334D99-8D55-4A6B-866F-57C2B02CAB37}" type="datetimeFigureOut">
              <a:rPr lang="en-US" smtClean="0"/>
              <a:t>12/28/2021</a:t>
            </a:fld>
            <a:endParaRPr lang="en-US"/>
          </a:p>
        </p:txBody>
      </p:sp>
      <p:sp>
        <p:nvSpPr>
          <p:cNvPr id="6" name="页脚占位符 5">
            <a:extLst>
              <a:ext uri="{FF2B5EF4-FFF2-40B4-BE49-F238E27FC236}">
                <a16:creationId xmlns:a16="http://schemas.microsoft.com/office/drawing/2014/main" id="{20B1C9A7-465A-4AB4-A333-8ECA34C43B0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436C9F2-53E2-4E06-AC99-6DC2979424F9}"/>
              </a:ext>
            </a:extLst>
          </p:cNvPr>
          <p:cNvSpPr>
            <a:spLocks noGrp="1"/>
          </p:cNvSpPr>
          <p:nvPr>
            <p:ph type="sldNum" sz="quarter" idx="12"/>
          </p:nvPr>
        </p:nvSpPr>
        <p:spPr/>
        <p:txBody>
          <a:bodyPr/>
          <a:lstStyle/>
          <a:p>
            <a:fld id="{9ECAA101-C6CC-4050-8E47-0B623B18FAA7}" type="slidenum">
              <a:rPr lang="en-US" smtClean="0"/>
              <a:t>‹#›</a:t>
            </a:fld>
            <a:endParaRPr lang="en-US"/>
          </a:p>
        </p:txBody>
      </p:sp>
    </p:spTree>
    <p:extLst>
      <p:ext uri="{BB962C8B-B14F-4D97-AF65-F5344CB8AC3E}">
        <p14:creationId xmlns:p14="http://schemas.microsoft.com/office/powerpoint/2010/main" val="400448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7A1CEA-DDF6-4208-8234-807BD7213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E4744DE-0688-492C-B213-9251AAFBF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48F5967-9D42-45A5-86F7-BAEBB63E8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34D99-8D55-4A6B-866F-57C2B02CAB37}" type="datetimeFigureOut">
              <a:rPr lang="en-US" smtClean="0"/>
              <a:t>12/28/2021</a:t>
            </a:fld>
            <a:endParaRPr lang="en-US"/>
          </a:p>
        </p:txBody>
      </p:sp>
      <p:sp>
        <p:nvSpPr>
          <p:cNvPr id="5" name="页脚占位符 4">
            <a:extLst>
              <a:ext uri="{FF2B5EF4-FFF2-40B4-BE49-F238E27FC236}">
                <a16:creationId xmlns:a16="http://schemas.microsoft.com/office/drawing/2014/main" id="{E435936D-AE6E-475F-BF06-19B232CFC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9C43C3A9-BEE9-48EB-8AE7-43442C5DD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AA101-C6CC-4050-8E47-0B623B18FAA7}" type="slidenum">
              <a:rPr lang="en-US" smtClean="0"/>
              <a:t>‹#›</a:t>
            </a:fld>
            <a:endParaRPr lang="en-US"/>
          </a:p>
        </p:txBody>
      </p:sp>
    </p:spTree>
    <p:extLst>
      <p:ext uri="{BB962C8B-B14F-4D97-AF65-F5344CB8AC3E}">
        <p14:creationId xmlns:p14="http://schemas.microsoft.com/office/powerpoint/2010/main" val="424676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rbandictionary.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666AE-72E9-4E56-9705-A2C79C4D9D4C}"/>
              </a:ext>
            </a:extLst>
          </p:cNvPr>
          <p:cNvSpPr>
            <a:spLocks noGrp="1"/>
          </p:cNvSpPr>
          <p:nvPr>
            <p:ph type="ctrTitle"/>
          </p:nvPr>
        </p:nvSpPr>
        <p:spPr/>
        <p:txBody>
          <a:bodyPr/>
          <a:lstStyle/>
          <a:p>
            <a:pPr algn="l"/>
            <a:r>
              <a:rPr lang="en-US" dirty="0">
                <a:latin typeface="Helvetica Black" pitchFamily="50" charset="0"/>
              </a:rPr>
              <a:t>Respelling in Text Messages</a:t>
            </a:r>
          </a:p>
        </p:txBody>
      </p:sp>
      <p:sp>
        <p:nvSpPr>
          <p:cNvPr id="3" name="副标题 2">
            <a:extLst>
              <a:ext uri="{FF2B5EF4-FFF2-40B4-BE49-F238E27FC236}">
                <a16:creationId xmlns:a16="http://schemas.microsoft.com/office/drawing/2014/main" id="{A5BDF31C-DEC7-4499-8BC2-E6C63122F4AE}"/>
              </a:ext>
            </a:extLst>
          </p:cNvPr>
          <p:cNvSpPr>
            <a:spLocks noGrp="1"/>
          </p:cNvSpPr>
          <p:nvPr>
            <p:ph type="subTitle" idx="1"/>
          </p:nvPr>
        </p:nvSpPr>
        <p:spPr>
          <a:xfrm>
            <a:off x="1524000" y="3792538"/>
            <a:ext cx="9144000" cy="1465261"/>
          </a:xfrm>
        </p:spPr>
        <p:txBody>
          <a:bodyPr/>
          <a:lstStyle/>
          <a:p>
            <a:pPr algn="l"/>
            <a:r>
              <a:rPr lang="zh-CN" altLang="en-US" dirty="0"/>
              <a:t>黄士慧 虞杨杰 宁若汐</a:t>
            </a:r>
            <a:endParaRPr lang="en-US" dirty="0"/>
          </a:p>
        </p:txBody>
      </p:sp>
      <p:sp>
        <p:nvSpPr>
          <p:cNvPr id="5" name="文本框 4">
            <a:extLst>
              <a:ext uri="{FF2B5EF4-FFF2-40B4-BE49-F238E27FC236}">
                <a16:creationId xmlns:a16="http://schemas.microsoft.com/office/drawing/2014/main" id="{33672653-2BA1-4D7E-AB8D-F91B543E2C9B}"/>
              </a:ext>
            </a:extLst>
          </p:cNvPr>
          <p:cNvSpPr txBox="1"/>
          <p:nvPr/>
        </p:nvSpPr>
        <p:spPr>
          <a:xfrm rot="20411657">
            <a:off x="-367499" y="-270201"/>
            <a:ext cx="1991739" cy="1862048"/>
          </a:xfrm>
          <a:prstGeom prst="rect">
            <a:avLst/>
          </a:prstGeom>
          <a:noFill/>
        </p:spPr>
        <p:txBody>
          <a:bodyPr wrap="square">
            <a:spAutoFit/>
          </a:bodyPr>
          <a:lstStyle/>
          <a:p>
            <a:r>
              <a:rPr lang="zh-CN" altLang="en-US" sz="11500" dirty="0"/>
              <a:t>💬</a:t>
            </a:r>
            <a:endParaRPr lang="en-US" sz="11500" dirty="0"/>
          </a:p>
        </p:txBody>
      </p:sp>
      <p:sp>
        <p:nvSpPr>
          <p:cNvPr id="6" name="文本框 5">
            <a:extLst>
              <a:ext uri="{FF2B5EF4-FFF2-40B4-BE49-F238E27FC236}">
                <a16:creationId xmlns:a16="http://schemas.microsoft.com/office/drawing/2014/main" id="{283D49A0-D028-4063-B230-BCAB97ADA252}"/>
              </a:ext>
            </a:extLst>
          </p:cNvPr>
          <p:cNvSpPr txBox="1"/>
          <p:nvPr/>
        </p:nvSpPr>
        <p:spPr>
          <a:xfrm rot="1487635">
            <a:off x="-1213610" y="1865610"/>
            <a:ext cx="1991739" cy="1862048"/>
          </a:xfrm>
          <a:prstGeom prst="rect">
            <a:avLst/>
          </a:prstGeom>
          <a:noFill/>
        </p:spPr>
        <p:txBody>
          <a:bodyPr wrap="square">
            <a:spAutoFit/>
          </a:bodyPr>
          <a:lstStyle/>
          <a:p>
            <a:r>
              <a:rPr lang="zh-CN" altLang="en-US" sz="11500" dirty="0"/>
              <a:t>💬</a:t>
            </a:r>
            <a:endParaRPr lang="en-US" sz="11500" dirty="0"/>
          </a:p>
        </p:txBody>
      </p:sp>
      <p:sp>
        <p:nvSpPr>
          <p:cNvPr id="7" name="文本框 6">
            <a:extLst>
              <a:ext uri="{FF2B5EF4-FFF2-40B4-BE49-F238E27FC236}">
                <a16:creationId xmlns:a16="http://schemas.microsoft.com/office/drawing/2014/main" id="{3FEA9225-550E-4755-AD38-C3DC0FE3719D}"/>
              </a:ext>
            </a:extLst>
          </p:cNvPr>
          <p:cNvSpPr txBox="1"/>
          <p:nvPr/>
        </p:nvSpPr>
        <p:spPr>
          <a:xfrm rot="20389103">
            <a:off x="-1086366" y="4221747"/>
            <a:ext cx="1991739" cy="1862048"/>
          </a:xfrm>
          <a:prstGeom prst="rect">
            <a:avLst/>
          </a:prstGeom>
          <a:noFill/>
        </p:spPr>
        <p:txBody>
          <a:bodyPr wrap="square">
            <a:spAutoFit/>
          </a:bodyPr>
          <a:lstStyle/>
          <a:p>
            <a:r>
              <a:rPr lang="zh-CN" altLang="en-US" sz="11500" dirty="0"/>
              <a:t>💬</a:t>
            </a:r>
            <a:endParaRPr lang="en-US" sz="11500" dirty="0"/>
          </a:p>
        </p:txBody>
      </p:sp>
      <p:sp>
        <p:nvSpPr>
          <p:cNvPr id="8" name="文本框 7">
            <a:extLst>
              <a:ext uri="{FF2B5EF4-FFF2-40B4-BE49-F238E27FC236}">
                <a16:creationId xmlns:a16="http://schemas.microsoft.com/office/drawing/2014/main" id="{F8B17091-05A9-4D0E-8B03-43D348F674E3}"/>
              </a:ext>
            </a:extLst>
          </p:cNvPr>
          <p:cNvSpPr txBox="1"/>
          <p:nvPr/>
        </p:nvSpPr>
        <p:spPr>
          <a:xfrm rot="2115167">
            <a:off x="2167929" y="114847"/>
            <a:ext cx="1991739" cy="1862048"/>
          </a:xfrm>
          <a:prstGeom prst="rect">
            <a:avLst/>
          </a:prstGeom>
          <a:noFill/>
        </p:spPr>
        <p:txBody>
          <a:bodyPr wrap="square">
            <a:spAutoFit/>
          </a:bodyPr>
          <a:lstStyle/>
          <a:p>
            <a:r>
              <a:rPr lang="zh-CN" altLang="en-US" sz="11500" dirty="0"/>
              <a:t>💬</a:t>
            </a:r>
            <a:endParaRPr lang="en-US" sz="11500" dirty="0"/>
          </a:p>
        </p:txBody>
      </p:sp>
      <p:sp>
        <p:nvSpPr>
          <p:cNvPr id="9" name="文本框 8">
            <a:extLst>
              <a:ext uri="{FF2B5EF4-FFF2-40B4-BE49-F238E27FC236}">
                <a16:creationId xmlns:a16="http://schemas.microsoft.com/office/drawing/2014/main" id="{22C24AD7-13DC-41DC-A023-C4B6BD32BD73}"/>
              </a:ext>
            </a:extLst>
          </p:cNvPr>
          <p:cNvSpPr txBox="1"/>
          <p:nvPr/>
        </p:nvSpPr>
        <p:spPr>
          <a:xfrm rot="19540718">
            <a:off x="8672842" y="-438117"/>
            <a:ext cx="1991739" cy="1862048"/>
          </a:xfrm>
          <a:prstGeom prst="rect">
            <a:avLst/>
          </a:prstGeom>
          <a:noFill/>
        </p:spPr>
        <p:txBody>
          <a:bodyPr wrap="square">
            <a:spAutoFit/>
          </a:bodyPr>
          <a:lstStyle/>
          <a:p>
            <a:r>
              <a:rPr lang="zh-CN" altLang="en-US" sz="11500" dirty="0"/>
              <a:t>💬</a:t>
            </a:r>
            <a:endParaRPr lang="en-US" sz="11500" dirty="0"/>
          </a:p>
        </p:txBody>
      </p:sp>
      <p:sp>
        <p:nvSpPr>
          <p:cNvPr id="10" name="文本框 9">
            <a:extLst>
              <a:ext uri="{FF2B5EF4-FFF2-40B4-BE49-F238E27FC236}">
                <a16:creationId xmlns:a16="http://schemas.microsoft.com/office/drawing/2014/main" id="{82FC5450-CD8F-46D0-A10E-A5077AC88CF9}"/>
              </a:ext>
            </a:extLst>
          </p:cNvPr>
          <p:cNvSpPr txBox="1"/>
          <p:nvPr/>
        </p:nvSpPr>
        <p:spPr>
          <a:xfrm rot="1106778">
            <a:off x="11015665" y="1004676"/>
            <a:ext cx="1991739" cy="1862048"/>
          </a:xfrm>
          <a:prstGeom prst="rect">
            <a:avLst/>
          </a:prstGeom>
          <a:noFill/>
        </p:spPr>
        <p:txBody>
          <a:bodyPr wrap="square">
            <a:spAutoFit/>
          </a:bodyPr>
          <a:lstStyle/>
          <a:p>
            <a:r>
              <a:rPr lang="zh-CN" altLang="en-US" sz="11500" dirty="0"/>
              <a:t>💬</a:t>
            </a:r>
            <a:endParaRPr lang="en-US" sz="11500" dirty="0"/>
          </a:p>
        </p:txBody>
      </p:sp>
      <p:sp>
        <p:nvSpPr>
          <p:cNvPr id="11" name="文本框 10">
            <a:extLst>
              <a:ext uri="{FF2B5EF4-FFF2-40B4-BE49-F238E27FC236}">
                <a16:creationId xmlns:a16="http://schemas.microsoft.com/office/drawing/2014/main" id="{FC7AB668-8F3A-4BFC-B1E5-68F35862515F}"/>
              </a:ext>
            </a:extLst>
          </p:cNvPr>
          <p:cNvSpPr txBox="1"/>
          <p:nvPr/>
        </p:nvSpPr>
        <p:spPr>
          <a:xfrm rot="20906569">
            <a:off x="10911424" y="3266887"/>
            <a:ext cx="1991739" cy="1862048"/>
          </a:xfrm>
          <a:prstGeom prst="rect">
            <a:avLst/>
          </a:prstGeom>
          <a:noFill/>
        </p:spPr>
        <p:txBody>
          <a:bodyPr wrap="square">
            <a:spAutoFit/>
          </a:bodyPr>
          <a:lstStyle/>
          <a:p>
            <a:r>
              <a:rPr lang="zh-CN" altLang="en-US" sz="11500" dirty="0"/>
              <a:t>💬</a:t>
            </a:r>
            <a:endParaRPr lang="en-US" sz="11500" dirty="0"/>
          </a:p>
        </p:txBody>
      </p:sp>
      <p:sp>
        <p:nvSpPr>
          <p:cNvPr id="12" name="文本框 11">
            <a:extLst>
              <a:ext uri="{FF2B5EF4-FFF2-40B4-BE49-F238E27FC236}">
                <a16:creationId xmlns:a16="http://schemas.microsoft.com/office/drawing/2014/main" id="{0616B704-2CB2-436F-86FF-E7AEE465ACD7}"/>
              </a:ext>
            </a:extLst>
          </p:cNvPr>
          <p:cNvSpPr txBox="1"/>
          <p:nvPr/>
        </p:nvSpPr>
        <p:spPr>
          <a:xfrm rot="3579313">
            <a:off x="7628804" y="5363810"/>
            <a:ext cx="1991739" cy="1862048"/>
          </a:xfrm>
          <a:prstGeom prst="rect">
            <a:avLst/>
          </a:prstGeom>
          <a:noFill/>
        </p:spPr>
        <p:txBody>
          <a:bodyPr wrap="square">
            <a:spAutoFit/>
          </a:bodyPr>
          <a:lstStyle/>
          <a:p>
            <a:r>
              <a:rPr lang="zh-CN" altLang="en-US" sz="11500" dirty="0"/>
              <a:t>💬</a:t>
            </a:r>
            <a:endParaRPr lang="en-US" sz="11500" dirty="0"/>
          </a:p>
        </p:txBody>
      </p:sp>
      <p:sp>
        <p:nvSpPr>
          <p:cNvPr id="13" name="文本框 12">
            <a:extLst>
              <a:ext uri="{FF2B5EF4-FFF2-40B4-BE49-F238E27FC236}">
                <a16:creationId xmlns:a16="http://schemas.microsoft.com/office/drawing/2014/main" id="{E7374E79-354A-462C-B859-C74C411EA03B}"/>
              </a:ext>
            </a:extLst>
          </p:cNvPr>
          <p:cNvSpPr txBox="1"/>
          <p:nvPr/>
        </p:nvSpPr>
        <p:spPr>
          <a:xfrm rot="20545463">
            <a:off x="10345196" y="5505320"/>
            <a:ext cx="1991739" cy="1862048"/>
          </a:xfrm>
          <a:prstGeom prst="rect">
            <a:avLst/>
          </a:prstGeom>
          <a:noFill/>
        </p:spPr>
        <p:txBody>
          <a:bodyPr wrap="square">
            <a:spAutoFit/>
          </a:bodyPr>
          <a:lstStyle/>
          <a:p>
            <a:r>
              <a:rPr lang="zh-CN" altLang="en-US" sz="11500" dirty="0"/>
              <a:t>💬</a:t>
            </a:r>
            <a:endParaRPr lang="en-US" sz="11500" dirty="0"/>
          </a:p>
        </p:txBody>
      </p:sp>
      <p:sp>
        <p:nvSpPr>
          <p:cNvPr id="14" name="文本框 13">
            <a:extLst>
              <a:ext uri="{FF2B5EF4-FFF2-40B4-BE49-F238E27FC236}">
                <a16:creationId xmlns:a16="http://schemas.microsoft.com/office/drawing/2014/main" id="{0E28D00B-6A3C-4240-8F0D-9C07051658BF}"/>
              </a:ext>
            </a:extLst>
          </p:cNvPr>
          <p:cNvSpPr txBox="1"/>
          <p:nvPr/>
        </p:nvSpPr>
        <p:spPr>
          <a:xfrm rot="556718">
            <a:off x="5045938" y="-404173"/>
            <a:ext cx="1991739" cy="1862048"/>
          </a:xfrm>
          <a:prstGeom prst="rect">
            <a:avLst/>
          </a:prstGeom>
          <a:noFill/>
        </p:spPr>
        <p:txBody>
          <a:bodyPr wrap="square">
            <a:spAutoFit/>
          </a:bodyPr>
          <a:lstStyle/>
          <a:p>
            <a:r>
              <a:rPr lang="zh-CN" altLang="en-US" sz="11500" dirty="0"/>
              <a:t>💬</a:t>
            </a:r>
            <a:endParaRPr lang="en-US" sz="11500" dirty="0"/>
          </a:p>
        </p:txBody>
      </p:sp>
      <p:sp>
        <p:nvSpPr>
          <p:cNvPr id="15" name="文本框 14">
            <a:extLst>
              <a:ext uri="{FF2B5EF4-FFF2-40B4-BE49-F238E27FC236}">
                <a16:creationId xmlns:a16="http://schemas.microsoft.com/office/drawing/2014/main" id="{322E8101-551B-4E36-91CE-F69167DC054F}"/>
              </a:ext>
            </a:extLst>
          </p:cNvPr>
          <p:cNvSpPr txBox="1"/>
          <p:nvPr/>
        </p:nvSpPr>
        <p:spPr>
          <a:xfrm rot="1280881">
            <a:off x="1384055" y="5288925"/>
            <a:ext cx="1991739" cy="1862048"/>
          </a:xfrm>
          <a:prstGeom prst="rect">
            <a:avLst/>
          </a:prstGeom>
          <a:noFill/>
        </p:spPr>
        <p:txBody>
          <a:bodyPr wrap="square">
            <a:spAutoFit/>
          </a:bodyPr>
          <a:lstStyle/>
          <a:p>
            <a:r>
              <a:rPr lang="zh-CN" altLang="en-US" sz="11500" dirty="0"/>
              <a:t>💬</a:t>
            </a:r>
            <a:endParaRPr lang="en-US" sz="11500" dirty="0"/>
          </a:p>
        </p:txBody>
      </p:sp>
      <p:sp>
        <p:nvSpPr>
          <p:cNvPr id="16" name="文本框 15">
            <a:extLst>
              <a:ext uri="{FF2B5EF4-FFF2-40B4-BE49-F238E27FC236}">
                <a16:creationId xmlns:a16="http://schemas.microsoft.com/office/drawing/2014/main" id="{8742C2BE-2D24-474A-91AA-3B5D31094698}"/>
              </a:ext>
            </a:extLst>
          </p:cNvPr>
          <p:cNvSpPr txBox="1"/>
          <p:nvPr/>
        </p:nvSpPr>
        <p:spPr>
          <a:xfrm rot="20089663">
            <a:off x="4801295" y="4765087"/>
            <a:ext cx="1991739" cy="1862048"/>
          </a:xfrm>
          <a:prstGeom prst="rect">
            <a:avLst/>
          </a:prstGeom>
          <a:noFill/>
        </p:spPr>
        <p:txBody>
          <a:bodyPr wrap="square">
            <a:spAutoFit/>
          </a:bodyPr>
          <a:lstStyle/>
          <a:p>
            <a:r>
              <a:rPr lang="zh-CN" altLang="en-US" sz="11500" dirty="0"/>
              <a:t>💬</a:t>
            </a:r>
            <a:endParaRPr lang="en-US" sz="11500" dirty="0"/>
          </a:p>
        </p:txBody>
      </p:sp>
    </p:spTree>
    <p:extLst>
      <p:ext uri="{BB962C8B-B14F-4D97-AF65-F5344CB8AC3E}">
        <p14:creationId xmlns:p14="http://schemas.microsoft.com/office/powerpoint/2010/main" val="171006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86865-DF18-C340-BAB7-FD2180CCE299}"/>
              </a:ext>
            </a:extLst>
          </p:cNvPr>
          <p:cNvSpPr>
            <a:spLocks noGrp="1"/>
          </p:cNvSpPr>
          <p:nvPr>
            <p:ph type="title"/>
          </p:nvPr>
        </p:nvSpPr>
        <p:spPr/>
        <p:txBody>
          <a:bodyPr>
            <a:normAutofit/>
          </a:bodyPr>
          <a:lstStyle/>
          <a:p>
            <a:r>
              <a:rPr kumimoji="1" lang="en-US" altLang="zh-CN" sz="4900" dirty="0">
                <a:latin typeface="Helvetica" pitchFamily="2" charset="0"/>
              </a:rPr>
              <a:t>Motivation for respellings:</a:t>
            </a:r>
            <a:endParaRPr kumimoji="1" lang="zh-CN" altLang="en-US" sz="4900" dirty="0">
              <a:latin typeface="Helvetica" pitchFamily="2" charset="0"/>
            </a:endParaRPr>
          </a:p>
        </p:txBody>
      </p:sp>
      <p:sp>
        <p:nvSpPr>
          <p:cNvPr id="3" name="内容占位符 2">
            <a:extLst>
              <a:ext uri="{FF2B5EF4-FFF2-40B4-BE49-F238E27FC236}">
                <a16:creationId xmlns:a16="http://schemas.microsoft.com/office/drawing/2014/main" id="{04664F61-31C1-114B-AF05-A2515AE039E4}"/>
              </a:ext>
            </a:extLst>
          </p:cNvPr>
          <p:cNvSpPr>
            <a:spLocks noGrp="1"/>
          </p:cNvSpPr>
          <p:nvPr>
            <p:ph idx="1"/>
          </p:nvPr>
        </p:nvSpPr>
        <p:spPr/>
        <p:txBody>
          <a:bodyPr>
            <a:normAutofit fontScale="92500" lnSpcReduction="20000"/>
          </a:bodyPr>
          <a:lstStyle/>
          <a:p>
            <a:pPr marL="0" indent="0">
              <a:buNone/>
            </a:pPr>
            <a:r>
              <a:rPr lang="en" altLang="zh-CN" sz="3600" b="1" dirty="0">
                <a:latin typeface="Helvetica" pitchFamily="2" charset="0"/>
              </a:rPr>
              <a:t>1 </a:t>
            </a:r>
            <a:r>
              <a:rPr lang="en" altLang="zh-CN" sz="3600" dirty="0">
                <a:latin typeface="Helvetica" pitchFamily="2" charset="0"/>
              </a:rPr>
              <a:t>‘brevity and speed’ (seen in lexical abbreviation including letter-number homophones; and the minimal use of capitalization, punctuation and spacing); </a:t>
            </a:r>
          </a:p>
          <a:p>
            <a:pPr marL="0" indent="0">
              <a:buNone/>
            </a:pPr>
            <a:r>
              <a:rPr lang="en" altLang="zh-CN" sz="3600" b="1" dirty="0">
                <a:latin typeface="Helvetica" pitchFamily="2" charset="0"/>
              </a:rPr>
              <a:t>2 </a:t>
            </a:r>
            <a:r>
              <a:rPr lang="en" altLang="zh-CN" sz="3600" dirty="0">
                <a:latin typeface="Helvetica" pitchFamily="2" charset="0"/>
              </a:rPr>
              <a:t>‘paralinguistic restitution’ (such as the use of capitals to indicate emphasis or loudness, or multiple punctuation, which compensate for the lack of such features as stress and intonation) </a:t>
            </a:r>
          </a:p>
          <a:p>
            <a:pPr marL="0" indent="0">
              <a:buNone/>
            </a:pPr>
            <a:r>
              <a:rPr lang="en" altLang="zh-CN" sz="3600" b="1" dirty="0">
                <a:latin typeface="Helvetica" pitchFamily="2" charset="0"/>
              </a:rPr>
              <a:t>3 </a:t>
            </a:r>
            <a:r>
              <a:rPr lang="en" altLang="zh-CN" sz="3600" dirty="0">
                <a:latin typeface="Helvetica" pitchFamily="2" charset="0"/>
              </a:rPr>
              <a:t>‘phonological approximation’ (i.e. often playful attempts to capture informal speech such as &lt;</a:t>
            </a:r>
            <a:r>
              <a:rPr lang="en" altLang="zh-CN" sz="3600" dirty="0" err="1">
                <a:latin typeface="Helvetica" pitchFamily="2" charset="0"/>
              </a:rPr>
              <a:t>ya</a:t>
            </a:r>
            <a:r>
              <a:rPr lang="en" altLang="zh-CN" sz="3600" dirty="0">
                <a:latin typeface="Helvetica" pitchFamily="2" charset="0"/>
              </a:rPr>
              <a:t>&gt; or &lt;nope&gt;).</a:t>
            </a:r>
          </a:p>
        </p:txBody>
      </p:sp>
    </p:spTree>
    <p:extLst>
      <p:ext uri="{BB962C8B-B14F-4D97-AF65-F5344CB8AC3E}">
        <p14:creationId xmlns:p14="http://schemas.microsoft.com/office/powerpoint/2010/main" val="273096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D7A92-0634-B843-9EF9-511E8BC18313}"/>
              </a:ext>
            </a:extLst>
          </p:cNvPr>
          <p:cNvSpPr>
            <a:spLocks noGrp="1"/>
          </p:cNvSpPr>
          <p:nvPr>
            <p:ph type="title"/>
          </p:nvPr>
        </p:nvSpPr>
        <p:spPr/>
        <p:txBody>
          <a:bodyPr>
            <a:normAutofit/>
          </a:bodyPr>
          <a:lstStyle/>
          <a:p>
            <a:r>
              <a:rPr lang="en" altLang="zh-CN" sz="4900" dirty="0">
                <a:latin typeface="Helvetica" pitchFamily="2" charset="0"/>
              </a:rPr>
              <a:t>A sociocultural model of orthography </a:t>
            </a:r>
            <a:endParaRPr kumimoji="1" lang="zh-CN" altLang="en-US" sz="4900" dirty="0">
              <a:latin typeface="Helvetica" pitchFamily="2" charset="0"/>
            </a:endParaRPr>
          </a:p>
        </p:txBody>
      </p:sp>
      <p:sp>
        <p:nvSpPr>
          <p:cNvPr id="3" name="内容占位符 2">
            <a:extLst>
              <a:ext uri="{FF2B5EF4-FFF2-40B4-BE49-F238E27FC236}">
                <a16:creationId xmlns:a16="http://schemas.microsoft.com/office/drawing/2014/main" id="{6FCC8DBE-83E8-EB4A-A935-9076A60C6336}"/>
              </a:ext>
            </a:extLst>
          </p:cNvPr>
          <p:cNvSpPr>
            <a:spLocks noGrp="1"/>
          </p:cNvSpPr>
          <p:nvPr>
            <p:ph idx="1"/>
          </p:nvPr>
        </p:nvSpPr>
        <p:spPr/>
        <p:txBody>
          <a:bodyPr>
            <a:normAutofit/>
          </a:bodyPr>
          <a:lstStyle/>
          <a:p>
            <a:r>
              <a:rPr kumimoji="1" lang="en-US" altLang="zh-CN" sz="3600" dirty="0">
                <a:latin typeface="Helvetica" pitchFamily="2" charset="0"/>
              </a:rPr>
              <a:t>Right/wrong</a:t>
            </a:r>
          </a:p>
          <a:p>
            <a:r>
              <a:rPr lang="en" altLang="zh-CN" sz="3600" dirty="0">
                <a:latin typeface="Helvetica" pitchFamily="2" charset="0"/>
              </a:rPr>
              <a:t>adhering to the correct model or diverging from it, both carry social meaning – it says something about who you are and how society sees you. </a:t>
            </a:r>
          </a:p>
          <a:p>
            <a:r>
              <a:rPr lang="en" altLang="zh-CN" sz="3600" dirty="0">
                <a:latin typeface="Helvetica" pitchFamily="2" charset="0"/>
              </a:rPr>
              <a:t>The significance and status of orthography and spelling can only be appreciated when its context is taken into account. </a:t>
            </a:r>
          </a:p>
          <a:p>
            <a:endParaRPr lang="en" altLang="zh-CN" sz="3600" dirty="0">
              <a:latin typeface="Helvetica" pitchFamily="2" charset="0"/>
            </a:endParaRPr>
          </a:p>
          <a:p>
            <a:endParaRPr kumimoji="1" lang="zh-CN" altLang="en-US" sz="3600" dirty="0">
              <a:latin typeface="Helvetica" pitchFamily="2" charset="0"/>
            </a:endParaRPr>
          </a:p>
        </p:txBody>
      </p:sp>
    </p:spTree>
    <p:extLst>
      <p:ext uri="{BB962C8B-B14F-4D97-AF65-F5344CB8AC3E}">
        <p14:creationId xmlns:p14="http://schemas.microsoft.com/office/powerpoint/2010/main" val="381786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6F8CF-C4C5-F946-B71B-36300C2BB8F7}"/>
              </a:ext>
            </a:extLst>
          </p:cNvPr>
          <p:cNvSpPr>
            <a:spLocks noGrp="1"/>
          </p:cNvSpPr>
          <p:nvPr>
            <p:ph type="title"/>
          </p:nvPr>
        </p:nvSpPr>
        <p:spPr/>
        <p:txBody>
          <a:bodyPr>
            <a:normAutofit/>
          </a:bodyPr>
          <a:lstStyle/>
          <a:p>
            <a:r>
              <a:rPr kumimoji="1" lang="en-US" altLang="zh-CN" sz="4900" dirty="0">
                <a:latin typeface="Helvetica" pitchFamily="2" charset="0"/>
              </a:rPr>
              <a:t>Orthography and spelling</a:t>
            </a:r>
            <a:endParaRPr kumimoji="1" lang="zh-CN" altLang="en-US" sz="4900" dirty="0">
              <a:latin typeface="Helvetica" pitchFamily="2" charset="0"/>
            </a:endParaRPr>
          </a:p>
        </p:txBody>
      </p:sp>
      <p:sp>
        <p:nvSpPr>
          <p:cNvPr id="3" name="内容占位符 2">
            <a:extLst>
              <a:ext uri="{FF2B5EF4-FFF2-40B4-BE49-F238E27FC236}">
                <a16:creationId xmlns:a16="http://schemas.microsoft.com/office/drawing/2014/main" id="{A69CC1C6-6B47-124D-BC45-62F2E8DCE5F9}"/>
              </a:ext>
            </a:extLst>
          </p:cNvPr>
          <p:cNvSpPr>
            <a:spLocks noGrp="1"/>
          </p:cNvSpPr>
          <p:nvPr>
            <p:ph idx="1"/>
          </p:nvPr>
        </p:nvSpPr>
        <p:spPr/>
        <p:txBody>
          <a:bodyPr>
            <a:normAutofit fontScale="92500" lnSpcReduction="10000"/>
          </a:bodyPr>
          <a:lstStyle/>
          <a:p>
            <a:r>
              <a:rPr lang="en" altLang="zh-CN" sz="3600" b="1" dirty="0">
                <a:latin typeface="Helvetica" pitchFamily="2" charset="0"/>
              </a:rPr>
              <a:t>Orthography</a:t>
            </a:r>
            <a:r>
              <a:rPr lang="en" altLang="zh-CN" sz="3600" dirty="0">
                <a:latin typeface="Helvetica" pitchFamily="2" charset="0"/>
              </a:rPr>
              <a:t> refers to the conventions of a particular written language, which determines possible letter-sequences and the sounds that written letters represent. </a:t>
            </a:r>
          </a:p>
          <a:p>
            <a:pPr marL="0" indent="0">
              <a:buNone/>
            </a:pPr>
            <a:r>
              <a:rPr lang="en" altLang="zh-CN" sz="3600" dirty="0">
                <a:latin typeface="Helvetica" pitchFamily="2" charset="0"/>
              </a:rPr>
              <a:t>&lt;sch&gt;-&lt;ng&gt;</a:t>
            </a:r>
          </a:p>
          <a:p>
            <a:pPr marL="0" indent="0">
              <a:buNone/>
            </a:pPr>
            <a:r>
              <a:rPr lang="en" altLang="zh-CN" sz="3600" dirty="0">
                <a:latin typeface="Helvetica" pitchFamily="2" charset="0"/>
              </a:rPr>
              <a:t>&lt;</a:t>
            </a:r>
            <a:r>
              <a:rPr lang="en" altLang="zh-CN" sz="3600" dirty="0" err="1">
                <a:latin typeface="Helvetica" pitchFamily="2" charset="0"/>
              </a:rPr>
              <a:t>oo</a:t>
            </a:r>
            <a:r>
              <a:rPr lang="en" altLang="zh-CN" sz="3600" dirty="0">
                <a:latin typeface="Helvetica" pitchFamily="2" charset="0"/>
              </a:rPr>
              <a:t>&gt;-&lt;</a:t>
            </a:r>
            <a:r>
              <a:rPr lang="en" altLang="zh-CN" sz="3600" dirty="0" err="1">
                <a:latin typeface="Helvetica" pitchFamily="2" charset="0"/>
              </a:rPr>
              <a:t>uu</a:t>
            </a:r>
            <a:r>
              <a:rPr lang="en" altLang="zh-CN" sz="3600" dirty="0">
                <a:latin typeface="Helvetica" pitchFamily="2" charset="0"/>
              </a:rPr>
              <a:t>&gt;</a:t>
            </a:r>
          </a:p>
          <a:p>
            <a:r>
              <a:rPr lang="en" altLang="zh-CN" sz="3600" b="1" dirty="0">
                <a:latin typeface="Helvetica" pitchFamily="2" charset="0"/>
              </a:rPr>
              <a:t>Spelling</a:t>
            </a:r>
            <a:r>
              <a:rPr lang="en" altLang="zh-CN" sz="3600" dirty="0">
                <a:latin typeface="Helvetica" pitchFamily="2" charset="0"/>
              </a:rPr>
              <a:t> is the application of these orthographic principles to particular words. </a:t>
            </a:r>
          </a:p>
          <a:p>
            <a:pPr marL="0" indent="0">
              <a:buNone/>
            </a:pPr>
            <a:r>
              <a:rPr lang="en" altLang="zh-CN" sz="3600" dirty="0">
                <a:latin typeface="Helvetica" pitchFamily="2" charset="0"/>
              </a:rPr>
              <a:t>&lt;</a:t>
            </a:r>
            <a:r>
              <a:rPr lang="en" altLang="zh-CN" sz="3600" dirty="0" err="1">
                <a:latin typeface="Helvetica" pitchFamily="2" charset="0"/>
              </a:rPr>
              <a:t>gudz</a:t>
            </a:r>
            <a:r>
              <a:rPr lang="en" altLang="zh-CN" sz="3600" dirty="0">
                <a:latin typeface="Helvetica" pitchFamily="2" charset="0"/>
              </a:rPr>
              <a:t>&gt;-&lt;goods&gt;</a:t>
            </a:r>
          </a:p>
          <a:p>
            <a:endParaRPr kumimoji="1" lang="en-US" altLang="zh-CN" dirty="0"/>
          </a:p>
          <a:p>
            <a:endParaRPr kumimoji="1" lang="zh-CN" altLang="en-US" dirty="0"/>
          </a:p>
        </p:txBody>
      </p:sp>
    </p:spTree>
    <p:extLst>
      <p:ext uri="{BB962C8B-B14F-4D97-AF65-F5344CB8AC3E}">
        <p14:creationId xmlns:p14="http://schemas.microsoft.com/office/powerpoint/2010/main" val="130631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9E3E9-10AB-46BD-8480-0D04AEF96662}"/>
              </a:ext>
            </a:extLst>
          </p:cNvPr>
          <p:cNvSpPr>
            <a:spLocks noGrp="1"/>
          </p:cNvSpPr>
          <p:nvPr>
            <p:ph type="title"/>
          </p:nvPr>
        </p:nvSpPr>
        <p:spPr>
          <a:xfrm>
            <a:off x="614463" y="2644679"/>
            <a:ext cx="11405902" cy="1568641"/>
          </a:xfrm>
        </p:spPr>
        <p:txBody>
          <a:bodyPr>
            <a:normAutofit fontScale="90000"/>
          </a:bodyPr>
          <a:lstStyle/>
          <a:p>
            <a:r>
              <a:rPr lang="en-US" altLang="zh-CN" sz="5400" dirty="0">
                <a:latin typeface="Helvetica Black" pitchFamily="50" charset="0"/>
              </a:rPr>
              <a:t>Part 2</a:t>
            </a:r>
            <a:br>
              <a:rPr lang="en-US" sz="5400" dirty="0">
                <a:latin typeface="Helvetica Black" pitchFamily="50" charset="0"/>
              </a:rPr>
            </a:br>
            <a:r>
              <a:rPr lang="en-US" sz="5400" dirty="0">
                <a:latin typeface="Helvetica Black" pitchFamily="50" charset="0"/>
              </a:rPr>
              <a:t>Classification &amp; Examples of Respelling</a:t>
            </a:r>
            <a:br>
              <a:rPr lang="en-US" sz="5400" dirty="0">
                <a:latin typeface="Helvetica Black" pitchFamily="50" charset="0"/>
              </a:rPr>
            </a:br>
            <a:endParaRPr lang="en-US" sz="5400" dirty="0">
              <a:latin typeface="Helvetica Black" pitchFamily="50" charset="0"/>
            </a:endParaRPr>
          </a:p>
        </p:txBody>
      </p:sp>
    </p:spTree>
    <p:extLst>
      <p:ext uri="{BB962C8B-B14F-4D97-AF65-F5344CB8AC3E}">
        <p14:creationId xmlns:p14="http://schemas.microsoft.com/office/powerpoint/2010/main" val="277858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8"/>
            <a:ext cx="10515600" cy="867686"/>
          </a:xfrm>
        </p:spPr>
        <p:txBody>
          <a:bodyPr>
            <a:normAutofit fontScale="92500" lnSpcReduction="10000"/>
          </a:bodyPr>
          <a:lstStyle/>
          <a:p>
            <a:pPr marL="342900" lvl="0" indent="-342900" algn="just">
              <a:buFont typeface="+mj-lt"/>
              <a:buAutoNum type="arabicPeriod"/>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Letter/Number Homophones: use a letter or number to represent a word or part thereof</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3C3EDEA1-C289-442E-B1E9-DD50EA1E4C63}"/>
              </a:ext>
            </a:extLst>
          </p:cNvPr>
          <p:cNvSpPr/>
          <p:nvPr/>
        </p:nvSpPr>
        <p:spPr>
          <a:xfrm>
            <a:off x="838200" y="2550572"/>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309585" y="2975996"/>
            <a:ext cx="9367056" cy="1815882"/>
          </a:xfrm>
          <a:prstGeom prst="rect">
            <a:avLst/>
          </a:prstGeom>
          <a:noFill/>
        </p:spPr>
        <p:txBody>
          <a:bodyPr wrap="square">
            <a:spAutoFit/>
          </a:bodyPr>
          <a:lstStyle/>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c</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u l8r: see you later</a:t>
            </a:r>
          </a:p>
          <a:p>
            <a:pPr indent="2286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wuu2: what you up to</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ne1: anyone</a:t>
            </a:r>
          </a:p>
          <a:p>
            <a:pPr indent="2286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BCNU: be seeing you</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874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7"/>
            <a:ext cx="10515600" cy="2047123"/>
          </a:xfrm>
        </p:spPr>
        <p:txBody>
          <a:bodyPr>
            <a:normAutofit lnSpcReduction="10000"/>
          </a:bodyPr>
          <a:lstStyle/>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2. Shortenings: words with missing end letter</a:t>
            </a:r>
          </a:p>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Contractions: words with omitted middle letters, </a:t>
            </a:r>
            <a:r>
              <a:rPr lang="en-US" altLang="zh-CN" sz="3200" kern="100" dirty="0" err="1">
                <a:effectLst/>
                <a:latin typeface="等线" panose="02010600030101010101" pitchFamily="2" charset="-122"/>
                <a:ea typeface="等线" panose="02010600030101010101" pitchFamily="2" charset="-122"/>
                <a:cs typeface="Times New Roman" panose="02020603050405020304" pitchFamily="18" charset="0"/>
              </a:rPr>
              <a:t>uauslly</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vowels</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short forms of words</a:t>
            </a:r>
          </a:p>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Clippings: g-clippings and other clippings</a:t>
            </a:r>
          </a:p>
        </p:txBody>
      </p:sp>
      <p:sp>
        <p:nvSpPr>
          <p:cNvPr id="4" name="矩形 3">
            <a:extLst>
              <a:ext uri="{FF2B5EF4-FFF2-40B4-BE49-F238E27FC236}">
                <a16:creationId xmlns:a16="http://schemas.microsoft.com/office/drawing/2014/main" id="{3C3EDEA1-C289-442E-B1E9-DD50EA1E4C63}"/>
              </a:ext>
            </a:extLst>
          </p:cNvPr>
          <p:cNvSpPr/>
          <p:nvPr/>
        </p:nvSpPr>
        <p:spPr>
          <a:xfrm>
            <a:off x="838200" y="3737810"/>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181248" y="3969050"/>
            <a:ext cx="9367056" cy="1815882"/>
          </a:xfrm>
          <a:prstGeom prst="rect">
            <a:avLst/>
          </a:prstGeom>
          <a:noFill/>
        </p:spPr>
        <p:txBody>
          <a:bodyPr wrap="square" numCol="2">
            <a:spAutoFit/>
          </a:bodyPr>
          <a:lstStyle/>
          <a:p>
            <a:pPr indent="2286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sun: Sunday</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feb</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February</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txt: text</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hmwk</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homework</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goin</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going</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wil</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will</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hav</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have</a:t>
            </a:r>
          </a:p>
        </p:txBody>
      </p:sp>
    </p:spTree>
    <p:extLst>
      <p:ext uri="{BB962C8B-B14F-4D97-AF65-F5344CB8AC3E}">
        <p14:creationId xmlns:p14="http://schemas.microsoft.com/office/powerpoint/2010/main" val="297820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7"/>
            <a:ext cx="10515600" cy="2047123"/>
          </a:xfrm>
        </p:spPr>
        <p:txBody>
          <a:bodyPr>
            <a:normAutofit/>
          </a:bodyPr>
          <a:lstStyle/>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3. Initialisms: shortening words to their initial letters</a:t>
            </a:r>
          </a:p>
        </p:txBody>
      </p:sp>
      <p:sp>
        <p:nvSpPr>
          <p:cNvPr id="4" name="矩形 3">
            <a:extLst>
              <a:ext uri="{FF2B5EF4-FFF2-40B4-BE49-F238E27FC236}">
                <a16:creationId xmlns:a16="http://schemas.microsoft.com/office/drawing/2014/main" id="{3C3EDEA1-C289-442E-B1E9-DD50EA1E4C63}"/>
              </a:ext>
            </a:extLst>
          </p:cNvPr>
          <p:cNvSpPr/>
          <p:nvPr/>
        </p:nvSpPr>
        <p:spPr>
          <a:xfrm>
            <a:off x="838200" y="2996830"/>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309585" y="3685270"/>
            <a:ext cx="9367056" cy="1384995"/>
          </a:xfrm>
          <a:prstGeom prst="rect">
            <a:avLst/>
          </a:prstGeom>
          <a:noFill/>
        </p:spPr>
        <p:txBody>
          <a:bodyPr wrap="square" numCol="2">
            <a:spAutoFit/>
          </a:bodyPr>
          <a:lstStyle/>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omg: oh my god</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ttyl: talk to you later</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gg: good game</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jk</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just kidding</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idk: I don’t know</a:t>
            </a:r>
          </a:p>
        </p:txBody>
      </p:sp>
    </p:spTree>
    <p:extLst>
      <p:ext uri="{BB962C8B-B14F-4D97-AF65-F5344CB8AC3E}">
        <p14:creationId xmlns:p14="http://schemas.microsoft.com/office/powerpoint/2010/main" val="280795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7"/>
            <a:ext cx="10515600" cy="2047123"/>
          </a:xfrm>
        </p:spPr>
        <p:txBody>
          <a:bodyPr>
            <a:normAutofit/>
          </a:bodyPr>
          <a:lstStyle/>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4. Non-Conventional Spellings: follows letter-sound correspondences in a language</a:t>
            </a:r>
          </a:p>
          <a:p>
            <a:pPr marL="0" lvl="0" indent="0" algn="just">
              <a:buNone/>
            </a:pP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Accent Stylizations: words spelled in accordance with informal/regional speech</a:t>
            </a:r>
            <a:endPar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3C3EDEA1-C289-442E-B1E9-DD50EA1E4C63}"/>
              </a:ext>
            </a:extLst>
          </p:cNvPr>
          <p:cNvSpPr/>
          <p:nvPr/>
        </p:nvSpPr>
        <p:spPr>
          <a:xfrm>
            <a:off x="941086" y="3685270"/>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278054" y="4065802"/>
            <a:ext cx="9367056" cy="1384995"/>
          </a:xfrm>
          <a:prstGeom prst="rect">
            <a:avLst/>
          </a:prstGeom>
          <a:noFill/>
        </p:spPr>
        <p:txBody>
          <a:bodyPr wrap="square" numCol="2">
            <a:spAutoFit/>
          </a:bodyPr>
          <a:lstStyle/>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sum: some</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thanx: thanks</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wanna</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want to</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gonna</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going to</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dat</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that</a:t>
            </a:r>
          </a:p>
          <a:p>
            <a:pPr indent="228600" algn="just"/>
            <a:endPar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695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7"/>
            <a:ext cx="10515600" cy="2047123"/>
          </a:xfrm>
        </p:spPr>
        <p:txBody>
          <a:bodyPr>
            <a:normAutofit/>
          </a:bodyPr>
          <a:lstStyle/>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5. Other Forms: onomatopoeic spellings, omitted apostrophes</a:t>
            </a:r>
          </a:p>
        </p:txBody>
      </p:sp>
      <p:sp>
        <p:nvSpPr>
          <p:cNvPr id="4" name="矩形 3">
            <a:extLst>
              <a:ext uri="{FF2B5EF4-FFF2-40B4-BE49-F238E27FC236}">
                <a16:creationId xmlns:a16="http://schemas.microsoft.com/office/drawing/2014/main" id="{3C3EDEA1-C289-442E-B1E9-DD50EA1E4C63}"/>
              </a:ext>
            </a:extLst>
          </p:cNvPr>
          <p:cNvSpPr/>
          <p:nvPr/>
        </p:nvSpPr>
        <p:spPr>
          <a:xfrm>
            <a:off x="941086" y="3234485"/>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278054" y="4065802"/>
            <a:ext cx="9367056" cy="954107"/>
          </a:xfrm>
          <a:prstGeom prst="rect">
            <a:avLst/>
          </a:prstGeom>
          <a:noFill/>
        </p:spPr>
        <p:txBody>
          <a:bodyPr wrap="square" numCol="2">
            <a:spAutoFit/>
          </a:bodyPr>
          <a:lstStyle/>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haha</a:t>
            </a:r>
            <a:endPar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zzzz</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cant: can’t</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im</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I’m</a:t>
            </a:r>
          </a:p>
        </p:txBody>
      </p:sp>
    </p:spTree>
    <p:extLst>
      <p:ext uri="{BB962C8B-B14F-4D97-AF65-F5344CB8AC3E}">
        <p14:creationId xmlns:p14="http://schemas.microsoft.com/office/powerpoint/2010/main" val="2113519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Methodology</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7"/>
            <a:ext cx="10515600" cy="2047123"/>
          </a:xfrm>
        </p:spPr>
        <p:txBody>
          <a:bodyPr>
            <a:normAutofit/>
          </a:bodyPr>
          <a:lstStyle/>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1. Letter Substitution</a:t>
            </a:r>
          </a:p>
        </p:txBody>
      </p:sp>
      <p:sp>
        <p:nvSpPr>
          <p:cNvPr id="4" name="矩形 3">
            <a:extLst>
              <a:ext uri="{FF2B5EF4-FFF2-40B4-BE49-F238E27FC236}">
                <a16:creationId xmlns:a16="http://schemas.microsoft.com/office/drawing/2014/main" id="{3C3EDEA1-C289-442E-B1E9-DD50EA1E4C63}"/>
              </a:ext>
            </a:extLst>
          </p:cNvPr>
          <p:cNvSpPr/>
          <p:nvPr/>
        </p:nvSpPr>
        <p:spPr>
          <a:xfrm>
            <a:off x="941086" y="3032300"/>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138906" y="3217285"/>
            <a:ext cx="9367056" cy="2246769"/>
          </a:xfrm>
          <a:prstGeom prst="rect">
            <a:avLst/>
          </a:prstGeom>
          <a:noFill/>
        </p:spPr>
        <p:txBody>
          <a:bodyPr wrap="square" numCol="3">
            <a:spAutoFit/>
          </a:bodyPr>
          <a:lstStyle/>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vowels:</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ye: you</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gud</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good</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ur</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your</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nite</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night</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consonants:</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thanx: thanks</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fone</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phone</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n: and</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v: very</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numbers:</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2nite: tonight</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4: for</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l8r: later</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gr8: great</a:t>
            </a:r>
          </a:p>
        </p:txBody>
      </p:sp>
    </p:spTree>
    <p:extLst>
      <p:ext uri="{BB962C8B-B14F-4D97-AF65-F5344CB8AC3E}">
        <p14:creationId xmlns:p14="http://schemas.microsoft.com/office/powerpoint/2010/main" val="358277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FECA4-EAF6-4EA2-88FE-599EFE8A387B}"/>
              </a:ext>
            </a:extLst>
          </p:cNvPr>
          <p:cNvSpPr>
            <a:spLocks noGrp="1"/>
          </p:cNvSpPr>
          <p:nvPr>
            <p:ph type="title"/>
          </p:nvPr>
        </p:nvSpPr>
        <p:spPr/>
        <p:txBody>
          <a:bodyPr/>
          <a:lstStyle/>
          <a:p>
            <a:r>
              <a:rPr lang="en-US" altLang="zh-CN" dirty="0">
                <a:latin typeface="Helvetica Black" pitchFamily="50" charset="0"/>
              </a:rPr>
              <a:t>OUTLINE</a:t>
            </a:r>
            <a:endParaRPr lang="en-US" dirty="0">
              <a:latin typeface="Helvetica Black" pitchFamily="50" charset="0"/>
            </a:endParaRPr>
          </a:p>
        </p:txBody>
      </p:sp>
      <p:sp>
        <p:nvSpPr>
          <p:cNvPr id="3" name="内容占位符 2">
            <a:extLst>
              <a:ext uri="{FF2B5EF4-FFF2-40B4-BE49-F238E27FC236}">
                <a16:creationId xmlns:a16="http://schemas.microsoft.com/office/drawing/2014/main" id="{43F11B73-AA7D-493D-82CE-33CC24694639}"/>
              </a:ext>
            </a:extLst>
          </p:cNvPr>
          <p:cNvSpPr>
            <a:spLocks noGrp="1"/>
          </p:cNvSpPr>
          <p:nvPr>
            <p:ph idx="1"/>
          </p:nvPr>
        </p:nvSpPr>
        <p:spPr/>
        <p:txBody>
          <a:bodyPr/>
          <a:lstStyle/>
          <a:p>
            <a:r>
              <a:rPr lang="en-US" dirty="0"/>
              <a:t>Literature Review</a:t>
            </a:r>
          </a:p>
          <a:p>
            <a:endParaRPr lang="en-US" dirty="0"/>
          </a:p>
          <a:p>
            <a:r>
              <a:rPr lang="en-US" dirty="0"/>
              <a:t>Classification &amp; Examples of Respelling</a:t>
            </a:r>
          </a:p>
          <a:p>
            <a:endParaRPr lang="en-US" dirty="0"/>
          </a:p>
          <a:p>
            <a:r>
              <a:rPr lang="en-US" dirty="0"/>
              <a:t>Further Discussion</a:t>
            </a:r>
          </a:p>
          <a:p>
            <a:endParaRPr lang="en-US" dirty="0"/>
          </a:p>
        </p:txBody>
      </p:sp>
      <p:sp>
        <p:nvSpPr>
          <p:cNvPr id="4" name="文本框 3">
            <a:extLst>
              <a:ext uri="{FF2B5EF4-FFF2-40B4-BE49-F238E27FC236}">
                <a16:creationId xmlns:a16="http://schemas.microsoft.com/office/drawing/2014/main" id="{8E11EBB1-523A-4F65-A379-92FF34845F02}"/>
              </a:ext>
            </a:extLst>
          </p:cNvPr>
          <p:cNvSpPr txBox="1"/>
          <p:nvPr/>
        </p:nvSpPr>
        <p:spPr>
          <a:xfrm rot="19716246">
            <a:off x="9498132" y="-418909"/>
            <a:ext cx="1991739" cy="1862048"/>
          </a:xfrm>
          <a:prstGeom prst="rect">
            <a:avLst/>
          </a:prstGeom>
          <a:noFill/>
        </p:spPr>
        <p:txBody>
          <a:bodyPr wrap="square">
            <a:spAutoFit/>
          </a:bodyPr>
          <a:lstStyle/>
          <a:p>
            <a:r>
              <a:rPr lang="zh-CN" altLang="en-US" sz="11500" dirty="0"/>
              <a:t>💬</a:t>
            </a:r>
            <a:endParaRPr lang="en-US" sz="11500" dirty="0"/>
          </a:p>
        </p:txBody>
      </p:sp>
      <p:sp>
        <p:nvSpPr>
          <p:cNvPr id="5" name="文本框 4">
            <a:extLst>
              <a:ext uri="{FF2B5EF4-FFF2-40B4-BE49-F238E27FC236}">
                <a16:creationId xmlns:a16="http://schemas.microsoft.com/office/drawing/2014/main" id="{66A20EEB-8DBE-4E7A-940F-34E4F6D5423A}"/>
              </a:ext>
            </a:extLst>
          </p:cNvPr>
          <p:cNvSpPr txBox="1"/>
          <p:nvPr/>
        </p:nvSpPr>
        <p:spPr>
          <a:xfrm rot="211137">
            <a:off x="10609512" y="3070269"/>
            <a:ext cx="1991739" cy="1862048"/>
          </a:xfrm>
          <a:prstGeom prst="rect">
            <a:avLst/>
          </a:prstGeom>
          <a:noFill/>
        </p:spPr>
        <p:txBody>
          <a:bodyPr wrap="square">
            <a:spAutoFit/>
          </a:bodyPr>
          <a:lstStyle/>
          <a:p>
            <a:r>
              <a:rPr lang="zh-CN" altLang="en-US" sz="11500" dirty="0"/>
              <a:t>💬</a:t>
            </a:r>
            <a:endParaRPr lang="en-US" sz="11500" dirty="0"/>
          </a:p>
        </p:txBody>
      </p:sp>
      <p:sp>
        <p:nvSpPr>
          <p:cNvPr id="6" name="文本框 5">
            <a:extLst>
              <a:ext uri="{FF2B5EF4-FFF2-40B4-BE49-F238E27FC236}">
                <a16:creationId xmlns:a16="http://schemas.microsoft.com/office/drawing/2014/main" id="{7F76E8A2-5113-414C-9D6C-66E222699AB1}"/>
              </a:ext>
            </a:extLst>
          </p:cNvPr>
          <p:cNvSpPr txBox="1"/>
          <p:nvPr/>
        </p:nvSpPr>
        <p:spPr>
          <a:xfrm rot="646227">
            <a:off x="8266496" y="5380876"/>
            <a:ext cx="1991739" cy="1862048"/>
          </a:xfrm>
          <a:prstGeom prst="rect">
            <a:avLst/>
          </a:prstGeom>
          <a:noFill/>
        </p:spPr>
        <p:txBody>
          <a:bodyPr wrap="square">
            <a:spAutoFit/>
          </a:bodyPr>
          <a:lstStyle/>
          <a:p>
            <a:r>
              <a:rPr lang="zh-CN" altLang="en-US" sz="11500" dirty="0"/>
              <a:t>💬</a:t>
            </a:r>
            <a:endParaRPr lang="en-US" sz="11500" dirty="0"/>
          </a:p>
        </p:txBody>
      </p:sp>
    </p:spTree>
    <p:extLst>
      <p:ext uri="{BB962C8B-B14F-4D97-AF65-F5344CB8AC3E}">
        <p14:creationId xmlns:p14="http://schemas.microsoft.com/office/powerpoint/2010/main" val="4117159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Methodology</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7"/>
            <a:ext cx="10515600" cy="2047123"/>
          </a:xfrm>
        </p:spPr>
        <p:txBody>
          <a:bodyPr>
            <a:normAutofit/>
          </a:bodyPr>
          <a:lstStyle/>
          <a:p>
            <a:pPr marL="0" lvl="0" indent="0" algn="just">
              <a:buNone/>
            </a:pP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2. </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Letter </a:t>
            </a:r>
            <a:r>
              <a:rPr lang="en-US" altLang="zh-CN" sz="3200" kern="100" dirty="0" err="1">
                <a:latin typeface="等线" panose="02010600030101010101" pitchFamily="2" charset="-122"/>
                <a:ea typeface="等线" panose="02010600030101010101" pitchFamily="2" charset="-122"/>
                <a:cs typeface="Times New Roman" panose="02020603050405020304" pitchFamily="18" charset="0"/>
              </a:rPr>
              <a:t>Omittion</a:t>
            </a:r>
            <a:endPar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3C3EDEA1-C289-442E-B1E9-DD50EA1E4C63}"/>
              </a:ext>
            </a:extLst>
          </p:cNvPr>
          <p:cNvSpPr/>
          <p:nvPr/>
        </p:nvSpPr>
        <p:spPr>
          <a:xfrm>
            <a:off x="941086" y="3032300"/>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138906" y="3217285"/>
            <a:ext cx="9367056" cy="2246769"/>
          </a:xfrm>
          <a:prstGeom prst="rect">
            <a:avLst/>
          </a:prstGeom>
          <a:noFill/>
        </p:spPr>
        <p:txBody>
          <a:bodyPr wrap="square" numCol="3">
            <a:spAutoFit/>
          </a:bodyPr>
          <a:lstStyle/>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vowels:</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gd</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good</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frm</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from</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plz</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please</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thx: thanks</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consonants:</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tomoro</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tomorrow</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jus: just</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ello</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hello</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wat: what</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syllables:</a:t>
            </a:r>
          </a:p>
          <a:p>
            <a:pPr indent="228600" algn="just"/>
            <a:r>
              <a:rPr lang="en-US" altLang="zh-CN" sz="2800" kern="100" dirty="0" err="1">
                <a:solidFill>
                  <a:schemeClr val="bg1"/>
                </a:solidFill>
                <a:latin typeface="等线" panose="02010600030101010101" pitchFamily="2" charset="-122"/>
                <a:ea typeface="等线" panose="02010600030101010101" pitchFamily="2" charset="-122"/>
                <a:cs typeface="Times New Roman" panose="02020603050405020304" pitchFamily="18" charset="0"/>
              </a:rPr>
              <a:t>tomo</a:t>
            </a:r>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tomorrow</a:t>
            </a:r>
          </a:p>
          <a:p>
            <a:pPr indent="2286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bout: about</a:t>
            </a:r>
          </a:p>
        </p:txBody>
      </p:sp>
    </p:spTree>
    <p:extLst>
      <p:ext uri="{BB962C8B-B14F-4D97-AF65-F5344CB8AC3E}">
        <p14:creationId xmlns:p14="http://schemas.microsoft.com/office/powerpoint/2010/main" val="292793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9E3E9-10AB-46BD-8480-0D04AEF96662}"/>
              </a:ext>
            </a:extLst>
          </p:cNvPr>
          <p:cNvSpPr>
            <a:spLocks noGrp="1"/>
          </p:cNvSpPr>
          <p:nvPr>
            <p:ph type="title"/>
          </p:nvPr>
        </p:nvSpPr>
        <p:spPr>
          <a:xfrm>
            <a:off x="614463" y="2271860"/>
            <a:ext cx="10515600" cy="1568641"/>
          </a:xfrm>
        </p:spPr>
        <p:txBody>
          <a:bodyPr>
            <a:normAutofit fontScale="90000"/>
          </a:bodyPr>
          <a:lstStyle/>
          <a:p>
            <a:r>
              <a:rPr lang="en-US" altLang="zh-CN" sz="5400" dirty="0">
                <a:latin typeface="Helvetica Black" pitchFamily="50" charset="0"/>
              </a:rPr>
              <a:t>Part 3</a:t>
            </a:r>
            <a:br>
              <a:rPr lang="en-US" sz="5400" dirty="0">
                <a:latin typeface="Helvetica Black" pitchFamily="50" charset="0"/>
              </a:rPr>
            </a:br>
            <a:r>
              <a:rPr lang="en-US" sz="5400" dirty="0">
                <a:latin typeface="Helvetica Black" pitchFamily="50" charset="0"/>
              </a:rPr>
              <a:t>Further Discussion</a:t>
            </a:r>
            <a:r>
              <a:rPr lang="en-US" altLang="zh-CN" sz="5400" dirty="0">
                <a:latin typeface="Helvetica Black" pitchFamily="50" charset="0"/>
              </a:rPr>
              <a:t>s</a:t>
            </a:r>
            <a:endParaRPr lang="en-US" sz="5400" dirty="0">
              <a:latin typeface="Helvetica Black" pitchFamily="50" charset="0"/>
            </a:endParaRPr>
          </a:p>
        </p:txBody>
      </p:sp>
    </p:spTree>
    <p:extLst>
      <p:ext uri="{BB962C8B-B14F-4D97-AF65-F5344CB8AC3E}">
        <p14:creationId xmlns:p14="http://schemas.microsoft.com/office/powerpoint/2010/main" val="181826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80BBF9-EC77-47FF-97C6-732A32A7133B}"/>
              </a:ext>
            </a:extLst>
          </p:cNvPr>
          <p:cNvSpPr/>
          <p:nvPr/>
        </p:nvSpPr>
        <p:spPr>
          <a:xfrm>
            <a:off x="818616" y="662233"/>
            <a:ext cx="4835951" cy="5533534"/>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F1360EC4-C476-488E-A566-F08F0E9C3C9E}"/>
              </a:ext>
            </a:extLst>
          </p:cNvPr>
          <p:cNvSpPr txBox="1"/>
          <p:nvPr/>
        </p:nvSpPr>
        <p:spPr>
          <a:xfrm>
            <a:off x="1062746" y="913444"/>
            <a:ext cx="4277739" cy="4985980"/>
          </a:xfrm>
          <a:prstGeom prst="rect">
            <a:avLst/>
          </a:prstGeom>
          <a:noFill/>
        </p:spPr>
        <p:txBody>
          <a:bodyPr wrap="square">
            <a:spAutoFit/>
          </a:bodyPr>
          <a:lstStyle/>
          <a:p>
            <a:r>
              <a:rPr lang="en-US" altLang="zh-CN" sz="2000" dirty="0">
                <a:solidFill>
                  <a:schemeClr val="bg1"/>
                </a:solidFill>
              </a:rPr>
              <a:t>av (8), </a:t>
            </a:r>
            <a:r>
              <a:rPr lang="en-US" altLang="zh-CN" sz="2000" dirty="0" err="1">
                <a:solidFill>
                  <a:schemeClr val="bg1"/>
                </a:solidFill>
              </a:rPr>
              <a:t>hve</a:t>
            </a:r>
            <a:r>
              <a:rPr lang="en-US" altLang="zh-CN" sz="2000" dirty="0">
                <a:solidFill>
                  <a:schemeClr val="bg1"/>
                </a:solidFill>
              </a:rPr>
              <a:t> (6), </a:t>
            </a:r>
            <a:r>
              <a:rPr lang="en-US" altLang="zh-CN" sz="2000" dirty="0" err="1">
                <a:solidFill>
                  <a:schemeClr val="bg1"/>
                </a:solidFill>
              </a:rPr>
              <a:t>ave</a:t>
            </a:r>
            <a:r>
              <a:rPr lang="en-US" altLang="zh-CN" sz="2000" dirty="0">
                <a:solidFill>
                  <a:schemeClr val="bg1"/>
                </a:solidFill>
              </a:rPr>
              <a:t> (5), </a:t>
            </a:r>
            <a:r>
              <a:rPr lang="en-US" altLang="zh-CN" sz="2000" dirty="0" err="1">
                <a:solidFill>
                  <a:schemeClr val="bg1"/>
                </a:solidFill>
              </a:rPr>
              <a:t>hav</a:t>
            </a:r>
            <a:r>
              <a:rPr lang="en-US" altLang="zh-CN" sz="2000" dirty="0">
                <a:solidFill>
                  <a:schemeClr val="bg1"/>
                </a:solidFill>
              </a:rPr>
              <a:t> (106)</a:t>
            </a:r>
          </a:p>
          <a:p>
            <a:r>
              <a:rPr lang="en-US" altLang="zh-CN" sz="2000" dirty="0" err="1">
                <a:solidFill>
                  <a:schemeClr val="bg1"/>
                </a:solidFill>
              </a:rPr>
              <a:t>gud</a:t>
            </a:r>
            <a:r>
              <a:rPr lang="en-US" altLang="zh-CN" sz="2000" dirty="0">
                <a:solidFill>
                  <a:schemeClr val="bg1"/>
                </a:solidFill>
              </a:rPr>
              <a:t> (40), </a:t>
            </a:r>
            <a:r>
              <a:rPr lang="en-US" altLang="zh-CN" sz="2000" dirty="0" err="1">
                <a:solidFill>
                  <a:schemeClr val="bg1"/>
                </a:solidFill>
              </a:rPr>
              <a:t>gd</a:t>
            </a:r>
            <a:r>
              <a:rPr lang="en-US" altLang="zh-CN" sz="2000" dirty="0">
                <a:solidFill>
                  <a:schemeClr val="bg1"/>
                </a:solidFill>
              </a:rPr>
              <a:t> (25), </a:t>
            </a:r>
            <a:r>
              <a:rPr lang="en-US" altLang="zh-CN" sz="2000" dirty="0" err="1">
                <a:solidFill>
                  <a:schemeClr val="bg1"/>
                </a:solidFill>
              </a:rPr>
              <a:t>goodo</a:t>
            </a:r>
            <a:r>
              <a:rPr lang="en-US" altLang="zh-CN" sz="2000" dirty="0">
                <a:solidFill>
                  <a:schemeClr val="bg1"/>
                </a:solidFill>
              </a:rPr>
              <a:t> (3)</a:t>
            </a:r>
          </a:p>
          <a:p>
            <a:r>
              <a:rPr lang="en-US" altLang="zh-CN" sz="2000" dirty="0">
                <a:solidFill>
                  <a:schemeClr val="bg1"/>
                </a:solidFill>
              </a:rPr>
              <a:t>jus (18), </a:t>
            </a:r>
            <a:r>
              <a:rPr lang="en-US" altLang="zh-CN" sz="2000" dirty="0" err="1">
                <a:solidFill>
                  <a:schemeClr val="bg1"/>
                </a:solidFill>
              </a:rPr>
              <a:t>jst</a:t>
            </a:r>
            <a:r>
              <a:rPr lang="en-US" altLang="zh-CN" sz="2000" dirty="0">
                <a:solidFill>
                  <a:schemeClr val="bg1"/>
                </a:solidFill>
              </a:rPr>
              <a:t> (6)</a:t>
            </a:r>
          </a:p>
          <a:p>
            <a:r>
              <a:rPr lang="en-US" altLang="zh-CN" sz="2000" dirty="0">
                <a:solidFill>
                  <a:schemeClr val="bg1"/>
                </a:solidFill>
              </a:rPr>
              <a:t>tomoz (9), </a:t>
            </a:r>
            <a:r>
              <a:rPr lang="en-US" altLang="zh-CN" sz="2000" dirty="0" err="1">
                <a:solidFill>
                  <a:schemeClr val="bg1"/>
                </a:solidFill>
              </a:rPr>
              <a:t>tomorro</a:t>
            </a:r>
            <a:r>
              <a:rPr lang="en-US" altLang="zh-CN" sz="2000" dirty="0">
                <a:solidFill>
                  <a:schemeClr val="bg1"/>
                </a:solidFill>
              </a:rPr>
              <a:t> (6), </a:t>
            </a:r>
            <a:r>
              <a:rPr lang="en-US" altLang="zh-CN" sz="2000" dirty="0" err="1">
                <a:solidFill>
                  <a:schemeClr val="bg1"/>
                </a:solidFill>
              </a:rPr>
              <a:t>tomorow</a:t>
            </a:r>
            <a:r>
              <a:rPr lang="en-US" altLang="zh-CN" sz="2000" dirty="0">
                <a:solidFill>
                  <a:schemeClr val="bg1"/>
                </a:solidFill>
              </a:rPr>
              <a:t> (4), </a:t>
            </a:r>
            <a:r>
              <a:rPr lang="en-US" altLang="zh-CN" sz="2000" dirty="0" err="1">
                <a:solidFill>
                  <a:schemeClr val="bg1"/>
                </a:solidFill>
              </a:rPr>
              <a:t>tomora</a:t>
            </a:r>
            <a:r>
              <a:rPr lang="en-US" altLang="zh-CN" sz="2000" dirty="0">
                <a:solidFill>
                  <a:schemeClr val="bg1"/>
                </a:solidFill>
              </a:rPr>
              <a:t> (3), </a:t>
            </a:r>
            <a:r>
              <a:rPr lang="en-US" altLang="zh-CN" sz="2000" dirty="0" err="1">
                <a:solidFill>
                  <a:schemeClr val="bg1"/>
                </a:solidFill>
              </a:rPr>
              <a:t>tomo</a:t>
            </a:r>
            <a:r>
              <a:rPr lang="en-US" altLang="zh-CN" sz="2000" dirty="0">
                <a:solidFill>
                  <a:schemeClr val="bg1"/>
                </a:solidFill>
              </a:rPr>
              <a:t> (361), morrow (6), </a:t>
            </a:r>
          </a:p>
          <a:p>
            <a:r>
              <a:rPr lang="en-US" altLang="zh-CN" sz="2000" dirty="0">
                <a:solidFill>
                  <a:schemeClr val="bg1"/>
                </a:solidFill>
              </a:rPr>
              <a:t>mora (1), tom (24), 2mora (14), </a:t>
            </a:r>
            <a:r>
              <a:rPr lang="en-US" altLang="zh-CN" sz="2000" dirty="0" err="1">
                <a:solidFill>
                  <a:schemeClr val="bg1"/>
                </a:solidFill>
              </a:rPr>
              <a:t>tomoro</a:t>
            </a:r>
            <a:r>
              <a:rPr lang="en-US" altLang="zh-CN" sz="2000" dirty="0">
                <a:solidFill>
                  <a:schemeClr val="bg1"/>
                </a:solidFill>
              </a:rPr>
              <a:t> (10), 2morrow (9), </a:t>
            </a:r>
            <a:r>
              <a:rPr lang="en-US" altLang="zh-CN" sz="2000" dirty="0" err="1">
                <a:solidFill>
                  <a:schemeClr val="bg1"/>
                </a:solidFill>
              </a:rPr>
              <a:t>tmw</a:t>
            </a:r>
            <a:r>
              <a:rPr lang="en-US" altLang="zh-CN" sz="2000" dirty="0">
                <a:solidFill>
                  <a:schemeClr val="bg1"/>
                </a:solidFill>
              </a:rPr>
              <a:t> (9), 2morow (4), 2morro (4), 2mrrw (4), 2moz (3), 2mrw (2), </a:t>
            </a:r>
            <a:r>
              <a:rPr lang="en-US" altLang="zh-CN" sz="2000" dirty="0" err="1">
                <a:solidFill>
                  <a:schemeClr val="bg1"/>
                </a:solidFill>
              </a:rPr>
              <a:t>amoro</a:t>
            </a:r>
            <a:r>
              <a:rPr lang="en-US" altLang="zh-CN" sz="2000" dirty="0">
                <a:solidFill>
                  <a:schemeClr val="bg1"/>
                </a:solidFill>
              </a:rPr>
              <a:t> (2), 2moro (42)</a:t>
            </a:r>
          </a:p>
          <a:p>
            <a:r>
              <a:rPr lang="en-US" altLang="zh-CN" sz="2000" dirty="0">
                <a:solidFill>
                  <a:schemeClr val="bg1"/>
                </a:solidFill>
              </a:rPr>
              <a:t>wot (148), wat (37)</a:t>
            </a:r>
          </a:p>
          <a:p>
            <a:r>
              <a:rPr lang="en-US" altLang="zh-CN" sz="2000" dirty="0">
                <a:solidFill>
                  <a:schemeClr val="bg1"/>
                </a:solidFill>
              </a:rPr>
              <a:t>2nite (45), </a:t>
            </a:r>
            <a:r>
              <a:rPr lang="en-US" altLang="zh-CN" sz="2000" dirty="0" err="1">
                <a:solidFill>
                  <a:schemeClr val="bg1"/>
                </a:solidFill>
              </a:rPr>
              <a:t>tonite</a:t>
            </a:r>
            <a:r>
              <a:rPr lang="en-US" altLang="zh-CN" sz="2000" dirty="0">
                <a:solidFill>
                  <a:schemeClr val="bg1"/>
                </a:solidFill>
              </a:rPr>
              <a:t> (10), 2night (12), 2nigt (3)</a:t>
            </a:r>
          </a:p>
          <a:p>
            <a:r>
              <a:rPr lang="en-US" altLang="zh-CN" sz="2000" dirty="0">
                <a:solidFill>
                  <a:schemeClr val="bg1"/>
                </a:solidFill>
              </a:rPr>
              <a:t>thanx (32), thx (5), tank (2), </a:t>
            </a:r>
            <a:r>
              <a:rPr lang="en-US" altLang="zh-CN" sz="2000" dirty="0" err="1">
                <a:solidFill>
                  <a:schemeClr val="bg1"/>
                </a:solidFill>
              </a:rPr>
              <a:t>sanks</a:t>
            </a:r>
            <a:r>
              <a:rPr lang="en-US" altLang="zh-CN" sz="2000" dirty="0">
                <a:solidFill>
                  <a:schemeClr val="bg1"/>
                </a:solidFill>
              </a:rPr>
              <a:t> (2), </a:t>
            </a:r>
            <a:r>
              <a:rPr lang="en-US" altLang="zh-CN" sz="2000" dirty="0" err="1">
                <a:solidFill>
                  <a:schemeClr val="bg1"/>
                </a:solidFill>
              </a:rPr>
              <a:t>thnx</a:t>
            </a:r>
            <a:r>
              <a:rPr lang="en-US" altLang="zh-CN" sz="2000" dirty="0">
                <a:solidFill>
                  <a:schemeClr val="bg1"/>
                </a:solidFill>
              </a:rPr>
              <a:t> (2), </a:t>
            </a:r>
            <a:r>
              <a:rPr lang="en-US" altLang="zh-CN" sz="2000" dirty="0" err="1">
                <a:solidFill>
                  <a:schemeClr val="bg1"/>
                </a:solidFill>
              </a:rPr>
              <a:t>thks</a:t>
            </a:r>
            <a:r>
              <a:rPr lang="en-US" altLang="zh-CN" sz="2000" dirty="0">
                <a:solidFill>
                  <a:schemeClr val="bg1"/>
                </a:solidFill>
              </a:rPr>
              <a:t> (1), </a:t>
            </a:r>
            <a:r>
              <a:rPr lang="en-US" altLang="zh-CN" sz="2000" dirty="0" err="1">
                <a:solidFill>
                  <a:schemeClr val="bg1"/>
                </a:solidFill>
              </a:rPr>
              <a:t>thanxs</a:t>
            </a:r>
            <a:r>
              <a:rPr lang="en-US" altLang="zh-CN" sz="2000" dirty="0">
                <a:solidFill>
                  <a:schemeClr val="bg1"/>
                </a:solidFill>
              </a:rPr>
              <a:t> (1), </a:t>
            </a:r>
            <a:r>
              <a:rPr lang="en-US" altLang="zh-CN" sz="2000" dirty="0" err="1">
                <a:solidFill>
                  <a:schemeClr val="bg1"/>
                </a:solidFill>
              </a:rPr>
              <a:t>tnx</a:t>
            </a:r>
            <a:r>
              <a:rPr lang="en-US" altLang="zh-CN" sz="2000" dirty="0">
                <a:solidFill>
                  <a:schemeClr val="bg1"/>
                </a:solidFill>
              </a:rPr>
              <a:t> (2)</a:t>
            </a:r>
          </a:p>
          <a:p>
            <a:r>
              <a:rPr lang="en-US" altLang="zh-CN" sz="2000" dirty="0">
                <a:solidFill>
                  <a:schemeClr val="bg1"/>
                </a:solidFill>
              </a:rPr>
              <a:t>cud (48), </a:t>
            </a:r>
            <a:r>
              <a:rPr lang="en-US" altLang="zh-CN" sz="2000" dirty="0" err="1">
                <a:solidFill>
                  <a:schemeClr val="bg1"/>
                </a:solidFill>
              </a:rPr>
              <a:t>cld</a:t>
            </a:r>
            <a:r>
              <a:rPr lang="en-US" altLang="zh-CN" sz="2000" dirty="0">
                <a:solidFill>
                  <a:schemeClr val="bg1"/>
                </a:solidFill>
              </a:rPr>
              <a:t> (19)</a:t>
            </a:r>
          </a:p>
        </p:txBody>
      </p:sp>
      <p:sp>
        <p:nvSpPr>
          <p:cNvPr id="7" name="矩形 6">
            <a:extLst>
              <a:ext uri="{FF2B5EF4-FFF2-40B4-BE49-F238E27FC236}">
                <a16:creationId xmlns:a16="http://schemas.microsoft.com/office/drawing/2014/main" id="{22BC35D0-9E53-4DFF-B1D0-3B10E9577478}"/>
              </a:ext>
            </a:extLst>
          </p:cNvPr>
          <p:cNvSpPr/>
          <p:nvPr/>
        </p:nvSpPr>
        <p:spPr>
          <a:xfrm>
            <a:off x="6237734" y="682171"/>
            <a:ext cx="4835951" cy="5533534"/>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F19847C6-76DB-4B77-AC59-81A11A7F42BB}"/>
              </a:ext>
            </a:extLst>
          </p:cNvPr>
          <p:cNvSpPr txBox="1"/>
          <p:nvPr/>
        </p:nvSpPr>
        <p:spPr>
          <a:xfrm>
            <a:off x="6481864" y="933382"/>
            <a:ext cx="4277739" cy="4708981"/>
          </a:xfrm>
          <a:prstGeom prst="rect">
            <a:avLst/>
          </a:prstGeom>
          <a:noFill/>
        </p:spPr>
        <p:txBody>
          <a:bodyPr wrap="square">
            <a:spAutoFit/>
          </a:bodyPr>
          <a:lstStyle/>
          <a:p>
            <a:r>
              <a:rPr lang="en-US" altLang="zh-CN" sz="2000" dirty="0">
                <a:solidFill>
                  <a:schemeClr val="bg1"/>
                </a:solidFill>
              </a:rPr>
              <a:t>luv (46), lv (4), </a:t>
            </a:r>
            <a:r>
              <a:rPr lang="en-US" altLang="zh-CN" sz="2000" dirty="0" err="1">
                <a:solidFill>
                  <a:schemeClr val="bg1"/>
                </a:solidFill>
              </a:rPr>
              <a:t>lov</a:t>
            </a:r>
            <a:r>
              <a:rPr lang="en-US" altLang="zh-CN" sz="2000" dirty="0">
                <a:solidFill>
                  <a:schemeClr val="bg1"/>
                </a:solidFill>
              </a:rPr>
              <a:t> (4)</a:t>
            </a:r>
          </a:p>
          <a:p>
            <a:r>
              <a:rPr lang="en-US" altLang="zh-CN" sz="2000" dirty="0">
                <a:solidFill>
                  <a:schemeClr val="bg1"/>
                </a:solidFill>
              </a:rPr>
              <a:t>wud (38), </a:t>
            </a:r>
            <a:r>
              <a:rPr lang="en-US" altLang="zh-CN" sz="2000" dirty="0" err="1">
                <a:solidFill>
                  <a:schemeClr val="bg1"/>
                </a:solidFill>
              </a:rPr>
              <a:t>wld</a:t>
            </a:r>
            <a:r>
              <a:rPr lang="en-US" altLang="zh-CN" sz="2000" dirty="0">
                <a:solidFill>
                  <a:schemeClr val="bg1"/>
                </a:solidFill>
              </a:rPr>
              <a:t> (22)</a:t>
            </a:r>
          </a:p>
          <a:p>
            <a:r>
              <a:rPr lang="en-US" altLang="zh-CN" sz="2000" dirty="0">
                <a:solidFill>
                  <a:schemeClr val="bg1"/>
                </a:solidFill>
              </a:rPr>
              <a:t>cos (226), coz (24), cause (4), </a:t>
            </a:r>
            <a:r>
              <a:rPr lang="en-US" altLang="zh-CN" sz="2000" dirty="0" err="1">
                <a:solidFill>
                  <a:schemeClr val="bg1"/>
                </a:solidFill>
              </a:rPr>
              <a:t>cuz</a:t>
            </a:r>
            <a:r>
              <a:rPr lang="en-US" altLang="zh-CN" sz="2000" dirty="0">
                <a:solidFill>
                  <a:schemeClr val="bg1"/>
                </a:solidFill>
              </a:rPr>
              <a:t> (3), cs (2), </a:t>
            </a:r>
            <a:r>
              <a:rPr lang="en-US" altLang="zh-CN" sz="2000" dirty="0" err="1">
                <a:solidFill>
                  <a:schemeClr val="bg1"/>
                </a:solidFill>
              </a:rPr>
              <a:t>cus</a:t>
            </a:r>
            <a:r>
              <a:rPr lang="en-US" altLang="zh-CN" sz="2000" dirty="0">
                <a:solidFill>
                  <a:schemeClr val="bg1"/>
                </a:solidFill>
              </a:rPr>
              <a:t> (2), </a:t>
            </a:r>
            <a:r>
              <a:rPr lang="en-US" altLang="zh-CN" sz="2000" dirty="0" err="1">
                <a:solidFill>
                  <a:schemeClr val="bg1"/>
                </a:solidFill>
              </a:rPr>
              <a:t>cz</a:t>
            </a:r>
            <a:r>
              <a:rPr lang="en-US" altLang="zh-CN" sz="2000" dirty="0">
                <a:solidFill>
                  <a:schemeClr val="bg1"/>
                </a:solidFill>
              </a:rPr>
              <a:t> (2)</a:t>
            </a:r>
          </a:p>
          <a:p>
            <a:r>
              <a:rPr lang="en-US" altLang="zh-CN" sz="2000" dirty="0" err="1">
                <a:solidFill>
                  <a:schemeClr val="bg1"/>
                </a:solidFill>
              </a:rPr>
              <a:t>pleasey</a:t>
            </a:r>
            <a:r>
              <a:rPr lang="en-US" altLang="zh-CN" sz="2000" dirty="0">
                <a:solidFill>
                  <a:schemeClr val="bg1"/>
                </a:solidFill>
              </a:rPr>
              <a:t> (4), </a:t>
            </a:r>
            <a:r>
              <a:rPr lang="en-US" altLang="zh-CN" sz="2000" dirty="0" err="1">
                <a:solidFill>
                  <a:schemeClr val="bg1"/>
                </a:solidFill>
              </a:rPr>
              <a:t>plez</a:t>
            </a:r>
            <a:r>
              <a:rPr lang="en-US" altLang="zh-CN" sz="2000" dirty="0">
                <a:solidFill>
                  <a:schemeClr val="bg1"/>
                </a:solidFill>
              </a:rPr>
              <a:t> (3), pls (35), </a:t>
            </a:r>
            <a:r>
              <a:rPr lang="en-US" altLang="zh-CN" sz="2000" dirty="0" err="1">
                <a:solidFill>
                  <a:schemeClr val="bg1"/>
                </a:solidFill>
              </a:rPr>
              <a:t>plse</a:t>
            </a:r>
            <a:r>
              <a:rPr lang="en-US" altLang="zh-CN" sz="2000" dirty="0">
                <a:solidFill>
                  <a:schemeClr val="bg1"/>
                </a:solidFill>
              </a:rPr>
              <a:t> (3), </a:t>
            </a:r>
            <a:r>
              <a:rPr lang="en-US" altLang="zh-CN" sz="2000" dirty="0" err="1">
                <a:solidFill>
                  <a:schemeClr val="bg1"/>
                </a:solidFill>
              </a:rPr>
              <a:t>plz</a:t>
            </a:r>
            <a:r>
              <a:rPr lang="en-US" altLang="zh-CN" sz="2000" dirty="0">
                <a:solidFill>
                  <a:schemeClr val="bg1"/>
                </a:solidFill>
              </a:rPr>
              <a:t> (4), </a:t>
            </a:r>
            <a:r>
              <a:rPr lang="en-US" altLang="zh-CN" sz="2000" dirty="0" err="1">
                <a:solidFill>
                  <a:schemeClr val="bg1"/>
                </a:solidFill>
              </a:rPr>
              <a:t>pse</a:t>
            </a:r>
            <a:r>
              <a:rPr lang="en-US" altLang="zh-CN" sz="2000" dirty="0">
                <a:solidFill>
                  <a:schemeClr val="bg1"/>
                </a:solidFill>
              </a:rPr>
              <a:t> (2) </a:t>
            </a:r>
            <a:r>
              <a:rPr lang="en-US" altLang="zh-CN" sz="2000" dirty="0" err="1">
                <a:solidFill>
                  <a:schemeClr val="bg1"/>
                </a:solidFill>
              </a:rPr>
              <a:t>gunna</a:t>
            </a:r>
            <a:r>
              <a:rPr lang="en-US" altLang="zh-CN" sz="2000" dirty="0">
                <a:solidFill>
                  <a:schemeClr val="bg1"/>
                </a:solidFill>
              </a:rPr>
              <a:t> (11), </a:t>
            </a:r>
            <a:r>
              <a:rPr lang="en-US" altLang="zh-CN" sz="2000" dirty="0" err="1">
                <a:solidFill>
                  <a:schemeClr val="bg1"/>
                </a:solidFill>
              </a:rPr>
              <a:t>gona</a:t>
            </a:r>
            <a:r>
              <a:rPr lang="en-US" altLang="zh-CN" sz="2000" dirty="0">
                <a:solidFill>
                  <a:schemeClr val="bg1"/>
                </a:solidFill>
              </a:rPr>
              <a:t> (6)</a:t>
            </a:r>
          </a:p>
          <a:p>
            <a:r>
              <a:rPr lang="en-US" altLang="zh-CN" sz="2000" dirty="0" err="1">
                <a:solidFill>
                  <a:schemeClr val="bg1"/>
                </a:solidFill>
              </a:rPr>
              <a:t>sth</a:t>
            </a:r>
            <a:r>
              <a:rPr lang="en-US" altLang="zh-CN" sz="2000" dirty="0">
                <a:solidFill>
                  <a:schemeClr val="bg1"/>
                </a:solidFill>
              </a:rPr>
              <a:t> (9), </a:t>
            </a:r>
            <a:r>
              <a:rPr lang="en-US" altLang="zh-CN" sz="2000" dirty="0" err="1">
                <a:solidFill>
                  <a:schemeClr val="bg1"/>
                </a:solidFill>
              </a:rPr>
              <a:t>somethin</a:t>
            </a:r>
            <a:r>
              <a:rPr lang="en-US" altLang="zh-CN" sz="2000" dirty="0">
                <a:solidFill>
                  <a:schemeClr val="bg1"/>
                </a:solidFill>
              </a:rPr>
              <a:t> (8), </a:t>
            </a:r>
            <a:r>
              <a:rPr lang="en-US" altLang="zh-CN" sz="2000" dirty="0" err="1">
                <a:solidFill>
                  <a:schemeClr val="bg1"/>
                </a:solidFill>
              </a:rPr>
              <a:t>summort</a:t>
            </a:r>
            <a:r>
              <a:rPr lang="en-US" altLang="zh-CN" sz="2000" dirty="0">
                <a:solidFill>
                  <a:schemeClr val="bg1"/>
                </a:solidFill>
              </a:rPr>
              <a:t> (3), </a:t>
            </a:r>
            <a:r>
              <a:rPr lang="en-US" altLang="zh-CN" sz="2000" dirty="0" err="1">
                <a:solidFill>
                  <a:schemeClr val="bg1"/>
                </a:solidFill>
              </a:rPr>
              <a:t>sumfing</a:t>
            </a:r>
            <a:r>
              <a:rPr lang="en-US" altLang="zh-CN" sz="2000" dirty="0">
                <a:solidFill>
                  <a:schemeClr val="bg1"/>
                </a:solidFill>
              </a:rPr>
              <a:t> (2), </a:t>
            </a:r>
            <a:r>
              <a:rPr lang="en-US" altLang="zh-CN" sz="2000" dirty="0" err="1">
                <a:solidFill>
                  <a:schemeClr val="bg1"/>
                </a:solidFill>
              </a:rPr>
              <a:t>summat</a:t>
            </a:r>
            <a:r>
              <a:rPr lang="en-US" altLang="zh-CN" sz="2000" dirty="0">
                <a:solidFill>
                  <a:schemeClr val="bg1"/>
                </a:solidFill>
              </a:rPr>
              <a:t> (2), summing (2) </a:t>
            </a:r>
          </a:p>
          <a:p>
            <a:r>
              <a:rPr lang="en-US" altLang="zh-CN" sz="2000" dirty="0">
                <a:solidFill>
                  <a:schemeClr val="bg1"/>
                </a:solidFill>
              </a:rPr>
              <a:t>msg (7), mess (8)</a:t>
            </a:r>
          </a:p>
          <a:p>
            <a:r>
              <a:rPr lang="en-US" altLang="zh-CN" sz="2000" dirty="0">
                <a:solidFill>
                  <a:schemeClr val="bg1"/>
                </a:solidFill>
              </a:rPr>
              <a:t>d (21), da (6), </a:t>
            </a:r>
            <a:r>
              <a:rPr lang="en-US" altLang="zh-CN" sz="2000" dirty="0" err="1">
                <a:solidFill>
                  <a:schemeClr val="bg1"/>
                </a:solidFill>
              </a:rPr>
              <a:t>th</a:t>
            </a:r>
            <a:r>
              <a:rPr lang="en-US" altLang="zh-CN" sz="2000" dirty="0">
                <a:solidFill>
                  <a:schemeClr val="bg1"/>
                </a:solidFill>
              </a:rPr>
              <a:t> (8), </a:t>
            </a:r>
            <a:r>
              <a:rPr lang="en-US" altLang="zh-CN" sz="2000" dirty="0" err="1">
                <a:solidFill>
                  <a:schemeClr val="bg1"/>
                </a:solidFill>
              </a:rPr>
              <a:t>te</a:t>
            </a:r>
            <a:r>
              <a:rPr lang="en-US" altLang="zh-CN" sz="2000" dirty="0">
                <a:solidFill>
                  <a:schemeClr val="bg1"/>
                </a:solidFill>
              </a:rPr>
              <a:t> (2), </a:t>
            </a:r>
            <a:r>
              <a:rPr lang="en-US" altLang="zh-CN" sz="2000" dirty="0" err="1">
                <a:solidFill>
                  <a:schemeClr val="bg1"/>
                </a:solidFill>
              </a:rPr>
              <a:t>ze</a:t>
            </a:r>
            <a:r>
              <a:rPr lang="en-US" altLang="zh-CN" sz="2000" dirty="0">
                <a:solidFill>
                  <a:schemeClr val="bg1"/>
                </a:solidFill>
              </a:rPr>
              <a:t> (2)</a:t>
            </a:r>
          </a:p>
          <a:p>
            <a:r>
              <a:rPr lang="en-US" altLang="zh-CN" sz="2000" dirty="0">
                <a:solidFill>
                  <a:schemeClr val="bg1"/>
                </a:solidFill>
              </a:rPr>
              <a:t>n (182), an (19) </a:t>
            </a:r>
          </a:p>
          <a:p>
            <a:r>
              <a:rPr lang="en-US" altLang="zh-CN" sz="2000" dirty="0" err="1">
                <a:solidFill>
                  <a:schemeClr val="bg1"/>
                </a:solidFill>
              </a:rPr>
              <a:t>havin</a:t>
            </a:r>
            <a:r>
              <a:rPr lang="en-US" altLang="zh-CN" sz="2000" dirty="0">
                <a:solidFill>
                  <a:schemeClr val="bg1"/>
                </a:solidFill>
              </a:rPr>
              <a:t> (24), </a:t>
            </a:r>
            <a:r>
              <a:rPr lang="en-US" altLang="zh-CN" sz="2000" dirty="0" err="1">
                <a:solidFill>
                  <a:schemeClr val="bg1"/>
                </a:solidFill>
              </a:rPr>
              <a:t>avin</a:t>
            </a:r>
            <a:r>
              <a:rPr lang="en-US" altLang="zh-CN" sz="2000" dirty="0">
                <a:solidFill>
                  <a:schemeClr val="bg1"/>
                </a:solidFill>
              </a:rPr>
              <a:t> (6) </a:t>
            </a:r>
          </a:p>
          <a:p>
            <a:r>
              <a:rPr lang="en-US" altLang="zh-CN" sz="2000" dirty="0" err="1">
                <a:solidFill>
                  <a:schemeClr val="bg1"/>
                </a:solidFill>
              </a:rPr>
              <a:t>mornin</a:t>
            </a:r>
            <a:r>
              <a:rPr lang="en-US" altLang="zh-CN" sz="2000" dirty="0">
                <a:solidFill>
                  <a:schemeClr val="bg1"/>
                </a:solidFill>
              </a:rPr>
              <a:t> (23), morn (18) </a:t>
            </a:r>
          </a:p>
          <a:p>
            <a:r>
              <a:rPr lang="en-US" altLang="zh-CN" sz="2000" dirty="0">
                <a:solidFill>
                  <a:schemeClr val="bg1"/>
                </a:solidFill>
              </a:rPr>
              <a:t>l8r (20), </a:t>
            </a:r>
            <a:r>
              <a:rPr lang="en-US" altLang="zh-CN" sz="2000" dirty="0" err="1">
                <a:solidFill>
                  <a:schemeClr val="bg1"/>
                </a:solidFill>
              </a:rPr>
              <a:t>lata</a:t>
            </a:r>
            <a:r>
              <a:rPr lang="en-US" altLang="zh-CN" sz="2000" dirty="0">
                <a:solidFill>
                  <a:schemeClr val="bg1"/>
                </a:solidFill>
              </a:rPr>
              <a:t> (5), l8er (2) </a:t>
            </a:r>
          </a:p>
          <a:p>
            <a:r>
              <a:rPr lang="en-US" altLang="zh-CN" sz="2000" dirty="0">
                <a:solidFill>
                  <a:schemeClr val="bg1"/>
                </a:solidFill>
              </a:rPr>
              <a:t>mite (9), </a:t>
            </a:r>
            <a:r>
              <a:rPr lang="en-US" altLang="zh-CN" sz="2000" dirty="0" err="1">
                <a:solidFill>
                  <a:schemeClr val="bg1"/>
                </a:solidFill>
              </a:rPr>
              <a:t>myt</a:t>
            </a:r>
            <a:r>
              <a:rPr lang="en-US" altLang="zh-CN" sz="2000" dirty="0">
                <a:solidFill>
                  <a:schemeClr val="bg1"/>
                </a:solidFill>
              </a:rPr>
              <a:t> (6)</a:t>
            </a:r>
          </a:p>
        </p:txBody>
      </p:sp>
    </p:spTree>
    <p:extLst>
      <p:ext uri="{BB962C8B-B14F-4D97-AF65-F5344CB8AC3E}">
        <p14:creationId xmlns:p14="http://schemas.microsoft.com/office/powerpoint/2010/main" val="206591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8"/>
            <a:ext cx="10515600" cy="867686"/>
          </a:xfrm>
        </p:spPr>
        <p:txBody>
          <a:bodyPr>
            <a:normAutofit/>
          </a:bodyPr>
          <a:lstStyle/>
          <a:p>
            <a:pPr marL="342900" lvl="0" indent="-342900" algn="just">
              <a:buFont typeface="+mj-lt"/>
              <a:buAutoNum type="arabicPeriod"/>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The respelling represents the colloquial contraction: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3C3EDEA1-C289-442E-B1E9-DD50EA1E4C63}"/>
              </a:ext>
            </a:extLst>
          </p:cNvPr>
          <p:cNvSpPr/>
          <p:nvPr/>
        </p:nvSpPr>
        <p:spPr>
          <a:xfrm>
            <a:off x="838200" y="2550572"/>
            <a:ext cx="10309827"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7C0103D3-2032-49AC-ADEF-55E360747DDB}"/>
              </a:ext>
            </a:extLst>
          </p:cNvPr>
          <p:cNvSpPr txBox="1"/>
          <p:nvPr/>
        </p:nvSpPr>
        <p:spPr>
          <a:xfrm>
            <a:off x="1309585" y="3345520"/>
            <a:ext cx="9367056" cy="954107"/>
          </a:xfrm>
          <a:prstGeom prst="rect">
            <a:avLst/>
          </a:prstGeom>
          <a:noFill/>
        </p:spPr>
        <p:txBody>
          <a:bodyPr wrap="square">
            <a:spAutoFit/>
          </a:bodyPr>
          <a:lstStyle/>
          <a:p>
            <a:pPr indent="2286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Yes: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ya</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&lt;ye&gt; or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yer</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Having: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havin</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(where the &lt;g&gt; is dropped) or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avin</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4037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8"/>
            <a:ext cx="10515600" cy="1062240"/>
          </a:xfrm>
        </p:spPr>
        <p:txBody>
          <a:bodyPr>
            <a:normAutofit/>
          </a:bodyPr>
          <a:lstStyle/>
          <a:p>
            <a:pPr marL="0" lv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2. Respellings of something show several regional pronunciations:</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24D59A34-8831-42A0-8AD5-F1D1DDB5AFF4}"/>
              </a:ext>
            </a:extLst>
          </p:cNvPr>
          <p:cNvSpPr/>
          <p:nvPr/>
        </p:nvSpPr>
        <p:spPr>
          <a:xfrm>
            <a:off x="955678" y="2893979"/>
            <a:ext cx="10280644"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3E1D3B87-3501-4251-BD59-169499C31512}"/>
              </a:ext>
            </a:extLst>
          </p:cNvPr>
          <p:cNvSpPr txBox="1"/>
          <p:nvPr/>
        </p:nvSpPr>
        <p:spPr>
          <a:xfrm>
            <a:off x="1436451" y="3725295"/>
            <a:ext cx="9182910" cy="954107"/>
          </a:xfrm>
          <a:prstGeom prst="rect">
            <a:avLst/>
          </a:prstGeom>
          <a:noFill/>
        </p:spPr>
        <p:txBody>
          <a:bodyPr wrap="square">
            <a:spAutoFit/>
          </a:bodyPr>
          <a:lstStyle/>
          <a:p>
            <a:pPr marL="228600" indent="2667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Something: </a:t>
            </a:r>
          </a:p>
          <a:p>
            <a:pPr marL="228600" indent="2667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summort</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sumfing</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summat</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and &lt;summing&gt;.</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48438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8"/>
            <a:ext cx="10515600" cy="935780"/>
          </a:xfrm>
        </p:spPr>
        <p:txBody>
          <a:bodyPr>
            <a:normAutofit/>
          </a:bodyPr>
          <a:lstStyle/>
          <a:p>
            <a:pPr marL="0" lv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3. Contrasting forms of eye dialect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5B9A1B82-A02D-43B3-9728-1326D01F89CA}"/>
              </a:ext>
            </a:extLst>
          </p:cNvPr>
          <p:cNvSpPr/>
          <p:nvPr/>
        </p:nvSpPr>
        <p:spPr>
          <a:xfrm>
            <a:off x="838200" y="2550572"/>
            <a:ext cx="10280644"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52C78732-CDBE-4E27-B7E3-ECB4402EA3AD}"/>
              </a:ext>
            </a:extLst>
          </p:cNvPr>
          <p:cNvSpPr txBox="1"/>
          <p:nvPr/>
        </p:nvSpPr>
        <p:spPr>
          <a:xfrm>
            <a:off x="1387067" y="3277426"/>
            <a:ext cx="9182910" cy="1077218"/>
          </a:xfrm>
          <a:prstGeom prst="rect">
            <a:avLst/>
          </a:prstGeom>
          <a:noFill/>
        </p:spPr>
        <p:txBody>
          <a:bodyPr wrap="square">
            <a:spAutoFit/>
          </a:bodyPr>
          <a:lstStyle/>
          <a:p>
            <a:pPr marL="228600" indent="266700" algn="just"/>
            <a:r>
              <a:rPr lang="en-US" altLang="zh-CN" sz="32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L</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ater:   &lt;l8r&gt; and &lt;</a:t>
            </a:r>
            <a:r>
              <a:rPr lang="en-US" altLang="zh-CN" sz="32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lata</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32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M</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ight</a:t>
            </a:r>
            <a:r>
              <a:rPr lang="en-US" altLang="zh-CN" sz="32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&lt;mite&gt; and &lt;</a:t>
            </a:r>
            <a:r>
              <a:rPr lang="en-US" altLang="zh-CN" sz="32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myt</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7484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8"/>
            <a:ext cx="10515600" cy="955235"/>
          </a:xfrm>
        </p:spPr>
        <p:txBody>
          <a:bodyPr>
            <a:normAutofit/>
          </a:bodyPr>
          <a:lstStyle/>
          <a:p>
            <a:pPr marL="0" lv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4. Reducing the number of characters used, depending perhaps on how much they wish to abbreviate: </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2D58CD19-4957-4ECE-8B37-1D1FA8584FFD}"/>
              </a:ext>
            </a:extLst>
          </p:cNvPr>
          <p:cNvSpPr/>
          <p:nvPr/>
        </p:nvSpPr>
        <p:spPr>
          <a:xfrm>
            <a:off x="838200" y="2903708"/>
            <a:ext cx="10280644"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725E5795-BEC3-4342-B450-CBCF4A0B0E5D}"/>
              </a:ext>
            </a:extLst>
          </p:cNvPr>
          <p:cNvSpPr txBox="1"/>
          <p:nvPr/>
        </p:nvSpPr>
        <p:spPr>
          <a:xfrm>
            <a:off x="1387067" y="3630562"/>
            <a:ext cx="9182910" cy="1077218"/>
          </a:xfrm>
          <a:prstGeom prst="rect">
            <a:avLst/>
          </a:prstGeom>
          <a:noFill/>
        </p:spPr>
        <p:txBody>
          <a:bodyPr wrap="square">
            <a:spAutoFit/>
          </a:bodyPr>
          <a:lstStyle/>
          <a:p>
            <a:pPr marL="228600" indent="266700" algn="just"/>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Thursday: &lt;</a:t>
            </a:r>
            <a:r>
              <a:rPr lang="en-US" altLang="zh-CN" sz="32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thurs</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or &lt;</a:t>
            </a:r>
            <a:r>
              <a:rPr lang="en-US" altLang="zh-CN" sz="32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thu</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Please: &lt;pls&gt;, &lt;</a:t>
            </a:r>
            <a:r>
              <a:rPr lang="en-US" altLang="zh-CN" sz="32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plse</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or &lt;</a:t>
            </a:r>
            <a:r>
              <a:rPr lang="en-US" altLang="zh-CN" sz="32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pse</a:t>
            </a:r>
            <a:r>
              <a:rPr lang="en-US"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a:t>
            </a:r>
            <a:endParaRPr lang="zh-CN" altLang="zh-CN" sz="32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4703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DB482-BBCC-4358-93F0-FB0BF64A993C}"/>
              </a:ext>
            </a:extLst>
          </p:cNvPr>
          <p:cNvSpPr>
            <a:spLocks noGrp="1"/>
          </p:cNvSpPr>
          <p:nvPr>
            <p:ph type="title"/>
          </p:nvPr>
        </p:nvSpPr>
        <p:spPr/>
        <p:txBody>
          <a:bodyPr/>
          <a:lstStyle/>
          <a:p>
            <a:r>
              <a:rPr lang="en-US" dirty="0">
                <a:latin typeface="Helvetica Black" pitchFamily="50" charset="0"/>
              </a:rPr>
              <a:t>Classification of Respelling</a:t>
            </a:r>
          </a:p>
        </p:txBody>
      </p:sp>
      <p:sp>
        <p:nvSpPr>
          <p:cNvPr id="3" name="内容占位符 2">
            <a:extLst>
              <a:ext uri="{FF2B5EF4-FFF2-40B4-BE49-F238E27FC236}">
                <a16:creationId xmlns:a16="http://schemas.microsoft.com/office/drawing/2014/main" id="{736ADA34-E82C-4073-9063-F2AD450D748F}"/>
              </a:ext>
            </a:extLst>
          </p:cNvPr>
          <p:cNvSpPr>
            <a:spLocks noGrp="1"/>
          </p:cNvSpPr>
          <p:nvPr>
            <p:ph idx="1"/>
          </p:nvPr>
        </p:nvSpPr>
        <p:spPr>
          <a:xfrm>
            <a:off x="838200" y="1690688"/>
            <a:ext cx="10515600" cy="1110878"/>
          </a:xfrm>
        </p:spPr>
        <p:txBody>
          <a:bodyPr>
            <a:normAutofit/>
          </a:bodyPr>
          <a:lstStyle/>
          <a:p>
            <a:pPr marL="0" lvl="0"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5. The choice between clipping or consonant writing in some examples may depend on texters’ use of predictive texting. </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D36E0863-3FA1-4004-A8AA-D6F512D1F272}"/>
              </a:ext>
            </a:extLst>
          </p:cNvPr>
          <p:cNvSpPr/>
          <p:nvPr/>
        </p:nvSpPr>
        <p:spPr>
          <a:xfrm>
            <a:off x="955678" y="2818759"/>
            <a:ext cx="10280644" cy="2616740"/>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CADE2CEC-5218-4498-8A64-E5727F9EADE6}"/>
              </a:ext>
            </a:extLst>
          </p:cNvPr>
          <p:cNvSpPr txBox="1"/>
          <p:nvPr/>
        </p:nvSpPr>
        <p:spPr>
          <a:xfrm>
            <a:off x="1076527" y="3245101"/>
            <a:ext cx="9731777" cy="1815882"/>
          </a:xfrm>
          <a:prstGeom prst="rect">
            <a:avLst/>
          </a:prstGeom>
          <a:noFill/>
        </p:spPr>
        <p:txBody>
          <a:bodyPr wrap="square">
            <a:spAutoFit/>
          </a:bodyPr>
          <a:lstStyle/>
          <a:p>
            <a:pPr marL="228600" indent="266700" algn="just"/>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Back</a:t>
            </a:r>
            <a:r>
              <a:rPr lang="zh-CN" altLang="en-US"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&lt;bac&gt; or &lt;bk&gt;</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G</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ive: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giv</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or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gv</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H</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ave: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hav</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hve</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or &lt;av&gt; </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en-US" altLang="zh-CN" sz="28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T</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omorrow :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tomo</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 or &lt;</a:t>
            </a:r>
            <a:r>
              <a:rPr lang="en-US" altLang="zh-CN" sz="2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tmw</a:t>
            </a:r>
            <a:r>
              <a:rPr lang="en-US"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&gt;</a:t>
            </a:r>
            <a:endParaRPr lang="zh-CN" altLang="zh-CN" sz="2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8602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9E774-2F86-44AE-9AF2-0D5462434068}"/>
              </a:ext>
            </a:extLst>
          </p:cNvPr>
          <p:cNvSpPr>
            <a:spLocks noGrp="1"/>
          </p:cNvSpPr>
          <p:nvPr>
            <p:ph type="title"/>
          </p:nvPr>
        </p:nvSpPr>
        <p:spPr>
          <a:xfrm>
            <a:off x="4620312" y="2103437"/>
            <a:ext cx="2951375" cy="1325563"/>
          </a:xfrm>
        </p:spPr>
        <p:txBody>
          <a:bodyPr/>
          <a:lstStyle/>
          <a:p>
            <a:r>
              <a:rPr lang="en-US" dirty="0" err="1">
                <a:latin typeface="Helvetica Black" pitchFamily="50" charset="0"/>
              </a:rPr>
              <a:t>Textism</a:t>
            </a:r>
            <a:endParaRPr lang="en-US" dirty="0">
              <a:latin typeface="Helvetica Black" pitchFamily="50" charset="0"/>
            </a:endParaRPr>
          </a:p>
        </p:txBody>
      </p:sp>
      <p:sp>
        <p:nvSpPr>
          <p:cNvPr id="4" name="文本框 3">
            <a:extLst>
              <a:ext uri="{FF2B5EF4-FFF2-40B4-BE49-F238E27FC236}">
                <a16:creationId xmlns:a16="http://schemas.microsoft.com/office/drawing/2014/main" id="{1F29ED74-4F39-4380-834B-6414087AC10C}"/>
              </a:ext>
            </a:extLst>
          </p:cNvPr>
          <p:cNvSpPr txBox="1"/>
          <p:nvPr/>
        </p:nvSpPr>
        <p:spPr>
          <a:xfrm>
            <a:off x="3268545" y="3198167"/>
            <a:ext cx="5654908" cy="461665"/>
          </a:xfrm>
          <a:prstGeom prst="rect">
            <a:avLst/>
          </a:prstGeom>
          <a:noFill/>
        </p:spPr>
        <p:txBody>
          <a:bodyPr wrap="square" rtlCol="0">
            <a:spAutoFit/>
          </a:bodyPr>
          <a:lstStyle/>
          <a:p>
            <a:r>
              <a:rPr lang="en-US" sz="2400" dirty="0"/>
              <a:t>What principles do message texts follow?</a:t>
            </a:r>
          </a:p>
        </p:txBody>
      </p:sp>
    </p:spTree>
    <p:extLst>
      <p:ext uri="{BB962C8B-B14F-4D97-AF65-F5344CB8AC3E}">
        <p14:creationId xmlns:p14="http://schemas.microsoft.com/office/powerpoint/2010/main" val="318552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3CA62-CC5D-44E2-BE99-C9838017FE93}"/>
              </a:ext>
            </a:extLst>
          </p:cNvPr>
          <p:cNvSpPr>
            <a:spLocks noGrp="1"/>
          </p:cNvSpPr>
          <p:nvPr>
            <p:ph type="title"/>
          </p:nvPr>
        </p:nvSpPr>
        <p:spPr/>
        <p:txBody>
          <a:bodyPr/>
          <a:lstStyle/>
          <a:p>
            <a:r>
              <a:rPr lang="en-US" dirty="0">
                <a:latin typeface="Helvetica Black" pitchFamily="50" charset="0"/>
              </a:rPr>
              <a:t>2 observations of principles</a:t>
            </a:r>
          </a:p>
        </p:txBody>
      </p:sp>
      <p:sp>
        <p:nvSpPr>
          <p:cNvPr id="3" name="内容占位符 2">
            <a:extLst>
              <a:ext uri="{FF2B5EF4-FFF2-40B4-BE49-F238E27FC236}">
                <a16:creationId xmlns:a16="http://schemas.microsoft.com/office/drawing/2014/main" id="{DBC677AA-9C9D-451C-80A9-46E964AF0ADB}"/>
              </a:ext>
            </a:extLst>
          </p:cNvPr>
          <p:cNvSpPr>
            <a:spLocks noGrp="1"/>
          </p:cNvSpPr>
          <p:nvPr>
            <p:ph idx="1"/>
          </p:nvPr>
        </p:nvSpPr>
        <p:spPr/>
        <p:txBody>
          <a:bodyPr>
            <a:normAutofit/>
          </a:bodyPr>
          <a:lstStyle/>
          <a:p>
            <a:pPr marL="0" indent="0">
              <a:buNone/>
            </a:pPr>
            <a:r>
              <a:rPr lang="en-US" altLang="zh-CN" sz="3600" dirty="0">
                <a:latin typeface="等线" panose="02010600030101010101" pitchFamily="2" charset="-122"/>
                <a:cs typeface="Times New Roman" panose="02020603050405020304" pitchFamily="18" charset="0"/>
              </a:rPr>
              <a:t>1. M</a:t>
            </a:r>
            <a:r>
              <a:rPr lang="en-US" altLang="zh-CN" sz="3600" dirty="0">
                <a:effectLst/>
                <a:latin typeface="等线" panose="02010600030101010101" pitchFamily="2" charset="-122"/>
                <a:cs typeface="Times New Roman" panose="02020603050405020304" pitchFamily="18" charset="0"/>
              </a:rPr>
              <a:t>ost spelling variation in </a:t>
            </a:r>
            <a:r>
              <a:rPr lang="en-US" altLang="zh-CN" sz="3600" dirty="0" err="1">
                <a:effectLst/>
                <a:latin typeface="等线" panose="02010600030101010101" pitchFamily="2" charset="-122"/>
                <a:cs typeface="Times New Roman" panose="02020603050405020304" pitchFamily="18" charset="0"/>
              </a:rPr>
              <a:t>CorTxt</a:t>
            </a:r>
            <a:r>
              <a:rPr lang="en-US" altLang="zh-CN" sz="3600" dirty="0">
                <a:effectLst/>
                <a:latin typeface="等线" panose="02010600030101010101" pitchFamily="2" charset="-122"/>
                <a:cs typeface="Times New Roman" panose="02020603050405020304" pitchFamily="18" charset="0"/>
              </a:rPr>
              <a:t> follows or extends English orthographic principles; and that it thus reflects historical and current spelling practices.</a:t>
            </a:r>
            <a:endParaRPr lang="en-US" sz="4800" dirty="0"/>
          </a:p>
        </p:txBody>
      </p:sp>
    </p:spTree>
    <p:extLst>
      <p:ext uri="{BB962C8B-B14F-4D97-AF65-F5344CB8AC3E}">
        <p14:creationId xmlns:p14="http://schemas.microsoft.com/office/powerpoint/2010/main" val="169351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9E3E9-10AB-46BD-8480-0D04AEF96662}"/>
              </a:ext>
            </a:extLst>
          </p:cNvPr>
          <p:cNvSpPr>
            <a:spLocks noGrp="1"/>
          </p:cNvSpPr>
          <p:nvPr>
            <p:ph type="title"/>
          </p:nvPr>
        </p:nvSpPr>
        <p:spPr>
          <a:xfrm>
            <a:off x="614463" y="2271860"/>
            <a:ext cx="10515600" cy="1568641"/>
          </a:xfrm>
        </p:spPr>
        <p:txBody>
          <a:bodyPr>
            <a:normAutofit fontScale="90000"/>
          </a:bodyPr>
          <a:lstStyle/>
          <a:p>
            <a:r>
              <a:rPr lang="en-US" altLang="zh-CN" sz="5400" dirty="0">
                <a:latin typeface="Helvetica Black" pitchFamily="50" charset="0"/>
              </a:rPr>
              <a:t>Part 1</a:t>
            </a:r>
            <a:br>
              <a:rPr lang="en-US" sz="5400" dirty="0">
                <a:latin typeface="Helvetica Black" pitchFamily="50" charset="0"/>
              </a:rPr>
            </a:br>
            <a:r>
              <a:rPr lang="en-US" sz="5400" dirty="0">
                <a:latin typeface="Helvetica Black" pitchFamily="50" charset="0"/>
              </a:rPr>
              <a:t>Introduction</a:t>
            </a:r>
          </a:p>
        </p:txBody>
      </p:sp>
    </p:spTree>
    <p:extLst>
      <p:ext uri="{BB962C8B-B14F-4D97-AF65-F5344CB8AC3E}">
        <p14:creationId xmlns:p14="http://schemas.microsoft.com/office/powerpoint/2010/main" val="2284678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3CA62-CC5D-44E2-BE99-C9838017FE93}"/>
              </a:ext>
            </a:extLst>
          </p:cNvPr>
          <p:cNvSpPr>
            <a:spLocks noGrp="1"/>
          </p:cNvSpPr>
          <p:nvPr>
            <p:ph type="title"/>
          </p:nvPr>
        </p:nvSpPr>
        <p:spPr/>
        <p:txBody>
          <a:bodyPr/>
          <a:lstStyle/>
          <a:p>
            <a:r>
              <a:rPr lang="en-US" dirty="0">
                <a:latin typeface="Helvetica Black" pitchFamily="50" charset="0"/>
              </a:rPr>
              <a:t>2 observations of principles</a:t>
            </a:r>
          </a:p>
        </p:txBody>
      </p:sp>
      <p:sp>
        <p:nvSpPr>
          <p:cNvPr id="3" name="内容占位符 2">
            <a:extLst>
              <a:ext uri="{FF2B5EF4-FFF2-40B4-BE49-F238E27FC236}">
                <a16:creationId xmlns:a16="http://schemas.microsoft.com/office/drawing/2014/main" id="{DBC677AA-9C9D-451C-80A9-46E964AF0ADB}"/>
              </a:ext>
            </a:extLst>
          </p:cNvPr>
          <p:cNvSpPr>
            <a:spLocks noGrp="1"/>
          </p:cNvSpPr>
          <p:nvPr>
            <p:ph idx="1"/>
          </p:nvPr>
        </p:nvSpPr>
        <p:spPr/>
        <p:txBody>
          <a:bodyPr>
            <a:normAutofit/>
          </a:bodyPr>
          <a:lstStyle/>
          <a:p>
            <a:pPr marL="0" indent="0">
              <a:buNone/>
            </a:pPr>
            <a:r>
              <a:rPr lang="en-US" altLang="zh-CN" sz="3600" dirty="0">
                <a:effectLst/>
                <a:latin typeface="等线" panose="02010600030101010101" pitchFamily="2" charset="-122"/>
                <a:cs typeface="Times New Roman" panose="02020603050405020304" pitchFamily="18" charset="0"/>
              </a:rPr>
              <a:t>2. As in other attempts to reflect spoken or regional pronunciations, colloquial contractions and respellings are likely to fulfil an indexical function and to create and sustain an arena for participant relationships which, as in spoken interaction, are informal and intimate</a:t>
            </a:r>
            <a:endParaRPr lang="en-US" sz="8000" dirty="0"/>
          </a:p>
        </p:txBody>
      </p:sp>
    </p:spTree>
    <p:extLst>
      <p:ext uri="{BB962C8B-B14F-4D97-AF65-F5344CB8AC3E}">
        <p14:creationId xmlns:p14="http://schemas.microsoft.com/office/powerpoint/2010/main" val="13596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3CA62-CC5D-44E2-BE99-C9838017FE93}"/>
              </a:ext>
            </a:extLst>
          </p:cNvPr>
          <p:cNvSpPr>
            <a:spLocks noGrp="1"/>
          </p:cNvSpPr>
          <p:nvPr>
            <p:ph type="title"/>
          </p:nvPr>
        </p:nvSpPr>
        <p:spPr>
          <a:xfrm>
            <a:off x="838200" y="365125"/>
            <a:ext cx="10515600" cy="2387803"/>
          </a:xfrm>
        </p:spPr>
        <p:txBody>
          <a:bodyPr/>
          <a:lstStyle/>
          <a:p>
            <a:r>
              <a:rPr lang="en-US" dirty="0">
                <a:latin typeface="Helvetica Black" pitchFamily="50" charset="0"/>
              </a:rPr>
              <a:t>Principle of </a:t>
            </a:r>
            <a:r>
              <a:rPr lang="en-US" dirty="0" err="1">
                <a:latin typeface="Helvetica Black" pitchFamily="50" charset="0"/>
              </a:rPr>
              <a:t>Textism</a:t>
            </a:r>
            <a:r>
              <a:rPr lang="en-US" dirty="0">
                <a:latin typeface="Helvetica Black" pitchFamily="50" charset="0"/>
              </a:rPr>
              <a:t> </a:t>
            </a:r>
            <a:br>
              <a:rPr lang="en-US" dirty="0">
                <a:latin typeface="Helvetica Black" pitchFamily="50" charset="0"/>
              </a:rPr>
            </a:br>
            <a:r>
              <a:rPr lang="en-US" dirty="0">
                <a:latin typeface="Helvetica Black" pitchFamily="50" charset="0"/>
              </a:rPr>
              <a:t>in Conclusion:</a:t>
            </a:r>
          </a:p>
        </p:txBody>
      </p:sp>
      <p:sp>
        <p:nvSpPr>
          <p:cNvPr id="3" name="内容占位符 2">
            <a:extLst>
              <a:ext uri="{FF2B5EF4-FFF2-40B4-BE49-F238E27FC236}">
                <a16:creationId xmlns:a16="http://schemas.microsoft.com/office/drawing/2014/main" id="{DBC677AA-9C9D-451C-80A9-46E964AF0ADB}"/>
              </a:ext>
            </a:extLst>
          </p:cNvPr>
          <p:cNvSpPr>
            <a:spLocks noGrp="1"/>
          </p:cNvSpPr>
          <p:nvPr>
            <p:ph idx="1"/>
          </p:nvPr>
        </p:nvSpPr>
        <p:spPr>
          <a:xfrm>
            <a:off x="838200" y="2752927"/>
            <a:ext cx="10515600" cy="3424035"/>
          </a:xfrm>
        </p:spPr>
        <p:txBody>
          <a:bodyPr>
            <a:normAutofit/>
          </a:bodyPr>
          <a:lstStyle/>
          <a:p>
            <a:pPr marL="0" indent="0">
              <a:buNone/>
            </a:pPr>
            <a:r>
              <a:rPr lang="en-US" altLang="zh-CN" sz="3200" kern="100" dirty="0">
                <a:latin typeface="+mn-ea"/>
                <a:cs typeface="Times New Roman" panose="02020603050405020304" pitchFamily="18" charset="0"/>
              </a:rPr>
              <a:t>T</a:t>
            </a:r>
            <a:r>
              <a:rPr lang="en-US" altLang="zh-CN" sz="3200" kern="100" dirty="0">
                <a:effectLst/>
                <a:latin typeface="+mn-ea"/>
                <a:cs typeface="Times New Roman" panose="02020603050405020304" pitchFamily="18" charset="0"/>
              </a:rPr>
              <a:t>exters can express attitudes and emotions, define relationships and construct texting identities simply through the choices they make when spelling.</a:t>
            </a:r>
            <a:endParaRPr lang="zh-CN" altLang="zh-CN" sz="32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505291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A259C-D857-4E52-89DF-EB985688EE96}"/>
              </a:ext>
            </a:extLst>
          </p:cNvPr>
          <p:cNvSpPr>
            <a:spLocks noGrp="1"/>
          </p:cNvSpPr>
          <p:nvPr>
            <p:ph type="title"/>
          </p:nvPr>
        </p:nvSpPr>
        <p:spPr/>
        <p:txBody>
          <a:bodyPr/>
          <a:lstStyle/>
          <a:p>
            <a:r>
              <a:rPr lang="en-US" dirty="0">
                <a:latin typeface="Helvetica Black" pitchFamily="50" charset="0"/>
              </a:rPr>
              <a:t>Notes on Method</a:t>
            </a:r>
          </a:p>
        </p:txBody>
      </p:sp>
      <p:sp>
        <p:nvSpPr>
          <p:cNvPr id="3" name="内容占位符 2">
            <a:extLst>
              <a:ext uri="{FF2B5EF4-FFF2-40B4-BE49-F238E27FC236}">
                <a16:creationId xmlns:a16="http://schemas.microsoft.com/office/drawing/2014/main" id="{2040363C-74E0-4CF9-883D-BC9827C7804D}"/>
              </a:ext>
            </a:extLst>
          </p:cNvPr>
          <p:cNvSpPr>
            <a:spLocks noGrp="1"/>
          </p:cNvSpPr>
          <p:nvPr>
            <p:ph idx="1"/>
          </p:nvPr>
        </p:nvSpPr>
        <p:spPr>
          <a:xfrm>
            <a:off x="838200" y="1690688"/>
            <a:ext cx="1953638" cy="634763"/>
          </a:xfrm>
        </p:spPr>
        <p:txBody>
          <a:bodyPr>
            <a:normAutofit/>
          </a:bodyPr>
          <a:lstStyle/>
          <a:p>
            <a:r>
              <a:rPr lang="en-US" dirty="0"/>
              <a:t>Tools: </a:t>
            </a:r>
          </a:p>
        </p:txBody>
      </p:sp>
      <p:pic>
        <p:nvPicPr>
          <p:cNvPr id="1026" name="Picture 2" descr="logo">
            <a:extLst>
              <a:ext uri="{FF2B5EF4-FFF2-40B4-BE49-F238E27FC236}">
                <a16:creationId xmlns:a16="http://schemas.microsoft.com/office/drawing/2014/main" id="{9E5C9131-060F-4E7F-8B4B-3A6F1D3BA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464" y="257758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772C931-2FD7-4A91-B114-2E2617A3ACEE}"/>
              </a:ext>
            </a:extLst>
          </p:cNvPr>
          <p:cNvSpPr txBox="1"/>
          <p:nvPr/>
        </p:nvSpPr>
        <p:spPr>
          <a:xfrm>
            <a:off x="2648355" y="5325309"/>
            <a:ext cx="2309509" cy="369332"/>
          </a:xfrm>
          <a:prstGeom prst="rect">
            <a:avLst/>
          </a:prstGeom>
          <a:noFill/>
        </p:spPr>
        <p:txBody>
          <a:bodyPr wrap="square">
            <a:spAutoFit/>
          </a:bodyPr>
          <a:lstStyle/>
          <a:p>
            <a:r>
              <a:rPr lang="en-US" altLang="zh-CN" dirty="0" err="1"/>
              <a:t>WordSmith</a:t>
            </a:r>
            <a:r>
              <a:rPr lang="en-US" altLang="zh-CN" dirty="0"/>
              <a:t> Wordlist</a:t>
            </a:r>
          </a:p>
        </p:txBody>
      </p:sp>
      <p:sp>
        <p:nvSpPr>
          <p:cNvPr id="8" name="文本框 7">
            <a:extLst>
              <a:ext uri="{FF2B5EF4-FFF2-40B4-BE49-F238E27FC236}">
                <a16:creationId xmlns:a16="http://schemas.microsoft.com/office/drawing/2014/main" id="{4BE03B8B-C5E7-4515-A45F-E46F14D93E68}"/>
              </a:ext>
            </a:extLst>
          </p:cNvPr>
          <p:cNvSpPr txBox="1"/>
          <p:nvPr/>
        </p:nvSpPr>
        <p:spPr>
          <a:xfrm>
            <a:off x="7905349" y="5319541"/>
            <a:ext cx="1226086" cy="369332"/>
          </a:xfrm>
          <a:prstGeom prst="rect">
            <a:avLst/>
          </a:prstGeom>
          <a:noFill/>
        </p:spPr>
        <p:txBody>
          <a:bodyPr wrap="square">
            <a:spAutoFit/>
          </a:bodyPr>
          <a:lstStyle/>
          <a:p>
            <a:r>
              <a:rPr lang="en-US" altLang="zh-CN" dirty="0" err="1"/>
              <a:t>AntConc</a:t>
            </a:r>
            <a:endParaRPr lang="en-US" altLang="zh-CN" dirty="0"/>
          </a:p>
        </p:txBody>
      </p:sp>
      <p:pic>
        <p:nvPicPr>
          <p:cNvPr id="1028" name="Picture 4" descr="AntConc">
            <a:extLst>
              <a:ext uri="{FF2B5EF4-FFF2-40B4-BE49-F238E27FC236}">
                <a16:creationId xmlns:a16="http://schemas.microsoft.com/office/drawing/2014/main" id="{70B9DF6D-62F0-48AD-966A-45E91A0A3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0260" y="2577585"/>
            <a:ext cx="2590395" cy="261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14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A259C-D857-4E52-89DF-EB985688EE96}"/>
              </a:ext>
            </a:extLst>
          </p:cNvPr>
          <p:cNvSpPr>
            <a:spLocks noGrp="1"/>
          </p:cNvSpPr>
          <p:nvPr>
            <p:ph type="title"/>
          </p:nvPr>
        </p:nvSpPr>
        <p:spPr/>
        <p:txBody>
          <a:bodyPr/>
          <a:lstStyle/>
          <a:p>
            <a:r>
              <a:rPr lang="en-US" dirty="0">
                <a:latin typeface="Helvetica Black" pitchFamily="50" charset="0"/>
              </a:rPr>
              <a:t>Notes on Method</a:t>
            </a:r>
          </a:p>
        </p:txBody>
      </p:sp>
      <p:sp>
        <p:nvSpPr>
          <p:cNvPr id="3" name="内容占位符 2">
            <a:extLst>
              <a:ext uri="{FF2B5EF4-FFF2-40B4-BE49-F238E27FC236}">
                <a16:creationId xmlns:a16="http://schemas.microsoft.com/office/drawing/2014/main" id="{2040363C-74E0-4CF9-883D-BC9827C7804D}"/>
              </a:ext>
            </a:extLst>
          </p:cNvPr>
          <p:cNvSpPr>
            <a:spLocks noGrp="1"/>
          </p:cNvSpPr>
          <p:nvPr>
            <p:ph idx="1"/>
          </p:nvPr>
        </p:nvSpPr>
        <p:spPr/>
        <p:txBody>
          <a:bodyPr>
            <a:normAutofit/>
          </a:bodyPr>
          <a:lstStyle/>
          <a:p>
            <a:pPr marL="0" indent="0">
              <a:buNone/>
            </a:pPr>
            <a:r>
              <a:rPr lang="en-US" dirty="0"/>
              <a:t>Suggestions:</a:t>
            </a:r>
          </a:p>
          <a:p>
            <a:pPr algn="just"/>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 We can work on small number of text messages.</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2. These cannot be handled simply by looking at a frequency list but must be checked through sorting concordance lines, and adjusted manually.</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3. </a:t>
            </a:r>
            <a:r>
              <a:rPr lang="en-US" altLang="zh-CN" kern="100" dirty="0">
                <a:latin typeface="等线" panose="02010600030101010101" pitchFamily="2" charset="-122"/>
                <a:ea typeface="等线" panose="02010600030101010101" pitchFamily="2" charset="-122"/>
                <a:cs typeface="Times New Roman" panose="02020603050405020304" pitchFamily="18" charset="0"/>
              </a:rPr>
              <a:t>R</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espellings proved difficult to identify and label.</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9096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0AEA1-CC87-4451-B381-29D01A6928AD}"/>
              </a:ext>
            </a:extLst>
          </p:cNvPr>
          <p:cNvSpPr>
            <a:spLocks noGrp="1"/>
          </p:cNvSpPr>
          <p:nvPr>
            <p:ph type="title"/>
          </p:nvPr>
        </p:nvSpPr>
        <p:spPr/>
        <p:txBody>
          <a:bodyPr/>
          <a:lstStyle/>
          <a:p>
            <a:r>
              <a:rPr lang="en-US" dirty="0">
                <a:latin typeface="Helvetica Black" pitchFamily="50" charset="0"/>
              </a:rPr>
              <a:t>Corpus</a:t>
            </a:r>
          </a:p>
        </p:txBody>
      </p:sp>
      <p:sp>
        <p:nvSpPr>
          <p:cNvPr id="3" name="内容占位符 2">
            <a:extLst>
              <a:ext uri="{FF2B5EF4-FFF2-40B4-BE49-F238E27FC236}">
                <a16:creationId xmlns:a16="http://schemas.microsoft.com/office/drawing/2014/main" id="{C8188302-98F2-489D-BE52-C7F9637E5AF4}"/>
              </a:ext>
            </a:extLst>
          </p:cNvPr>
          <p:cNvSpPr>
            <a:spLocks noGrp="1"/>
          </p:cNvSpPr>
          <p:nvPr>
            <p:ph idx="1"/>
          </p:nvPr>
        </p:nvSpPr>
        <p:spPr>
          <a:xfrm>
            <a:off x="838200" y="2197978"/>
            <a:ext cx="2536596" cy="1497722"/>
          </a:xfrm>
        </p:spPr>
        <p:txBody>
          <a:bodyPr>
            <a:normAutofit lnSpcReduction="10000"/>
          </a:bodyPr>
          <a:lstStyle/>
          <a:p>
            <a:pPr marL="0" indent="0">
              <a:buNone/>
            </a:pPr>
            <a:r>
              <a:rPr lang="en-US" altLang="zh-CN" dirty="0">
                <a:hlinkClick r:id="rId2"/>
              </a:rPr>
              <a:t>Urban Dictionary, December 23: ta </a:t>
            </a:r>
            <a:r>
              <a:rPr lang="en-US" altLang="zh-CN" dirty="0" err="1">
                <a:hlinkClick r:id="rId2"/>
              </a:rPr>
              <a:t>ta</a:t>
            </a:r>
            <a:r>
              <a:rPr lang="en-US" altLang="zh-CN" dirty="0">
                <a:hlinkClick r:id="rId2"/>
              </a:rPr>
              <a:t> for now</a:t>
            </a:r>
            <a:endParaRPr lang="en-US" dirty="0"/>
          </a:p>
        </p:txBody>
      </p:sp>
      <p:pic>
        <p:nvPicPr>
          <p:cNvPr id="9" name="图片 8">
            <a:extLst>
              <a:ext uri="{FF2B5EF4-FFF2-40B4-BE49-F238E27FC236}">
                <a16:creationId xmlns:a16="http://schemas.microsoft.com/office/drawing/2014/main" id="{7CDF0904-EF62-4DE4-9F2B-4B083DC34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69" y="2923587"/>
            <a:ext cx="6783157" cy="2767388"/>
          </a:xfrm>
          <a:prstGeom prst="rect">
            <a:avLst/>
          </a:prstGeom>
        </p:spPr>
      </p:pic>
      <p:pic>
        <p:nvPicPr>
          <p:cNvPr id="11" name="图片 10">
            <a:extLst>
              <a:ext uri="{FF2B5EF4-FFF2-40B4-BE49-F238E27FC236}">
                <a16:creationId xmlns:a16="http://schemas.microsoft.com/office/drawing/2014/main" id="{1DEEE0D8-4262-4A10-AD9C-1C5FA8917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669" y="736773"/>
            <a:ext cx="6783158" cy="2185536"/>
          </a:xfrm>
          <a:prstGeom prst="rect">
            <a:avLst/>
          </a:prstGeom>
        </p:spPr>
      </p:pic>
    </p:spTree>
    <p:extLst>
      <p:ext uri="{BB962C8B-B14F-4D97-AF65-F5344CB8AC3E}">
        <p14:creationId xmlns:p14="http://schemas.microsoft.com/office/powerpoint/2010/main" val="110147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A9C8-EB00-4742-B025-275AB210381A}"/>
              </a:ext>
            </a:extLst>
          </p:cNvPr>
          <p:cNvSpPr>
            <a:spLocks noGrp="1"/>
          </p:cNvSpPr>
          <p:nvPr>
            <p:ph type="title"/>
          </p:nvPr>
        </p:nvSpPr>
        <p:spPr/>
        <p:txBody>
          <a:bodyPr/>
          <a:lstStyle/>
          <a:p>
            <a:r>
              <a:rPr lang="en-US" altLang="zh-CN" sz="4900" dirty="0">
                <a:latin typeface="Helvetica Black" pitchFamily="50" charset="0"/>
              </a:rPr>
              <a:t>Text messages</a:t>
            </a:r>
            <a:endParaRPr lang="zh-CN" altLang="en-US" sz="4900" dirty="0">
              <a:latin typeface="Helvetica Black" pitchFamily="50" charset="0"/>
            </a:endParaRPr>
          </a:p>
        </p:txBody>
      </p:sp>
      <p:sp>
        <p:nvSpPr>
          <p:cNvPr id="3" name="内容占位符 2">
            <a:extLst>
              <a:ext uri="{FF2B5EF4-FFF2-40B4-BE49-F238E27FC236}">
                <a16:creationId xmlns:a16="http://schemas.microsoft.com/office/drawing/2014/main" id="{8DBF192D-5F1F-3640-9CD5-3BAFD95A20C2}"/>
              </a:ext>
            </a:extLst>
          </p:cNvPr>
          <p:cNvSpPr>
            <a:spLocks noGrp="1"/>
          </p:cNvSpPr>
          <p:nvPr>
            <p:ph idx="1"/>
          </p:nvPr>
        </p:nvSpPr>
        <p:spPr/>
        <p:txBody>
          <a:bodyPr>
            <a:normAutofit/>
          </a:bodyPr>
          <a:lstStyle/>
          <a:p>
            <a:pPr marL="0" indent="0">
              <a:spcBef>
                <a:spcPct val="0"/>
              </a:spcBef>
              <a:buNone/>
            </a:pPr>
            <a:r>
              <a:rPr lang="en" altLang="zh-CN" sz="3600" dirty="0">
                <a:latin typeface="Helvetica Black" pitchFamily="50" charset="0"/>
                <a:ea typeface="+mj-ea"/>
                <a:cs typeface="+mj-cs"/>
              </a:rPr>
              <a:t>Def: an electronic message sent over a cellular network from one cell phone to another by typing words, often in shortened form, as “l8t” for “late,” on the phone's numeric keypad.</a:t>
            </a:r>
          </a:p>
          <a:p>
            <a:pPr marL="0" indent="0">
              <a:spcBef>
                <a:spcPct val="0"/>
              </a:spcBef>
              <a:buNone/>
            </a:pPr>
            <a:endParaRPr lang="en" altLang="zh-CN" sz="3600" dirty="0">
              <a:latin typeface="Helvetica Black" pitchFamily="50" charset="0"/>
              <a:ea typeface="+mj-ea"/>
              <a:cs typeface="+mj-cs"/>
            </a:endParaRPr>
          </a:p>
        </p:txBody>
      </p:sp>
    </p:spTree>
    <p:extLst>
      <p:ext uri="{BB962C8B-B14F-4D97-AF65-F5344CB8AC3E}">
        <p14:creationId xmlns:p14="http://schemas.microsoft.com/office/powerpoint/2010/main" val="6882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A9C8-EB00-4742-B025-275AB210381A}"/>
              </a:ext>
            </a:extLst>
          </p:cNvPr>
          <p:cNvSpPr>
            <a:spLocks noGrp="1"/>
          </p:cNvSpPr>
          <p:nvPr>
            <p:ph type="title"/>
          </p:nvPr>
        </p:nvSpPr>
        <p:spPr/>
        <p:txBody>
          <a:bodyPr/>
          <a:lstStyle/>
          <a:p>
            <a:r>
              <a:rPr lang="en-US" altLang="zh-CN" sz="4900" dirty="0">
                <a:latin typeface="Helvetica Black" pitchFamily="50" charset="0"/>
              </a:rPr>
              <a:t>Text messages</a:t>
            </a:r>
            <a:endParaRPr lang="zh-CN" altLang="en-US" sz="4900" dirty="0">
              <a:latin typeface="Helvetica Black" pitchFamily="50" charset="0"/>
            </a:endParaRPr>
          </a:p>
        </p:txBody>
      </p:sp>
      <p:sp>
        <p:nvSpPr>
          <p:cNvPr id="3" name="内容占位符 2">
            <a:extLst>
              <a:ext uri="{FF2B5EF4-FFF2-40B4-BE49-F238E27FC236}">
                <a16:creationId xmlns:a16="http://schemas.microsoft.com/office/drawing/2014/main" id="{8DBF192D-5F1F-3640-9CD5-3BAFD95A20C2}"/>
              </a:ext>
            </a:extLst>
          </p:cNvPr>
          <p:cNvSpPr>
            <a:spLocks noGrp="1"/>
          </p:cNvSpPr>
          <p:nvPr>
            <p:ph idx="1"/>
          </p:nvPr>
        </p:nvSpPr>
        <p:spPr/>
        <p:txBody>
          <a:bodyPr>
            <a:normAutofit/>
          </a:bodyPr>
          <a:lstStyle/>
          <a:p>
            <a:pPr marL="0" indent="0">
              <a:spcBef>
                <a:spcPct val="0"/>
              </a:spcBef>
              <a:buNone/>
            </a:pPr>
            <a:r>
              <a:rPr lang="en" altLang="zh-CN" sz="3600" dirty="0">
                <a:latin typeface="Helvetica Black" pitchFamily="50" charset="0"/>
                <a:ea typeface="+mj-ea"/>
                <a:cs typeface="+mj-cs"/>
              </a:rPr>
              <a:t>Def: an electronic message sent over a cellular network from one cell phone to another by typing words, often in shortened form, as “l8t” for “late,” on the phone's numeric or QWERTY keypad.</a:t>
            </a:r>
          </a:p>
          <a:p>
            <a:pPr marL="0" indent="0">
              <a:spcBef>
                <a:spcPct val="0"/>
              </a:spcBef>
              <a:buNone/>
            </a:pPr>
            <a:endParaRPr lang="en" altLang="zh-CN" sz="3600" dirty="0">
              <a:latin typeface="Helvetica Black" pitchFamily="50" charset="0"/>
              <a:ea typeface="+mj-ea"/>
              <a:cs typeface="+mj-cs"/>
            </a:endParaRPr>
          </a:p>
          <a:p>
            <a:pPr marL="0" indent="0">
              <a:spcBef>
                <a:spcPct val="0"/>
              </a:spcBef>
              <a:buNone/>
            </a:pPr>
            <a:endParaRPr lang="en" altLang="zh-CN" sz="3600" dirty="0">
              <a:latin typeface="Helvetica Black" pitchFamily="50" charset="0"/>
              <a:ea typeface="+mj-ea"/>
              <a:cs typeface="+mj-cs"/>
            </a:endParaRPr>
          </a:p>
          <a:p>
            <a:pPr marL="0" indent="0">
              <a:spcBef>
                <a:spcPct val="0"/>
              </a:spcBef>
              <a:buNone/>
            </a:pPr>
            <a:r>
              <a:rPr lang="en" altLang="zh-CN" sz="3600" dirty="0">
                <a:latin typeface="Helvetica Black" pitchFamily="50" charset="0"/>
                <a:ea typeface="+mj-ea"/>
                <a:cs typeface="+mj-cs"/>
              </a:rPr>
              <a:t>Spelling is important to text messages!</a:t>
            </a:r>
            <a:endParaRPr lang="zh-CN" altLang="en-US" sz="3600" dirty="0">
              <a:latin typeface="Helvetica Black" pitchFamily="50" charset="0"/>
              <a:ea typeface="+mj-ea"/>
              <a:cs typeface="+mj-cs"/>
            </a:endParaRPr>
          </a:p>
        </p:txBody>
      </p:sp>
    </p:spTree>
    <p:extLst>
      <p:ext uri="{BB962C8B-B14F-4D97-AF65-F5344CB8AC3E}">
        <p14:creationId xmlns:p14="http://schemas.microsoft.com/office/powerpoint/2010/main" val="177660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C214E-4064-C244-A631-4C231A3C5C33}"/>
              </a:ext>
            </a:extLst>
          </p:cNvPr>
          <p:cNvSpPr>
            <a:spLocks noGrp="1"/>
          </p:cNvSpPr>
          <p:nvPr>
            <p:ph type="title"/>
          </p:nvPr>
        </p:nvSpPr>
        <p:spPr>
          <a:xfrm>
            <a:off x="838200" y="365125"/>
            <a:ext cx="10841182" cy="1325563"/>
          </a:xfrm>
        </p:spPr>
        <p:txBody>
          <a:bodyPr>
            <a:normAutofit/>
          </a:bodyPr>
          <a:lstStyle/>
          <a:p>
            <a:r>
              <a:rPr lang="en-US" altLang="zh-CN" sz="4900" dirty="0">
                <a:latin typeface="Helvetica Black" pitchFamily="50" charset="0"/>
              </a:rPr>
              <a:t>How is spelling meaningful?</a:t>
            </a:r>
            <a:endParaRPr lang="zh-CN" altLang="en-US" sz="4900" dirty="0">
              <a:latin typeface="Helvetica Black" pitchFamily="50" charset="0"/>
            </a:endParaRPr>
          </a:p>
        </p:txBody>
      </p:sp>
      <p:sp>
        <p:nvSpPr>
          <p:cNvPr id="3" name="内容占位符 2">
            <a:extLst>
              <a:ext uri="{FF2B5EF4-FFF2-40B4-BE49-F238E27FC236}">
                <a16:creationId xmlns:a16="http://schemas.microsoft.com/office/drawing/2014/main" id="{0258F5D1-BC61-A544-BDF1-750B3E9035ED}"/>
              </a:ext>
            </a:extLst>
          </p:cNvPr>
          <p:cNvSpPr>
            <a:spLocks noGrp="1"/>
          </p:cNvSpPr>
          <p:nvPr>
            <p:ph idx="1"/>
          </p:nvPr>
        </p:nvSpPr>
        <p:spPr/>
        <p:txBody>
          <a:bodyPr>
            <a:normAutofit fontScale="92500" lnSpcReduction="10000"/>
          </a:bodyPr>
          <a:lstStyle/>
          <a:p>
            <a:r>
              <a:rPr lang="en" altLang="zh-CN" sz="3900" dirty="0">
                <a:latin typeface="Helvetica Black" pitchFamily="50" charset="0"/>
                <a:ea typeface="+mj-ea"/>
                <a:cs typeface="+mj-cs"/>
              </a:rPr>
              <a:t>It is meaningful because the way we choose to spell words contributes to the effect that a text message has and what the text message says about the person who sent it.</a:t>
            </a:r>
          </a:p>
          <a:p>
            <a:r>
              <a:rPr lang="en" altLang="zh-CN" sz="3900" dirty="0">
                <a:latin typeface="Helvetica Black" pitchFamily="50" charset="0"/>
                <a:ea typeface="+mj-ea"/>
                <a:cs typeface="+mj-cs"/>
              </a:rPr>
              <a:t>In other words, how we spell contributes to our portrayal of social identities, as we choose to express them through text messaging. </a:t>
            </a:r>
          </a:p>
          <a:p>
            <a:endParaRPr kumimoji="1" lang="zh-CN" altLang="en-US" dirty="0"/>
          </a:p>
        </p:txBody>
      </p:sp>
    </p:spTree>
    <p:extLst>
      <p:ext uri="{BB962C8B-B14F-4D97-AF65-F5344CB8AC3E}">
        <p14:creationId xmlns:p14="http://schemas.microsoft.com/office/powerpoint/2010/main" val="226008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5C4221-578D-444D-A1D0-573BD8571E6C}"/>
              </a:ext>
            </a:extLst>
          </p:cNvPr>
          <p:cNvSpPr/>
          <p:nvPr/>
        </p:nvSpPr>
        <p:spPr>
          <a:xfrm>
            <a:off x="1455327" y="1736797"/>
            <a:ext cx="9281346" cy="4351338"/>
          </a:xfrm>
          <a:prstGeom prst="rect">
            <a:avLst/>
          </a:prstGeom>
          <a:solidFill>
            <a:schemeClr val="tx1"/>
          </a:solidFill>
          <a:ln>
            <a:noFill/>
          </a:ln>
          <a:effectLst>
            <a:outerShdw blurRad="101600" dist="38100" dir="1800000" algn="tl"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679355E-CDDB-0148-8311-D12042742A2D}"/>
              </a:ext>
            </a:extLst>
          </p:cNvPr>
          <p:cNvSpPr>
            <a:spLocks noGrp="1"/>
          </p:cNvSpPr>
          <p:nvPr>
            <p:ph type="title"/>
          </p:nvPr>
        </p:nvSpPr>
        <p:spPr/>
        <p:txBody>
          <a:bodyPr>
            <a:normAutofit fontScale="90000"/>
          </a:bodyPr>
          <a:lstStyle/>
          <a:p>
            <a:r>
              <a:rPr lang="en-US" altLang="zh-CN" sz="4900" dirty="0">
                <a:latin typeface="Helvetica Black" pitchFamily="50" charset="0"/>
              </a:rPr>
              <a:t>Abbreviations in text</a:t>
            </a:r>
            <a:r>
              <a:rPr lang="zh-CN" altLang="en-US" sz="4900" dirty="0">
                <a:latin typeface="Helvetica Black" pitchFamily="50" charset="0"/>
              </a:rPr>
              <a:t> </a:t>
            </a:r>
            <a:r>
              <a:rPr lang="en-US" altLang="zh-CN" sz="4900" dirty="0">
                <a:latin typeface="Helvetica Black" pitchFamily="50" charset="0"/>
              </a:rPr>
              <a:t>messages </a:t>
            </a:r>
            <a:endParaRPr lang="zh-CN" altLang="en-US" sz="4900" dirty="0">
              <a:latin typeface="Helvetica Black" pitchFamily="50" charset="0"/>
            </a:endParaRPr>
          </a:p>
        </p:txBody>
      </p:sp>
      <p:sp>
        <p:nvSpPr>
          <p:cNvPr id="3" name="内容占位符 2">
            <a:extLst>
              <a:ext uri="{FF2B5EF4-FFF2-40B4-BE49-F238E27FC236}">
                <a16:creationId xmlns:a16="http://schemas.microsoft.com/office/drawing/2014/main" id="{773352EF-5BE2-2042-BC51-3D6E864506F8}"/>
              </a:ext>
            </a:extLst>
          </p:cNvPr>
          <p:cNvSpPr>
            <a:spLocks noGrp="1"/>
          </p:cNvSpPr>
          <p:nvPr>
            <p:ph idx="1"/>
          </p:nvPr>
        </p:nvSpPr>
        <p:spPr>
          <a:xfrm>
            <a:off x="1956954" y="2327563"/>
            <a:ext cx="8278091" cy="2934999"/>
          </a:xfrm>
        </p:spPr>
        <p:txBody>
          <a:bodyPr>
            <a:normAutofit/>
          </a:bodyPr>
          <a:lstStyle/>
          <a:p>
            <a:pPr marL="0" indent="0">
              <a:buNone/>
            </a:pPr>
            <a:r>
              <a:rPr lang="en" altLang="zh-CN" sz="3600" dirty="0">
                <a:solidFill>
                  <a:schemeClr val="bg1"/>
                </a:solidFill>
                <a:latin typeface="Helvetica" pitchFamily="2" charset="0"/>
              </a:rPr>
              <a:t>“Hi NAME219 hope unis </a:t>
            </a:r>
            <a:r>
              <a:rPr lang="en" altLang="zh-CN" sz="3600" dirty="0" err="1">
                <a:solidFill>
                  <a:schemeClr val="bg1"/>
                </a:solidFill>
                <a:latin typeface="Helvetica" pitchFamily="2" charset="0"/>
              </a:rPr>
              <a:t>ok&amp;u’r</a:t>
            </a:r>
            <a:r>
              <a:rPr lang="en" altLang="zh-CN" sz="3600" dirty="0">
                <a:solidFill>
                  <a:schemeClr val="bg1"/>
                </a:solidFill>
                <a:latin typeface="Helvetica" pitchFamily="2" charset="0"/>
              </a:rPr>
              <a:t> </a:t>
            </a:r>
            <a:r>
              <a:rPr lang="en" altLang="zh-CN" sz="3600" dirty="0" err="1">
                <a:solidFill>
                  <a:schemeClr val="bg1"/>
                </a:solidFill>
                <a:latin typeface="Helvetica" pitchFamily="2" charset="0"/>
              </a:rPr>
              <a:t>feelin</a:t>
            </a:r>
            <a:r>
              <a:rPr lang="en" altLang="zh-CN" sz="3600" dirty="0">
                <a:solidFill>
                  <a:schemeClr val="bg1"/>
                </a:solidFill>
                <a:latin typeface="Helvetica" pitchFamily="2" charset="0"/>
              </a:rPr>
              <a:t> </a:t>
            </a:r>
            <a:r>
              <a:rPr lang="en" altLang="zh-CN" sz="3600" dirty="0" err="1">
                <a:solidFill>
                  <a:schemeClr val="bg1"/>
                </a:solidFill>
                <a:latin typeface="Helvetica" pitchFamily="2" charset="0"/>
              </a:rPr>
              <a:t>gud</a:t>
            </a:r>
            <a:r>
              <a:rPr lang="en" altLang="zh-CN" sz="3600" dirty="0">
                <a:solidFill>
                  <a:schemeClr val="bg1"/>
                </a:solidFill>
                <a:latin typeface="Helvetica" pitchFamily="2" charset="0"/>
              </a:rPr>
              <a:t> </a:t>
            </a:r>
            <a:r>
              <a:rPr lang="en" altLang="zh-CN" sz="3600" dirty="0" err="1">
                <a:solidFill>
                  <a:schemeClr val="bg1"/>
                </a:solidFill>
                <a:latin typeface="Helvetica" pitchFamily="2" charset="0"/>
              </a:rPr>
              <a:t>Hows</a:t>
            </a:r>
            <a:r>
              <a:rPr lang="en" altLang="zh-CN" sz="3600" dirty="0">
                <a:solidFill>
                  <a:schemeClr val="bg1"/>
                </a:solidFill>
                <a:latin typeface="Helvetica" pitchFamily="2" charset="0"/>
              </a:rPr>
              <a:t> it bin </a:t>
            </a:r>
            <a:r>
              <a:rPr lang="en" altLang="zh-CN" sz="3600" dirty="0" err="1">
                <a:solidFill>
                  <a:schemeClr val="bg1"/>
                </a:solidFill>
                <a:latin typeface="Helvetica" pitchFamily="2" charset="0"/>
              </a:rPr>
              <a:t>wiv</a:t>
            </a:r>
            <a:r>
              <a:rPr lang="en" altLang="zh-CN" sz="3600" dirty="0">
                <a:solidFill>
                  <a:schemeClr val="bg1"/>
                </a:solidFill>
                <a:latin typeface="Helvetica" pitchFamily="2" charset="0"/>
              </a:rPr>
              <a:t> NAME227 since u got bac? Gud news bout the playscheme Lookin4ward 2seein u soon </a:t>
            </a:r>
            <a:r>
              <a:rPr lang="en" altLang="zh-CN" sz="3600" dirty="0" err="1">
                <a:solidFill>
                  <a:schemeClr val="bg1"/>
                </a:solidFill>
                <a:latin typeface="Helvetica" pitchFamily="2" charset="0"/>
              </a:rPr>
              <a:t>hav</a:t>
            </a:r>
            <a:r>
              <a:rPr lang="en" altLang="zh-CN" sz="3600" dirty="0">
                <a:solidFill>
                  <a:schemeClr val="bg1"/>
                </a:solidFill>
                <a:latin typeface="Helvetica" pitchFamily="2" charset="0"/>
              </a:rPr>
              <a:t> </a:t>
            </a:r>
            <a:r>
              <a:rPr lang="en" altLang="zh-CN" sz="3600" dirty="0" err="1">
                <a:solidFill>
                  <a:schemeClr val="bg1"/>
                </a:solidFill>
                <a:latin typeface="Helvetica" pitchFamily="2" charset="0"/>
              </a:rPr>
              <a:t>missd</a:t>
            </a:r>
            <a:r>
              <a:rPr lang="en" altLang="zh-CN" sz="3600" dirty="0">
                <a:solidFill>
                  <a:schemeClr val="bg1"/>
                </a:solidFill>
                <a:latin typeface="Helvetica" pitchFamily="2" charset="0"/>
              </a:rPr>
              <a:t> u </a:t>
            </a:r>
            <a:r>
              <a:rPr lang="en" altLang="zh-CN" sz="3600" dirty="0" err="1">
                <a:solidFill>
                  <a:schemeClr val="bg1"/>
                </a:solidFill>
                <a:latin typeface="Helvetica" pitchFamily="2" charset="0"/>
              </a:rPr>
              <a:t>lotsa</a:t>
            </a:r>
            <a:r>
              <a:rPr lang="en" altLang="zh-CN" sz="3600" dirty="0">
                <a:solidFill>
                  <a:schemeClr val="bg1"/>
                </a:solidFill>
                <a:latin typeface="Helvetica" pitchFamily="2" charset="0"/>
              </a:rPr>
              <a:t> love NAME330”</a:t>
            </a:r>
          </a:p>
          <a:p>
            <a:endParaRPr kumimoji="1" lang="zh-CN" altLang="en-US" dirty="0"/>
          </a:p>
        </p:txBody>
      </p:sp>
    </p:spTree>
    <p:extLst>
      <p:ext uri="{BB962C8B-B14F-4D97-AF65-F5344CB8AC3E}">
        <p14:creationId xmlns:p14="http://schemas.microsoft.com/office/powerpoint/2010/main" val="413535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9355E-CDDB-0148-8311-D12042742A2D}"/>
              </a:ext>
            </a:extLst>
          </p:cNvPr>
          <p:cNvSpPr>
            <a:spLocks noGrp="1"/>
          </p:cNvSpPr>
          <p:nvPr>
            <p:ph type="title"/>
          </p:nvPr>
        </p:nvSpPr>
        <p:spPr/>
        <p:txBody>
          <a:bodyPr>
            <a:normAutofit/>
          </a:bodyPr>
          <a:lstStyle/>
          <a:p>
            <a:r>
              <a:rPr kumimoji="1" lang="en-US" altLang="zh-CN" sz="4900" dirty="0">
                <a:latin typeface="Helvetica" pitchFamily="2" charset="0"/>
              </a:rPr>
              <a:t>Abbreviations in text</a:t>
            </a:r>
            <a:r>
              <a:rPr kumimoji="1" lang="zh-CN" altLang="en-US" sz="4900" dirty="0">
                <a:latin typeface="Helvetica" pitchFamily="2" charset="0"/>
              </a:rPr>
              <a:t> </a:t>
            </a:r>
            <a:r>
              <a:rPr kumimoji="1" lang="en-US" altLang="zh-CN" sz="4900" dirty="0">
                <a:latin typeface="Helvetica" pitchFamily="2" charset="0"/>
              </a:rPr>
              <a:t>messages </a:t>
            </a:r>
            <a:endParaRPr kumimoji="1" lang="zh-CN" altLang="en-US" sz="4900" dirty="0">
              <a:latin typeface="Helvetica" pitchFamily="2" charset="0"/>
            </a:endParaRPr>
          </a:p>
        </p:txBody>
      </p:sp>
      <p:sp>
        <p:nvSpPr>
          <p:cNvPr id="3" name="内容占位符 2">
            <a:extLst>
              <a:ext uri="{FF2B5EF4-FFF2-40B4-BE49-F238E27FC236}">
                <a16:creationId xmlns:a16="http://schemas.microsoft.com/office/drawing/2014/main" id="{773352EF-5BE2-2042-BC51-3D6E864506F8}"/>
              </a:ext>
            </a:extLst>
          </p:cNvPr>
          <p:cNvSpPr>
            <a:spLocks noGrp="1"/>
          </p:cNvSpPr>
          <p:nvPr>
            <p:ph idx="1"/>
          </p:nvPr>
        </p:nvSpPr>
        <p:spPr/>
        <p:txBody>
          <a:bodyPr>
            <a:normAutofit fontScale="92500" lnSpcReduction="10000"/>
          </a:bodyPr>
          <a:lstStyle/>
          <a:p>
            <a:r>
              <a:rPr lang="en" altLang="zh-CN" sz="3200" dirty="0">
                <a:latin typeface="Helvetica" pitchFamily="2" charset="0"/>
              </a:rPr>
              <a:t>although 82% of the 19-year-old university students participating in their study claimed to use ‘</a:t>
            </a:r>
            <a:r>
              <a:rPr lang="en" altLang="zh-CN" sz="3200" dirty="0" err="1">
                <a:latin typeface="Helvetica" pitchFamily="2" charset="0"/>
              </a:rPr>
              <a:t>textisms</a:t>
            </a:r>
            <a:r>
              <a:rPr lang="en" altLang="zh-CN" sz="3200" dirty="0">
                <a:latin typeface="Helvetica" pitchFamily="2" charset="0"/>
              </a:rPr>
              <a:t>’, they found only an average of 3 per text message (which they describe as 20% of message content). </a:t>
            </a:r>
          </a:p>
          <a:p>
            <a:pPr marL="0" indent="0">
              <a:buNone/>
            </a:pPr>
            <a:r>
              <a:rPr lang="en" altLang="zh-CN" sz="3200" dirty="0">
                <a:latin typeface="Helvetica" pitchFamily="2" charset="0"/>
              </a:rPr>
              <a:t>Thurlow and Brown (2003)</a:t>
            </a:r>
          </a:p>
          <a:p>
            <a:r>
              <a:rPr lang="en" altLang="zh-CN" sz="3200" dirty="0">
                <a:latin typeface="Helvetica" pitchFamily="2" charset="0"/>
              </a:rPr>
              <a:t>the value placed on text messages by young people can depend on the language used, and abbreviating to avoid sending more than one message can in fact </a:t>
            </a:r>
            <a:r>
              <a:rPr lang="en" altLang="zh-CN" sz="3200" i="1" dirty="0">
                <a:latin typeface="Helvetica" pitchFamily="2" charset="0"/>
              </a:rPr>
              <a:t>lower</a:t>
            </a:r>
            <a:r>
              <a:rPr lang="en" altLang="zh-CN" sz="3200" dirty="0">
                <a:latin typeface="Helvetica" pitchFamily="2" charset="0"/>
              </a:rPr>
              <a:t> their value. </a:t>
            </a:r>
          </a:p>
          <a:p>
            <a:pPr marL="0" indent="0">
              <a:buNone/>
            </a:pPr>
            <a:r>
              <a:rPr lang="en" altLang="zh-CN" sz="3200" dirty="0">
                <a:latin typeface="Helvetica" pitchFamily="2" charset="0"/>
              </a:rPr>
              <a:t>Taylor and Harper (2003)</a:t>
            </a:r>
          </a:p>
          <a:p>
            <a:endParaRPr kumimoji="1" lang="zh-CN" altLang="en-US" dirty="0"/>
          </a:p>
        </p:txBody>
      </p:sp>
    </p:spTree>
    <p:extLst>
      <p:ext uri="{BB962C8B-B14F-4D97-AF65-F5344CB8AC3E}">
        <p14:creationId xmlns:p14="http://schemas.microsoft.com/office/powerpoint/2010/main" val="318101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97660-C3C5-BA4C-AE0C-5620C0DEDA90}"/>
              </a:ext>
            </a:extLst>
          </p:cNvPr>
          <p:cNvSpPr>
            <a:spLocks noGrp="1"/>
          </p:cNvSpPr>
          <p:nvPr>
            <p:ph type="title"/>
          </p:nvPr>
        </p:nvSpPr>
        <p:spPr/>
        <p:txBody>
          <a:bodyPr>
            <a:normAutofit/>
          </a:bodyPr>
          <a:lstStyle/>
          <a:p>
            <a:r>
              <a:rPr kumimoji="1" lang="en-US" altLang="zh-CN" sz="4900" dirty="0">
                <a:latin typeface="Helvetica" pitchFamily="2" charset="0"/>
              </a:rPr>
              <a:t>Abbreviations in text</a:t>
            </a:r>
            <a:r>
              <a:rPr kumimoji="1" lang="zh-CN" altLang="en-US" sz="4900" dirty="0">
                <a:latin typeface="Helvetica" pitchFamily="2" charset="0"/>
              </a:rPr>
              <a:t> </a:t>
            </a:r>
            <a:r>
              <a:rPr kumimoji="1" lang="en-US" altLang="zh-CN" sz="4900" dirty="0">
                <a:latin typeface="Helvetica" pitchFamily="2" charset="0"/>
              </a:rPr>
              <a:t>messages </a:t>
            </a:r>
            <a:endParaRPr kumimoji="1" lang="zh-CN" altLang="en-US" sz="4900" dirty="0"/>
          </a:p>
        </p:txBody>
      </p:sp>
      <p:sp>
        <p:nvSpPr>
          <p:cNvPr id="3" name="内容占位符 2">
            <a:extLst>
              <a:ext uri="{FF2B5EF4-FFF2-40B4-BE49-F238E27FC236}">
                <a16:creationId xmlns:a16="http://schemas.microsoft.com/office/drawing/2014/main" id="{4672D40A-5930-3545-BC7F-28DB6D4A3705}"/>
              </a:ext>
            </a:extLst>
          </p:cNvPr>
          <p:cNvSpPr>
            <a:spLocks noGrp="1"/>
          </p:cNvSpPr>
          <p:nvPr>
            <p:ph idx="1"/>
          </p:nvPr>
        </p:nvSpPr>
        <p:spPr/>
        <p:txBody>
          <a:bodyPr>
            <a:normAutofit/>
          </a:bodyPr>
          <a:lstStyle/>
          <a:p>
            <a:r>
              <a:rPr kumimoji="1" lang="en" altLang="zh-CN" sz="3600" dirty="0">
                <a:latin typeface="Helvetica" pitchFamily="2" charset="0"/>
                <a:ea typeface="+mj-ea"/>
                <a:cs typeface="+mj-cs"/>
              </a:rPr>
              <a:t>most </a:t>
            </a:r>
            <a:r>
              <a:rPr kumimoji="1" lang="en" altLang="zh-CN" sz="3600" dirty="0" err="1">
                <a:latin typeface="Helvetica" pitchFamily="2" charset="0"/>
                <a:ea typeface="+mj-ea"/>
                <a:cs typeface="+mj-cs"/>
              </a:rPr>
              <a:t>textisms</a:t>
            </a:r>
            <a:r>
              <a:rPr kumimoji="1" lang="en" altLang="zh-CN" sz="3600" dirty="0">
                <a:latin typeface="Helvetica" pitchFamily="2" charset="0"/>
                <a:ea typeface="+mj-ea"/>
                <a:cs typeface="+mj-cs"/>
              </a:rPr>
              <a:t> are ‘semantically recoverable’, that is, they can be understood in (or ‘recovered’ from) context. </a:t>
            </a:r>
          </a:p>
          <a:p>
            <a:pPr marL="0" indent="0">
              <a:buNone/>
            </a:pPr>
            <a:r>
              <a:rPr kumimoji="1" lang="en" altLang="zh-CN" sz="3600" dirty="0">
                <a:latin typeface="Helvetica" pitchFamily="2" charset="0"/>
                <a:ea typeface="+mj-ea"/>
                <a:cs typeface="+mj-cs"/>
              </a:rPr>
              <a:t>Thurlow and Brown (2003, p. 15) </a:t>
            </a:r>
            <a:endParaRPr kumimoji="1" lang="en" altLang="zh-CN" sz="4400" dirty="0">
              <a:latin typeface="Helvetica" pitchFamily="2" charset="0"/>
              <a:ea typeface="+mj-ea"/>
              <a:cs typeface="+mj-cs"/>
            </a:endParaRPr>
          </a:p>
        </p:txBody>
      </p:sp>
    </p:spTree>
    <p:extLst>
      <p:ext uri="{BB962C8B-B14F-4D97-AF65-F5344CB8AC3E}">
        <p14:creationId xmlns:p14="http://schemas.microsoft.com/office/powerpoint/2010/main" val="2749290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1605</Words>
  <Application>Microsoft Office PowerPoint</Application>
  <PresentationFormat>宽屏</PresentationFormat>
  <Paragraphs>195</Paragraphs>
  <Slides>34</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等线 Light</vt:lpstr>
      <vt:lpstr>Arial</vt:lpstr>
      <vt:lpstr>Helvetica</vt:lpstr>
      <vt:lpstr>Helvetica Black</vt:lpstr>
      <vt:lpstr>Office 主题​​</vt:lpstr>
      <vt:lpstr>Respelling in Text Messages</vt:lpstr>
      <vt:lpstr>OUTLINE</vt:lpstr>
      <vt:lpstr>Part 1 Introduction</vt:lpstr>
      <vt:lpstr>Text messages</vt:lpstr>
      <vt:lpstr>Text messages</vt:lpstr>
      <vt:lpstr>How is spelling meaningful?</vt:lpstr>
      <vt:lpstr>Abbreviations in text messages </vt:lpstr>
      <vt:lpstr>Abbreviations in text messages </vt:lpstr>
      <vt:lpstr>Abbreviations in text messages </vt:lpstr>
      <vt:lpstr>Motivation for respellings:</vt:lpstr>
      <vt:lpstr>A sociocultural model of orthography </vt:lpstr>
      <vt:lpstr>Orthography and spelling</vt:lpstr>
      <vt:lpstr>Part 2 Classification &amp; Examples of Respelling </vt:lpstr>
      <vt:lpstr>Classification of Respelling</vt:lpstr>
      <vt:lpstr>Classification of Respelling</vt:lpstr>
      <vt:lpstr>Classification of Respelling</vt:lpstr>
      <vt:lpstr>Classification of Respelling</vt:lpstr>
      <vt:lpstr>Classification of Respelling</vt:lpstr>
      <vt:lpstr>Methodology</vt:lpstr>
      <vt:lpstr>Methodology</vt:lpstr>
      <vt:lpstr>Part 3 Further Discussions</vt:lpstr>
      <vt:lpstr>PowerPoint 演示文稿</vt:lpstr>
      <vt:lpstr>Classification of Respelling</vt:lpstr>
      <vt:lpstr>Classification of Respelling</vt:lpstr>
      <vt:lpstr>Classification of Respelling</vt:lpstr>
      <vt:lpstr>Classification of Respelling</vt:lpstr>
      <vt:lpstr>Classification of Respelling</vt:lpstr>
      <vt:lpstr>Textism</vt:lpstr>
      <vt:lpstr>2 observations of principles</vt:lpstr>
      <vt:lpstr>2 observations of principles</vt:lpstr>
      <vt:lpstr>Principle of Textism  in Conclusion:</vt:lpstr>
      <vt:lpstr>Notes on Method</vt:lpstr>
      <vt:lpstr>Notes on Method</vt:lpstr>
      <vt:lpstr>Corpus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Respelling in Text Messages</dc:title>
  <dc:creator>RGB Lune</dc:creator>
  <cp:lastModifiedBy>RGB Lune</cp:lastModifiedBy>
  <cp:revision>244</cp:revision>
  <dcterms:created xsi:type="dcterms:W3CDTF">2021-12-23T02:45:22Z</dcterms:created>
  <dcterms:modified xsi:type="dcterms:W3CDTF">2021-12-28T12:45:55Z</dcterms:modified>
</cp:coreProperties>
</file>