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b6d01c29efffa2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5208" autoAdjust="0"/>
  </p:normalViewPr>
  <p:slideViewPr>
    <p:cSldViewPr snapToGrid="0">
      <p:cViewPr varScale="1">
        <p:scale>
          <a:sx n="83" d="100"/>
          <a:sy n="83" d="100"/>
        </p:scale>
        <p:origin x="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2A8BB4-40A6-4289-99ED-5112499418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987A72-9E9D-4426-B9CF-D64D01818C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2653A-A0CC-4141-A494-5920F6DE431C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D5F4C0-63F5-4B4D-83D5-E2BA501D2D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235CBB-CCA7-445C-B589-60870A3438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A1A60-CB6E-49B6-B9D2-0573292CD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07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B2F79-57CD-49D7-9814-21B338DA2B14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8C718-5B4B-42B9-9E79-5C9120B85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41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8C718-5B4B-42B9-9E79-5C9120B85A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40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8C718-5B4B-42B9-9E79-5C9120B85A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9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8C718-5B4B-42B9-9E79-5C9120B85A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48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8C718-5B4B-42B9-9E79-5C9120B85A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6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8C718-5B4B-42B9-9E79-5C9120B85A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1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5D316-D662-41EB-B0E3-FD928C8DA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D59883-92F8-4D37-9F8D-C6D7FF6E8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C6DC2-E914-48C7-AAB3-F0A322F8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5773-1448-454A-8BD1-9213DCEE8D08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B1A76-6C0C-4316-90A8-B254E54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EB307-DAA1-4072-9BC5-704FCCE6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7E8F-5D84-4C08-A486-A536F957C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6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ED4EC-7C48-4287-A878-C2CC0720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3437F-1633-451B-AF2A-1E70EF41F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B6E79-B715-4CFF-AA9D-7C335397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E887-592D-4950-A16B-103824FF5A5D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5362F-5C68-48E8-AE16-13759B87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AB65-7F37-4702-8865-3BAAD820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7E8F-5D84-4C08-A486-A536F957C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3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0A0EB4-14A6-4C73-AFED-EB8BECDAE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D5EDC1-8633-4A0A-B3FF-97C1CDBCC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83BB9-B7CD-45B5-97CE-E21B5CB9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68E5-0530-4BCB-BECD-DC758297179C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E8240-BEDF-439F-8FEE-629794DC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B2C2E-3357-43C6-8833-973B5C0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7E8F-5D84-4C08-A486-A536F957C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4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1FB00-ADEB-4C65-86D8-2ACBA2B9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86A6A-7BD0-428D-9675-6E2058A8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03AAE-A466-4AE0-9A72-71EDBD88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EFC5-FE05-46CD-8436-4CA4ED4A106B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519DE-2E61-4396-9E4A-FCE69261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6F9C1-9131-430A-8BB6-91B8AC5A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7E8F-5D84-4C08-A486-A536F957C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2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5944A-597B-4D56-A5CD-91B981FB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5F643-A0EB-44FF-9D92-5B26B2738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B8222-6784-483F-8385-3CF78015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D715-24B9-4BB5-BE3D-C39E5DB93BAD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A5C66-084E-4578-B86E-4546B606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E2958-1D58-41FD-BCCC-17FB872D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7E8F-5D84-4C08-A486-A536F957C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4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CE503-6A6C-41D1-B5C3-CDA8D17D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09F20-BC6E-4787-B15E-AA713381A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2F25FF-5178-4602-8648-022038E0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E7728-AA64-4F6E-8C8D-D5E247E1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C320-27D9-458F-8295-D47BDE388DB3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97E87-CB19-48D3-B13D-BA3B55CE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C7F8F-9816-4C0F-933C-80A5952E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7E8F-5D84-4C08-A486-A536F957C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A56B8-3846-4963-935A-5AC10D7C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9BCAE-061C-49C0-9B47-80A51E6B9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EC126E-538C-40AE-BCC8-4CF11D01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A380D3-7CCC-4DC1-9E1D-22495F678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06E43E-8DF4-45ED-BCCB-A532C85E6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4D4D1E-A976-4BF2-BF33-95D72FEE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D70F-ADE2-4DE0-B924-2F0D08D198B1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9376E8-212A-4D07-97D3-01B04BF1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D78F4A-A1C4-4EE2-ADAB-CACF1C88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7E8F-5D84-4C08-A486-A536F957C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6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ADEE0-5B18-4CD0-B3B2-7EFD01E9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0361BF-0607-4CDF-AF8A-120F59FB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9A7-7C5B-4543-9973-9222FA1A26AD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95520-7566-43F9-8524-9575A8E3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5B8843-C808-497A-AD03-CCC6613B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7E8F-5D84-4C08-A486-A536F957C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7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9F55A1-6C37-4699-92D9-C230CBF5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EA76-D777-465D-AD60-4C2B619BDE55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03E3D1-19B2-4F71-8B79-FAD285D9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D5C99E-B478-4BDA-9DA2-A74A0A26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7E8F-5D84-4C08-A486-A536F957C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9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C3879-452D-4C06-8C6A-F2372DE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A3268-4DD9-4DE6-B76F-3E4371B01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A1C09-F377-4395-838B-556625F14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59306-2541-40FA-9D69-2D49E5B8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DB14-C771-49B1-95B8-1A142B670AB5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92D87-A106-4D29-9345-828E3298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9A8C0-6438-4A2E-8D77-6B6E710A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7E8F-5D84-4C08-A486-A536F957C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85AFD-C718-4E81-B1C2-2DC1CFA9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88D6B8-2FA3-4C43-8C54-F621FC257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48B80-0FB3-4749-9674-C7733B461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7E49AD-A3BF-40D0-A641-0CCBD9E6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7FE-A032-41C6-9937-4B60CE023B9E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1FF44-5C8A-4074-BF68-53E82026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FC332-020D-4E08-909D-4D9CB53B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7E8F-5D84-4C08-A486-A536F957C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1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82C2EB-59B1-4CFA-9929-813603E5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AF8CA-D4AE-47BF-91C3-A0ADB066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EBE2A-C0C1-4EAB-9176-358971536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5DC5-E8FF-4319-98C0-1C5CA8ED8C86}" type="datetime1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3520E-FFBA-4B03-BA50-2B49498AF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50E51-41A1-46CA-B6E4-0359F5E31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7E8F-5D84-4C08-A486-A536F957C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9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163D4-64EF-4801-AC47-68A691AF4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736" y="1734532"/>
            <a:ext cx="9868664" cy="1694468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现代汉语中的性别刻板印象研究</a:t>
            </a:r>
            <a:br>
              <a:rPr lang="en-US" altLang="zh-CN" sz="48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</a:br>
            <a:r>
              <a:rPr lang="en-US" altLang="zh-CN" sz="36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——</a:t>
            </a:r>
            <a:r>
              <a:rPr lang="zh-CN" altLang="en-US" sz="36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以现代汉语词典中例句为例</a:t>
            </a:r>
            <a:endParaRPr lang="zh-CN" altLang="en-US" sz="4800" dirty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974B3E-0BA6-4B85-865F-2A06EDBED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36" y="4419600"/>
            <a:ext cx="3509326" cy="402161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黄士慧 刘雨函 宁若汐 任泓博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B651F-EDC6-4D53-BDB9-7FFFAA42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225" y="4419600"/>
            <a:ext cx="1924050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1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38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AECFA-2C5F-46F7-8575-81C889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7274" y="4419600"/>
            <a:ext cx="4048125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10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E6B6C05-E171-4F7A-8462-53DB94A2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1219200"/>
            <a:ext cx="4086225" cy="1060385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二。分工情况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10E528A-B1E2-4092-8F35-34BBFED1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00" y="2251075"/>
            <a:ext cx="4895850" cy="338772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基础分工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阅读论文分工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语料分析分工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撰写论文分工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712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AECFA-2C5F-46F7-8575-81C889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7274" y="4419600"/>
            <a:ext cx="4048125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11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EA59911-735F-4D00-9EBC-182BA149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1219200"/>
            <a:ext cx="4086225" cy="1060385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三。论文进度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3DA08F8-21EC-422B-8469-4A5542DB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299" y="2251075"/>
            <a:ext cx="7036956" cy="338772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搜集现汉语料时发现第</a:t>
            </a:r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版、第</a:t>
            </a:r>
            <a:r>
              <a:rPr lang="en-US" altLang="zh-CN" dirty="0">
                <a:latin typeface="+mj-ea"/>
                <a:ea typeface="+mj-ea"/>
              </a:rPr>
              <a:t>7</a:t>
            </a:r>
            <a:r>
              <a:rPr lang="zh-CN" altLang="en-US" dirty="0">
                <a:latin typeface="+mj-ea"/>
                <a:ea typeface="+mj-ea"/>
              </a:rPr>
              <a:t>版电子版语料不全。实践发现使用纸质版语料效率太低，全部查阅时间不允许。与老师商议后选择使用第</a:t>
            </a:r>
            <a:r>
              <a:rPr lang="en-US" altLang="zh-CN" dirty="0">
                <a:latin typeface="+mj-ea"/>
                <a:ea typeface="+mj-ea"/>
              </a:rPr>
              <a:t>5</a:t>
            </a:r>
            <a:r>
              <a:rPr lang="zh-CN" altLang="en-US" dirty="0">
                <a:latin typeface="+mj-ea"/>
                <a:ea typeface="+mj-ea"/>
              </a:rPr>
              <a:t>版。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823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AECFA-2C5F-46F7-8575-81C889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7274" y="4419600"/>
            <a:ext cx="4048125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12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EA59911-735F-4D00-9EBC-182BA149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1219200"/>
            <a:ext cx="4086225" cy="1060385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三。论文进度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3DA08F8-21EC-422B-8469-4A5542DB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299" y="2251075"/>
            <a:ext cx="7036956" cy="338772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语料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7E8807-77DC-40D3-AA5B-51FB6F148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20" r="77187" b="62963"/>
          <a:stretch/>
        </p:blipFill>
        <p:spPr>
          <a:xfrm>
            <a:off x="2854037" y="2750848"/>
            <a:ext cx="2781299" cy="12561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A02B85-AD15-44D1-9726-5AA59CE136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55" r="77187" b="63502"/>
          <a:stretch/>
        </p:blipFill>
        <p:spPr>
          <a:xfrm>
            <a:off x="2854036" y="4217914"/>
            <a:ext cx="2781299" cy="12099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2CC0A1-2221-45D8-84A8-009F90B3380E}"/>
              </a:ext>
            </a:extLst>
          </p:cNvPr>
          <p:cNvSpPr txBox="1"/>
          <p:nvPr/>
        </p:nvSpPr>
        <p:spPr>
          <a:xfrm>
            <a:off x="5708074" y="2782669"/>
            <a:ext cx="394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其中“他们”“其他”“他乡”“他人”这些并不只性别的用法占比多少？要减去</a:t>
            </a:r>
          </a:p>
        </p:txBody>
      </p:sp>
    </p:spTree>
    <p:extLst>
      <p:ext uri="{BB962C8B-B14F-4D97-AF65-F5344CB8AC3E}">
        <p14:creationId xmlns:p14="http://schemas.microsoft.com/office/powerpoint/2010/main" val="141569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AECFA-2C5F-46F7-8575-81C889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7274" y="4419600"/>
            <a:ext cx="4048125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13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EA59911-735F-4D00-9EBC-182BA149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1219200"/>
            <a:ext cx="4086225" cy="1060385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三。论文进度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D76EE3-65E0-44AD-831C-319958A05AD2}"/>
              </a:ext>
            </a:extLst>
          </p:cNvPr>
          <p:cNvSpPr txBox="1"/>
          <p:nvPr/>
        </p:nvSpPr>
        <p:spPr>
          <a:xfrm>
            <a:off x="2761673" y="2438400"/>
            <a:ext cx="45165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粗略翻阅，寻找关注点</a:t>
            </a:r>
            <a:endParaRPr lang="en-US" altLang="zh-CN" sz="1600" b="1" dirty="0"/>
          </a:p>
          <a:p>
            <a:r>
              <a:rPr lang="zh-CN" altLang="en-US" sz="1600" b="1" dirty="0"/>
              <a:t>她</a:t>
            </a:r>
          </a:p>
          <a:p>
            <a:r>
              <a:rPr lang="zh-CN" altLang="en-US" sz="1600" dirty="0"/>
              <a:t>“哭”的表达丰富多样</a:t>
            </a:r>
          </a:p>
          <a:p>
            <a:r>
              <a:rPr lang="zh-CN" altLang="en-US" sz="1600" dirty="0"/>
              <a:t>关于家庭、丈夫和孩子</a:t>
            </a:r>
          </a:p>
          <a:p>
            <a:r>
              <a:rPr lang="zh-CN" altLang="en-US" sz="1600" dirty="0"/>
              <a:t>评价她的性格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b="1" dirty="0"/>
              <a:t>他</a:t>
            </a:r>
          </a:p>
          <a:p>
            <a:r>
              <a:rPr lang="zh-CN" altLang="en-US" sz="1600" dirty="0"/>
              <a:t>有男性女性都可以适用的句子</a:t>
            </a:r>
          </a:p>
          <a:p>
            <a:r>
              <a:rPr lang="zh-CN" altLang="en-US" sz="1600" dirty="0"/>
              <a:t>刻板印象：他都</a:t>
            </a:r>
            <a:r>
              <a:rPr lang="en-US" altLang="zh-CN" sz="1600" dirty="0"/>
              <a:t>40</a:t>
            </a:r>
            <a:r>
              <a:rPr lang="zh-CN" altLang="en-US" sz="1600" dirty="0"/>
              <a:t>多岁了，还没安家</a:t>
            </a:r>
          </a:p>
          <a:p>
            <a:r>
              <a:rPr lang="zh-CN" altLang="en-US" sz="1600" dirty="0"/>
              <a:t>表达恋爱关系时，“他”多做主语，“她”多做宾语</a:t>
            </a:r>
          </a:p>
          <a:p>
            <a:r>
              <a:rPr lang="zh-CN" altLang="en-US" sz="1600" dirty="0"/>
              <a:t>形貌上的贬义词，都用的是”他“</a:t>
            </a:r>
          </a:p>
          <a:p>
            <a:r>
              <a:rPr lang="zh-CN" altLang="en-US" sz="1600" dirty="0"/>
              <a:t>“他家”而没有“她家”</a:t>
            </a:r>
          </a:p>
          <a:p>
            <a:r>
              <a:rPr lang="zh-CN" altLang="en-US" sz="1600" dirty="0"/>
              <a:t>很多关于工作成就</a:t>
            </a:r>
            <a:r>
              <a:rPr lang="en-US" altLang="zh-CN" sz="1600" dirty="0"/>
              <a:t>/</a:t>
            </a:r>
            <a:r>
              <a:rPr lang="zh-CN" altLang="en-US" sz="1600" dirty="0"/>
              <a:t>能力的评价</a:t>
            </a:r>
          </a:p>
        </p:txBody>
      </p:sp>
    </p:spTree>
    <p:extLst>
      <p:ext uri="{BB962C8B-B14F-4D97-AF65-F5344CB8AC3E}">
        <p14:creationId xmlns:p14="http://schemas.microsoft.com/office/powerpoint/2010/main" val="225620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AECFA-2C5F-46F7-8575-81C889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7274" y="4419600"/>
            <a:ext cx="4048125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14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75B714B-AC12-48CA-AA34-24A473B2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1219200"/>
            <a:ext cx="4086225" cy="1060385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四。谢谢大家</a:t>
            </a:r>
          </a:p>
        </p:txBody>
      </p:sp>
    </p:spTree>
    <p:extLst>
      <p:ext uri="{BB962C8B-B14F-4D97-AF65-F5344CB8AC3E}">
        <p14:creationId xmlns:p14="http://schemas.microsoft.com/office/powerpoint/2010/main" val="21472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96999-AD0E-4428-9189-32378E2A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1219200"/>
            <a:ext cx="4086225" cy="1060385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一。论文提纲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EF770-541C-4A1B-A02B-0C024D031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955" y="2440420"/>
            <a:ext cx="3545609" cy="319838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1.</a:t>
            </a:r>
            <a:r>
              <a:rPr lang="zh-CN" altLang="en-US" sz="2400" dirty="0">
                <a:latin typeface="+mj-ea"/>
                <a:ea typeface="+mj-ea"/>
              </a:rPr>
              <a:t>选题原因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2.</a:t>
            </a:r>
            <a:r>
              <a:rPr lang="zh-CN" altLang="en-US" sz="2400" dirty="0">
                <a:latin typeface="+mj-ea"/>
                <a:ea typeface="+mj-ea"/>
              </a:rPr>
              <a:t>文献综述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3.</a:t>
            </a:r>
            <a:r>
              <a:rPr lang="zh-CN" altLang="en-US" sz="2400" dirty="0">
                <a:latin typeface="+mj-ea"/>
                <a:ea typeface="+mj-ea"/>
              </a:rPr>
              <a:t>整体的研究意义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4.</a:t>
            </a:r>
            <a:r>
              <a:rPr lang="zh-CN" altLang="en-US" sz="2400" dirty="0">
                <a:latin typeface="+mj-ea"/>
                <a:ea typeface="+mj-ea"/>
              </a:rPr>
              <a:t>研究方法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5.</a:t>
            </a:r>
            <a:r>
              <a:rPr lang="zh-CN" altLang="en-US" sz="2400" dirty="0">
                <a:latin typeface="+mj-ea"/>
                <a:ea typeface="+mj-ea"/>
              </a:rPr>
              <a:t>对结果的分析与思考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6.</a:t>
            </a:r>
            <a:r>
              <a:rPr lang="zh-CN" altLang="en-US" sz="2400" dirty="0">
                <a:latin typeface="+mj-ea"/>
                <a:ea typeface="+mj-ea"/>
              </a:rPr>
              <a:t>可能可行的措施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dirty="0">
                <a:latin typeface="+mj-ea"/>
                <a:ea typeface="+mj-ea"/>
              </a:rPr>
              <a:t>7.</a:t>
            </a:r>
            <a:r>
              <a:rPr lang="zh-CN" altLang="en-US" sz="2400" dirty="0">
                <a:latin typeface="+mj-ea"/>
                <a:ea typeface="+mj-ea"/>
              </a:rPr>
              <a:t>结论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90233C5A-B14E-4428-9E87-06F79077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225" y="4419600"/>
            <a:ext cx="1924050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2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97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96999-AD0E-4428-9189-32378E2A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647702"/>
            <a:ext cx="2733675" cy="6953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1.</a:t>
            </a:r>
            <a:r>
              <a:rPr lang="zh-CN" altLang="en-US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选题原因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6D313F-92D0-44C0-B841-53392B0EC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2182" y="2834883"/>
            <a:ext cx="251151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阅读《现代汉语词典》，关注到含第三人称单数的例句中，“他”的使用比例极高，“她”寥寥无几。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关注到似乎包含“她”的例句更多关注对品行的评价。我组成员认为该词典选择例句时存在性别歧视观念，决定通过定量统计探究该现象。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AECFA-2C5F-46F7-8575-81C889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225" y="4419600"/>
            <a:ext cx="1924050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3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EED922-3FFC-4751-BB01-83E2E8D2D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3" t="13202" r="18823" b="5883"/>
          <a:stretch/>
        </p:blipFill>
        <p:spPr>
          <a:xfrm>
            <a:off x="965106" y="1255341"/>
            <a:ext cx="7067551" cy="515898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0683B5E6-BF5B-45F7-BA6F-20CF716E9407}"/>
              </a:ext>
            </a:extLst>
          </p:cNvPr>
          <p:cNvSpPr/>
          <p:nvPr/>
        </p:nvSpPr>
        <p:spPr>
          <a:xfrm>
            <a:off x="1183341" y="4177553"/>
            <a:ext cx="251012" cy="1434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13C03A-6DD8-4E23-9FAF-F79B9FE94113}"/>
              </a:ext>
            </a:extLst>
          </p:cNvPr>
          <p:cNvSpPr/>
          <p:nvPr/>
        </p:nvSpPr>
        <p:spPr>
          <a:xfrm>
            <a:off x="5321953" y="4105835"/>
            <a:ext cx="251012" cy="1434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092FC28-31C3-4DC0-BCDF-9703EFF7C046}"/>
              </a:ext>
            </a:extLst>
          </p:cNvPr>
          <p:cNvSpPr/>
          <p:nvPr/>
        </p:nvSpPr>
        <p:spPr>
          <a:xfrm>
            <a:off x="3941388" y="3420034"/>
            <a:ext cx="251012" cy="1434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054993C-89B8-4576-A42A-CEA0E416A16C}"/>
              </a:ext>
            </a:extLst>
          </p:cNvPr>
          <p:cNvSpPr/>
          <p:nvPr/>
        </p:nvSpPr>
        <p:spPr>
          <a:xfrm>
            <a:off x="5070941" y="4372712"/>
            <a:ext cx="251012" cy="1434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040B333-D360-47BD-B535-7D3326A0EB05}"/>
              </a:ext>
            </a:extLst>
          </p:cNvPr>
          <p:cNvSpPr/>
          <p:nvPr/>
        </p:nvSpPr>
        <p:spPr>
          <a:xfrm>
            <a:off x="6980423" y="3563469"/>
            <a:ext cx="251012" cy="1434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3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96999-AD0E-4428-9189-32378E2A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643444"/>
            <a:ext cx="2733675" cy="6953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2.</a:t>
            </a:r>
            <a:r>
              <a:rPr lang="zh-CN" altLang="en-US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文献综述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AECFA-2C5F-46F7-8575-81C889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225" y="4419600"/>
            <a:ext cx="1924050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4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253236E-24D8-4259-AB0E-6D9B13FD2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3" y="1453515"/>
            <a:ext cx="41767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（1）以现汉为主要语料的汉语性别歧视研究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ea"/>
              </a:rPr>
              <a:t>《现代汉语男性词汇及其异化现象分析》谢佳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ea"/>
              </a:rPr>
              <a:t>《现代汉语指人名词语言歧视研究》赵宁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D600311-FCCC-4BC6-A4F4-2F162687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3" y="2337703"/>
            <a:ext cx="4852992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）其它语料的汉语性别歧视研究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《”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女“部字性别歧视问题研究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曾玲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从认知角度看英汉语言中的性别歧视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张璇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汉语称谓系统泛性别化现象研究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王珺巍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汉语词汇中的性别歧视研究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尹雪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汉语熟语的性别歧视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顾珺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男性新词语研究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王妍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从上下结构”父“”子“”女“”母“部字看汉语的性别歧视现象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——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以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&lt;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汉语大字典（缩印本）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&gt;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为例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潘世松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汉语谚语中的性别歧视及社会文化阐释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黄育红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女性主义视角下的词典例证选择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于德英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浅谈汉语中的女部字与中国文化的性别歧视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汪宇平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A0302F8-9E8D-48DA-8B09-74BE15B9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3" y="5160884"/>
            <a:ext cx="485299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）汉英性别歧视对比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英汉语性别歧视现象的对比研究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王显志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英汉语食物隐喻对女性性别的歧视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桂永霞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英汉语言中植物隐喻、物化隐喻与性别歧视研究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桂永霞</a:t>
            </a:r>
            <a:endParaRPr lang="zh-CN" altLang="zh-CN" sz="1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BCEDF91-7D64-4957-A45D-E41147F3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53515"/>
            <a:ext cx="435293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）英语性别歧视研究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英语中的性别歧视现象及其变革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牛新生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语言性别歧视现象在词典编纂中的体现及应对策略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姜秋杰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769205F-428C-4A13-B9CC-D7E5A730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648419"/>
            <a:ext cx="43529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）汉日性别歧视对比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汉日隐形性别词语对比研究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陈叶斐</a:t>
            </a:r>
            <a:endParaRPr kumimoji="0" lang="zh-CN" altLang="zh-CN" sz="160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10540A8-4D7E-4975-A2B8-2E5C23D33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4831489"/>
            <a:ext cx="43529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(7)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语言与性别理论权威作品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《The Handbook of Language And Gender》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F7CAEE5-E83E-45DC-8341-948B1C135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3445817"/>
            <a:ext cx="46886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6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）以现汉为语料的其它研究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现代汉语单音节兼类词研究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——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基于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&lt;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现代汉语词典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&gt;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的定量统计分析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陈蓓</a:t>
            </a:r>
          </a:p>
          <a:p>
            <a:pPr lvl="0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《&lt;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现代汉语词典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&gt;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第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5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版与第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6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版同形同音词比较研究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》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柳熊元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2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96999-AD0E-4428-9189-32378E2A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647702"/>
            <a:ext cx="2733675" cy="6953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3.</a:t>
            </a:r>
            <a:r>
              <a:rPr lang="zh-CN" altLang="en-US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研究意义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6D313F-92D0-44C0-B841-53392B0EC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9775" y="2435064"/>
            <a:ext cx="7391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rgbClr val="333333"/>
                </a:solidFill>
                <a:latin typeface="+mj-ea"/>
                <a:ea typeface="+mj-ea"/>
              </a:rPr>
              <a:t>权威词典</a:t>
            </a:r>
            <a:r>
              <a:rPr lang="en-US" altLang="zh-CN" sz="2400" dirty="0">
                <a:solidFill>
                  <a:srgbClr val="333333"/>
                </a:solidFill>
                <a:latin typeface="+mj-ea"/>
                <a:ea typeface="+mj-ea"/>
              </a:rPr>
              <a:t>《</a:t>
            </a:r>
            <a:r>
              <a:rPr lang="zh-CN" altLang="en-US" sz="2400" dirty="0">
                <a:solidFill>
                  <a:srgbClr val="333333"/>
                </a:solidFill>
                <a:latin typeface="+mj-ea"/>
                <a:ea typeface="+mj-ea"/>
              </a:rPr>
              <a:t>现代汉语词典</a:t>
            </a:r>
            <a:r>
              <a:rPr lang="en-US" altLang="zh-CN" sz="2400" dirty="0">
                <a:solidFill>
                  <a:srgbClr val="333333"/>
                </a:solidFill>
                <a:latin typeface="+mj-ea"/>
                <a:ea typeface="+mj-ea"/>
              </a:rPr>
              <a:t>》</a:t>
            </a:r>
            <a:r>
              <a:rPr lang="zh-CN" altLang="en-US" sz="2400" dirty="0">
                <a:solidFill>
                  <a:srgbClr val="333333"/>
                </a:solidFill>
                <a:latin typeface="+mj-ea"/>
                <a:ea typeface="+mj-ea"/>
              </a:rPr>
              <a:t>中例句一定程度上反映了人类的思维与社会活动。通过对例句的定量统计分析，了解性别歧视现象在当今社会中可能存在的程度与形式，并结合国外部分字典对含有性别歧视词语的处理方式，对弱化现代汉语中的性别歧视表达、推进“性别中立化”提出可能可行的建议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AECFA-2C5F-46F7-8575-81C889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225" y="4419600"/>
            <a:ext cx="1924050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5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15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96999-AD0E-4428-9189-32378E2A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3" y="596249"/>
            <a:ext cx="2733675" cy="6953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4.</a:t>
            </a:r>
            <a:r>
              <a:rPr lang="zh-CN" altLang="en-US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研究方法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AECFA-2C5F-46F7-8575-81C889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225" y="4419600"/>
            <a:ext cx="1924050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6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253236E-24D8-4259-AB0E-6D9B13FD2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1" y="1812474"/>
            <a:ext cx="698658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(1)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研究对象介绍：对词典的介绍</a:t>
            </a:r>
          </a:p>
          <a:p>
            <a:pPr lvl="0"/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选择现代汉语词典第五版，使用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Microsoft Word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文字查找功能，整理例句。</a:t>
            </a:r>
            <a:endParaRPr kumimoji="0" lang="zh-CN" altLang="zh-CN" sz="200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D600311-FCCC-4BC6-A4F4-2F162687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2" y="2528285"/>
            <a:ext cx="698658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(2)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研究方法：关注例句</a:t>
            </a:r>
          </a:p>
          <a:p>
            <a:pPr lvl="0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整理含第三人称单数的句子，比较男性和女性代词占比。</a:t>
            </a:r>
          </a:p>
          <a:p>
            <a:pPr lvl="0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关注例句对该代词指代的对象含有的褒贬倾向。</a:t>
            </a:r>
          </a:p>
          <a:p>
            <a:pPr lvl="0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关注该代词指代的对象是动词所描述动作发出者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接受者的占比。</a:t>
            </a:r>
          </a:p>
          <a:p>
            <a:pPr lvl="0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4.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统计该例句含义与代词所指对象的关系，评价外貌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品行（天生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发展性）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发出动作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家务活动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or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社交活动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有无代表性别刻板印象的关键词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...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等，根据统计结果确定分类标准。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lvl="0"/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ea"/>
              </a:rPr>
              <a:t>5.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ea"/>
              </a:rPr>
              <a:t>参考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ea"/>
              </a:rPr>
              <a:t>《The Handbook of Language And Gender》,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ea"/>
              </a:rPr>
              <a:t>关注例句的性别刻板印象特征。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A0302F8-9E8D-48DA-8B09-74BE15B9F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1" y="4967644"/>
            <a:ext cx="2073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(3)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分别的研究价值</a:t>
            </a:r>
            <a:endParaRPr lang="zh-CN" altLang="zh-CN" sz="16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8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96999-AD0E-4428-9189-32378E2A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704852"/>
            <a:ext cx="5291138" cy="6953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5.</a:t>
            </a:r>
            <a:r>
              <a:rPr lang="zh-CN" altLang="en-US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对结果的分析与思考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6D313F-92D0-44C0-B841-53392B0EC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9775" y="3173727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rgbClr val="333333"/>
                </a:solidFill>
                <a:latin typeface="+mj-ea"/>
                <a:ea typeface="+mj-ea"/>
              </a:rPr>
              <a:t>查阅资料，探究影响以上结果的原因，目前猜测有社会性别歧视倾向</a:t>
            </a:r>
            <a:r>
              <a:rPr lang="en-US" altLang="zh-CN" sz="2400" dirty="0">
                <a:solidFill>
                  <a:srgbClr val="333333"/>
                </a:solidFill>
                <a:latin typeface="+mj-ea"/>
                <a:ea typeface="+mj-ea"/>
              </a:rPr>
              <a:t>&amp;</a:t>
            </a:r>
            <a:r>
              <a:rPr lang="zh-CN" altLang="en-US" sz="2400" dirty="0">
                <a:solidFill>
                  <a:srgbClr val="333333"/>
                </a:solidFill>
                <a:latin typeface="+mj-ea"/>
                <a:ea typeface="+mj-ea"/>
              </a:rPr>
              <a:t>他和她的含义范围不完全对等。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AECFA-2C5F-46F7-8575-81C889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225" y="4419600"/>
            <a:ext cx="1924050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7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00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96999-AD0E-4428-9189-32378E2A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2" y="752477"/>
            <a:ext cx="5291138" cy="6953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6.</a:t>
            </a:r>
            <a:r>
              <a:rPr lang="zh-CN" altLang="en-US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可能可行的措施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6D313F-92D0-44C0-B841-53392B0EC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9775" y="3173727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rgbClr val="333333"/>
                </a:solidFill>
                <a:latin typeface="+mj-ea"/>
                <a:ea typeface="+mj-ea"/>
              </a:rPr>
              <a:t>根据关于汉英词典（</a:t>
            </a:r>
            <a:r>
              <a:rPr lang="en-US" altLang="zh-CN" sz="2400" dirty="0">
                <a:solidFill>
                  <a:srgbClr val="333333"/>
                </a:solidFill>
                <a:latin typeface="+mj-ea"/>
                <a:ea typeface="+mj-ea"/>
              </a:rPr>
              <a:t>/</a:t>
            </a:r>
            <a:r>
              <a:rPr lang="zh-CN" altLang="en-US" sz="2400" dirty="0">
                <a:solidFill>
                  <a:srgbClr val="333333"/>
                </a:solidFill>
                <a:latin typeface="+mj-ea"/>
                <a:ea typeface="+mj-ea"/>
              </a:rPr>
              <a:t>汉日词典）性别歧视差异资料，设想可能的改进方法。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AECFA-2C5F-46F7-8575-81C889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225" y="4419600"/>
            <a:ext cx="1924050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8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25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96999-AD0E-4428-9189-32378E2A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704852"/>
            <a:ext cx="1757363" cy="69532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7.</a:t>
            </a:r>
            <a:r>
              <a:rPr lang="zh-CN" altLang="en-US" sz="4000" dirty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结论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AECFA-2C5F-46F7-8575-81C889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3225" y="4419600"/>
            <a:ext cx="1924050" cy="2438400"/>
          </a:xfrm>
        </p:spPr>
        <p:txBody>
          <a:bodyPr/>
          <a:lstStyle/>
          <a:p>
            <a:fld id="{F92B7E8F-5D84-4C08-A486-A536F957CFEE}" type="slidenum">
              <a:rPr lang="zh-CN" altLang="en-US" sz="28700" smtClean="0">
                <a:solidFill>
                  <a:schemeClr val="bg1">
                    <a:lumMod val="85000"/>
                  </a:schemeClr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9</a:t>
            </a:fld>
            <a:endParaRPr lang="zh-CN" altLang="en-US" sz="28700" dirty="0">
              <a:solidFill>
                <a:schemeClr val="bg1">
                  <a:lumMod val="85000"/>
                </a:schemeClr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28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991</Words>
  <Application>Microsoft Office PowerPoint</Application>
  <PresentationFormat>宽屏</PresentationFormat>
  <Paragraphs>103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方正大标宋简体</vt:lpstr>
      <vt:lpstr>Arial</vt:lpstr>
      <vt:lpstr>Office 主题​​</vt:lpstr>
      <vt:lpstr>现代汉语中的性别刻板印象研究 ——以现代汉语词典中例句为例</vt:lpstr>
      <vt:lpstr>一。论文提纲</vt:lpstr>
      <vt:lpstr>1.选题原因</vt:lpstr>
      <vt:lpstr>2.文献综述</vt:lpstr>
      <vt:lpstr>3.研究意义</vt:lpstr>
      <vt:lpstr>4.研究方法</vt:lpstr>
      <vt:lpstr>5.对结果的分析与思考</vt:lpstr>
      <vt:lpstr>6.可能可行的措施</vt:lpstr>
      <vt:lpstr>7.结论</vt:lpstr>
      <vt:lpstr>二。分工情况</vt:lpstr>
      <vt:lpstr>三。论文进度</vt:lpstr>
      <vt:lpstr>三。论文进度</vt:lpstr>
      <vt:lpstr>三。论文进度</vt:lpstr>
      <vt:lpstr>四。谢谢大家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72</cp:revision>
  <dcterms:created xsi:type="dcterms:W3CDTF">2019-12-04T05:16:48Z</dcterms:created>
  <dcterms:modified xsi:type="dcterms:W3CDTF">2019-12-05T13:08:34Z</dcterms:modified>
</cp:coreProperties>
</file>