
<file path=[Content_Types].xml><?xml version="1.0" encoding="utf-8"?>
<Types xmlns="http://schemas.openxmlformats.org/package/2006/content-types">
  <Default Extension="gif" ContentType="image/gif"/>
  <Default Extension="wmf" ContentType="image/x-w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783" r:id="rId3"/>
    <p:sldId id="826" r:id="rId5"/>
    <p:sldId id="681" r:id="rId6"/>
    <p:sldId id="828" r:id="rId7"/>
    <p:sldId id="829" r:id="rId8"/>
    <p:sldId id="830" r:id="rId9"/>
    <p:sldId id="831" r:id="rId10"/>
    <p:sldId id="832" r:id="rId11"/>
    <p:sldId id="834" r:id="rId12"/>
    <p:sldId id="836" r:id="rId13"/>
    <p:sldId id="837" r:id="rId14"/>
    <p:sldId id="838" r:id="rId15"/>
    <p:sldId id="833" r:id="rId16"/>
    <p:sldId id="842" r:id="rId17"/>
    <p:sldId id="843" r:id="rId18"/>
    <p:sldId id="844" r:id="rId19"/>
    <p:sldId id="841" r:id="rId20"/>
    <p:sldId id="845" r:id="rId21"/>
    <p:sldId id="808" r:id="rId22"/>
    <p:sldId id="785" r:id="rId23"/>
    <p:sldId id="786" r:id="rId24"/>
    <p:sldId id="787" r:id="rId25"/>
    <p:sldId id="788" r:id="rId26"/>
    <p:sldId id="847" r:id="rId27"/>
    <p:sldId id="848" r:id="rId28"/>
    <p:sldId id="792" r:id="rId29"/>
    <p:sldId id="793" r:id="rId30"/>
    <p:sldId id="798" r:id="rId31"/>
    <p:sldId id="850" r:id="rId32"/>
    <p:sldId id="801" r:id="rId33"/>
    <p:sldId id="762" r:id="rId34"/>
    <p:sldId id="851" r:id="rId35"/>
    <p:sldId id="858" r:id="rId36"/>
    <p:sldId id="852" r:id="rId37"/>
    <p:sldId id="853" r:id="rId38"/>
    <p:sldId id="854" r:id="rId39"/>
    <p:sldId id="855" r:id="rId40"/>
    <p:sldId id="856" r:id="rId41"/>
    <p:sldId id="857" r:id="rId42"/>
  </p:sldIdLst>
  <p:sldSz cx="9144000" cy="6858000" type="screen4x3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4364" autoAdjust="0"/>
  </p:normalViewPr>
  <p:slideViewPr>
    <p:cSldViewPr snapToGrid="0" snapToObjects="1">
      <p:cViewPr varScale="1">
        <p:scale>
          <a:sx n="130" d="100"/>
          <a:sy n="130" d="100"/>
        </p:scale>
        <p:origin x="111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240" y="-90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EDC8869-E538-4A6A-AE48-4A11DEEF9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B579EBC-0DC3-4C60-8806-5F179861AE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CCB6A4A-702A-463B-BAA2-A5F3477489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ACB64-EB29-4F29-8B46-BDB0BFBD900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31520" indent="-28130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25855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76070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26285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47650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26715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37693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2778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FE66103-9822-480C-98F0-342E3111FF8F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31520" indent="-28130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25855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76070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26285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47650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26715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37693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2778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266DF8-EB95-46E9-B9DA-5785B299DD97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369978E-2BA5-4D63-90FF-B6DDE04FBD24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300" dirty="0"/>
                  <a:t>Simply speaking, the probability of generating each point </a:t>
                </a:r>
                <a14:m>
                  <m:oMath xmlns:m="http://schemas.openxmlformats.org/officeDocument/2006/math">
                    <m:r>
                      <a:rPr lang="en-US" altLang="zh-CN" sz="1300" b="1" i="1"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en-US" altLang="zh-CN" sz="1300" dirty="0"/>
                  <a:t> is viewed as the contributions of </a:t>
                </a:r>
                <a14:m>
                  <m:oMath xmlns:m="http://schemas.openxmlformats.org/officeDocument/2006/math">
                    <m:r>
                      <a:rPr lang="en-US" altLang="zh-CN" sz="1300" i="1">
                        <a:latin typeface="Cambria Math" panose="02040503050406030204"/>
                      </a:rPr>
                      <m:t>𝐾</m:t>
                    </m:r>
                  </m:oMath>
                </a14:m>
                <a:r>
                  <a:rPr lang="en-US" altLang="zh-CN" sz="1300" dirty="0"/>
                  <a:t> Gaussian component with positive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i="1">
                            <a:latin typeface="Cambria Math" panose="02040503050406030204"/>
                          </a:rPr>
                          <m:t>𝜋</m:t>
                        </m:r>
                      </m:e>
                      <m:sub>
                        <m:r>
                          <a:rPr lang="en-US" altLang="zh-CN" sz="1300" i="1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51BE1-C916-4744-B45D-D3B65A81FF3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90600">
                  <a:defRPr/>
                </a:pPr>
                <a:r>
                  <a:rPr lang="en-US" altLang="zh-CN" dirty="0"/>
                  <a:t>named after the </a:t>
                </a:r>
                <a:r>
                  <a:rPr lang="en-US" altLang="zh-CN" b="1" dirty="0"/>
                  <a:t>Danish mathematician Johan Jensen</a:t>
                </a:r>
                <a:r>
                  <a:rPr lang="en-US" altLang="zh-CN" dirty="0"/>
                  <a:t>, </a:t>
                </a:r>
                <a:endParaRPr lang="en-US" altLang="zh-CN" dirty="0"/>
              </a:p>
              <a:p>
                <a:pPr defTabSz="990600">
                  <a:defRPr/>
                </a:pPr>
                <a:r>
                  <a:rPr lang="en-US" altLang="zh-CN" dirty="0"/>
                  <a:t>relating the </a:t>
                </a:r>
                <a:endParaRPr lang="en-US" altLang="zh-CN" dirty="0"/>
              </a:p>
              <a:p>
                <a:pPr defTabSz="990600">
                  <a:defRPr/>
                </a:pPr>
                <a:r>
                  <a:rPr lang="en-US" altLang="zh-CN" dirty="0"/>
                  <a:t>value of a convex function of an integral to the integral of the convex function</a:t>
                </a:r>
                <a:endParaRPr lang="en-US" altLang="zh-CN" dirty="0"/>
              </a:p>
              <a:p>
                <a:endParaRPr lang="en-US" dirty="0"/>
              </a:p>
              <a:p>
                <a:pPr defTabSz="990600">
                  <a:defRPr/>
                </a:pPr>
                <a:r>
                  <a:rPr lang="en-US" altLang="zh-CN" dirty="0"/>
                  <a:t>Jensen's inequality also holds for concave functions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𝑓</m:t>
                    </m:r>
                  </m:oMath>
                </a14:m>
                <a:r>
                  <a:rPr lang="en-US" altLang="zh-CN" dirty="0"/>
                  <a:t>, but with the direction of all the inequalities reversed</a:t>
                </a:r>
                <a:endParaRPr lang="en-US" altLang="zh-C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633-031C-4D4C-85FF-515F5C7F4E6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31520" indent="-28130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25855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76070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26285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47650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26715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37693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2778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28315B-29DF-474D-9A74-0EFD41EF0133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31520" indent="-28130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25855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76070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26285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47650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26715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37693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2778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04147C-78A8-4115-9CE4-0B8C02FCAD4F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31520" indent="-28130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25855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76070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26285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47650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26715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37693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2778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D9946F-2600-4EA5-84BE-E7B8E93F1BF0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31520" indent="-28130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25855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76070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26285" indent="-225425" defTabSz="914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47650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26715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37693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27780" indent="-2254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B9C34F-8624-4A8A-8416-1FDAF8E30828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3962400" cy="68580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2400" b="0" i="0">
              <a:latin typeface="Times New Roman" panose="02020603050405020304" pitchFamily="18" charset="0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76200" y="304800"/>
            <a:ext cx="5410200" cy="1981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2400" b="0" i="0">
              <a:latin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4038600"/>
            <a:ext cx="4368800" cy="191068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2000"/>
            </a:lvl1pPr>
          </a:lstStyle>
          <a:p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grpSp>
        <p:nvGrpSpPr>
          <p:cNvPr id="19461" name="Group 5"/>
          <p:cNvGrpSpPr/>
          <p:nvPr/>
        </p:nvGrpSpPr>
        <p:grpSpPr bwMode="auto">
          <a:xfrm>
            <a:off x="3632200" y="3200400"/>
            <a:ext cx="5207000" cy="212725"/>
            <a:chOff x="2288" y="3080"/>
            <a:chExt cx="3072" cy="201"/>
          </a:xfrm>
          <a:solidFill>
            <a:schemeClr val="accent4">
              <a:lumMod val="90000"/>
              <a:lumOff val="10000"/>
            </a:schemeClr>
          </a:solidFill>
        </p:grpSpPr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077072"/>
            <a:ext cx="936104" cy="93610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6800" y="990600"/>
            <a:ext cx="81724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228600"/>
            <a:ext cx="2152650" cy="64912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305550" cy="64912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85800" y="1143000"/>
            <a:ext cx="8229600" cy="5576888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22225" y="6465888"/>
            <a:ext cx="58737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9F541-59EB-439C-8579-77A23E55C92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3962400" cy="68580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2400" b="0" i="0">
              <a:latin typeface="Times New Roman" panose="02020603050405020304" pitchFamily="18" charset="0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76200" y="304800"/>
            <a:ext cx="5410200" cy="1981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2400" b="0" i="0">
              <a:latin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4038600"/>
            <a:ext cx="4368800" cy="17970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grpSp>
        <p:nvGrpSpPr>
          <p:cNvPr id="19461" name="Group 5"/>
          <p:cNvGrpSpPr/>
          <p:nvPr/>
        </p:nvGrpSpPr>
        <p:grpSpPr bwMode="auto">
          <a:xfrm>
            <a:off x="3632200" y="3200400"/>
            <a:ext cx="5207000" cy="212725"/>
            <a:chOff x="2288" y="3080"/>
            <a:chExt cx="3072" cy="201"/>
          </a:xfrm>
        </p:grpSpPr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9F541-59EB-439C-8579-77A23E55C92E}" type="slidenum">
              <a:rPr lang="en-US" altLang="zh-CN" smtClean="0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7584" y="908720"/>
            <a:ext cx="81724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pic" idx="1" hasCustomPrompt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553200"/>
            <a:ext cx="1905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553200"/>
            <a:ext cx="4419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9F541-59EB-439C-8579-77A23E55C92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9F541-59EB-439C-8579-77A23E55C92E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2686" y="0"/>
            <a:ext cx="8611314" cy="6858000"/>
          </a:xfrm>
          <a:prstGeom prst="rect">
            <a:avLst/>
          </a:prstGeom>
          <a:solidFill>
            <a:schemeClr val="accent4">
              <a:lumMod val="90000"/>
              <a:lumOff val="1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5800" y="1093862"/>
            <a:ext cx="8350696" cy="52043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38600" cy="557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4038600" cy="557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3.png"/><Relationship Id="rId16" Type="http://schemas.openxmlformats.org/officeDocument/2006/relationships/image" Target="../media/image1.GIF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692696"/>
            <a:ext cx="533400" cy="6165304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92088" y="188640"/>
            <a:ext cx="81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350696" cy="557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225" y="6465888"/>
            <a:ext cx="587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spAutoFit/>
          </a:bodyPr>
          <a:lstStyle>
            <a:lvl1pPr algn="l">
              <a:defRPr kumimoji="0" sz="180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99F541-59EB-439C-8579-77A23E55C92E}" type="slidenum">
              <a:rPr lang="en-US" altLang="zh-CN" smtClean="0"/>
            </a:fld>
            <a:endParaRPr lang="en-US" altLang="zh-CN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 rot="16200000">
            <a:off x="-2441537" y="3413901"/>
            <a:ext cx="5400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© Deng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Cai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, College of Computer Science, Zhejiang University </a:t>
            </a:r>
            <a:endParaRPr lang="en-US" altLang="zh-CN" sz="1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2696" cy="6926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25000"/>
        </a:spcAft>
        <a:buClr>
          <a:schemeClr val="tx1"/>
        </a:buClr>
        <a:buSzPct val="75000"/>
        <a:buFont typeface="Wingdings" panose="05000000000000000000" pitchFamily="2" charset="2"/>
        <a:buBlip>
          <a:blip r:embed="rId17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9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53.png"/><Relationship Id="rId12" Type="http://schemas.openxmlformats.org/officeDocument/2006/relationships/image" Target="../media/image51.png"/><Relationship Id="rId11" Type="http://schemas.openxmlformats.org/officeDocument/2006/relationships/image" Target="../media/image50.png"/><Relationship Id="rId10" Type="http://schemas.openxmlformats.org/officeDocument/2006/relationships/image" Target="../media/image65.png"/><Relationship Id="rId1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jpe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02.png"/><Relationship Id="rId14" Type="http://schemas.openxmlformats.org/officeDocument/2006/relationships/image" Target="../media/image101.png"/><Relationship Id="rId13" Type="http://schemas.openxmlformats.org/officeDocument/2006/relationships/image" Target="../media/image100.png"/><Relationship Id="rId12" Type="http://schemas.openxmlformats.org/officeDocument/2006/relationships/image" Target="../media/image99.png"/><Relationship Id="rId11" Type="http://schemas.openxmlformats.org/officeDocument/2006/relationships/image" Target="../media/image98.png"/><Relationship Id="rId10" Type="http://schemas.openxmlformats.org/officeDocument/2006/relationships/image" Target="../media/image97.png"/><Relationship Id="rId1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78.png"/><Relationship Id="rId3" Type="http://schemas.openxmlformats.org/officeDocument/2006/relationships/image" Target="../media/image108.pn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131.png"/><Relationship Id="rId26" Type="http://schemas.openxmlformats.org/officeDocument/2006/relationships/image" Target="../media/image130.png"/><Relationship Id="rId25" Type="http://schemas.openxmlformats.org/officeDocument/2006/relationships/image" Target="../media/image129.png"/><Relationship Id="rId24" Type="http://schemas.openxmlformats.org/officeDocument/2006/relationships/image" Target="../media/image128.png"/><Relationship Id="rId23" Type="http://schemas.openxmlformats.org/officeDocument/2006/relationships/image" Target="../media/image127.png"/><Relationship Id="rId22" Type="http://schemas.openxmlformats.org/officeDocument/2006/relationships/image" Target="../media/image126.png"/><Relationship Id="rId21" Type="http://schemas.openxmlformats.org/officeDocument/2006/relationships/image" Target="../media/image125.png"/><Relationship Id="rId20" Type="http://schemas.openxmlformats.org/officeDocument/2006/relationships/image" Target="../media/image124.png"/><Relationship Id="rId2" Type="http://schemas.openxmlformats.org/officeDocument/2006/relationships/image" Target="../media/image107.png"/><Relationship Id="rId19" Type="http://schemas.openxmlformats.org/officeDocument/2006/relationships/image" Target="../media/image123.png"/><Relationship Id="rId18" Type="http://schemas.openxmlformats.org/officeDocument/2006/relationships/image" Target="../media/image122.png"/><Relationship Id="rId17" Type="http://schemas.openxmlformats.org/officeDocument/2006/relationships/image" Target="../media/image121.png"/><Relationship Id="rId16" Type="http://schemas.openxmlformats.org/officeDocument/2006/relationships/image" Target="../media/image120.png"/><Relationship Id="rId15" Type="http://schemas.openxmlformats.org/officeDocument/2006/relationships/image" Target="../media/image119.png"/><Relationship Id="rId14" Type="http://schemas.openxmlformats.org/officeDocument/2006/relationships/image" Target="../media/image118.png"/><Relationship Id="rId13" Type="http://schemas.openxmlformats.org/officeDocument/2006/relationships/image" Target="../media/image117.png"/><Relationship Id="rId12" Type="http://schemas.openxmlformats.org/officeDocument/2006/relationships/image" Target="../media/image116.png"/><Relationship Id="rId11" Type="http://schemas.openxmlformats.org/officeDocument/2006/relationships/image" Target="../media/image115.png"/><Relationship Id="rId10" Type="http://schemas.openxmlformats.org/officeDocument/2006/relationships/image" Target="../media/image114.png"/><Relationship Id="rId1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2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0.png"/><Relationship Id="rId7" Type="http://schemas.openxmlformats.org/officeDocument/2006/relationships/image" Target="../media/image139.png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image" Target="../media/image1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image" Target="../media/image14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 Far…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64066"/>
                <a:ext cx="8350696" cy="5855822"/>
              </a:xfrm>
            </p:spPr>
            <p:txBody>
              <a:bodyPr/>
              <a:lstStyle/>
              <a:p>
                <a:r>
                  <a:rPr lang="en-US" altLang="zh-CN" dirty="0"/>
                  <a:t>We have discussed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Supervised learning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Goal: learn a mapping from inputs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en-US" altLang="zh-CN" dirty="0"/>
                  <a:t> to outputs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Training data: a labeled set of input-output pairs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Various methods to learn this mapping functions</a:t>
                </a:r>
                <a:endParaRPr lang="en-US" altLang="zh-CN" dirty="0"/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It’s time for 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Unsupervised learning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altLang="zh-CN" dirty="0"/>
                  <a:t>We are only given inputs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Goal: find “interesting patterns”</a:t>
                </a:r>
                <a:endParaRPr lang="en-US" altLang="zh-CN" dirty="0"/>
              </a:p>
              <a:p>
                <a:pPr lvl="2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2"/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64066"/>
                <a:ext cx="8350696" cy="5855822"/>
              </a:xfrm>
              <a:blipFill rotWithShape="1">
                <a:blip r:embed="rId1"/>
                <a:stretch>
                  <a:fillRect t="-8" r="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37376-FFD7-4608-9D63-3D20BCCBEA4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K-</a:t>
                </a:r>
                <a:r>
                  <a:rPr lang="en-US" altLang="zh-CN" dirty="0" err="1"/>
                  <a:t>Medoids</a:t>
                </a:r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input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3" t="-2820" r="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Input: the pairwise distances matrix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Compute the row (or, column) sum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/>
                      </a:rPr>
                      <m:t>𝐷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Finds the smallest entry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/>
              <p:nvPr/>
            </p:nvSpPr>
            <p:spPr bwMode="auto">
              <a:xfrm>
                <a:off x="613792" y="3306593"/>
                <a:ext cx="8350696" cy="3413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lvl1pPr marL="342900" indent="-342900" algn="l" rtl="0" eaLnBrk="1" fontAlgn="base" hangingPunct="1">
                  <a:spcBef>
                    <a:spcPct val="50000"/>
                  </a:spcBef>
                  <a:spcAft>
                    <a:spcPct val="2500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00000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>
                    <a:solidFill>
                      <a:srgbClr val="000000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Given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kern="0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kern="0" dirty="0"/>
                  <a:t>, the k-</a:t>
                </a:r>
                <a:r>
                  <a:rPr lang="en-US" altLang="zh-CN" kern="0" dirty="0" err="1"/>
                  <a:t>medoids</a:t>
                </a:r>
                <a:r>
                  <a:rPr lang="en-US" altLang="zh-CN" kern="0" dirty="0"/>
                  <a:t> algorithm is performed:</a:t>
                </a:r>
                <a:endParaRPr lang="en-US" altLang="zh-CN" kern="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kern="0" dirty="0"/>
                  <a:t>Randomly pick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kern="0" dirty="0"/>
                  <a:t> data points as the seed points</a:t>
                </a:r>
                <a:endParaRPr lang="en-US" altLang="zh-CN" kern="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kern="0" dirty="0"/>
                  <a:t>Recursively run the following steps until converge</a:t>
                </a:r>
                <a:endParaRPr lang="en-US" altLang="zh-CN" kern="0" dirty="0"/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altLang="zh-CN" kern="0" dirty="0"/>
                  <a:t>Assign each point to the cluster with the nearest seed point  </a:t>
                </a:r>
                <a:endParaRPr lang="en-US" altLang="zh-CN" kern="0" dirty="0"/>
              </a:p>
              <a:p>
                <a:pPr marL="1371600" lvl="2" indent="-514350">
                  <a:buFont typeface="+mj-lt"/>
                  <a:buAutoNum type="arabicPeriod"/>
                </a:pPr>
                <a:endParaRPr lang="en-US" altLang="zh-CN" kern="0" dirty="0"/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altLang="zh-CN" kern="0" dirty="0"/>
                  <a:t>Update the seed point for each cluster using the above algorithm</a:t>
                </a:r>
                <a:endParaRPr lang="en-US" altLang="zh-CN" kern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kern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kern="0" dirty="0"/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792" y="3306593"/>
                <a:ext cx="8350696" cy="3413295"/>
              </a:xfrm>
              <a:prstGeom prst="rect">
                <a:avLst/>
              </a:prstGeom>
              <a:blipFill rotWithShape="1">
                <a:blip r:embed="rId4"/>
                <a:stretch>
                  <a:fillRect l="-5" t="-4" r="2" b="-57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34522" y="2961833"/>
                <a:ext cx="883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22" y="2961833"/>
                <a:ext cx="88338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7" t="-52" r="6" b="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find the </a:t>
            </a:r>
            <a:r>
              <a:rPr lang="en-US" altLang="zh-CN" dirty="0" err="1"/>
              <a:t>medoid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86479"/>
                <a:ext cx="8350696" cy="5833409"/>
              </a:xfrm>
            </p:spPr>
            <p:txBody>
              <a:bodyPr/>
              <a:lstStyle/>
              <a:p>
                <a:r>
                  <a:rPr lang="en-US" altLang="zh-CN" dirty="0"/>
                  <a:t>Inputs: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data points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Compute the centroid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/>
                      </a:rPr>
                      <m:t>𝝁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Finds the point which is closest to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/>
                      </a:rPr>
                      <m:t>𝝁</m:t>
                    </m:r>
                  </m:oMath>
                </a14:m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be the point closest to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86479"/>
                <a:ext cx="8350696" cy="5833409"/>
              </a:xfrm>
              <a:blipFill rotWithShape="1">
                <a:blip r:embed="rId1"/>
                <a:stretch>
                  <a:fillRect r="5" b="-34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22984" y="2352244"/>
                <a:ext cx="2625591" cy="80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984" y="2352244"/>
                <a:ext cx="2625591" cy="800732"/>
              </a:xfrm>
              <a:prstGeom prst="rect">
                <a:avLst/>
              </a:prstGeom>
              <a:blipFill rotWithShape="1">
                <a:blip r:embed="rId2"/>
                <a:stretch>
                  <a:fillRect l="-22" t="-25" r="17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501232" y="2346223"/>
                <a:ext cx="1454501" cy="80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232" y="2346223"/>
                <a:ext cx="1454501" cy="800732"/>
              </a:xfrm>
              <a:prstGeom prst="rect">
                <a:avLst/>
              </a:prstGeom>
              <a:blipFill rotWithShape="1">
                <a:blip r:embed="rId3"/>
                <a:stretch>
                  <a:fillRect l="-24" t="-67" r="5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123806" y="3266711"/>
                <a:ext cx="1747145" cy="80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06" y="3266711"/>
                <a:ext cx="1747145" cy="800732"/>
              </a:xfrm>
              <a:prstGeom prst="rect">
                <a:avLst/>
              </a:prstGeom>
              <a:blipFill rotWithShape="1">
                <a:blip r:embed="rId4"/>
                <a:stretch>
                  <a:fillRect l="-28" t="-34" r="7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755997" y="3266711"/>
                <a:ext cx="2804999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997" y="3266711"/>
                <a:ext cx="2804999" cy="795859"/>
              </a:xfrm>
              <a:prstGeom prst="rect">
                <a:avLst/>
              </a:prstGeom>
              <a:blipFill rotWithShape="1">
                <a:blip r:embed="rId5"/>
                <a:stretch>
                  <a:fillRect l="-3" t="-34" r="11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23806" y="5221153"/>
                <a:ext cx="3407023" cy="80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06" y="5221153"/>
                <a:ext cx="3407023" cy="800732"/>
              </a:xfrm>
              <a:prstGeom prst="rect">
                <a:avLst/>
              </a:prstGeom>
              <a:blipFill rotWithShape="1">
                <a:blip r:embed="rId6"/>
                <a:stretch>
                  <a:fillRect l="-14" t="-23" r="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70495" y="4162658"/>
                <a:ext cx="6120843" cy="80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95" y="4162658"/>
                <a:ext cx="6120843" cy="800732"/>
              </a:xfrm>
              <a:prstGeom prst="rect">
                <a:avLst/>
              </a:prstGeom>
              <a:blipFill rotWithShape="1">
                <a:blip r:embed="rId7"/>
                <a:stretch>
                  <a:fillRect l="-8" t="-29" r="10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en-US" altLang="zh-CN" dirty="0" err="1"/>
              <a:t>Medoids</a:t>
            </a:r>
            <a:r>
              <a:rPr lang="en-US" altLang="zh-CN" dirty="0"/>
              <a:t> with vectors input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/>
              <p:nvPr/>
            </p:nvSpPr>
            <p:spPr bwMode="auto">
              <a:xfrm>
                <a:off x="613792" y="3306593"/>
                <a:ext cx="8350696" cy="3413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lvl1pPr marL="342900" indent="-342900" algn="l" rtl="0" eaLnBrk="1" fontAlgn="base" hangingPunct="1">
                  <a:spcBef>
                    <a:spcPct val="50000"/>
                  </a:spcBef>
                  <a:spcAft>
                    <a:spcPct val="2500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00000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>
                    <a:solidFill>
                      <a:srgbClr val="000000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Given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kern="0" dirty="0"/>
                  <a:t>, the k-</a:t>
                </a:r>
                <a:r>
                  <a:rPr lang="en-US" altLang="zh-CN" kern="0" dirty="0" err="1"/>
                  <a:t>medoids</a:t>
                </a:r>
                <a:r>
                  <a:rPr lang="en-US" altLang="zh-CN" kern="0" dirty="0"/>
                  <a:t> algorithm is performed:</a:t>
                </a:r>
                <a:endParaRPr lang="en-US" altLang="zh-CN" kern="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kern="0" dirty="0"/>
                  <a:t>Randomly pick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kern="0" dirty="0"/>
                  <a:t> data points as the seed points</a:t>
                </a:r>
                <a:endParaRPr lang="en-US" altLang="zh-CN" kern="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kern="0" dirty="0"/>
                  <a:t>Recursively run the following steps until converge</a:t>
                </a:r>
                <a:endParaRPr lang="en-US" altLang="zh-CN" kern="0" dirty="0"/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altLang="zh-CN" kern="0" dirty="0"/>
                  <a:t>Assign each point to the cluster with the nearest seed point  </a:t>
                </a:r>
                <a:endParaRPr lang="en-US" altLang="zh-CN" kern="0" dirty="0"/>
              </a:p>
              <a:p>
                <a:pPr marL="1371600" lvl="2" indent="-514350">
                  <a:buFont typeface="+mj-lt"/>
                  <a:buAutoNum type="arabicPeriod"/>
                </a:pPr>
                <a:endParaRPr lang="en-US" altLang="zh-CN" kern="0" dirty="0"/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altLang="zh-CN" kern="0" dirty="0"/>
                  <a:t>Update the seed point for each cluster using the above algorithm</a:t>
                </a:r>
                <a:endParaRPr lang="en-US" altLang="zh-CN" kern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kern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kern="0" dirty="0"/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792" y="3306593"/>
                <a:ext cx="8350696" cy="3413295"/>
              </a:xfrm>
              <a:prstGeom prst="rect">
                <a:avLst/>
              </a:prstGeom>
              <a:blipFill rotWithShape="1">
                <a:blip r:embed="rId2"/>
                <a:stretch>
                  <a:fillRect l="-5" t="-4" r="2" b="-57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86479"/>
                <a:ext cx="8350696" cy="2059145"/>
              </a:xfrm>
            </p:spPr>
            <p:txBody>
              <a:bodyPr/>
              <a:lstStyle/>
              <a:p>
                <a:r>
                  <a:rPr lang="en-US" altLang="zh-CN" dirty="0"/>
                  <a:t>Inputs: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data points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Compute the centroid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/>
                      </a:rPr>
                      <m:t>𝝁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Finds the point which is closest to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/>
                      </a:rPr>
                      <m:t>𝝁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86479"/>
                <a:ext cx="8350696" cy="2059145"/>
              </a:xfrm>
              <a:blipFill rotWithShape="1">
                <a:blip r:embed="rId3"/>
                <a:stretch>
                  <a:fillRect t="-1" r="5" b="-68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88439" y="4243754"/>
                <a:ext cx="33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9" y="4243754"/>
                <a:ext cx="3393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19" t="-13" r="20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108363" y="5017395"/>
                <a:ext cx="41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3" y="5017395"/>
                <a:ext cx="41633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9" t="-70" r="1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274723" y="5016235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723" y="5016235"/>
                <a:ext cx="41126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8" t="-100" r="16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34103" y="5008095"/>
                <a:ext cx="382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03" y="5008095"/>
                <a:ext cx="38273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1" t="-131" r="26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88538" y="6098153"/>
                <a:ext cx="41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8" y="6098153"/>
                <a:ext cx="41633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5" t="-67" r="60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161803" y="6086353"/>
                <a:ext cx="382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03" y="6086353"/>
                <a:ext cx="38273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1" t="-139" r="56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489284" y="6254558"/>
                <a:ext cx="1765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84" y="6254558"/>
                <a:ext cx="176522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" t="-120" r="30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Estimation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5530432"/>
            <a:ext cx="8350696" cy="1189455"/>
          </a:xfrm>
        </p:spPr>
        <p:txBody>
          <a:bodyPr/>
          <a:lstStyle/>
          <a:p>
            <a:r>
              <a:rPr lang="en-US" altLang="zh-CN" dirty="0"/>
              <a:t>Anomaly detection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1200586" y="3839084"/>
            <a:ext cx="343423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 flipV="1">
            <a:off x="1389050" y="900440"/>
            <a:ext cx="0" cy="32597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3543588" y="3926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vibration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92088" y="115019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heat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778773" y="1519350"/>
            <a:ext cx="1943972" cy="2020752"/>
            <a:chOff x="1778773" y="1519350"/>
            <a:chExt cx="1943972" cy="2020752"/>
          </a:xfrm>
        </p:grpSpPr>
        <p:sp>
          <p:nvSpPr>
            <p:cNvPr id="4" name="椭圆 3"/>
            <p:cNvSpPr/>
            <p:nvPr/>
          </p:nvSpPr>
          <p:spPr bwMode="auto">
            <a:xfrm>
              <a:off x="1778773" y="173805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931173" y="189045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083573" y="1519350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2377902" y="182182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816000" y="2152215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131759" y="310965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153863" y="3456340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343490" y="3025897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459826" y="2873497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638983" y="310965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3302773" y="326205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455173" y="341445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3284159" y="315037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495890" y="3178297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3018914" y="2830457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3150374" y="2787417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3281834" y="2904918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3406314" y="2701333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1936990" y="1667098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2096370" y="2021922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2255750" y="2181304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2415130" y="201261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2574510" y="1843934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2573349" y="2205738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2153374" y="1820660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</p:grpSp>
      <p:sp>
        <p:nvSpPr>
          <p:cNvPr id="42" name="椭圆 41"/>
          <p:cNvSpPr/>
          <p:nvPr/>
        </p:nvSpPr>
        <p:spPr bwMode="auto">
          <a:xfrm>
            <a:off x="3493570" y="1567046"/>
            <a:ext cx="83762" cy="83762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3756274" y="2139046"/>
                <a:ext cx="715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74" y="2139046"/>
                <a:ext cx="71532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35" t="-99" r="79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4502760" y="2762133"/>
                <a:ext cx="1634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760" y="2762133"/>
                <a:ext cx="163455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7" t="-140" r="2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肘形连接符 45"/>
          <p:cNvCxnSpPr>
            <a:stCxn id="44" idx="1"/>
            <a:endCxn id="43" idx="2"/>
          </p:cNvCxnSpPr>
          <p:nvPr/>
        </p:nvCxnSpPr>
        <p:spPr bwMode="auto">
          <a:xfrm rot="10800000">
            <a:off x="4113936" y="2508379"/>
            <a:ext cx="388824" cy="43842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组合 72"/>
          <p:cNvGrpSpPr/>
          <p:nvPr/>
        </p:nvGrpSpPr>
        <p:grpSpPr>
          <a:xfrm>
            <a:off x="1784393" y="1519819"/>
            <a:ext cx="1943972" cy="2020752"/>
            <a:chOff x="5902665" y="1338039"/>
            <a:chExt cx="1943972" cy="2020752"/>
          </a:xfrm>
        </p:grpSpPr>
        <p:sp>
          <p:nvSpPr>
            <p:cNvPr id="48" name="椭圆 47"/>
            <p:cNvSpPr/>
            <p:nvPr/>
          </p:nvSpPr>
          <p:spPr bwMode="auto">
            <a:xfrm>
              <a:off x="5902665" y="1556748"/>
              <a:ext cx="83762" cy="8376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6055065" y="1709148"/>
              <a:ext cx="83762" cy="8376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207465" y="1338039"/>
              <a:ext cx="83762" cy="8376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6501794" y="1640510"/>
              <a:ext cx="83762" cy="8376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5939892" y="1970904"/>
              <a:ext cx="83762" cy="8376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7255651" y="2928348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7277755" y="327502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7467382" y="2844586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7583718" y="2692186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7762875" y="2928348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7426665" y="3080748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7579065" y="3233148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7408051" y="2969068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7619782" y="2996986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7142806" y="2649146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7274266" y="2606106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7405726" y="2723607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7530206" y="2520022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6060882" y="1485787"/>
              <a:ext cx="83762" cy="8376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6220262" y="1840611"/>
              <a:ext cx="83762" cy="8376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6379642" y="1999993"/>
              <a:ext cx="83762" cy="8376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6539022" y="1831308"/>
              <a:ext cx="83762" cy="8376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6698402" y="1662623"/>
              <a:ext cx="83762" cy="8376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6697241" y="2024427"/>
              <a:ext cx="83762" cy="8376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6277266" y="1639349"/>
              <a:ext cx="83762" cy="8376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42" grpId="0" animBg="1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Mixture Model</a:t>
            </a:r>
            <a:endParaRPr lang="fr-CA" altLang="zh-CN" dirty="0">
              <a:solidFill>
                <a:srgbClr val="265F00"/>
              </a:solidFill>
            </a:endParaRPr>
          </a:p>
        </p:txBody>
      </p:sp>
      <p:sp>
        <p:nvSpPr>
          <p:cNvPr id="5122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4096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Gaussian Mixture Model (GMM) is one of the most popular clustering methods which can be viewed as a linear combination of different Gaussian components.</a:t>
            </a:r>
            <a:endParaRPr lang="en-US" altLang="zh-CN" dirty="0"/>
          </a:p>
        </p:txBody>
      </p:sp>
      <p:pic>
        <p:nvPicPr>
          <p:cNvPr id="5124" name="Picture 4" descr="C:\Users\RemenberL\Desktop\未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84" y="3536793"/>
            <a:ext cx="4608564" cy="271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Users\RemenberL\Desktop\clustering_kmean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0" y="3397340"/>
            <a:ext cx="3912234" cy="299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Mixture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Linear combination of  Gaussians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Assumption: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/>
                      </a:rPr>
                      <m:t>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Gaussians, each has a contribution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/>
                          </a:rPr>
                          <m:t>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the data points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 dirty="0">
                                <a:latin typeface="Cambria Math" panose="02040503050406030204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dirty="0">
                                    <a:latin typeface="Cambria Math" panose="02040503050406030204"/>
                                  </a:rPr>
                                  <m:t>𝒙</m:t>
                                </m:r>
                                <m:r>
                                  <a:rPr lang="en-US" altLang="zh-CN" sz="2000" i="1">
                                    <a:latin typeface="Cambria Math" panose="02040503050406030204"/>
                                  </a:rPr>
                                  <m:t>;</m:t>
                                </m:r>
                                <m:r>
                                  <a:rPr lang="el-GR" altLang="zh-CN" sz="2000" b="1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𝚯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latin typeface="Cambria Math" panose="02040503050406030204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</a:rPr>
                                  <m:t>𝑘</m:t>
                                </m:r>
                                <m:r>
                                  <a:rPr lang="en-US" altLang="zh-CN" sz="2000" i="1" dirty="0">
                                    <a:latin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000" i="1" dirty="0"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/>
                                      </a:rPr>
                                      <m:t>𝒙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latin typeface="Cambria Math" panose="02040503050406030204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  <m:e>
                            <m:r>
                              <a:rPr lang="el-GR" altLang="zh-CN" sz="2000" b="1">
                                <a:latin typeface="Cambria Math" panose="02040503050406030204"/>
                                <a:ea typeface="Cambria Math" panose="02040503050406030204"/>
                              </a:rPr>
                              <m:t>𝚯</m:t>
                            </m:r>
                            <m:r>
                              <a:rPr lang="en-US" altLang="zh-CN" sz="2000">
                                <a:latin typeface="Cambria Math" panose="02040503050406030204"/>
                                <a:ea typeface="Cambria Math" panose="02040503050406030204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i="1" dirty="0">
                                    <a:latin typeface="Cambria Math" panose="02040503050406030204"/>
                                  </a:rPr>
                                  <m:t>𝑘</m:t>
                                </m:r>
                                <m:r>
                                  <a:rPr lang="en-US" altLang="zh-CN" sz="2000" i="1" dirty="0">
                                    <a:latin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000" i="1" dirty="0"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latin typeface="Cambria Math" panose="02040503050406030204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2000" i="1" dirty="0">
                                <a:latin typeface="Cambria Math" panose="02040503050406030204"/>
                              </a:rPr>
                              <m:t>=</m:t>
                            </m:r>
                            <m:r>
                              <a:rPr lang="en-US" altLang="zh-CN" sz="2000" i="1" dirty="0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2000" i="1" dirty="0">
                                <a:latin typeface="Cambria Math" panose="02040503050406030204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/>
                              </a:rPr>
                              <m:t>∈[</m:t>
                            </m:r>
                            <m:r>
                              <a:rPr lang="en-US" altLang="zh-CN" sz="2000" i="1" dirty="0">
                                <a:latin typeface="Cambria Math" panose="02040503050406030204"/>
                              </a:rPr>
                              <m:t>0</m:t>
                            </m:r>
                            <m:r>
                              <a:rPr lang="en-US" altLang="zh-CN" sz="2000" i="1" dirty="0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2000" i="1" dirty="0">
                                <a:latin typeface="Cambria Math" panose="02040503050406030204"/>
                              </a:rPr>
                              <m:t>]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latin typeface="Cambria Math" panose="02040503050406030204"/>
                                  </a:rPr>
                                  <m:t>𝒙</m:t>
                                </m:r>
                                <m:r>
                                  <a:rPr lang="en-US" altLang="zh-CN" sz="2000" i="1">
                                    <a:latin typeface="Cambria Math" panose="02040503050406030204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/>
                              </a:rPr>
                              <m:t>=</m:t>
                            </m:r>
                            <m:r>
                              <a:rPr lang="en-US" altLang="zh-CN" sz="2000" i="1">
                                <a:latin typeface="Cambria Math" panose="02040503050406030204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latin typeface="Cambria Math" panose="02040503050406030204"/>
                                  </a:rPr>
                                  <m:t>𝒙</m:t>
                                </m:r>
                                <m:r>
                                  <a:rPr lang="en-US" altLang="zh-CN" sz="2000" i="1">
                                    <a:latin typeface="Cambria Math" panose="02040503050406030204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latin typeface="Cambria Math" panose="02040503050406030204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sz="1800" i="1" dirty="0">
                  <a:latin typeface="Cambria Math" panose="02040503050406030204"/>
                </a:endParaRP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Parameters to be estimated: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/>
                          </a:rPr>
                          <m:t>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/>
                          </a:rPr>
                          <m:t>𝝁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/>
                          </a:rPr>
                          <m:t>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 Estimation for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log-likelihood function: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How to find the parameters?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42708" y="1866394"/>
                <a:ext cx="5321457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;</m:t>
                                  </m:r>
                                  <m:r>
                                    <a:rPr lang="en-US" altLang="zh-CN" b="1">
                                      <a:latin typeface="Cambria Math" panose="02040503050406030204"/>
                                    </a:rPr>
                                    <m:t>𝚯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/>
                                                </a:rPr>
                                                <m:t>𝒩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altLang="zh-CN" i="1">
                                                      <a:latin typeface="Cambria Math" panose="02040503050406030204"/>
                                                    </a:rPr>
                                                    <m:t>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/>
                                                        </a:rPr>
                                                        <m:t>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i="1">
                                                      <a:latin typeface="Cambria Math" panose="02040503050406030204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/>
                                                        </a:rPr>
                                                        <m:t>𝚺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08" y="1866394"/>
                <a:ext cx="5321457" cy="984052"/>
              </a:xfrm>
              <a:prstGeom prst="rect">
                <a:avLst/>
              </a:prstGeom>
              <a:blipFill rotWithShape="1">
                <a:blip r:embed="rId1"/>
                <a:stretch>
                  <a:fillRect l="-5" t="-13" r="8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Mixture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3304" y="942321"/>
                <a:ext cx="8350696" cy="5477420"/>
              </a:xfrm>
            </p:spPr>
            <p:txBody>
              <a:bodyPr/>
              <a:lstStyle/>
              <a:p>
                <a:r>
                  <a:rPr lang="en-US" altLang="zh-CN" dirty="0"/>
                  <a:t>There is a latent (hidden/unobserved) random variable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follows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multinomial distribution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, Gaussian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/>
                              </a:rPr>
                              <m:t>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we know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304" y="942321"/>
                <a:ext cx="8350696" cy="5477420"/>
              </a:xfrm>
              <a:blipFill rotWithShape="1">
                <a:blip r:embed="rId1"/>
                <a:stretch>
                  <a:fillRect l="-2" t="-1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264359" y="1510832"/>
                <a:ext cx="10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359" y="1510832"/>
                <a:ext cx="106978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" t="-45" r="48" b="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212497" y="1510832"/>
                <a:ext cx="1803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7" y="1510832"/>
                <a:ext cx="180325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" t="-45" b="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4794951" y="4600248"/>
                <a:ext cx="2633926" cy="767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1" i="1" dirty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1" y="4600248"/>
                <a:ext cx="2633926" cy="767518"/>
              </a:xfrm>
              <a:prstGeom prst="rect">
                <a:avLst/>
              </a:prstGeom>
              <a:blipFill rotWithShape="1">
                <a:blip r:embed="rId4"/>
                <a:stretch>
                  <a:fillRect l="-3" t="-40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4085550" y="5631897"/>
                <a:ext cx="4339714" cy="787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sz="2000" i="1" dirty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>
                                          <a:latin typeface="Cambria Math" panose="02040503050406030204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>
                                              <a:latin typeface="Cambria Math" panose="02040503050406030204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550" y="5631897"/>
                <a:ext cx="4339714" cy="787844"/>
              </a:xfrm>
              <a:prstGeom prst="rect">
                <a:avLst/>
              </a:prstGeom>
              <a:blipFill rotWithShape="1">
                <a:blip r:embed="rId5"/>
                <a:stretch>
                  <a:fillRect l="-14" t="-10" r="2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1190965" y="3683599"/>
                <a:ext cx="4143122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altLang="zh-CN" sz="2000" b="1" i="1" dirty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sz="20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65" y="3683599"/>
                <a:ext cx="4143122" cy="932628"/>
              </a:xfrm>
              <a:prstGeom prst="rect">
                <a:avLst/>
              </a:prstGeom>
              <a:blipFill rotWithShape="1">
                <a:blip r:embed="rId6"/>
                <a:stretch>
                  <a:fillRect l="-8" t="-64" r="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684172" y="5129548"/>
                <a:ext cx="2395656" cy="69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2" y="5129548"/>
                <a:ext cx="2395656" cy="696024"/>
              </a:xfrm>
              <a:prstGeom prst="rect">
                <a:avLst/>
              </a:prstGeom>
              <a:blipFill rotWithShape="1">
                <a:blip r:embed="rId7"/>
                <a:stretch>
                  <a:fillRect l="-12" t="-3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5956503" y="2441232"/>
                <a:ext cx="1551579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𝝁</m:t>
                          </m:r>
                        </m:e>
                      </m:acc>
                      <m:r>
                        <a:rPr lang="en-US" altLang="zh-CN" sz="2000" b="1" i="1" dirty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503" y="2441232"/>
                <a:ext cx="1551579" cy="932628"/>
              </a:xfrm>
              <a:prstGeom prst="rect">
                <a:avLst/>
              </a:prstGeom>
              <a:blipFill rotWithShape="1">
                <a:blip r:embed="rId8"/>
                <a:stretch>
                  <a:fillRect l="-13" t="-31" r="3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5893565" y="3417389"/>
                <a:ext cx="3206583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/>
                            </a:rPr>
                            <m:t>Σ</m:t>
                          </m:r>
                        </m:e>
                      </m:acc>
                      <m:r>
                        <a:rPr lang="en-US" altLang="zh-CN" sz="2000" i="1" dirty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/>
                                </a:rPr>
                                <m:t>−</m:t>
                              </m:r>
                              <m:acc>
                                <m:acc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>
                                          <a:latin typeface="Cambria Math" panose="02040503050406030204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1" i="1">
                                  <a:latin typeface="Cambria Math" panose="02040503050406030204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65" y="3417389"/>
                <a:ext cx="3206583" cy="932628"/>
              </a:xfrm>
              <a:prstGeom prst="rect">
                <a:avLst/>
              </a:prstGeom>
              <a:blipFill rotWithShape="1">
                <a:blip r:embed="rId9"/>
                <a:stretch>
                  <a:fillRect l="-4" t="-49" r="19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46" grpId="0"/>
      <p:bldP spid="47" grpId="0"/>
      <p:bldP spid="7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 Estimation for GMM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696300" y="1421873"/>
                <a:ext cx="1792157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300" y="1421873"/>
                <a:ext cx="1792157" cy="410177"/>
              </a:xfrm>
              <a:prstGeom prst="rect">
                <a:avLst/>
              </a:prstGeom>
              <a:blipFill rotWithShape="1">
                <a:blip r:embed="rId1"/>
                <a:stretch>
                  <a:fillRect l="-12" t="-26" r="22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307986" y="1245639"/>
                <a:ext cx="3140603" cy="762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986" y="1245639"/>
                <a:ext cx="3140603" cy="762645"/>
              </a:xfrm>
              <a:prstGeom prst="rect">
                <a:avLst/>
              </a:prstGeom>
              <a:blipFill rotWithShape="1">
                <a:blip r:embed="rId2"/>
                <a:stretch>
                  <a:fillRect l="-9" t="-53" r="5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292818" y="2145015"/>
                <a:ext cx="3812454" cy="762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18" y="2145015"/>
                <a:ext cx="3812454" cy="762645"/>
              </a:xfrm>
              <a:prstGeom prst="rect">
                <a:avLst/>
              </a:prstGeom>
              <a:blipFill rotWithShape="1">
                <a:blip r:embed="rId3"/>
                <a:stretch>
                  <a:fillRect l="-9" t="-81" r="7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 bwMode="auto">
          <a:xfrm>
            <a:off x="3860288" y="2115144"/>
            <a:ext cx="1578634" cy="48741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593210" y="1974693"/>
                <a:ext cx="1267078" cy="3693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𝒩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10" y="1974693"/>
                <a:ext cx="126707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042" t="-3568" r="-993" b="-337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 bwMode="auto">
          <a:xfrm>
            <a:off x="5355097" y="2148021"/>
            <a:ext cx="1302589" cy="39200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668209" y="1946463"/>
                <a:ext cx="531043" cy="40011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09" y="1946463"/>
                <a:ext cx="531043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405" t="-3221" r="-2343" b="-311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 bwMode="auto">
          <a:xfrm>
            <a:off x="591140" y="3154976"/>
            <a:ext cx="8177842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770848" y="2352519"/>
            <a:ext cx="84991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E-Step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899308" y="1373952"/>
                <a:ext cx="856388" cy="439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08" y="1373952"/>
                <a:ext cx="856388" cy="439351"/>
              </a:xfrm>
              <a:prstGeom prst="rect">
                <a:avLst/>
              </a:prstGeom>
              <a:blipFill rotWithShape="1">
                <a:blip r:embed="rId6"/>
                <a:stretch>
                  <a:fillRect l="-17" t="-102" r="65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311213" y="3336841"/>
                <a:ext cx="2470292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213" y="3336841"/>
                <a:ext cx="2470292" cy="441980"/>
              </a:xfrm>
              <a:prstGeom prst="rect">
                <a:avLst/>
              </a:prstGeom>
              <a:blipFill rotWithShape="1">
                <a:blip r:embed="rId7"/>
                <a:stretch>
                  <a:fillRect l="-23" t="-125" r="3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053729" y="4007682"/>
                <a:ext cx="2269083" cy="917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29" y="4007682"/>
                <a:ext cx="2269083" cy="917239"/>
              </a:xfrm>
              <a:prstGeom prst="rect">
                <a:avLst/>
              </a:prstGeom>
              <a:blipFill rotWithShape="1">
                <a:blip r:embed="rId8"/>
                <a:stretch>
                  <a:fillRect l="-12" t="-21" r="22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03307" y="4934981"/>
                <a:ext cx="4374980" cy="951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latin typeface="Cambria Math" panose="02040503050406030204"/>
                            </a:rPr>
                            <m:t>𝚺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sz="2000" b="1" i="1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07" y="4934981"/>
                <a:ext cx="4374980" cy="951030"/>
              </a:xfrm>
              <a:prstGeom prst="rect">
                <a:avLst/>
              </a:prstGeom>
              <a:blipFill rotWithShape="1">
                <a:blip r:embed="rId9"/>
                <a:stretch>
                  <a:fillRect l="-9" t="-42" r="5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999093" y="5916635"/>
                <a:ext cx="1826589" cy="766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93" y="5916635"/>
                <a:ext cx="1826589" cy="766877"/>
              </a:xfrm>
              <a:prstGeom prst="rect">
                <a:avLst/>
              </a:prstGeom>
              <a:blipFill rotWithShape="1">
                <a:blip r:embed="rId10"/>
                <a:stretch>
                  <a:fillRect l="-13" t="-44" r="3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608844" y="3829513"/>
            <a:ext cx="92685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M-Step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5616767" y="4014179"/>
                <a:ext cx="2633926" cy="767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1" i="1" dirty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767" y="4014179"/>
                <a:ext cx="2633926" cy="767518"/>
              </a:xfrm>
              <a:prstGeom prst="rect">
                <a:avLst/>
              </a:prstGeom>
              <a:blipFill rotWithShape="1">
                <a:blip r:embed="rId11"/>
                <a:stretch>
                  <a:fillRect l="-7" t="-45" r="5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4935415" y="4924921"/>
                <a:ext cx="4339714" cy="787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sz="2000" i="1" dirty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>
                                          <a:latin typeface="Cambria Math" panose="02040503050406030204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>
                                              <a:latin typeface="Cambria Math" panose="02040503050406030204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15" y="4924921"/>
                <a:ext cx="4339714" cy="787844"/>
              </a:xfrm>
              <a:prstGeom prst="rect">
                <a:avLst/>
              </a:prstGeom>
              <a:blipFill rotWithShape="1">
                <a:blip r:embed="rId12"/>
                <a:stretch>
                  <a:fillRect l="-4" t="-63" r="7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5616767" y="5850546"/>
                <a:ext cx="2395656" cy="69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767" y="5850546"/>
                <a:ext cx="2395656" cy="696024"/>
              </a:xfrm>
              <a:prstGeom prst="rect">
                <a:avLst/>
              </a:prstGeom>
              <a:blipFill rotWithShape="1">
                <a:blip r:embed="rId13"/>
                <a:stretch>
                  <a:fillRect l="-8" t="-42" r="26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20" grpId="0" animBg="1"/>
      <p:bldP spid="22" grpId="0"/>
      <p:bldP spid="23" grpId="0"/>
      <p:bldP spid="27" grpId="0"/>
      <p:bldP spid="28" grpId="0"/>
      <p:bldP spid="29" grpId="0"/>
      <p:bldP spid="30" grpId="0" animBg="1"/>
      <p:bldP spid="31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065" y="2647168"/>
            <a:ext cx="8172400" cy="609600"/>
          </a:xfrm>
        </p:spPr>
        <p:txBody>
          <a:bodyPr/>
          <a:lstStyle/>
          <a:p>
            <a:r>
              <a:rPr lang="en-US" altLang="zh-CN" dirty="0"/>
              <a:t>Expectation Maximization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Discovering clusters: Clustering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2575676" y="2505875"/>
            <a:ext cx="83762" cy="8376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728076" y="2658275"/>
            <a:ext cx="83762" cy="8376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880476" y="2287166"/>
            <a:ext cx="83762" cy="8376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174805" y="2589637"/>
            <a:ext cx="83762" cy="8376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612903" y="2920031"/>
            <a:ext cx="83762" cy="8376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928662" y="3877475"/>
            <a:ext cx="83762" cy="8376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950766" y="4224156"/>
            <a:ext cx="83762" cy="8376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140393" y="3793713"/>
            <a:ext cx="83762" cy="8376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256729" y="3641313"/>
            <a:ext cx="83762" cy="8376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435886" y="3877475"/>
            <a:ext cx="83762" cy="8376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099676" y="4029875"/>
            <a:ext cx="83762" cy="8376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252076" y="4182275"/>
            <a:ext cx="83762" cy="8376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2317411" y="2135926"/>
            <a:ext cx="1158705" cy="1060983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644802" y="3499383"/>
            <a:ext cx="1158705" cy="1060983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Convex sets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𝐶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convex if the line segment between any two points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𝐶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lies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𝐶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we have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𝐶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Convex functions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/>
                        <a:ea typeface="Cambria Math" panose="02040503050406030204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/>
                        <a:ea typeface="Cambria Math" panose="02040503050406030204"/>
                      </a:rPr>
                      <m:t>ℝ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convex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/>
                      </a:rPr>
                      <m:t>dom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𝑓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a convex set and</a:t>
                </a:r>
                <a:br>
                  <a:rPr lang="en-US" altLang="zh-CN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𝜃</m:t>
                          </m:r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𝒚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br>
                  <a:rPr lang="en-US" altLang="zh-CN" sz="2400" dirty="0"/>
                </a:br>
                <a:r>
                  <a:rPr lang="en-US" altLang="zh-CN" sz="2400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/>
                      </a:rPr>
                      <m:t>𝒙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𝒚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/>
                      </a:rPr>
                      <m:t>dom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1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1"/>
                <a:stretch>
                  <a:fillRect b="-5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6" y="2924944"/>
            <a:ext cx="7169700" cy="37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concave if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/>
                      </a:rPr>
                      <m:t>−</m:t>
                    </m:r>
                    <m:r>
                      <a:rPr lang="en-US" altLang="zh-CN" i="1">
                        <a:latin typeface="Cambria Math" panose="02040503050406030204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convex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strictly convex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>
                        <a:latin typeface="Cambria Math" panose="02040503050406030204"/>
                      </a:rPr>
                      <m:t>dom</m:t>
                    </m:r>
                    <m:r>
                      <a:rPr lang="en-US" altLang="zh-CN" i="1">
                        <a:latin typeface="Cambria Math" panose="02040503050406030204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convex set and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𝜃</m:t>
                          </m:r>
                          <m:r>
                            <a:rPr lang="en-US" altLang="zh-CN" b="1" i="1"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𝜃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br>
                  <a:rPr lang="en-US" altLang="zh-CN" dirty="0"/>
                </a:br>
                <a:r>
                  <a:rPr lang="en-US" altLang="zh-CN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/>
                      </a:rPr>
                      <m:t>𝒚</m:t>
                    </m:r>
                    <m:r>
                      <a:rPr lang="en-US" altLang="zh-CN" i="1">
                        <a:latin typeface="Cambria Math" panose="02040503050406030204"/>
                      </a:rPr>
                      <m:t>∈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/>
                      </a:rPr>
                      <m:t>dom</m:t>
                    </m:r>
                    <m:r>
                      <a:rPr lang="en-US" altLang="zh-CN" i="1">
                        <a:latin typeface="Cambria Math" panose="02040503050406030204"/>
                      </a:rPr>
                      <m:t>𝑓</m:t>
                    </m:r>
                    <m:r>
                      <a:rPr lang="en-US" altLang="zh-CN" i="1">
                        <a:latin typeface="Cambria Math" panose="02040503050406030204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/>
                      </a:rPr>
                      <m:t>𝒙</m:t>
                    </m:r>
                    <m:r>
                      <a:rPr lang="en-US" altLang="zh-CN" i="1">
                        <a:latin typeface="Cambria Math" panose="02040503050406030204"/>
                      </a:rPr>
                      <m:t>≠</m:t>
                    </m:r>
                    <m:r>
                      <a:rPr lang="en-US" altLang="zh-CN" b="1" i="1">
                        <a:latin typeface="Cambria Math" panose="02040503050406030204"/>
                      </a:rPr>
                      <m:t>𝒚</m:t>
                    </m:r>
                    <m:r>
                      <a:rPr lang="en-US" altLang="zh-CN" i="1">
                        <a:latin typeface="Cambria Math" panose="02040503050406030204"/>
                      </a:rPr>
                      <m:t>, </m:t>
                    </m:r>
                    <m:r>
                      <a:rPr lang="en-US" altLang="zh-CN" i="1">
                        <a:latin typeface="Cambria Math" panose="02040503050406030204"/>
                      </a:rPr>
                      <m:t>0</m:t>
                    </m:r>
                    <m:r>
                      <a:rPr lang="en-US" altLang="zh-CN" i="1">
                        <a:latin typeface="Cambria Math" panose="02040503050406030204"/>
                      </a:rPr>
                      <m:t>&lt;</m:t>
                    </m:r>
                    <m:r>
                      <a:rPr lang="en-US" altLang="zh-CN" i="1">
                        <a:latin typeface="Cambria Math" panose="02040503050406030204"/>
                      </a:rPr>
                      <m:t>𝜃</m:t>
                    </m:r>
                    <m:r>
                      <a:rPr lang="en-US" altLang="zh-CN" i="1">
                        <a:latin typeface="Cambria Math" panose="02040503050406030204"/>
                      </a:rPr>
                      <m:t>&lt;</m:t>
                    </m:r>
                    <m:r>
                      <a:rPr lang="en-US" altLang="zh-CN" i="1">
                        <a:latin typeface="Cambria Math" panose="02040503050406030204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Example: </a:t>
                </a:r>
                <a:endParaRPr lang="en-US" altLang="zh-CN" sz="3200" dirty="0"/>
              </a:p>
              <a:p>
                <a:pPr marL="742950" lvl="2" indent="-342900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US" altLang="zh-CN" dirty="0"/>
                  <a:t>is strictly concave</a:t>
                </a:r>
                <a:endParaRPr lang="en-US" altLang="zh-CN" dirty="0"/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𝑎𝑥</m:t>
                    </m:r>
                    <m:r>
                      <a:rPr lang="en-US" altLang="zh-CN" i="1">
                        <a:latin typeface="Cambria Math" panose="02040503050406030204"/>
                      </a:rPr>
                      <m:t>+</m:t>
                    </m:r>
                    <m:r>
                      <a:rPr lang="en-US" altLang="zh-CN" i="1">
                        <a:latin typeface="Cambria Math" panose="02040503050406030204"/>
                      </a:rPr>
                      <m:t>𝑏</m:t>
                    </m:r>
                  </m:oMath>
                </a14:m>
                <a:r>
                  <a:rPr lang="en-US" altLang="zh-CN" dirty="0"/>
                  <a:t>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ℝ</m:t>
                    </m:r>
                  </m:oMath>
                </a14:m>
                <a:r>
                  <a:rPr lang="en-US" altLang="zh-CN" dirty="0"/>
                  <a:t> is both concave and convex</a:t>
                </a:r>
                <a:endParaRPr lang="en-US" altLang="zh-CN" dirty="0"/>
              </a:p>
              <a:p>
                <a:pPr marL="742950" lvl="2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en-US" altLang="zh-CN" dirty="0"/>
                  <a:t>, for any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𝑎</m:t>
                    </m:r>
                    <m:r>
                      <a:rPr lang="en-US" altLang="zh-CN" i="1">
                        <a:latin typeface="Cambria Math" panose="02040503050406030204"/>
                      </a:rPr>
                      <m:t>∈</m:t>
                    </m:r>
                    <m:r>
                      <a:rPr lang="en-US" altLang="zh-CN" i="1">
                        <a:latin typeface="Cambria Math" panose="02040503050406030204"/>
                      </a:rPr>
                      <m:t>ℝ</m:t>
                    </m:r>
                  </m:oMath>
                </a14:m>
                <a:r>
                  <a:rPr lang="en-US" altLang="zh-CN" dirty="0"/>
                  <a:t> is convex</a:t>
                </a:r>
                <a:endParaRPr lang="en-US" altLang="zh-CN" dirty="0"/>
              </a:p>
              <a:p>
                <a:pPr marL="742950" lvl="2" indent="-342900"/>
                <a:endParaRPr lang="en-US" altLang="zh-CN" dirty="0"/>
              </a:p>
              <a:p>
                <a:pPr marL="742950" lvl="2" indent="-342900"/>
                <a:endParaRPr lang="zh-CN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65" y="95692"/>
            <a:ext cx="8229600" cy="839973"/>
          </a:xfrm>
        </p:spPr>
        <p:txBody>
          <a:bodyPr>
            <a:normAutofit/>
          </a:bodyPr>
          <a:lstStyle/>
          <a:p>
            <a:r>
              <a:rPr lang="en-US" sz="3600" dirty="0"/>
              <a:t>Jensen’s inequality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7744" y="935665"/>
                <a:ext cx="8229600" cy="53166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𝑓</m:t>
                    </m:r>
                  </m:oMath>
                </a14:m>
                <a:r>
                  <a:rPr lang="en-US" altLang="zh-CN" dirty="0"/>
                  <a:t> is convex, then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is strictly convex, then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𝐸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]</m:t>
                        </m:r>
                      </m:e>
                    </m:d>
                  </m:oMath>
                </a14:m>
                <a:br>
                  <a:rPr lang="en-US" altLang="zh-CN" dirty="0">
                    <a:solidFill>
                      <a:srgbClr val="FF0000"/>
                    </a:solidFill>
                  </a:rPr>
                </a:br>
                <a:r>
                  <a:rPr lang="en-US" altLang="zh-CN" dirty="0">
                    <a:solidFill>
                      <a:srgbClr val="FF0000"/>
                    </a:solidFill>
                  </a:rPr>
                  <a:t>holds true if and only if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/>
                      </a:rPr>
                      <m:t>X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𝐸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[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𝑋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]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with probability 1 (i.e.,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/>
                      </a:rPr>
                      <m:t>X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is a constant)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: strictly concave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744" y="935665"/>
                <a:ext cx="8229600" cy="5316603"/>
              </a:xfrm>
              <a:blipFill rotWithShape="1">
                <a:blip r:embed="rId1"/>
                <a:stretch>
                  <a:fillRect l="-6" t="-6" r="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176634" y="2363402"/>
                <a:ext cx="2168992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]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𝑋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/>
                        </a:rPr>
                        <m:t>]</m:t>
                      </m:r>
                    </m:oMath>
                  </m:oMathPara>
                </a14:m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634" y="2363402"/>
                <a:ext cx="2168992" cy="369397"/>
              </a:xfrm>
              <a:prstGeom prst="rect">
                <a:avLst/>
              </a:prstGeom>
              <a:blipFill rotWithShape="1">
                <a:blip r:embed="rId2"/>
                <a:stretch>
                  <a:fillRect l="-17" t="-153" r="9" b="-60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716316" y="1304487"/>
                <a:ext cx="3089628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316" y="1304487"/>
                <a:ext cx="3089628" cy="984116"/>
              </a:xfrm>
              <a:prstGeom prst="rect">
                <a:avLst/>
              </a:prstGeom>
              <a:blipFill rotWithShape="1">
                <a:blip r:embed="rId3"/>
                <a:stretch>
                  <a:fillRect l="-14" t="-20" r="4" b="-8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719982" y="1482116"/>
                <a:ext cx="1915909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,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1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982" y="1482116"/>
                <a:ext cx="1915909" cy="764568"/>
              </a:xfrm>
              <a:prstGeom prst="rect">
                <a:avLst/>
              </a:prstGeom>
              <a:blipFill rotWithShape="1">
                <a:blip r:embed="rId4"/>
                <a:stretch>
                  <a:fillRect l="-28" t="-3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 bwMode="auto">
          <a:xfrm>
            <a:off x="865539" y="5695805"/>
            <a:ext cx="801321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991182" y="1137765"/>
            <a:ext cx="0" cy="4613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任意多边形 13"/>
          <p:cNvSpPr/>
          <p:nvPr/>
        </p:nvSpPr>
        <p:spPr bwMode="auto">
          <a:xfrm>
            <a:off x="1270388" y="1441736"/>
            <a:ext cx="7001093" cy="3681696"/>
          </a:xfrm>
          <a:custGeom>
            <a:avLst/>
            <a:gdLst>
              <a:gd name="connsiteX0" fmla="*/ 0 w 7001093"/>
              <a:gd name="connsiteY0" fmla="*/ 3681696 h 3681696"/>
              <a:gd name="connsiteX1" fmla="*/ 1228507 w 7001093"/>
              <a:gd name="connsiteY1" fmla="*/ 2676554 h 3681696"/>
              <a:gd name="connsiteX2" fmla="*/ 1675236 w 7001093"/>
              <a:gd name="connsiteY2" fmla="*/ 1608591 h 3681696"/>
              <a:gd name="connsiteX3" fmla="*/ 3001465 w 7001093"/>
              <a:gd name="connsiteY3" fmla="*/ 1259583 h 3681696"/>
              <a:gd name="connsiteX4" fmla="*/ 4132250 w 7001093"/>
              <a:gd name="connsiteY4" fmla="*/ 45037 h 3681696"/>
              <a:gd name="connsiteX5" fmla="*/ 6023872 w 7001093"/>
              <a:gd name="connsiteY5" fmla="*/ 442905 h 3681696"/>
              <a:gd name="connsiteX6" fmla="*/ 7001093 w 7001093"/>
              <a:gd name="connsiteY6" fmla="*/ 2146062 h 368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1093" h="3681696">
                <a:moveTo>
                  <a:pt x="0" y="3681696"/>
                </a:moveTo>
                <a:cubicBezTo>
                  <a:pt x="474650" y="3351883"/>
                  <a:pt x="949301" y="3022071"/>
                  <a:pt x="1228507" y="2676554"/>
                </a:cubicBezTo>
                <a:cubicBezTo>
                  <a:pt x="1507713" y="2331037"/>
                  <a:pt x="1379743" y="1844753"/>
                  <a:pt x="1675236" y="1608591"/>
                </a:cubicBezTo>
                <a:cubicBezTo>
                  <a:pt x="1970729" y="1372429"/>
                  <a:pt x="2591963" y="1520175"/>
                  <a:pt x="3001465" y="1259583"/>
                </a:cubicBezTo>
                <a:cubicBezTo>
                  <a:pt x="3410967" y="998991"/>
                  <a:pt x="3628515" y="181150"/>
                  <a:pt x="4132250" y="45037"/>
                </a:cubicBezTo>
                <a:cubicBezTo>
                  <a:pt x="4635985" y="-91076"/>
                  <a:pt x="5545732" y="92734"/>
                  <a:pt x="6023872" y="442905"/>
                </a:cubicBezTo>
                <a:cubicBezTo>
                  <a:pt x="6502012" y="793076"/>
                  <a:pt x="6751552" y="1469569"/>
                  <a:pt x="7001093" y="214606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1905270" y="4237022"/>
            <a:ext cx="1366157" cy="615338"/>
          </a:xfrm>
          <a:custGeom>
            <a:avLst/>
            <a:gdLst>
              <a:gd name="connsiteX0" fmla="*/ 0 w 1366157"/>
              <a:gd name="connsiteY0" fmla="*/ 615338 h 615338"/>
              <a:gd name="connsiteX1" fmla="*/ 255814 w 1366157"/>
              <a:gd name="connsiteY1" fmla="*/ 245224 h 615338"/>
              <a:gd name="connsiteX2" fmla="*/ 783771 w 1366157"/>
              <a:gd name="connsiteY2" fmla="*/ 5738 h 615338"/>
              <a:gd name="connsiteX3" fmla="*/ 1366157 w 1366157"/>
              <a:gd name="connsiteY3" fmla="*/ 484709 h 61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157" h="615338">
                <a:moveTo>
                  <a:pt x="0" y="615338"/>
                </a:moveTo>
                <a:cubicBezTo>
                  <a:pt x="62593" y="481081"/>
                  <a:pt x="125186" y="346824"/>
                  <a:pt x="255814" y="245224"/>
                </a:cubicBezTo>
                <a:cubicBezTo>
                  <a:pt x="386442" y="143624"/>
                  <a:pt x="598714" y="-34176"/>
                  <a:pt x="783771" y="5738"/>
                </a:cubicBezTo>
                <a:cubicBezTo>
                  <a:pt x="968828" y="45652"/>
                  <a:pt x="1167492" y="265180"/>
                  <a:pt x="1366157" y="484709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24" name="直接连接符 23"/>
          <p:cNvCxnSpPr>
            <a:stCxn id="22" idx="1"/>
          </p:cNvCxnSpPr>
          <p:nvPr/>
        </p:nvCxnSpPr>
        <p:spPr bwMode="auto">
          <a:xfrm>
            <a:off x="2161084" y="4482246"/>
            <a:ext cx="10616" cy="12135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013857" y="5757089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57" y="5757089"/>
                <a:ext cx="46609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58" t="-48" r="58" b="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 bwMode="auto">
          <a:xfrm>
            <a:off x="2626449" y="3929743"/>
            <a:ext cx="0" cy="17660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2399302" y="5757481"/>
                <a:ext cx="471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302" y="5757481"/>
                <a:ext cx="47141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8" t="-155" r="109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任意多边形 36"/>
          <p:cNvSpPr/>
          <p:nvPr/>
        </p:nvSpPr>
        <p:spPr bwMode="auto">
          <a:xfrm>
            <a:off x="2563856" y="3455072"/>
            <a:ext cx="1366157" cy="615338"/>
          </a:xfrm>
          <a:custGeom>
            <a:avLst/>
            <a:gdLst>
              <a:gd name="connsiteX0" fmla="*/ 0 w 1366157"/>
              <a:gd name="connsiteY0" fmla="*/ 615338 h 615338"/>
              <a:gd name="connsiteX1" fmla="*/ 255814 w 1366157"/>
              <a:gd name="connsiteY1" fmla="*/ 245224 h 615338"/>
              <a:gd name="connsiteX2" fmla="*/ 783771 w 1366157"/>
              <a:gd name="connsiteY2" fmla="*/ 5738 h 615338"/>
              <a:gd name="connsiteX3" fmla="*/ 1366157 w 1366157"/>
              <a:gd name="connsiteY3" fmla="*/ 484709 h 61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157" h="615338">
                <a:moveTo>
                  <a:pt x="0" y="615338"/>
                </a:moveTo>
                <a:cubicBezTo>
                  <a:pt x="62593" y="481081"/>
                  <a:pt x="125186" y="346824"/>
                  <a:pt x="255814" y="245224"/>
                </a:cubicBezTo>
                <a:cubicBezTo>
                  <a:pt x="386442" y="143624"/>
                  <a:pt x="598714" y="-34176"/>
                  <a:pt x="783771" y="5738"/>
                </a:cubicBezTo>
                <a:cubicBezTo>
                  <a:pt x="968828" y="45652"/>
                  <a:pt x="1167492" y="265180"/>
                  <a:pt x="1366157" y="484709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3268706" y="2928257"/>
            <a:ext cx="0" cy="27675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3017209" y="5766913"/>
                <a:ext cx="471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09" y="5766913"/>
                <a:ext cx="4714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9" t="-129" r="120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3502621" y="5775283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621" y="5775283"/>
                <a:ext cx="6751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8" t="-161" r="21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792088" y="188640"/>
            <a:ext cx="8172400" cy="609600"/>
          </a:xfrm>
        </p:spPr>
        <p:txBody>
          <a:bodyPr/>
          <a:lstStyle/>
          <a:p>
            <a:r>
              <a:rPr lang="en-US" altLang="zh-CN" dirty="0"/>
              <a:t>How EM works: an illustrative example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237899" y="5085833"/>
                <a:ext cx="698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899" y="5085833"/>
                <a:ext cx="69871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1" t="-32" r="72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758411" y="4700764"/>
                <a:ext cx="960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11" y="4700764"/>
                <a:ext cx="96026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3" t="-134" r="12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480045" y="3882804"/>
                <a:ext cx="965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45" y="3882804"/>
                <a:ext cx="96558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5" t="-112" r="65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36" grpId="0"/>
      <p:bldP spid="37" grpId="0" animBg="1"/>
      <p:bldP spid="41" grpId="0"/>
      <p:bldP spid="42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Description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8350696" cy="4370696"/>
              </a:xfrm>
            </p:spPr>
            <p:txBody>
              <a:bodyPr/>
              <a:lstStyle/>
              <a:p>
                <a:r>
                  <a:rPr lang="en-US" altLang="zh-CN" dirty="0"/>
                  <a:t>We have a model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>
                        <a:latin typeface="Cambria Math" panose="02040503050406030204"/>
                      </a:rPr>
                      <m:t>;</m:t>
                    </m:r>
                    <m:r>
                      <a:rPr lang="en-US" altLang="zh-CN" b="1" i="1" dirty="0">
                        <a:latin typeface="Cambria Math" panose="02040503050406030204"/>
                      </a:rPr>
                      <m:t>𝜽</m:t>
                    </m:r>
                    <m:r>
                      <a:rPr lang="en-US" altLang="zh-CN" i="1" dirty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en-US" altLang="zh-CN" dirty="0"/>
                  <a:t> and we only observe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Suppose we have a training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/>
                            <a:ea typeface="Cambria Math" panose="02040503050406030204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consisting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independent examples. We wish to fit the parameters to the data, where the log-likelihood is given by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EM algorithm gives an efficient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iterative</a:t>
                </a:r>
                <a:r>
                  <a:rPr lang="en-US" altLang="zh-CN" dirty="0"/>
                  <a:t> procedure for maximum likelihood estimation with latent variables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The EM algorithm was explained and given its name in a classic 1977 paper by Arthur </a:t>
                </a:r>
                <a:r>
                  <a:rPr lang="en-US" altLang="zh-CN" dirty="0" err="1"/>
                  <a:t>Dempster</a:t>
                </a:r>
                <a:r>
                  <a:rPr lang="en-US" altLang="zh-CN" dirty="0"/>
                  <a:t>, Nan Laird, and Donald Rubin.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8350696" cy="4370696"/>
              </a:xfrm>
              <a:blipFill rotWithShape="1">
                <a:blip r:embed="rId1"/>
                <a:stretch>
                  <a:fillRect r="5" b="-12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548787" y="2797790"/>
                <a:ext cx="2420278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/>
                        </a:rPr>
                        <m:t>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/>
                            </a:rPr>
                            <m:t>𝜽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;</m:t>
                              </m:r>
                              <m:r>
                                <a:rPr lang="en-US" altLang="zh-CN" b="1" i="1" dirty="0">
                                  <a:latin typeface="Cambria Math" panose="02040503050406030204"/>
                                </a:rPr>
                                <m:t>𝜽</m:t>
                              </m:r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87" y="2797790"/>
                <a:ext cx="2420278" cy="848566"/>
              </a:xfrm>
              <a:prstGeom prst="rect">
                <a:avLst/>
              </a:prstGeom>
              <a:blipFill rotWithShape="1">
                <a:blip r:embed="rId2"/>
                <a:stretch>
                  <a:fillRect l="-1" t="-72" r="1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800742" y="2811437"/>
                <a:ext cx="2499915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;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/>
                                    </a:rPr>
                                    <m:t>𝜽</m:t>
                                  </m:r>
                                  <m: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742" y="2811437"/>
                <a:ext cx="2499915" cy="848566"/>
              </a:xfrm>
              <a:prstGeom prst="rect">
                <a:avLst/>
              </a:prstGeom>
              <a:blipFill rotWithShape="1">
                <a:blip r:embed="rId3"/>
                <a:stretch>
                  <a:fillRect l="-11" t="-34" r="7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552280" y="347533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Non-concave function!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10" y="5448552"/>
            <a:ext cx="880232" cy="109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41" y="5431736"/>
            <a:ext cx="1066639" cy="115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65" y="5439531"/>
            <a:ext cx="1039310" cy="114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4"/>
          <p:cNvSpPr txBox="1"/>
          <p:nvPr/>
        </p:nvSpPr>
        <p:spPr>
          <a:xfrm>
            <a:off x="2408878" y="6488668"/>
            <a:ext cx="54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Arthur </a:t>
            </a:r>
            <a:r>
              <a:rPr lang="en-US" dirty="0" err="1"/>
              <a:t>Dempster</a:t>
            </a:r>
            <a:r>
              <a:rPr lang="en-US" dirty="0"/>
              <a:t>,  Nan Laird, and Donald Rubin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146" y="900753"/>
            <a:ext cx="8229600" cy="5648904"/>
          </a:xfrm>
        </p:spPr>
        <p:txBody>
          <a:bodyPr>
            <a:noAutofit/>
          </a:bodyPr>
          <a:lstStyle/>
          <a:p>
            <a:r>
              <a:rPr lang="en-US" dirty="0"/>
              <a:t>Each iteration of the EM algorithm consists of two processes: The </a:t>
            </a:r>
            <a:r>
              <a:rPr lang="en-US" dirty="0">
                <a:solidFill>
                  <a:srgbClr val="0070C0"/>
                </a:solidFill>
              </a:rPr>
              <a:t>Expectation-step</a:t>
            </a:r>
            <a:r>
              <a:rPr lang="en-US" dirty="0"/>
              <a:t>, and the </a:t>
            </a:r>
            <a:r>
              <a:rPr lang="en-US" dirty="0">
                <a:solidFill>
                  <a:srgbClr val="FFC000"/>
                </a:solidFill>
              </a:rPr>
              <a:t>Maximization-step</a:t>
            </a:r>
            <a:r>
              <a:rPr lang="en-US" dirty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the expectation, or </a:t>
            </a:r>
            <a:r>
              <a:rPr lang="en-US" dirty="0">
                <a:solidFill>
                  <a:srgbClr val="0070C0"/>
                </a:solidFill>
              </a:rPr>
              <a:t>E-step</a:t>
            </a:r>
            <a:r>
              <a:rPr lang="en-US" dirty="0"/>
              <a:t>, the missing data are estimated given the observed data and current estimate of the model parameters.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>
                <a:solidFill>
                  <a:srgbClr val="FFC000"/>
                </a:solidFill>
              </a:rPr>
              <a:t>M-step</a:t>
            </a:r>
            <a:r>
              <a:rPr lang="en-US" dirty="0"/>
              <a:t>, the likelihood function is maximized under the assumption that the missing data are known. The estimate of the missing data from the E-step are used as the actual missing data.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Convergence is assured since the algorithm is guaranteed to increase the likelihood at each iteration.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65277" y="1591946"/>
            <a:ext cx="370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Maximize a non-concave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5277" y="3027236"/>
            <a:ext cx="452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Find a tight lower bound concave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5276" y="4721833"/>
            <a:ext cx="337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Maximize the concave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Details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7322" y="1595857"/>
                <a:ext cx="8516678" cy="9437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/>
                      </a:rPr>
                      <m:t>𝑄</m:t>
                    </m:r>
                  </m:oMath>
                </a14:m>
                <a:r>
                  <a:rPr lang="en-US" sz="1800" dirty="0"/>
                  <a:t> be some distribution over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's 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>
                            <a:latin typeface="Cambria Math" panose="02040503050406030204"/>
                          </a:rPr>
                          <m:t>=</m:t>
                        </m:r>
                        <m:r>
                          <a:rPr lang="en-US" sz="1800">
                            <a:latin typeface="Cambria Math" panose="02040503050406030204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800">
                        <a:latin typeface="Cambria Math" panose="02040503050406030204"/>
                      </a:rPr>
                      <m:t>≥</m:t>
                    </m:r>
                    <m:r>
                      <a:rPr lang="en-US" sz="1800">
                        <a:latin typeface="Cambria Math" panose="02040503050406030204"/>
                      </a:rPr>
                      <m:t>0</m:t>
                    </m:r>
                  </m:oMath>
                </a14:m>
                <a:r>
                  <a:rPr lang="en-US" sz="1800" dirty="0"/>
                  <a:t>, we get: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2" y="1595857"/>
                <a:ext cx="8516678" cy="943722"/>
              </a:xfrm>
              <a:blipFill rotWithShape="1">
                <a:blip r:embed="rId1"/>
                <a:stretch>
                  <a:fillRect l="-7" t="-11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128891" y="739317"/>
                <a:ext cx="2262671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;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/>
                                    </a:rPr>
                                    <m:t>𝜽</m:t>
                                  </m:r>
                                  <m: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91" y="739317"/>
                <a:ext cx="2262671" cy="848566"/>
              </a:xfrm>
              <a:prstGeom prst="rect">
                <a:avLst/>
              </a:prstGeom>
              <a:blipFill rotWithShape="1">
                <a:blip r:embed="rId2"/>
                <a:stretch>
                  <a:fillRect l="-16" t="-21" r="24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119118" y="978934"/>
                <a:ext cx="1191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/>
                            </a:rPr>
                            <m:t>𝜽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18" y="978934"/>
                <a:ext cx="11914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" t="-108" r="35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63136" y="2687288"/>
                <a:ext cx="3008388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/>
                                        </a:rPr>
                                        <m:t>;</m:t>
                                      </m:r>
                                      <m:r>
                                        <a:rPr lang="en-US" altLang="zh-CN" b="1" i="1" dirty="0">
                                          <a:latin typeface="Cambria Math" panose="02040503050406030204"/>
                                        </a:rPr>
                                        <m:t>𝜽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36" y="2687288"/>
                <a:ext cx="3008388" cy="848566"/>
              </a:xfrm>
              <a:prstGeom prst="rect">
                <a:avLst/>
              </a:prstGeom>
              <a:blipFill rotWithShape="1">
                <a:blip r:embed="rId4"/>
                <a:stretch>
                  <a:fillRect l="-16" t="-71" r="8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96896" y="2675976"/>
                <a:ext cx="311692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/>
                            </a:rPr>
                            <m:t>𝜽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;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/>
                                    </a:rPr>
                                    <m:t>𝜽</m:t>
                                  </m:r>
                                  <m: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" y="2675976"/>
                <a:ext cx="3116926" cy="848566"/>
              </a:xfrm>
              <a:prstGeom prst="rect">
                <a:avLst/>
              </a:prstGeom>
              <a:blipFill rotWithShape="1">
                <a:blip r:embed="rId5"/>
                <a:stretch>
                  <a:fillRect l="-20" t="-10" r="11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463136" y="3687221"/>
                <a:ext cx="3008388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/>
                                        </a:rPr>
                                        <m:t>;</m:t>
                                      </m:r>
                                      <m:r>
                                        <a:rPr lang="en-US" altLang="zh-CN" b="1" i="1" dirty="0">
                                          <a:latin typeface="Cambria Math" panose="02040503050406030204"/>
                                        </a:rPr>
                                        <m:t>𝜽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36" y="3687221"/>
                <a:ext cx="3008388" cy="848566"/>
              </a:xfrm>
              <a:prstGeom prst="rect">
                <a:avLst/>
              </a:prstGeom>
              <a:blipFill rotWithShape="1">
                <a:blip r:embed="rId6"/>
                <a:stretch>
                  <a:fillRect l="-16" t="-48" r="8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218510" y="3934812"/>
                <a:ext cx="1191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510" y="3934812"/>
                <a:ext cx="119143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0" t="-95" r="10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 bwMode="auto">
          <a:xfrm>
            <a:off x="4415054" y="2547438"/>
            <a:ext cx="2056470" cy="112826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244886" y="2104377"/>
                <a:ext cx="1929503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;</m:t>
                              </m:r>
                              <m:r>
                                <a:rPr lang="en-US" altLang="zh-CN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𝜽</m:t>
                              </m:r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86" y="2104377"/>
                <a:ext cx="1929503" cy="708720"/>
              </a:xfrm>
              <a:prstGeom prst="rect">
                <a:avLst/>
              </a:prstGeom>
              <a:blipFill rotWithShape="1">
                <a:blip r:embed="rId8"/>
                <a:stretch>
                  <a:fillRect l="-15" t="-88" r="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443289" y="4706597"/>
                <a:ext cx="2266133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;</m:t>
                                  </m:r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𝜽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289" y="4706597"/>
                <a:ext cx="2266133" cy="708720"/>
              </a:xfrm>
              <a:prstGeom prst="rect">
                <a:avLst/>
              </a:prstGeom>
              <a:blipFill rotWithShape="1">
                <a:blip r:embed="rId9"/>
                <a:stretch>
                  <a:fillRect l="-3" t="-86" r="2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 bwMode="auto">
          <a:xfrm>
            <a:off x="4076571" y="3510040"/>
            <a:ext cx="2334815" cy="112826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880282" y="4715855"/>
                <a:ext cx="343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/>
                      </a:rPr>
                      <m:t>og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is a strictly concave function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82" y="4715855"/>
                <a:ext cx="34331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" t="-93" r="16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27322" y="5187268"/>
                <a:ext cx="52675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is strictly concave, then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𝐸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]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holds true if and only if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/>
                      </a:rPr>
                      <m:t>X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𝐸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[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𝑋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]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with probability 1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22" y="5187268"/>
                <a:ext cx="5267518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11" t="-91" r="3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880282" y="5945928"/>
                <a:ext cx="2190215" cy="52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>
                            <a:latin typeface="Cambria Math" panose="02040503050406030204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 dirty="0">
                            <a:latin typeface="Cambria Math" panose="02040503050406030204"/>
                          </a:rPr>
                          <m:t>;</m:t>
                        </m:r>
                        <m:r>
                          <a:rPr lang="en-US" altLang="zh-CN" b="1" i="1" dirty="0">
                            <a:latin typeface="Cambria Math" panose="02040503050406030204"/>
                          </a:rPr>
                          <m:t>𝜽</m:t>
                        </m:r>
                        <m:r>
                          <a:rPr lang="en-US" altLang="zh-CN" i="1" dirty="0">
                            <a:latin typeface="Cambria Math" panose="02040503050406030204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is a constant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82" y="5945928"/>
                <a:ext cx="2190215" cy="526426"/>
              </a:xfrm>
              <a:prstGeom prst="rect">
                <a:avLst/>
              </a:prstGeom>
              <a:blipFill rotWithShape="1">
                <a:blip r:embed="rId12"/>
                <a:stretch>
                  <a:fillRect l="-8" t="-80" r="12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407598" y="6024475"/>
                <a:ext cx="2014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>
                          <a:latin typeface="Cambria Math" panose="02040503050406030204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 dirty="0">
                          <a:latin typeface="Cambria Math" panose="02040503050406030204"/>
                        </a:rPr>
                        <m:t>;</m:t>
                      </m:r>
                      <m:r>
                        <a:rPr lang="en-US" altLang="zh-CN" b="1" i="1" dirty="0">
                          <a:latin typeface="Cambria Math" panose="02040503050406030204"/>
                        </a:rPr>
                        <m:t>𝜽</m:t>
                      </m:r>
                      <m:r>
                        <a:rPr lang="en-US" altLang="zh-CN" i="1" dirty="0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98" y="6024475"/>
                <a:ext cx="201491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9" t="-62" r="12" b="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5268212" y="5833599"/>
                <a:ext cx="1486433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>
                              <a:latin typeface="Cambria Math" panose="02040503050406030204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212" y="5833599"/>
                <a:ext cx="1486433" cy="763029"/>
              </a:xfrm>
              <a:prstGeom prst="rect">
                <a:avLst/>
              </a:prstGeom>
              <a:blipFill rotWithShape="1">
                <a:blip r:embed="rId14"/>
                <a:stretch>
                  <a:fillRect l="-17" t="-64" r="10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814225" y="5841562"/>
                <a:ext cx="2304029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;</m:t>
                          </m:r>
                          <m:r>
                            <a:rPr lang="en-US" altLang="zh-CN" b="1" i="1" dirty="0">
                              <a:latin typeface="Cambria Math" panose="02040503050406030204"/>
                            </a:rPr>
                            <m:t>𝜽</m:t>
                          </m:r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;</m:t>
                              </m:r>
                              <m:r>
                                <a:rPr lang="en-US" altLang="zh-CN" b="1" i="1" dirty="0">
                                  <a:latin typeface="Cambria Math" panose="02040503050406030204"/>
                                </a:rPr>
                                <m:t>𝜽</m:t>
                              </m:r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25" y="5841562"/>
                <a:ext cx="2304029" cy="669094"/>
              </a:xfrm>
              <a:prstGeom prst="rect">
                <a:avLst/>
              </a:prstGeom>
              <a:blipFill rotWithShape="1">
                <a:blip r:embed="rId15"/>
                <a:stretch>
                  <a:fillRect l="-2" t="-29" r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4" grpId="0" animBg="1"/>
      <p:bldP spid="12" grpId="0"/>
      <p:bldP spid="13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657600"/>
                <a:ext cx="8350696" cy="1760561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r>
                  <a:rPr lang="en-US" sz="1800" dirty="0"/>
                  <a:t>Satisfying the requirement:</a:t>
                </a:r>
                <a:endParaRPr lang="en-US" sz="1800" dirty="0"/>
              </a:p>
              <a:p>
                <a:pPr marL="457200" lvl="1" indent="0">
                  <a:buNone/>
                </a:pPr>
                <a:endParaRPr lang="en-US" sz="1800" i="1" dirty="0">
                  <a:latin typeface="Cambria Math" panose="02040503050406030204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i="1" dirty="0">
                            <a:latin typeface="Cambria Math" panose="02040503050406030204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800" i="1" dirty="0">
                            <a:latin typeface="Cambria Math" panose="02040503050406030204"/>
                          </a:rPr>
                          <m:t>;</m:t>
                        </m:r>
                        <m:r>
                          <a:rPr lang="en-US" altLang="zh-CN" sz="1800" b="1" i="1" dirty="0">
                            <a:latin typeface="Cambria Math" panose="02040503050406030204"/>
                          </a:rPr>
                          <m:t>𝜽</m:t>
                        </m:r>
                        <m:r>
                          <a:rPr lang="en-US" altLang="zh-CN" sz="1800" i="1" dirty="0">
                            <a:latin typeface="Cambria Math" panose="02040503050406030204"/>
                          </a:rPr>
                          <m:t>)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1800" i="1">
                        <a:latin typeface="Cambria Math" panose="02040503050406030204"/>
                      </a:rPr>
                      <m:t>=</m:t>
                    </m:r>
                    <m:r>
                      <m:rPr>
                        <m:nor/>
                      </m:rPr>
                      <a:rPr lang="en-US" sz="1800">
                        <a:solidFill>
                          <a:srgbClr val="0070C0"/>
                        </a:solidFill>
                        <a:latin typeface="Cambria Math" panose="02040503050406030204"/>
                      </a:rPr>
                      <m:t>constant</m:t>
                    </m:r>
                  </m:oMath>
                </a14:m>
                <a:r>
                  <a:rPr lang="en-US" sz="1800" dirty="0"/>
                  <a:t> that does not depend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657600"/>
                <a:ext cx="8350696" cy="1760561"/>
              </a:xfrm>
              <a:blipFill rotWithShape="1">
                <a:blip r:embed="rId1"/>
                <a:stretch>
                  <a:fillRect r="5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042893" y="1100886"/>
                <a:ext cx="2304029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;</m:t>
                          </m:r>
                          <m:r>
                            <a:rPr lang="en-US" altLang="zh-CN" b="1" i="1" dirty="0">
                              <a:latin typeface="Cambria Math" panose="02040503050406030204"/>
                            </a:rPr>
                            <m:t>𝜽</m:t>
                          </m:r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;</m:t>
                              </m:r>
                              <m:r>
                                <a:rPr lang="en-US" altLang="zh-CN" b="1" i="1" dirty="0">
                                  <a:latin typeface="Cambria Math" panose="02040503050406030204"/>
                                </a:rPr>
                                <m:t>𝜽</m:t>
                              </m:r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93" y="1100886"/>
                <a:ext cx="2304029" cy="669094"/>
              </a:xfrm>
              <a:prstGeom prst="rect">
                <a:avLst/>
              </a:prstGeom>
              <a:blipFill rotWithShape="1">
                <a:blip r:embed="rId2"/>
                <a:stretch>
                  <a:fillRect l="-26" t="-64" r="10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588804" y="2016766"/>
                <a:ext cx="1525674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;</m:t>
                          </m:r>
                          <m:r>
                            <a:rPr lang="en-US" altLang="zh-CN" b="1" i="1" dirty="0">
                              <a:latin typeface="Cambria Math" panose="02040503050406030204"/>
                            </a:rPr>
                            <m:t>𝜽</m:t>
                          </m:r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;</m:t>
                          </m:r>
                          <m:r>
                            <a:rPr lang="en-US" altLang="zh-CN" b="1" i="1" dirty="0">
                              <a:latin typeface="Cambria Math" panose="02040503050406030204"/>
                            </a:rPr>
                            <m:t>𝜽</m:t>
                          </m:r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804" y="2016766"/>
                <a:ext cx="1525674" cy="669094"/>
              </a:xfrm>
              <a:prstGeom prst="rect">
                <a:avLst/>
              </a:prstGeom>
              <a:blipFill rotWithShape="1">
                <a:blip r:embed="rId3"/>
                <a:stretch>
                  <a:fillRect l="-27" t="-1" r="12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588804" y="2880566"/>
                <a:ext cx="1460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804" y="2880566"/>
                <a:ext cx="14607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" t="-56" r="5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 bwMode="auto">
          <a:xfrm>
            <a:off x="586409" y="5695805"/>
            <a:ext cx="829234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656548" y="1161402"/>
            <a:ext cx="0" cy="4613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任意多边形 13"/>
          <p:cNvSpPr/>
          <p:nvPr/>
        </p:nvSpPr>
        <p:spPr bwMode="auto">
          <a:xfrm>
            <a:off x="1270388" y="1441736"/>
            <a:ext cx="7001093" cy="3681696"/>
          </a:xfrm>
          <a:custGeom>
            <a:avLst/>
            <a:gdLst>
              <a:gd name="connsiteX0" fmla="*/ 0 w 7001093"/>
              <a:gd name="connsiteY0" fmla="*/ 3681696 h 3681696"/>
              <a:gd name="connsiteX1" fmla="*/ 1228507 w 7001093"/>
              <a:gd name="connsiteY1" fmla="*/ 2676554 h 3681696"/>
              <a:gd name="connsiteX2" fmla="*/ 1675236 w 7001093"/>
              <a:gd name="connsiteY2" fmla="*/ 1608591 h 3681696"/>
              <a:gd name="connsiteX3" fmla="*/ 3001465 w 7001093"/>
              <a:gd name="connsiteY3" fmla="*/ 1259583 h 3681696"/>
              <a:gd name="connsiteX4" fmla="*/ 4132250 w 7001093"/>
              <a:gd name="connsiteY4" fmla="*/ 45037 h 3681696"/>
              <a:gd name="connsiteX5" fmla="*/ 6023872 w 7001093"/>
              <a:gd name="connsiteY5" fmla="*/ 442905 h 3681696"/>
              <a:gd name="connsiteX6" fmla="*/ 7001093 w 7001093"/>
              <a:gd name="connsiteY6" fmla="*/ 2146062 h 368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1093" h="3681696">
                <a:moveTo>
                  <a:pt x="0" y="3681696"/>
                </a:moveTo>
                <a:cubicBezTo>
                  <a:pt x="474650" y="3351883"/>
                  <a:pt x="949301" y="3022071"/>
                  <a:pt x="1228507" y="2676554"/>
                </a:cubicBezTo>
                <a:cubicBezTo>
                  <a:pt x="1507713" y="2331037"/>
                  <a:pt x="1379743" y="1844753"/>
                  <a:pt x="1675236" y="1608591"/>
                </a:cubicBezTo>
                <a:cubicBezTo>
                  <a:pt x="1970729" y="1372429"/>
                  <a:pt x="2591963" y="1520175"/>
                  <a:pt x="3001465" y="1259583"/>
                </a:cubicBezTo>
                <a:cubicBezTo>
                  <a:pt x="3410967" y="998991"/>
                  <a:pt x="3628515" y="181150"/>
                  <a:pt x="4132250" y="45037"/>
                </a:cubicBezTo>
                <a:cubicBezTo>
                  <a:pt x="4635985" y="-91076"/>
                  <a:pt x="5545732" y="92734"/>
                  <a:pt x="6023872" y="442905"/>
                </a:cubicBezTo>
                <a:cubicBezTo>
                  <a:pt x="6502012" y="793076"/>
                  <a:pt x="6751552" y="1469569"/>
                  <a:pt x="7001093" y="214606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1905270" y="4237022"/>
            <a:ext cx="1366157" cy="615338"/>
          </a:xfrm>
          <a:custGeom>
            <a:avLst/>
            <a:gdLst>
              <a:gd name="connsiteX0" fmla="*/ 0 w 1366157"/>
              <a:gd name="connsiteY0" fmla="*/ 615338 h 615338"/>
              <a:gd name="connsiteX1" fmla="*/ 255814 w 1366157"/>
              <a:gd name="connsiteY1" fmla="*/ 245224 h 615338"/>
              <a:gd name="connsiteX2" fmla="*/ 783771 w 1366157"/>
              <a:gd name="connsiteY2" fmla="*/ 5738 h 615338"/>
              <a:gd name="connsiteX3" fmla="*/ 1366157 w 1366157"/>
              <a:gd name="connsiteY3" fmla="*/ 484709 h 61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157" h="615338">
                <a:moveTo>
                  <a:pt x="0" y="615338"/>
                </a:moveTo>
                <a:cubicBezTo>
                  <a:pt x="62593" y="481081"/>
                  <a:pt x="125186" y="346824"/>
                  <a:pt x="255814" y="245224"/>
                </a:cubicBezTo>
                <a:cubicBezTo>
                  <a:pt x="386442" y="143624"/>
                  <a:pt x="598714" y="-34176"/>
                  <a:pt x="783771" y="5738"/>
                </a:cubicBezTo>
                <a:cubicBezTo>
                  <a:pt x="968828" y="45652"/>
                  <a:pt x="1167492" y="265180"/>
                  <a:pt x="1366157" y="484709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2150468" y="4488260"/>
            <a:ext cx="10616" cy="12135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013857" y="5757089"/>
                <a:ext cx="488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57" y="5757089"/>
                <a:ext cx="48866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56" t="-48" r="126" b="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 bwMode="auto">
          <a:xfrm>
            <a:off x="2626449" y="3929743"/>
            <a:ext cx="0" cy="17660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2399302" y="5757481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302" y="5757481"/>
                <a:ext cx="49398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5" t="-155" r="45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任意多边形 36"/>
          <p:cNvSpPr/>
          <p:nvPr/>
        </p:nvSpPr>
        <p:spPr bwMode="auto">
          <a:xfrm>
            <a:off x="2563856" y="3455072"/>
            <a:ext cx="1366157" cy="615338"/>
          </a:xfrm>
          <a:custGeom>
            <a:avLst/>
            <a:gdLst>
              <a:gd name="connsiteX0" fmla="*/ 0 w 1366157"/>
              <a:gd name="connsiteY0" fmla="*/ 615338 h 615338"/>
              <a:gd name="connsiteX1" fmla="*/ 255814 w 1366157"/>
              <a:gd name="connsiteY1" fmla="*/ 245224 h 615338"/>
              <a:gd name="connsiteX2" fmla="*/ 783771 w 1366157"/>
              <a:gd name="connsiteY2" fmla="*/ 5738 h 615338"/>
              <a:gd name="connsiteX3" fmla="*/ 1366157 w 1366157"/>
              <a:gd name="connsiteY3" fmla="*/ 484709 h 61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157" h="615338">
                <a:moveTo>
                  <a:pt x="0" y="615338"/>
                </a:moveTo>
                <a:cubicBezTo>
                  <a:pt x="62593" y="481081"/>
                  <a:pt x="125186" y="346824"/>
                  <a:pt x="255814" y="245224"/>
                </a:cubicBezTo>
                <a:cubicBezTo>
                  <a:pt x="386442" y="143624"/>
                  <a:pt x="598714" y="-34176"/>
                  <a:pt x="783771" y="5738"/>
                </a:cubicBezTo>
                <a:cubicBezTo>
                  <a:pt x="968828" y="45652"/>
                  <a:pt x="1167492" y="265180"/>
                  <a:pt x="1366157" y="484709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3268706" y="2928257"/>
            <a:ext cx="0" cy="27675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3017209" y="5766913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09" y="5766913"/>
                <a:ext cx="49398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6" t="-129" r="56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3502621" y="5775283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621" y="5775283"/>
                <a:ext cx="6751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8" t="-161" r="21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792088" y="188640"/>
            <a:ext cx="8172400" cy="609600"/>
          </a:xfrm>
        </p:spPr>
        <p:txBody>
          <a:bodyPr/>
          <a:lstStyle/>
          <a:p>
            <a:r>
              <a:rPr lang="en-US" altLang="zh-CN" dirty="0"/>
              <a:t>Proof of convergence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237899" y="5085833"/>
                <a:ext cx="706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899" y="5085833"/>
                <a:ext cx="70641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0" t="-32" r="81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758411" y="4700764"/>
                <a:ext cx="990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11" y="4700764"/>
                <a:ext cx="99052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1" t="-134" r="5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480045" y="3882804"/>
                <a:ext cx="995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45" y="3882804"/>
                <a:ext cx="99584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5" t="-112" r="42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>
            <a:stCxn id="22" idx="1"/>
          </p:cNvCxnSpPr>
          <p:nvPr/>
        </p:nvCxnSpPr>
        <p:spPr bwMode="auto">
          <a:xfrm flipH="1">
            <a:off x="656548" y="4482246"/>
            <a:ext cx="150453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>
            <a:stCxn id="22" idx="2"/>
          </p:cNvCxnSpPr>
          <p:nvPr/>
        </p:nvCxnSpPr>
        <p:spPr bwMode="auto">
          <a:xfrm flipH="1">
            <a:off x="656548" y="4242760"/>
            <a:ext cx="203249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 flipH="1">
            <a:off x="656548" y="3929743"/>
            <a:ext cx="19699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65222" y="4469648"/>
                <a:ext cx="1073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22" y="4469648"/>
                <a:ext cx="1073371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2" t="-168" r="23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549286" y="4476233"/>
                <a:ext cx="6692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6" y="4476233"/>
                <a:ext cx="669221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2" t="-38" r="86" b="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650220" y="4199662"/>
                <a:ext cx="893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20" y="4199662"/>
                <a:ext cx="893001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69" t="-132" r="19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632110" y="3883194"/>
                <a:ext cx="6733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0" y="3883194"/>
                <a:ext cx="673389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42" t="-55" r="8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1062957" y="3891516"/>
                <a:ext cx="10817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57" y="3891516"/>
                <a:ext cx="1081706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56" t="-77" r="25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>
            <a:stCxn id="37" idx="2"/>
          </p:cNvCxnSpPr>
          <p:nvPr/>
        </p:nvCxnSpPr>
        <p:spPr bwMode="auto">
          <a:xfrm flipH="1">
            <a:off x="650220" y="3460810"/>
            <a:ext cx="269740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18742" y="3432691"/>
                <a:ext cx="8971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2" y="3432691"/>
                <a:ext cx="897169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28" t="-168" r="19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591856" y="2940856"/>
                <a:ext cx="6733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56" y="2940856"/>
                <a:ext cx="673389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5" t="-56" r="48" b="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/>
          <p:cNvCxnSpPr/>
          <p:nvPr/>
        </p:nvCxnSpPr>
        <p:spPr bwMode="auto">
          <a:xfrm flipH="1">
            <a:off x="650220" y="2928257"/>
            <a:ext cx="261848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"/>
              <p:cNvSpPr txBox="1"/>
              <p:nvPr/>
            </p:nvSpPr>
            <p:spPr>
              <a:xfrm>
                <a:off x="3693245" y="4190971"/>
                <a:ext cx="2488823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/>
                        </a:rPr>
                        <m:t>𝐿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i="1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sz="1400" i="1" dirty="0">
                                      <a:latin typeface="Cambria Math" panose="02040503050406030204"/>
                                    </a:rPr>
                                    <m:t>𝑝</m:t>
                                  </m:r>
                                  <m:r>
                                    <a:rPr lang="en-US" sz="1400" i="1" dirty="0">
                                      <a:latin typeface="Cambria Math" panose="02040503050406030204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400" i="1" dirty="0">
                                      <a:latin typeface="Cambria Math" panose="02040503050406030204"/>
                                    </a:rPr>
                                    <m:t>,</m:t>
                                  </m:r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400" i="1" dirty="0">
                                      <a:latin typeface="Cambria Math" panose="02040503050406030204"/>
                                    </a:rPr>
                                    <m:t>;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sz="1400" i="1" dirty="0">
                                      <a:latin typeface="Cambria Math" panose="02040503050406030204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45" y="4190971"/>
                <a:ext cx="2488823" cy="680507"/>
              </a:xfrm>
              <a:prstGeom prst="rect">
                <a:avLst/>
              </a:prstGeom>
              <a:blipFill rotWithShape="1">
                <a:blip r:embed="rId15"/>
                <a:stretch>
                  <a:fillRect l="-3" t="-89" r="14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"/>
              <p:cNvSpPr txBox="1"/>
              <p:nvPr/>
            </p:nvSpPr>
            <p:spPr>
              <a:xfrm>
                <a:off x="6005351" y="4199662"/>
                <a:ext cx="2473561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 dirty="0">
                                          <a:latin typeface="Cambria Math" panose="02040503050406030204"/>
                                        </a:rPr>
                                        <m:t>𝑝</m:t>
                                      </m:r>
                                      <m:r>
                                        <a:rPr lang="en-US" altLang="zh-CN" sz="1400" i="1" dirty="0">
                                          <a:latin typeface="Cambria Math" panose="02040503050406030204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400" b="1" i="1">
                                              <a:latin typeface="Cambria Math" panose="02040503050406030204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sz="1400" i="1" dirty="0">
                                          <a:latin typeface="Cambria Math" panose="02040503050406030204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400" i="1" dirty="0">
                                          <a:latin typeface="Cambria Math" panose="02040503050406030204"/>
                                        </a:rPr>
                                        <m:t>;</m:t>
                                      </m:r>
                                      <m:r>
                                        <a:rPr lang="en-US" altLang="zh-CN" sz="14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  <m:r>
                                        <a:rPr lang="en-US" altLang="zh-CN" sz="1400" i="1" dirty="0">
                                          <a:latin typeface="Cambria Math" panose="02040503050406030204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351" y="4199662"/>
                <a:ext cx="2473561" cy="680507"/>
              </a:xfrm>
              <a:prstGeom prst="rect">
                <a:avLst/>
              </a:prstGeom>
              <a:blipFill rotWithShape="1">
                <a:blip r:embed="rId16"/>
                <a:stretch>
                  <a:fillRect l="-6" t="-60" r="16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"/>
              <p:cNvSpPr txBox="1"/>
              <p:nvPr/>
            </p:nvSpPr>
            <p:spPr>
              <a:xfrm>
                <a:off x="3126127" y="4930245"/>
                <a:ext cx="2443618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𝑝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,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;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27" y="4930245"/>
                <a:ext cx="2443618" cy="680507"/>
              </a:xfrm>
              <a:prstGeom prst="rect">
                <a:avLst/>
              </a:prstGeom>
              <a:blipFill rotWithShape="1">
                <a:blip r:embed="rId17"/>
                <a:stretch>
                  <a:fillRect l="-1" t="-15" r="7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4198694" y="6014532"/>
                <a:ext cx="17370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694" y="6014532"/>
                <a:ext cx="1737014" cy="307777"/>
              </a:xfrm>
              <a:prstGeom prst="rect">
                <a:avLst/>
              </a:prstGeom>
              <a:blipFill rotWithShape="1">
                <a:blip r:embed="rId18"/>
                <a:stretch>
                  <a:fillRect l="-4" t="-145" r="21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"/>
              <p:cNvSpPr txBox="1"/>
              <p:nvPr/>
            </p:nvSpPr>
            <p:spPr>
              <a:xfrm>
                <a:off x="3676678" y="4205305"/>
                <a:ext cx="2646044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/>
                        </a:rPr>
                        <m:t>𝐿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sz="1400" i="1" dirty="0">
                                      <a:latin typeface="Cambria Math" panose="02040503050406030204"/>
                                    </a:rPr>
                                    <m:t>𝑝</m:t>
                                  </m:r>
                                  <m:r>
                                    <a:rPr lang="en-US" sz="1400" i="1" dirty="0">
                                      <a:latin typeface="Cambria Math" panose="02040503050406030204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400" i="1" dirty="0">
                                      <a:latin typeface="Cambria Math" panose="02040503050406030204"/>
                                    </a:rPr>
                                    <m:t>,</m:t>
                                  </m:r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400" i="1" dirty="0">
                                      <a:latin typeface="Cambria Math" panose="02040503050406030204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 dirty="0">
                                      <a:latin typeface="Cambria Math" panose="02040503050406030204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78" y="4205305"/>
                <a:ext cx="2646044" cy="680507"/>
              </a:xfrm>
              <a:prstGeom prst="rect">
                <a:avLst/>
              </a:prstGeom>
              <a:blipFill rotWithShape="1">
                <a:blip r:embed="rId19"/>
                <a:stretch>
                  <a:fillRect l="-1" t="-49" r="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"/>
              <p:cNvSpPr txBox="1"/>
              <p:nvPr/>
            </p:nvSpPr>
            <p:spPr>
              <a:xfrm>
                <a:off x="6139463" y="4196614"/>
                <a:ext cx="2552174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 dirty="0">
                                          <a:latin typeface="Cambria Math" panose="02040503050406030204"/>
                                        </a:rPr>
                                        <m:t>𝑝</m:t>
                                      </m:r>
                                      <m:r>
                                        <a:rPr lang="en-US" altLang="zh-CN" sz="1400" i="1" dirty="0">
                                          <a:latin typeface="Cambria Math" panose="02040503050406030204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400" b="1" i="1">
                                              <a:latin typeface="Cambria Math" panose="02040503050406030204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sz="1400" i="1" dirty="0">
                                          <a:latin typeface="Cambria Math" panose="02040503050406030204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400" i="1" dirty="0">
                                          <a:latin typeface="Cambria Math" panose="02040503050406030204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 dirty="0">
                                          <a:latin typeface="Cambria Math" panose="02040503050406030204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463" y="4196614"/>
                <a:ext cx="2552174" cy="680507"/>
              </a:xfrm>
              <a:prstGeom prst="rect">
                <a:avLst/>
              </a:prstGeom>
              <a:blipFill rotWithShape="1">
                <a:blip r:embed="rId20"/>
                <a:stretch>
                  <a:fillRect l="-11" t="-78" r="15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"/>
              <p:cNvSpPr txBox="1"/>
              <p:nvPr/>
            </p:nvSpPr>
            <p:spPr>
              <a:xfrm>
                <a:off x="3124651" y="4924232"/>
                <a:ext cx="2522229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𝑝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,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51" y="4924232"/>
                <a:ext cx="2522229" cy="680507"/>
              </a:xfrm>
              <a:prstGeom prst="rect">
                <a:avLst/>
              </a:prstGeom>
              <a:blipFill rotWithShape="1">
                <a:blip r:embed="rId21"/>
                <a:stretch>
                  <a:fillRect l="-18" t="-65" r="18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4"/>
              <p:cNvSpPr txBox="1"/>
              <p:nvPr/>
            </p:nvSpPr>
            <p:spPr>
              <a:xfrm>
                <a:off x="3073131" y="4915541"/>
                <a:ext cx="2688941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𝑝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,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31" y="4915541"/>
                <a:ext cx="2688941" cy="680507"/>
              </a:xfrm>
              <a:prstGeom prst="rect">
                <a:avLst/>
              </a:prstGeom>
              <a:blipFill rotWithShape="1">
                <a:blip r:embed="rId22"/>
                <a:stretch>
                  <a:fillRect l="-14" t="-1" r="3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5552462" y="5106680"/>
                <a:ext cx="1073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462" y="5106680"/>
                <a:ext cx="1073371" cy="307777"/>
              </a:xfrm>
              <a:prstGeom prst="rect">
                <a:avLst/>
              </a:prstGeom>
              <a:blipFill rotWithShape="1">
                <a:blip r:embed="rId23"/>
                <a:stretch>
                  <a:fillRect l="-2" t="-3" r="23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4"/>
              <p:cNvSpPr txBox="1"/>
              <p:nvPr/>
            </p:nvSpPr>
            <p:spPr>
              <a:xfrm>
                <a:off x="4739473" y="3010848"/>
                <a:ext cx="3217997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𝑝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,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;</m:t>
                                  </m:r>
                                  <m:r>
                                    <a:rPr lang="en-US" altLang="zh-CN" sz="1400" b="1" i="1" dirty="0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473" y="3010848"/>
                <a:ext cx="3217997" cy="680507"/>
              </a:xfrm>
              <a:prstGeom prst="rect">
                <a:avLst/>
              </a:prstGeom>
              <a:blipFill rotWithShape="1">
                <a:blip r:embed="rId24"/>
                <a:stretch>
                  <a:fillRect l="-15" t="-46" r="9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/>
          <p:cNvSpPr txBox="1"/>
          <p:nvPr/>
        </p:nvSpPr>
        <p:spPr>
          <a:xfrm>
            <a:off x="7841724" y="3003200"/>
            <a:ext cx="84991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E-Step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4"/>
              <p:cNvSpPr txBox="1"/>
              <p:nvPr/>
            </p:nvSpPr>
            <p:spPr>
              <a:xfrm>
                <a:off x="4701404" y="3607454"/>
                <a:ext cx="2607893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 dirty="0">
                                      <a:latin typeface="Cambria Math" panose="02040503050406030204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400" b="1" i="1">
                                              <a:latin typeface="Cambria Math" panose="02040503050406030204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sz="1400" i="1" dirty="0">
                                          <a:latin typeface="Cambria Math" panose="02040503050406030204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400" i="1" dirty="0">
                                          <a:latin typeface="Cambria Math" panose="02040503050406030204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404" y="3607454"/>
                <a:ext cx="2607893" cy="680507"/>
              </a:xfrm>
              <a:prstGeom prst="rect">
                <a:avLst/>
              </a:prstGeom>
              <a:blipFill rotWithShape="1">
                <a:blip r:embed="rId25"/>
                <a:stretch>
                  <a:fillRect l="-19" t="-3" r="17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4"/>
              <p:cNvSpPr txBox="1"/>
              <p:nvPr/>
            </p:nvSpPr>
            <p:spPr>
              <a:xfrm>
                <a:off x="7122576" y="3790096"/>
                <a:ext cx="10775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576" y="3790096"/>
                <a:ext cx="1077539" cy="307777"/>
              </a:xfrm>
              <a:prstGeom prst="rect">
                <a:avLst/>
              </a:prstGeom>
              <a:blipFill rotWithShape="1">
                <a:blip r:embed="rId26"/>
                <a:stretch>
                  <a:fillRect l="-39" t="-135" r="33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4"/>
              <p:cNvSpPr txBox="1"/>
              <p:nvPr/>
            </p:nvSpPr>
            <p:spPr>
              <a:xfrm>
                <a:off x="8053840" y="3790095"/>
                <a:ext cx="8579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840" y="3790095"/>
                <a:ext cx="857927" cy="307777"/>
              </a:xfrm>
              <a:prstGeom prst="rect">
                <a:avLst/>
              </a:prstGeom>
              <a:blipFill rotWithShape="1">
                <a:blip r:embed="rId27"/>
                <a:stretch>
                  <a:fillRect l="-16" t="-135" r="21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/>
          <p:cNvSpPr txBox="1"/>
          <p:nvPr/>
        </p:nvSpPr>
        <p:spPr>
          <a:xfrm>
            <a:off x="3910963" y="3524159"/>
            <a:ext cx="92685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M-Step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36" grpId="0"/>
      <p:bldP spid="37" grpId="0" animBg="1"/>
      <p:bldP spid="41" grpId="0"/>
      <p:bldP spid="42" grpId="0"/>
      <p:bldP spid="16" grpId="0"/>
      <p:bldP spid="17" grpId="0"/>
      <p:bldP spid="26" grpId="0"/>
      <p:bldP spid="27" grpId="0"/>
      <p:bldP spid="30" grpId="0"/>
      <p:bldP spid="31" grpId="0"/>
      <p:bldP spid="32" grpId="0"/>
      <p:bldP spid="38" grpId="0"/>
      <p:bldP spid="40" grpId="0"/>
      <p:bldP spid="44" grpId="0"/>
      <p:bldP spid="44" grpId="1"/>
      <p:bldP spid="45" grpId="0"/>
      <p:bldP spid="45" grpId="1"/>
      <p:bldP spid="46" grpId="0"/>
      <p:bldP spid="46" grpId="1"/>
      <p:bldP spid="47" grpId="0"/>
      <p:bldP spid="48" grpId="0"/>
      <p:bldP spid="49" grpId="0"/>
      <p:bldP spid="50" grpId="0"/>
      <p:bldP spid="50" grpId="1"/>
      <p:bldP spid="51" grpId="0"/>
      <p:bldP spid="52" grpId="0"/>
      <p:bldP spid="53" grpId="0"/>
      <p:bldP spid="54" grpId="0" animBg="1"/>
      <p:bldP spid="55" grpId="0"/>
      <p:bldP spid="56" grpId="0"/>
      <p:bldP spid="57" grpId="0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Clustering and Why?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98240"/>
            <a:ext cx="8350696" cy="592164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Cluster: A collection of data objects</a:t>
            </a:r>
            <a:endParaRPr lang="en-US" altLang="zh-CN" dirty="0"/>
          </a:p>
          <a:p>
            <a:pPr lvl="1"/>
            <a:r>
              <a:rPr lang="en-US" altLang="zh-CN" dirty="0"/>
              <a:t>similar (or related) to one another within the same group</a:t>
            </a:r>
            <a:endParaRPr lang="en-US" altLang="zh-CN" dirty="0"/>
          </a:p>
          <a:p>
            <a:pPr lvl="1"/>
            <a:r>
              <a:rPr lang="en-US" altLang="zh-CN" dirty="0"/>
              <a:t>dissimilar (or unrelated) to the objects in other groups</a:t>
            </a:r>
            <a:endParaRPr lang="en-US" altLang="zh-CN" dirty="0"/>
          </a:p>
          <a:p>
            <a:r>
              <a:rPr lang="en-US" altLang="zh-CN" dirty="0"/>
              <a:t>Clustering</a:t>
            </a:r>
            <a:endParaRPr lang="en-US" altLang="zh-CN" dirty="0"/>
          </a:p>
          <a:p>
            <a:pPr lvl="1"/>
            <a:r>
              <a:rPr lang="en-US" altLang="zh-CN" dirty="0"/>
              <a:t>Finding similarities between data according to the characteristics found in the data and grouping similar data objects into clusters</a:t>
            </a:r>
            <a:endParaRPr lang="en-US" altLang="zh-CN" dirty="0"/>
          </a:p>
          <a:p>
            <a:r>
              <a:rPr lang="en-US" altLang="zh-CN" dirty="0"/>
              <a:t>Unsupervised learning: no predefined classes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Typical applications</a:t>
            </a:r>
            <a:endParaRPr lang="en-US" altLang="zh-CN" dirty="0"/>
          </a:p>
          <a:p>
            <a:pPr lvl="1"/>
            <a:r>
              <a:rPr lang="en-US" altLang="zh-CN" dirty="0"/>
              <a:t>As a stand-alone tool. </a:t>
            </a:r>
            <a:endParaRPr lang="en-US" altLang="zh-CN" dirty="0"/>
          </a:p>
          <a:p>
            <a:pPr lvl="2"/>
            <a:r>
              <a:rPr lang="en-US" altLang="zh-CN" dirty="0"/>
              <a:t>Image segmentation, News clustering</a:t>
            </a:r>
            <a:endParaRPr lang="en-US" altLang="zh-CN" dirty="0"/>
          </a:p>
          <a:p>
            <a:pPr lvl="1"/>
            <a:r>
              <a:rPr lang="en-US" altLang="zh-CN" dirty="0"/>
              <a:t>As a preprocessing step for other algorithms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 Summary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Repeat until convergence {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200" dirty="0"/>
                  <a:t>(E-step) for each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/>
                      </a:rPr>
                      <m:t>𝑖</m:t>
                    </m:r>
                  </m:oMath>
                </a14:m>
                <a:r>
                  <a:rPr lang="en-US" sz="2200" dirty="0"/>
                  <a:t> :</a:t>
                </a:r>
                <a:endParaRPr lang="en-US" sz="22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dirty="0">
                        <a:latin typeface="Cambria Math" panose="02040503050406030204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 dirty="0">
                            <a:latin typeface="Cambria Math" panose="02040503050406030204"/>
                          </a:rPr>
                          <m:t>;</m:t>
                        </m:r>
                        <m:r>
                          <a:rPr lang="en-US" b="1" i="1" dirty="0">
                            <a:latin typeface="Cambria Math" panose="02040503050406030204"/>
                          </a:rPr>
                          <m:t>𝜽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sz="2200" dirty="0"/>
                  <a:t>      (M-step) Set:</a:t>
                </a:r>
                <a:endParaRPr lang="en-US" sz="22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/>
                      </a:rPr>
                      <m:t>                      </m:t>
                    </m:r>
                    <m:r>
                      <a:rPr lang="en-US" b="1" i="1">
                        <a:latin typeface="Cambria Math" panose="02040503050406030204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/>
                      </a:rPr>
                      <m:t>≔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/>
                      </a:rPr>
                      <m:t>arg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i="1" dirty="0">
                                            <a:latin typeface="Cambria Math" panose="02040503050406030204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/>
                                              </a:rPr>
                                              <m:t>𝒛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i="1" dirty="0">
                                            <a:latin typeface="Cambria Math" panose="02040503050406030204"/>
                                          </a:rPr>
                                          <m:t>;</m:t>
                                        </m:r>
                                        <m:r>
                                          <a:rPr lang="en-US" b="1" i="1" dirty="0">
                                            <a:latin typeface="Cambria Math" panose="02040503050406030204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Since</a:t>
                </a:r>
                <a:r>
                  <a:rPr lang="en-US" dirty="0"/>
                  <a:t> the function is not convex, it is possible for the algorithm to converge to local minima or saddle points in unusual cases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Gaussian Mixture Model: An example</a:t>
            </a:r>
            <a:endParaRPr lang="zh-CN" altLang="en-US" dirty="0"/>
          </a:p>
        </p:txBody>
      </p:sp>
      <p:pic>
        <p:nvPicPr>
          <p:cNvPr id="4" name="Picture 3" descr="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6713" y="1588691"/>
            <a:ext cx="45188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2467" y="1600200"/>
            <a:ext cx="45403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3189" y="1603738"/>
            <a:ext cx="45259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6065" y="1600200"/>
            <a:ext cx="45331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2467" y="1600200"/>
            <a:ext cx="45403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6065" y="1600200"/>
            <a:ext cx="45331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2556" y="1614371"/>
            <a:ext cx="45259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088" y="125643"/>
            <a:ext cx="8172400" cy="1165686"/>
          </a:xfrm>
        </p:spPr>
        <p:txBody>
          <a:bodyPr/>
          <a:lstStyle/>
          <a:p>
            <a:r>
              <a:rPr lang="en-US" altLang="zh-CN" dirty="0"/>
              <a:t>Distance versus connectivity based on density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6062" y="1688121"/>
            <a:ext cx="5934618" cy="4133325"/>
          </a:xfrm>
          <a:prstGeom prst="rect">
            <a:avLst/>
          </a:prstGeom>
        </p:spPr>
      </p:pic>
      <p:sp>
        <p:nvSpPr>
          <p:cNvPr id="6" name="五角星 5"/>
          <p:cNvSpPr/>
          <p:nvPr/>
        </p:nvSpPr>
        <p:spPr bwMode="auto">
          <a:xfrm>
            <a:off x="4383536" y="3378394"/>
            <a:ext cx="258266" cy="258266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5332836" y="3378394"/>
            <a:ext cx="223365" cy="192557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8" name="菱形 7"/>
          <p:cNvSpPr/>
          <p:nvPr/>
        </p:nvSpPr>
        <p:spPr bwMode="auto">
          <a:xfrm>
            <a:off x="2436074" y="3301613"/>
            <a:ext cx="181484" cy="181484"/>
          </a:xfrm>
          <a:prstGeom prst="diamond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Kmeans</a:t>
            </a:r>
            <a:r>
              <a:rPr lang="en-US" altLang="zh-CN" dirty="0"/>
              <a:t> Output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722" y="1570845"/>
            <a:ext cx="5354902" cy="422268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7064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Density-Based Clustering Methods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37952" y="1371600"/>
            <a:ext cx="8277447" cy="5181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Clustering based on density (local cluster criterion), such as density-connected points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Major features: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Discover clusters of arbitrary shape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Handle noise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One scan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Need density parameters as termination condition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Several interesting studies: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u="sng" dirty="0">
                <a:ea typeface="宋体" panose="02010600030101010101" pitchFamily="2" charset="-122"/>
              </a:rPr>
              <a:t>DBSCAN:</a:t>
            </a:r>
            <a:r>
              <a:rPr lang="en-US" altLang="zh-CN" sz="2000" dirty="0">
                <a:ea typeface="宋体" panose="02010600030101010101" pitchFamily="2" charset="-122"/>
              </a:rPr>
              <a:t> Ester, et al. (KDD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96)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u="sng" dirty="0">
                <a:ea typeface="宋体" panose="02010600030101010101" pitchFamily="2" charset="-122"/>
              </a:rPr>
              <a:t>OPTICS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dirty="0" err="1">
                <a:ea typeface="宋体" panose="02010600030101010101" pitchFamily="2" charset="-122"/>
              </a:rPr>
              <a:t>Ankerst</a:t>
            </a:r>
            <a:r>
              <a:rPr lang="en-US" altLang="zh-CN" sz="2000" dirty="0">
                <a:ea typeface="宋体" panose="02010600030101010101" pitchFamily="2" charset="-122"/>
              </a:rPr>
              <a:t>, et al (SIGMOD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99).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u="sng" dirty="0">
                <a:ea typeface="宋体" panose="02010600030101010101" pitchFamily="2" charset="-122"/>
              </a:rPr>
              <a:t>DENCLUE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dirty="0" err="1">
                <a:ea typeface="宋体" panose="02010600030101010101" pitchFamily="2" charset="-122"/>
              </a:rPr>
              <a:t>Hinneburg</a:t>
            </a:r>
            <a:r>
              <a:rPr lang="en-US" altLang="zh-CN" sz="2000" dirty="0">
                <a:ea typeface="宋体" panose="02010600030101010101" pitchFamily="2" charset="-122"/>
              </a:rPr>
              <a:t> &amp; D. </a:t>
            </a:r>
            <a:r>
              <a:rPr lang="en-US" altLang="zh-CN" sz="2000" dirty="0" err="1">
                <a:ea typeface="宋体" panose="02010600030101010101" pitchFamily="2" charset="-122"/>
              </a:rPr>
              <a:t>Keim</a:t>
            </a:r>
            <a:r>
              <a:rPr lang="en-US" altLang="zh-CN" sz="2000" dirty="0">
                <a:ea typeface="宋体" panose="02010600030101010101" pitchFamily="2" charset="-122"/>
              </a:rPr>
              <a:t>  (KDD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98)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u="sng" dirty="0">
                <a:ea typeface="宋体" panose="02010600030101010101" pitchFamily="2" charset="-122"/>
              </a:rPr>
              <a:t>CLIQUE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dirty="0" err="1">
                <a:ea typeface="宋体" panose="02010600030101010101" pitchFamily="2" charset="-122"/>
              </a:rPr>
              <a:t>Agrawal</a:t>
            </a:r>
            <a:r>
              <a:rPr lang="en-US" altLang="zh-CN" sz="2000" dirty="0">
                <a:ea typeface="宋体" panose="02010600030101010101" pitchFamily="2" charset="-122"/>
              </a:rPr>
              <a:t>, et al. (SIGMOD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98)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Density-Based Clustering: Basic Concepts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53251" name="Rectangle 2051"/>
          <p:cNvSpPr>
            <a:spLocks noGrp="1" noChangeArrowheads="1"/>
          </p:cNvSpPr>
          <p:nvPr>
            <p:ph idx="1"/>
          </p:nvPr>
        </p:nvSpPr>
        <p:spPr>
          <a:xfrm>
            <a:off x="552892" y="1371599"/>
            <a:ext cx="7676707" cy="537307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Two parameters</a:t>
            </a:r>
            <a:r>
              <a:rPr lang="en-US" altLang="zh-CN" sz="2400" i="1" dirty="0">
                <a:ea typeface="宋体" panose="02010600030101010101" pitchFamily="2" charset="-122"/>
              </a:rPr>
              <a:t>: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>
                <a:solidFill>
                  <a:schemeClr val="hlink"/>
                </a:solidFill>
                <a:ea typeface="宋体" panose="02010600030101010101" pitchFamily="2" charset="-122"/>
              </a:rPr>
              <a:t>Eps</a:t>
            </a:r>
            <a:r>
              <a:rPr lang="en-US" altLang="zh-CN" sz="2400" dirty="0">
                <a:ea typeface="宋体" panose="02010600030101010101" pitchFamily="2" charset="-122"/>
              </a:rPr>
              <a:t>: Maximum radius of the neighborhood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hlink"/>
                </a:solidFill>
                <a:ea typeface="宋体" panose="02010600030101010101" pitchFamily="2" charset="-122"/>
              </a:rPr>
              <a:t>MinPts</a:t>
            </a:r>
            <a:r>
              <a:rPr lang="en-US" altLang="zh-CN" sz="2400" dirty="0">
                <a:ea typeface="宋体" panose="02010600030101010101" pitchFamily="2" charset="-122"/>
              </a:rPr>
              <a:t>: Minimum number of points in an Eps-neighborhood of that point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ea typeface="宋体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宋体" panose="02010600030101010101" pitchFamily="2" charset="-122"/>
              </a:rPr>
              <a:t>Eps</a:t>
            </a:r>
            <a:r>
              <a:rPr lang="en-US" altLang="zh-CN" sz="2400" i="1" dirty="0">
                <a:ea typeface="宋体" panose="02010600030101010101" pitchFamily="2" charset="-122"/>
              </a:rPr>
              <a:t>(p)</a:t>
            </a:r>
            <a:r>
              <a:rPr lang="en-US" altLang="zh-CN" sz="2400" dirty="0">
                <a:ea typeface="宋体" panose="02010600030101010101" pitchFamily="2" charset="-122"/>
              </a:rPr>
              <a:t>: {q belongs to D | </a:t>
            </a:r>
            <a:r>
              <a:rPr lang="en-US" altLang="zh-CN" sz="2400" dirty="0" err="1"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p,q</a:t>
            </a:r>
            <a:r>
              <a:rPr lang="en-US" altLang="zh-CN" sz="2400" dirty="0">
                <a:ea typeface="宋体" panose="02010600030101010101" pitchFamily="2" charset="-122"/>
              </a:rPr>
              <a:t>) ≤ </a:t>
            </a:r>
            <a:r>
              <a:rPr lang="en-US" altLang="zh-CN" sz="2400" dirty="0" err="1">
                <a:ea typeface="宋体" panose="02010600030101010101" pitchFamily="2" charset="-122"/>
              </a:rPr>
              <a:t>Eps</a:t>
            </a: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Directly density-reachable</a:t>
            </a:r>
            <a:r>
              <a:rPr lang="en-US" altLang="zh-CN" sz="2400" dirty="0">
                <a:ea typeface="宋体" panose="02010600030101010101" pitchFamily="2" charset="-122"/>
              </a:rPr>
              <a:t>: A point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is directly density-reachable from a point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 w.r.t. </a:t>
            </a:r>
            <a:r>
              <a:rPr lang="en-US" altLang="zh-CN" sz="2400" i="1" dirty="0" err="1">
                <a:ea typeface="宋体" panose="02010600030101010101" pitchFamily="2" charset="-122"/>
              </a:rPr>
              <a:t>Eps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 err="1">
                <a:ea typeface="宋体" panose="02010600030101010101" pitchFamily="2" charset="-122"/>
              </a:rPr>
              <a:t>MinPts</a:t>
            </a:r>
            <a:r>
              <a:rPr lang="en-US" altLang="zh-CN" sz="2400" dirty="0">
                <a:ea typeface="宋体" panose="02010600030101010101" pitchFamily="2" charset="-122"/>
              </a:rPr>
              <a:t> if 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belongs to </a:t>
            </a:r>
            <a:r>
              <a:rPr lang="en-US" altLang="zh-CN" sz="2400" i="1" dirty="0" err="1">
                <a:ea typeface="宋体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宋体" panose="02010600030101010101" pitchFamily="2" charset="-122"/>
              </a:rPr>
              <a:t>Eps</a:t>
            </a:r>
            <a:r>
              <a:rPr lang="en-US" altLang="zh-CN" sz="2400" i="1" dirty="0">
                <a:ea typeface="宋体" panose="02010600030101010101" pitchFamily="2" charset="-122"/>
              </a:rPr>
              <a:t>(q)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core point condition: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|</a:t>
            </a:r>
            <a:r>
              <a:rPr lang="en-US" altLang="zh-CN" sz="2400" i="1" dirty="0" err="1">
                <a:ea typeface="宋体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宋体" panose="02010600030101010101" pitchFamily="2" charset="-122"/>
              </a:rPr>
              <a:t>Eps</a:t>
            </a:r>
            <a:r>
              <a:rPr lang="en-US" altLang="zh-CN" sz="2400" i="1" dirty="0">
                <a:ea typeface="宋体" panose="02010600030101010101" pitchFamily="2" charset="-122"/>
              </a:rPr>
              <a:t> (q)</a:t>
            </a:r>
            <a:r>
              <a:rPr lang="en-US" altLang="zh-CN" sz="2400" dirty="0">
                <a:ea typeface="宋体" panose="02010600030101010101" pitchFamily="2" charset="-122"/>
              </a:rPr>
              <a:t>| ≥ </a:t>
            </a:r>
            <a:r>
              <a:rPr lang="en-US" altLang="zh-CN" sz="2400" i="1" dirty="0" err="1">
                <a:ea typeface="宋体" panose="02010600030101010101" pitchFamily="2" charset="-122"/>
              </a:rPr>
              <a:t>MinPts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grpSp>
        <p:nvGrpSpPr>
          <p:cNvPr id="53252" name="Group 50"/>
          <p:cNvGrpSpPr/>
          <p:nvPr/>
        </p:nvGrpSpPr>
        <p:grpSpPr bwMode="auto">
          <a:xfrm>
            <a:off x="5264150" y="4648200"/>
            <a:ext cx="3879850" cy="1663700"/>
            <a:chOff x="5264150" y="4648200"/>
            <a:chExt cx="3879850" cy="1663700"/>
          </a:xfrm>
        </p:grpSpPr>
        <p:sp>
          <p:nvSpPr>
            <p:cNvPr id="53254" name="Rectangle 2072"/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100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MinPts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Eps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 cm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3255" name="Group 49"/>
            <p:cNvGrpSpPr/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53256" name="Oval 2054"/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57" name="Oval 2055"/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58" name="Oval 2056"/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59" name="Oval 2057"/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60" name="Oval 2058"/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61" name="Oval 2059"/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62" name="Oval 2060"/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63" name="Oval 2061"/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64" name="Oval 2062"/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65" name="Oval 2063"/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66" name="Oval 2064"/>
              <p:cNvSpPr>
                <a:spLocks noChangeArrowheads="1"/>
              </p:cNvSpPr>
              <p:nvPr/>
            </p:nvSpPr>
            <p:spPr bwMode="auto">
              <a:xfrm>
                <a:off x="6270625" y="52070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67" name="Oval 2065"/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68" name="Oval 2066"/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69" name="Oval 2067"/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70" name="Oval 2068"/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71" name="Oval 2069"/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272" name="Rectangle 2070"/>
              <p:cNvSpPr>
                <a:spLocks noChangeArrowheads="1"/>
              </p:cNvSpPr>
              <p:nvPr/>
            </p:nvSpPr>
            <p:spPr bwMode="auto">
              <a:xfrm>
                <a:off x="6324600" y="494665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73" name="Rectangle 2071"/>
              <p:cNvSpPr>
                <a:spLocks noChangeArrowheads="1"/>
              </p:cNvSpPr>
              <p:nvPr/>
            </p:nvSpPr>
            <p:spPr bwMode="auto">
              <a:xfrm>
                <a:off x="5867400" y="571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74" name="Oval 2065"/>
              <p:cNvSpPr>
                <a:spLocks noChangeArrowheads="1"/>
              </p:cNvSpPr>
              <p:nvPr/>
            </p:nvSpPr>
            <p:spPr bwMode="auto">
              <a:xfrm>
                <a:off x="5997575" y="5768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Density-Reachable and Density-Connected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idx="1"/>
          </p:nvPr>
        </p:nvSpPr>
        <p:spPr>
          <a:xfrm>
            <a:off x="539750" y="1447800"/>
            <a:ext cx="5327650" cy="50292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Density-reachable: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 point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is 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density-reachable</a:t>
            </a:r>
            <a:r>
              <a:rPr lang="en-US" altLang="zh-CN" sz="2400" dirty="0">
                <a:ea typeface="宋体" panose="02010600030101010101" pitchFamily="2" charset="-122"/>
              </a:rPr>
              <a:t> from a point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 w.r.t. </a:t>
            </a:r>
            <a:r>
              <a:rPr lang="en-US" altLang="zh-CN" sz="2400" i="1" dirty="0" err="1">
                <a:ea typeface="宋体" panose="02010600030101010101" pitchFamily="2" charset="-122"/>
              </a:rPr>
              <a:t>Eps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 err="1">
                <a:ea typeface="宋体" panose="02010600030101010101" pitchFamily="2" charset="-122"/>
              </a:rPr>
              <a:t>MinPts</a:t>
            </a:r>
            <a:r>
              <a:rPr lang="en-US" altLang="zh-CN" sz="2400" dirty="0">
                <a:ea typeface="宋体" panose="02010600030101010101" pitchFamily="2" charset="-122"/>
              </a:rPr>
              <a:t> if there is a chain of points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 err="1"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 err="1"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 err="1"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 err="1"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such that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i+1</a:t>
            </a:r>
            <a:r>
              <a:rPr lang="en-US" altLang="zh-CN" sz="2400" dirty="0">
                <a:ea typeface="宋体" panose="02010600030101010101" pitchFamily="2" charset="-122"/>
              </a:rPr>
              <a:t> is directly density-reachable from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Density-connected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 point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is 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density-connected</a:t>
            </a:r>
            <a:r>
              <a:rPr lang="en-US" altLang="zh-CN" sz="2400" dirty="0">
                <a:ea typeface="宋体" panose="02010600030101010101" pitchFamily="2" charset="-122"/>
              </a:rPr>
              <a:t> to a point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 w.r.t. </a:t>
            </a:r>
            <a:r>
              <a:rPr lang="en-US" altLang="zh-CN" sz="2400" i="1" dirty="0" err="1">
                <a:ea typeface="宋体" panose="02010600030101010101" pitchFamily="2" charset="-122"/>
              </a:rPr>
              <a:t>Eps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 err="1">
                <a:ea typeface="宋体" panose="02010600030101010101" pitchFamily="2" charset="-122"/>
              </a:rPr>
              <a:t>MinPts</a:t>
            </a:r>
            <a:r>
              <a:rPr lang="en-US" altLang="zh-CN" sz="2400" dirty="0">
                <a:ea typeface="宋体" panose="02010600030101010101" pitchFamily="2" charset="-122"/>
              </a:rPr>
              <a:t> if there is a point </a:t>
            </a:r>
            <a:r>
              <a:rPr lang="en-US" altLang="zh-CN" sz="2400" i="1" dirty="0">
                <a:ea typeface="宋体" panose="02010600030101010101" pitchFamily="2" charset="-122"/>
              </a:rPr>
              <a:t>o </a:t>
            </a:r>
            <a:r>
              <a:rPr lang="en-US" altLang="zh-CN" sz="2400" dirty="0">
                <a:ea typeface="宋体" panose="02010600030101010101" pitchFamily="2" charset="-122"/>
              </a:rPr>
              <a:t>such that both,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 are density-reachable from </a:t>
            </a:r>
            <a:r>
              <a:rPr lang="en-US" altLang="zh-CN" sz="2400" i="1" dirty="0"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ea typeface="宋体" panose="02010600030101010101" pitchFamily="2" charset="-122"/>
              </a:rPr>
              <a:t> w.r.t. </a:t>
            </a:r>
            <a:r>
              <a:rPr lang="en-US" altLang="zh-CN" sz="2400" i="1" dirty="0" err="1">
                <a:ea typeface="宋体" panose="02010600030101010101" pitchFamily="2" charset="-122"/>
              </a:rPr>
              <a:t>Eps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i="1" dirty="0" err="1">
                <a:ea typeface="宋体" panose="02010600030101010101" pitchFamily="2" charset="-122"/>
              </a:rPr>
              <a:t>MinPts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54297" name="Group 1049"/>
          <p:cNvGrpSpPr/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54300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01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02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03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04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05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06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07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08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09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10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11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12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13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14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5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6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17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18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19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20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21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22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23" name="Oval 1073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24" name="Oval 1074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25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26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29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30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31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332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4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70638" y="1752600"/>
            <a:ext cx="2090737" cy="1790700"/>
            <a:chOff x="6370638" y="1752600"/>
            <a:chExt cx="2090737" cy="1790700"/>
          </a:xfrm>
        </p:grpSpPr>
        <p:sp>
          <p:nvSpPr>
            <p:cNvPr id="54276" name="Oval 1028"/>
            <p:cNvSpPr>
              <a:spLocks noChangeArrowheads="1"/>
            </p:cNvSpPr>
            <p:nvPr/>
          </p:nvSpPr>
          <p:spPr bwMode="auto">
            <a:xfrm>
              <a:off x="7019925" y="2459038"/>
              <a:ext cx="100013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77" name="Oval 1029"/>
            <p:cNvSpPr>
              <a:spLocks noChangeArrowheads="1"/>
            </p:cNvSpPr>
            <p:nvPr/>
          </p:nvSpPr>
          <p:spPr bwMode="auto">
            <a:xfrm>
              <a:off x="7356475" y="2570163"/>
              <a:ext cx="98425" cy="10001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78" name="Oval 1030"/>
            <p:cNvSpPr>
              <a:spLocks noChangeArrowheads="1"/>
            </p:cNvSpPr>
            <p:nvPr/>
          </p:nvSpPr>
          <p:spPr bwMode="auto">
            <a:xfrm>
              <a:off x="7356475" y="2235200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79" name="Oval 1031"/>
            <p:cNvSpPr>
              <a:spLocks noChangeArrowheads="1"/>
            </p:cNvSpPr>
            <p:nvPr/>
          </p:nvSpPr>
          <p:spPr bwMode="auto">
            <a:xfrm>
              <a:off x="6908800" y="2905125"/>
              <a:ext cx="98425" cy="10001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80" name="Oval 1032"/>
            <p:cNvSpPr>
              <a:spLocks noChangeArrowheads="1"/>
            </p:cNvSpPr>
            <p:nvPr/>
          </p:nvSpPr>
          <p:spPr bwMode="auto">
            <a:xfrm>
              <a:off x="7132638" y="2682875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81" name="Oval 1033"/>
            <p:cNvSpPr>
              <a:spLocks noChangeArrowheads="1"/>
            </p:cNvSpPr>
            <p:nvPr/>
          </p:nvSpPr>
          <p:spPr bwMode="auto">
            <a:xfrm>
              <a:off x="7132638" y="2905125"/>
              <a:ext cx="98425" cy="10001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82" name="Oval 1034"/>
            <p:cNvSpPr>
              <a:spLocks noChangeArrowheads="1"/>
            </p:cNvSpPr>
            <p:nvPr/>
          </p:nvSpPr>
          <p:spPr bwMode="auto">
            <a:xfrm>
              <a:off x="7467600" y="3017838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83" name="Oval 1035"/>
            <p:cNvSpPr>
              <a:spLocks noChangeArrowheads="1"/>
            </p:cNvSpPr>
            <p:nvPr/>
          </p:nvSpPr>
          <p:spPr bwMode="auto">
            <a:xfrm>
              <a:off x="7467600" y="2011363"/>
              <a:ext cx="98425" cy="10001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84" name="Oval 1036"/>
            <p:cNvSpPr>
              <a:spLocks noChangeArrowheads="1"/>
            </p:cNvSpPr>
            <p:nvPr/>
          </p:nvSpPr>
          <p:spPr bwMode="auto">
            <a:xfrm>
              <a:off x="8137525" y="2682875"/>
              <a:ext cx="100013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85" name="Oval 1037"/>
            <p:cNvSpPr>
              <a:spLocks noChangeArrowheads="1"/>
            </p:cNvSpPr>
            <p:nvPr/>
          </p:nvSpPr>
          <p:spPr bwMode="auto">
            <a:xfrm>
              <a:off x="7915275" y="2235200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86" name="Oval 1038"/>
            <p:cNvSpPr>
              <a:spLocks noChangeArrowheads="1"/>
            </p:cNvSpPr>
            <p:nvPr/>
          </p:nvSpPr>
          <p:spPr bwMode="auto">
            <a:xfrm>
              <a:off x="7356475" y="2794000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87" name="Oval 1039"/>
            <p:cNvSpPr>
              <a:spLocks noChangeArrowheads="1"/>
            </p:cNvSpPr>
            <p:nvPr/>
          </p:nvSpPr>
          <p:spPr bwMode="auto">
            <a:xfrm>
              <a:off x="7578725" y="2570163"/>
              <a:ext cx="100013" cy="10001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88" name="Oval 1040"/>
            <p:cNvSpPr>
              <a:spLocks noChangeArrowheads="1"/>
            </p:cNvSpPr>
            <p:nvPr/>
          </p:nvSpPr>
          <p:spPr bwMode="auto">
            <a:xfrm>
              <a:off x="7802563" y="2905125"/>
              <a:ext cx="100012" cy="10001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89" name="Oval 1041"/>
            <p:cNvSpPr>
              <a:spLocks noChangeArrowheads="1"/>
            </p:cNvSpPr>
            <p:nvPr/>
          </p:nvSpPr>
          <p:spPr bwMode="auto">
            <a:xfrm>
              <a:off x="8361363" y="3017838"/>
              <a:ext cx="100012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90" name="Oval 1042"/>
            <p:cNvSpPr>
              <a:spLocks noChangeArrowheads="1"/>
            </p:cNvSpPr>
            <p:nvPr/>
          </p:nvSpPr>
          <p:spPr bwMode="auto">
            <a:xfrm>
              <a:off x="7086600" y="2438400"/>
              <a:ext cx="1104900" cy="1104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91" name="Oval 1043"/>
            <p:cNvSpPr>
              <a:spLocks noChangeArrowheads="1"/>
            </p:cNvSpPr>
            <p:nvPr/>
          </p:nvSpPr>
          <p:spPr bwMode="auto">
            <a:xfrm>
              <a:off x="6370638" y="2311400"/>
              <a:ext cx="1104900" cy="1104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92" name="Rectangle 1044"/>
            <p:cNvSpPr>
              <a:spLocks noChangeArrowheads="1"/>
            </p:cNvSpPr>
            <p:nvPr/>
          </p:nvSpPr>
          <p:spPr bwMode="auto">
            <a:xfrm>
              <a:off x="7969250" y="205105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3" name="Rectangle 1045"/>
            <p:cNvSpPr>
              <a:spLocks noChangeArrowheads="1"/>
            </p:cNvSpPr>
            <p:nvPr/>
          </p:nvSpPr>
          <p:spPr bwMode="auto">
            <a:xfrm>
              <a:off x="6597650" y="273685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4" name="Oval 1046"/>
            <p:cNvSpPr>
              <a:spLocks noChangeArrowheads="1"/>
            </p:cNvSpPr>
            <p:nvPr/>
          </p:nvSpPr>
          <p:spPr bwMode="auto">
            <a:xfrm>
              <a:off x="7315200" y="1752600"/>
              <a:ext cx="1104900" cy="1104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95" name="Rectangle 1047"/>
            <p:cNvSpPr>
              <a:spLocks noChangeArrowheads="1"/>
            </p:cNvSpPr>
            <p:nvPr/>
          </p:nvSpPr>
          <p:spPr bwMode="auto">
            <a:xfrm>
              <a:off x="7359650" y="250825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i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6" name="Line 1048"/>
            <p:cNvSpPr>
              <a:spLocks noChangeShapeType="1"/>
            </p:cNvSpPr>
            <p:nvPr/>
          </p:nvSpPr>
          <p:spPr bwMode="auto">
            <a:xfrm flipH="1">
              <a:off x="7435850" y="2355850"/>
              <a:ext cx="45720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Line 1085"/>
            <p:cNvSpPr>
              <a:spLocks noChangeShapeType="1"/>
            </p:cNvSpPr>
            <p:nvPr/>
          </p:nvSpPr>
          <p:spPr bwMode="auto">
            <a:xfrm flipV="1">
              <a:off x="6934200" y="2667000"/>
              <a:ext cx="4572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DBSCAN: Density-Based Spatial Clustering of Applications with Noise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98094" y="1436688"/>
            <a:ext cx="8252637" cy="50292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Relies on a </a:t>
            </a:r>
            <a:r>
              <a:rPr lang="en-US" altLang="zh-CN" sz="2400" i="1" dirty="0">
                <a:ea typeface="宋体" panose="02010600030101010101" pitchFamily="2" charset="-122"/>
              </a:rPr>
              <a:t>density-based</a:t>
            </a:r>
            <a:r>
              <a:rPr lang="en-US" altLang="zh-CN" sz="2400" dirty="0">
                <a:ea typeface="宋体" panose="02010600030101010101" pitchFamily="2" charset="-122"/>
              </a:rPr>
              <a:t> notion of cluster:  A </a:t>
            </a:r>
            <a:r>
              <a:rPr lang="en-US" altLang="zh-CN" sz="2400" i="1" dirty="0">
                <a:ea typeface="宋体" panose="02010600030101010101" pitchFamily="2" charset="-122"/>
              </a:rPr>
              <a:t>cluster</a:t>
            </a:r>
            <a:r>
              <a:rPr lang="en-US" altLang="zh-CN" sz="2400" dirty="0">
                <a:ea typeface="宋体" panose="02010600030101010101" pitchFamily="2" charset="-122"/>
              </a:rPr>
              <a:t> is defined as a maximal set of density-connected points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Discovers clusters of arbitrary shape in spatial databases with noise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5301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FA9F1F0-DCB3-44A8-A735-EE27C2CB118E}" type="slidenum">
              <a:rPr lang="en-US" altLang="zh-CN" sz="1200"/>
            </a:fld>
            <a:endParaRPr lang="en-US" altLang="zh-CN" sz="1200"/>
          </a:p>
        </p:txBody>
      </p:sp>
      <p:grpSp>
        <p:nvGrpSpPr>
          <p:cNvPr id="55300" name="Group 4"/>
          <p:cNvGrpSpPr/>
          <p:nvPr/>
        </p:nvGrpSpPr>
        <p:grpSpPr bwMode="auto">
          <a:xfrm>
            <a:off x="2057400" y="3505200"/>
            <a:ext cx="6324600" cy="2743200"/>
            <a:chOff x="672" y="1824"/>
            <a:chExt cx="4608" cy="2112"/>
          </a:xfrm>
        </p:grpSpPr>
        <p:sp>
          <p:nvSpPr>
            <p:cNvPr id="55302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03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04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05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06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07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08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09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10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11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12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13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14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15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16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17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18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19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20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21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22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5323" name="AutoShape 26"/>
            <p:cNvSpPr/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Core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4" name="AutoShape 27"/>
            <p:cNvSpPr/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Border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5" name="AutoShape 28"/>
            <p:cNvSpPr/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Outlier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6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Eps = 1cm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MinPts = 5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7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92125"/>
            <a:ext cx="7437437" cy="574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DBSCAN: The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001000" cy="502920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Arbitrary select a point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Retrieve all points density-reachable from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w.r.t. </a:t>
            </a:r>
            <a:r>
              <a:rPr lang="en-US" altLang="zh-CN" sz="2400" i="1" dirty="0" err="1">
                <a:ea typeface="宋体" panose="02010600030101010101" pitchFamily="2" charset="-122"/>
              </a:rPr>
              <a:t>Eps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i="1" dirty="0" err="1">
                <a:ea typeface="宋体" panose="02010600030101010101" pitchFamily="2" charset="-122"/>
              </a:rPr>
              <a:t>MinPts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If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is a core point, a cluster is formed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If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is a border point, no points are density-reachable from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and DBSCAN visits the next point of the database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Continue the process until all of the points have been processed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5632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D733AA0-CA20-474C-B93E-2FDE542A8D7E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92125"/>
            <a:ext cx="7437437" cy="387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DBSCAN: Sensitive to Parameters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419" y="1108075"/>
            <a:ext cx="8305800" cy="3124200"/>
          </a:xfrm>
        </p:spPr>
      </p:pic>
      <p:sp>
        <p:nvSpPr>
          <p:cNvPr id="57350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E1D63DC-5637-4BF7-9D76-23B6B7A3439D}" type="slidenum">
              <a:rPr lang="en-US" altLang="zh-CN" sz="1200"/>
            </a:fld>
            <a:endParaRPr lang="en-US" altLang="zh-CN" sz="120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9" y="47244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268663"/>
            <a:ext cx="1524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K-Means</a:t>
            </a:r>
            <a:r>
              <a:rPr lang="en-US" altLang="zh-CN" dirty="0"/>
              <a:t> Algorithm (MacQueen’67)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3792" y="998161"/>
                <a:ext cx="8350696" cy="34132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the k-means algorithm is performed:</a:t>
                </a:r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/>
                  <a:t>Randomly pick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data points as the seed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/>
                  <a:t>Recursively run the following steps until converge</a:t>
                </a:r>
                <a:endParaRPr lang="en-US" altLang="zh-CN" dirty="0"/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altLang="zh-CN" dirty="0"/>
                  <a:t>Assign each point to the cluster with the nearest seed point  </a:t>
                </a:r>
                <a:endParaRPr lang="en-US" altLang="zh-CN" dirty="0"/>
              </a:p>
              <a:p>
                <a:pPr marL="1371600" lvl="2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altLang="zh-CN" dirty="0"/>
                  <a:t>Update the seed point for each cluster</a:t>
                </a:r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792" y="998161"/>
                <a:ext cx="8350696" cy="3413295"/>
              </a:xfrm>
              <a:blipFill rotWithShape="1">
                <a:blip r:embed="rId1"/>
                <a:stretch>
                  <a:fillRect l="-5" t="-17" r="2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303744" y="2653018"/>
                <a:ext cx="2569806" cy="458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dirty="0">
                                              <a:latin typeface="Cambria Math" panose="02040503050406030204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dirty="0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744" y="2653018"/>
                <a:ext cx="2569806" cy="458459"/>
              </a:xfrm>
              <a:prstGeom prst="rect">
                <a:avLst/>
              </a:prstGeom>
              <a:blipFill rotWithShape="1">
                <a:blip r:embed="rId2"/>
                <a:stretch>
                  <a:fillRect l="-18" t="-136" r="17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71268" y="3404649"/>
                <a:ext cx="184749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68" y="3404649"/>
                <a:ext cx="1847492" cy="871264"/>
              </a:xfrm>
              <a:prstGeom prst="rect">
                <a:avLst/>
              </a:prstGeom>
              <a:blipFill rotWithShape="1">
                <a:blip r:embed="rId3"/>
                <a:stretch>
                  <a:fillRect l="-19" t="-48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Example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8461" y="1753027"/>
            <a:ext cx="5627077" cy="422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内容占位符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1772816"/>
            <a:ext cx="5627077" cy="422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内容占位符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1772816"/>
            <a:ext cx="5627077" cy="422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内容占位符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1772816"/>
            <a:ext cx="5627077" cy="422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内容占位符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1772816"/>
            <a:ext cx="5627077" cy="422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内容占位符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1772816"/>
            <a:ext cx="5627077" cy="422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内容占位符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1772816"/>
            <a:ext cx="5627077" cy="422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chemeClr val="tx1"/>
                </a:solidFill>
              </a:rPr>
              <a:t>K-Means</a:t>
            </a:r>
            <a:r>
              <a:rPr lang="en-US" altLang="zh-CN" dirty="0"/>
              <a:t> Algorithm (MacQueen’67)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3792" y="899583"/>
                <a:ext cx="8350696" cy="34132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the k-means algorithm is performed:</a:t>
                </a:r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/>
                  <a:t>Randomly pick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data points as the seed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/>
                  <a:t>Recursively run the following steps until converge</a:t>
                </a:r>
                <a:endParaRPr lang="en-US" altLang="zh-CN" dirty="0"/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altLang="zh-CN" dirty="0"/>
                  <a:t>Assign each point to the cluster with the nearest seed point  </a:t>
                </a:r>
                <a:endParaRPr lang="en-US" altLang="zh-CN" dirty="0"/>
              </a:p>
              <a:p>
                <a:pPr marL="1371600" lvl="2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altLang="zh-CN" dirty="0"/>
                  <a:t>Update the seed point for each cluster</a:t>
                </a:r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792" y="899583"/>
                <a:ext cx="8350696" cy="3413295"/>
              </a:xfrm>
              <a:blipFill rotWithShape="1">
                <a:blip r:embed="rId1"/>
                <a:stretch>
                  <a:fillRect l="-5" t="-12" r="2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303744" y="2653018"/>
                <a:ext cx="2569806" cy="458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dirty="0">
                                              <a:latin typeface="Cambria Math" panose="02040503050406030204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dirty="0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744" y="2653018"/>
                <a:ext cx="2569806" cy="458459"/>
              </a:xfrm>
              <a:prstGeom prst="rect">
                <a:avLst/>
              </a:prstGeom>
              <a:blipFill rotWithShape="1">
                <a:blip r:embed="rId2"/>
                <a:stretch>
                  <a:fillRect l="-18" t="-136" r="17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71268" y="3404649"/>
                <a:ext cx="184749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68" y="3404649"/>
                <a:ext cx="1847492" cy="871264"/>
              </a:xfrm>
              <a:prstGeom prst="rect">
                <a:avLst/>
              </a:prstGeom>
              <a:blipFill rotWithShape="1">
                <a:blip r:embed="rId3"/>
                <a:stretch>
                  <a:fillRect l="-19" t="-48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/>
              <p:nvPr/>
            </p:nvSpPr>
            <p:spPr bwMode="auto">
              <a:xfrm>
                <a:off x="793304" y="4648027"/>
                <a:ext cx="8350696" cy="2094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lvl1pPr marL="342900" indent="-342900" algn="l" rtl="0" eaLnBrk="1" fontAlgn="base" hangingPunct="1">
                  <a:spcBef>
                    <a:spcPct val="50000"/>
                  </a:spcBef>
                  <a:spcAft>
                    <a:spcPct val="2500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00000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>
                    <a:solidFill>
                      <a:srgbClr val="000000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r>
                  <a:rPr lang="en-US" altLang="zh-CN" dirty="0">
                    <a:solidFill>
                      <a:srgbClr val="FF0000"/>
                    </a:solidFill>
                  </a:rPr>
                  <a:t>The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FF0000"/>
                    </a:solidFill>
                  </a:rPr>
                  <a:t> don’t need to be a real data point</a:t>
                </a:r>
                <a:endParaRPr lang="en-US" altLang="zh-CN" kern="0" dirty="0">
                  <a:solidFill>
                    <a:srgbClr val="FF0000"/>
                  </a:solidFill>
                </a:endParaRPr>
              </a:p>
              <a:p>
                <a:r>
                  <a:rPr lang="en-US" altLang="zh-CN" kern="0" dirty="0">
                    <a:solidFill>
                      <a:srgbClr val="FF0000"/>
                    </a:solidFill>
                  </a:rPr>
                  <a:t>It is possible that empty clusters appear</a:t>
                </a:r>
                <a:endParaRPr lang="en-US" altLang="zh-CN" kern="0" dirty="0">
                  <a:solidFill>
                    <a:srgbClr val="FF0000"/>
                  </a:solidFill>
                </a:endParaRPr>
              </a:p>
              <a:p>
                <a:r>
                  <a:rPr lang="en-US" altLang="zh-CN" kern="0" dirty="0">
                    <a:solidFill>
                      <a:srgbClr val="FF0000"/>
                    </a:solidFill>
                  </a:rPr>
                  <a:t>Converge?</a:t>
                </a:r>
                <a:endParaRPr lang="en-US" altLang="zh-CN" kern="0" dirty="0">
                  <a:solidFill>
                    <a:srgbClr val="FF0000"/>
                  </a:solidFill>
                </a:endParaRPr>
              </a:p>
              <a:p>
                <a:r>
                  <a:rPr lang="en-US" altLang="zh-CN" kern="0" dirty="0">
                    <a:solidFill>
                      <a:srgbClr val="FF0000"/>
                    </a:solidFill>
                  </a:rPr>
                  <a:t>Complexity </a:t>
                </a:r>
                <a:endParaRPr lang="en-US" altLang="zh-CN" kern="0" dirty="0">
                  <a:solidFill>
                    <a:srgbClr val="FF000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kern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kern="0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304" y="4648027"/>
                <a:ext cx="8350696" cy="2094773"/>
              </a:xfrm>
              <a:prstGeom prst="rect">
                <a:avLst/>
              </a:prstGeom>
              <a:blipFill rotWithShape="1">
                <a:blip r:embed="rId5"/>
                <a:stretch>
                  <a:fillRect l="-2" t="-22" b="-437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822416" y="3422761"/>
                <a:ext cx="3062890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𝑇𝑆𝐷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16" y="3422761"/>
                <a:ext cx="3062890" cy="871264"/>
              </a:xfrm>
              <a:prstGeom prst="rect">
                <a:avLst/>
              </a:prstGeom>
              <a:blipFill rotWithShape="1">
                <a:blip r:embed="rId6"/>
                <a:stretch>
                  <a:fillRect l="-3" t="-13" r="1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47986" y="2114808"/>
                <a:ext cx="33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86" y="2114808"/>
                <a:ext cx="33938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82" t="-70" r="8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67910" y="2699986"/>
                <a:ext cx="41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0" y="2699986"/>
                <a:ext cx="41633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20" t="-163" r="65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034270" y="2698826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70" y="2698826"/>
                <a:ext cx="41126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19" t="-21" r="67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193650" y="2690686"/>
                <a:ext cx="382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50" y="2690686"/>
                <a:ext cx="3827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27" t="-52" r="82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673443" y="6270241"/>
                <a:ext cx="1157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𝑡𝑁𝐾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443" y="6270241"/>
                <a:ext cx="1157048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8" t="-68" r="1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chemeClr val="tx1"/>
                </a:solidFill>
              </a:rPr>
              <a:t>K-Means</a:t>
            </a:r>
            <a:r>
              <a:rPr lang="en-US" altLang="zh-CN" dirty="0"/>
              <a:t> Algorithm (MacQueen’67)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3792" y="899583"/>
                <a:ext cx="8350696" cy="34132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the k-means algorithm is performed:</a:t>
                </a:r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/>
                  <a:t>Randomly pick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data points as the seed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/>
                  <a:t>Recursively run the following steps until converge</a:t>
                </a:r>
                <a:endParaRPr lang="en-US" altLang="zh-CN" dirty="0"/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altLang="zh-CN" dirty="0"/>
                  <a:t>Assign each object to the cluster with the nearest seed point  </a:t>
                </a:r>
                <a:endParaRPr lang="en-US" altLang="zh-CN" dirty="0"/>
              </a:p>
              <a:p>
                <a:pPr marL="1371600" lvl="2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altLang="zh-CN" dirty="0"/>
                  <a:t>Update the seed point for each cluster</a:t>
                </a:r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792" y="899583"/>
                <a:ext cx="8350696" cy="3413295"/>
              </a:xfrm>
              <a:blipFill rotWithShape="1">
                <a:blip r:embed="rId1"/>
                <a:stretch>
                  <a:fillRect l="-5" t="-12" r="2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303744" y="2653018"/>
                <a:ext cx="2568204" cy="458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dirty="0">
                                              <a:latin typeface="Cambria Math" panose="02040503050406030204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dirty="0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744" y="2653018"/>
                <a:ext cx="2568204" cy="458459"/>
              </a:xfrm>
              <a:prstGeom prst="rect">
                <a:avLst/>
              </a:prstGeom>
              <a:blipFill rotWithShape="1">
                <a:blip r:embed="rId2"/>
                <a:stretch>
                  <a:fillRect l="-18" t="-136" r="4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71268" y="3404649"/>
                <a:ext cx="184749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68" y="3404649"/>
                <a:ext cx="1847492" cy="871264"/>
              </a:xfrm>
              <a:prstGeom prst="rect">
                <a:avLst/>
              </a:prstGeom>
              <a:blipFill rotWithShape="1">
                <a:blip r:embed="rId3"/>
                <a:stretch>
                  <a:fillRect l="-19" t="-48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/>
              <p:nvPr/>
            </p:nvSpPr>
            <p:spPr bwMode="auto">
              <a:xfrm>
                <a:off x="793304" y="4648027"/>
                <a:ext cx="8350696" cy="2094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lnSpcReduction="10000"/>
              </a:bodyPr>
              <a:lstStyle>
                <a:lvl1pPr marL="342900" indent="-342900" algn="l" rtl="0" eaLnBrk="1" fontAlgn="base" hangingPunct="1">
                  <a:spcBef>
                    <a:spcPct val="50000"/>
                  </a:spcBef>
                  <a:spcAft>
                    <a:spcPct val="2500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00000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>
                    <a:solidFill>
                      <a:srgbClr val="000000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r>
                  <a:rPr lang="en-US" altLang="zh-CN" dirty="0">
                    <a:solidFill>
                      <a:srgbClr val="FF0000"/>
                    </a:solidFill>
                  </a:rPr>
                  <a:t>Greedy algorithm leads to local optimum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kern="0" dirty="0">
                    <a:solidFill>
                      <a:srgbClr val="FF0000"/>
                    </a:solidFill>
                  </a:rPr>
                  <a:t>In practice, we can run it from multiple starting points and pick the solution with the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𝑇𝑆𝐷</m:t>
                        </m:r>
                      </m:sub>
                    </m:sSub>
                  </m:oMath>
                </a14:m>
                <a:endParaRPr lang="en-US" altLang="zh-CN" kern="0" dirty="0"/>
              </a:p>
              <a:p>
                <a:r>
                  <a:rPr lang="en-US" altLang="zh-CN" kern="0" dirty="0">
                    <a:solidFill>
                      <a:srgbClr val="FF0000"/>
                    </a:solidFill>
                  </a:rPr>
                  <a:t>Implicit assumptions about the “shapes” of clusters</a:t>
                </a:r>
                <a:endParaRPr lang="en-US" altLang="zh-CN" kern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kern="0" dirty="0">
                    <a:solidFill>
                      <a:srgbClr val="FF0000"/>
                    </a:solidFill>
                  </a:rPr>
                  <a:t>Spherical</a:t>
                </a:r>
                <a:endParaRPr lang="en-US" altLang="zh-CN" kern="0" dirty="0">
                  <a:solidFill>
                    <a:srgbClr val="FF000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kern="0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304" y="4648027"/>
                <a:ext cx="8350696" cy="2094773"/>
              </a:xfrm>
              <a:prstGeom prst="rect">
                <a:avLst/>
              </a:prstGeom>
              <a:blipFill rotWithShape="1">
                <a:blip r:embed="rId5"/>
                <a:stretch>
                  <a:fillRect l="-2" t="-22" b="-187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822416" y="3422761"/>
                <a:ext cx="3012428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𝑇𝑆𝐷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16" y="3422761"/>
                <a:ext cx="3012428" cy="871264"/>
              </a:xfrm>
              <a:prstGeom prst="rect">
                <a:avLst/>
              </a:prstGeom>
              <a:blipFill rotWithShape="1">
                <a:blip r:embed="rId6"/>
                <a:stretch>
                  <a:fillRect l="-3" t="-13" r="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 with a input of distance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4516158"/>
            <a:ext cx="8350696" cy="2203729"/>
          </a:xfrm>
        </p:spPr>
        <p:txBody>
          <a:bodyPr/>
          <a:lstStyle/>
          <a:p>
            <a:r>
              <a:rPr lang="en-US" altLang="zh-CN" dirty="0"/>
              <a:t>Input: a pair-wise distance matrix </a:t>
            </a:r>
            <a:endParaRPr lang="en-US" altLang="zh-CN" dirty="0"/>
          </a:p>
          <a:p>
            <a:pPr lvl="1"/>
            <a:r>
              <a:rPr lang="en-US" altLang="zh-CN" dirty="0" err="1"/>
              <a:t>Kmeans</a:t>
            </a:r>
            <a:r>
              <a:rPr lang="en-US" altLang="zh-CN" dirty="0"/>
              <a:t> cannot be applied, why?</a:t>
            </a:r>
            <a:endParaRPr lang="en-US" altLang="zh-CN" dirty="0"/>
          </a:p>
          <a:p>
            <a:pPr lvl="1"/>
            <a:r>
              <a:rPr lang="en-US" altLang="zh-CN" dirty="0"/>
              <a:t>The seed nodes of each cluster are virtual points 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563083" y="878423"/>
            <a:ext cx="4320715" cy="3347971"/>
            <a:chOff x="1054003" y="798240"/>
            <a:chExt cx="4320715" cy="3347971"/>
          </a:xfrm>
        </p:grpSpPr>
        <p:sp>
          <p:nvSpPr>
            <p:cNvPr id="4" name="椭圆 3"/>
            <p:cNvSpPr/>
            <p:nvPr/>
          </p:nvSpPr>
          <p:spPr bwMode="auto">
            <a:xfrm>
              <a:off x="2234811" y="141697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2387211" y="156937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539611" y="1198262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2833940" y="1500733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272038" y="1831127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587797" y="278857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609901" y="3135252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799528" y="270480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915864" y="255240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095021" y="278857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3758811" y="294097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911211" y="309337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731078" y="798240"/>
              <a:ext cx="0" cy="334797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1054003" y="3559878"/>
              <a:ext cx="432071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组合 38"/>
          <p:cNvGrpSpPr/>
          <p:nvPr/>
        </p:nvGrpSpPr>
        <p:grpSpPr>
          <a:xfrm>
            <a:off x="4751172" y="1088004"/>
            <a:ext cx="4320715" cy="3347971"/>
            <a:chOff x="5351485" y="869205"/>
            <a:chExt cx="4320715" cy="3347971"/>
          </a:xfrm>
        </p:grpSpPr>
        <p:sp>
          <p:nvSpPr>
            <p:cNvPr id="22" name="椭圆 21"/>
            <p:cNvSpPr/>
            <p:nvPr/>
          </p:nvSpPr>
          <p:spPr bwMode="auto">
            <a:xfrm>
              <a:off x="6477599" y="156937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6629999" y="172177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6782399" y="1350662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7076728" y="1653133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6514826" y="1983527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7830585" y="294097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7852689" y="3287652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8042316" y="285720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8158652" y="2704809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8337809" y="294097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8001599" y="309337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8153999" y="3245771"/>
              <a:ext cx="83762" cy="8376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7369914" y="869205"/>
              <a:ext cx="0" cy="334797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5351485" y="2674473"/>
              <a:ext cx="432071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3501741" y="5818855"/>
                <a:ext cx="184749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41" y="5818855"/>
                <a:ext cx="1847492" cy="871264"/>
              </a:xfrm>
              <a:prstGeom prst="rect">
                <a:avLst/>
              </a:prstGeom>
              <a:blipFill rotWithShape="1">
                <a:blip r:embed="rId1"/>
                <a:stretch>
                  <a:fillRect l="-19" t="-40" r="34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088" y="188639"/>
            <a:ext cx="8172400" cy="977045"/>
          </a:xfrm>
        </p:spPr>
        <p:txBody>
          <a:bodyPr/>
          <a:lstStyle/>
          <a:p>
            <a:r>
              <a:rPr lang="en-US" altLang="zh-CN" dirty="0"/>
              <a:t>Partitioning Around </a:t>
            </a:r>
            <a:r>
              <a:rPr lang="en-US" altLang="zh-CN" dirty="0" err="1"/>
              <a:t>Medoids</a:t>
            </a:r>
            <a:r>
              <a:rPr lang="en-US" altLang="zh-CN" dirty="0"/>
              <a:t> (PAM) Kaufman &amp; Rousseeuw’87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00733"/>
            <a:ext cx="8350696" cy="5219155"/>
          </a:xfrm>
        </p:spPr>
        <p:txBody>
          <a:bodyPr/>
          <a:lstStyle/>
          <a:p>
            <a:r>
              <a:rPr lang="en-US" altLang="zh-CN" dirty="0"/>
              <a:t>The seeds in </a:t>
            </a:r>
            <a:r>
              <a:rPr lang="en-US" altLang="zh-CN" dirty="0" err="1"/>
              <a:t>Kmeans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Centroid: the “middle” of a cluster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742950" lvl="2" indent="-342900">
              <a:spcBef>
                <a:spcPct val="50000"/>
              </a:spcBef>
              <a:spcAft>
                <a:spcPct val="25000"/>
              </a:spcAft>
              <a:buBlip>
                <a:blip r:embed="rId1"/>
              </a:buBlip>
            </a:pPr>
            <a:r>
              <a:rPr lang="en-US" altLang="zh-CN" dirty="0"/>
              <a:t>Not necessarily a real point in a cluster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seeds in </a:t>
            </a:r>
            <a:r>
              <a:rPr lang="en-US" altLang="zh-CN" dirty="0" err="1"/>
              <a:t>Kmedoids</a:t>
            </a:r>
            <a:endParaRPr lang="en-US" altLang="zh-CN" dirty="0"/>
          </a:p>
          <a:p>
            <a:pPr lvl="1"/>
            <a:r>
              <a:rPr lang="en-US" altLang="zh-CN" dirty="0" err="1"/>
              <a:t>Medoid</a:t>
            </a:r>
            <a:r>
              <a:rPr lang="en-US" altLang="zh-CN" dirty="0"/>
              <a:t>: the centrally located </a:t>
            </a:r>
            <a:r>
              <a:rPr lang="en-US" altLang="zh-CN" dirty="0">
                <a:solidFill>
                  <a:srgbClr val="FF0000"/>
                </a:solidFill>
              </a:rPr>
              <a:t>point</a:t>
            </a:r>
            <a:r>
              <a:rPr lang="en-US" altLang="zh-CN" dirty="0"/>
              <a:t> in the cluster. 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271395" y="2580064"/>
                <a:ext cx="184749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95" y="2580064"/>
                <a:ext cx="1847492" cy="871264"/>
              </a:xfrm>
              <a:prstGeom prst="rect">
                <a:avLst/>
              </a:prstGeom>
              <a:blipFill rotWithShape="1">
                <a:blip r:embed="rId2"/>
                <a:stretch>
                  <a:fillRect l="-28" t="-7" r="8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自定义 5">
      <a:majorFont>
        <a:latin typeface="Palatino Linotype"/>
        <a:ea typeface="黑体"/>
        <a:cs typeface=""/>
      </a:majorFont>
      <a:minorFont>
        <a:latin typeface="Palatino Linotyp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32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32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01_Intro_DM</Template>
  <TotalTime>0</TotalTime>
  <Words>12537</Words>
  <Application>WPS 演示</Application>
  <PresentationFormat>全屏显示(4:3)</PresentationFormat>
  <Paragraphs>615</Paragraphs>
  <Slides>39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Arial</vt:lpstr>
      <vt:lpstr>宋体</vt:lpstr>
      <vt:lpstr>Wingdings</vt:lpstr>
      <vt:lpstr>Trebuchet MS</vt:lpstr>
      <vt:lpstr>Times New Roman</vt:lpstr>
      <vt:lpstr>Cambria Math</vt:lpstr>
      <vt:lpstr>Cambria Math</vt:lpstr>
      <vt:lpstr>Palatino Linotype</vt:lpstr>
      <vt:lpstr>微软雅黑</vt:lpstr>
      <vt:lpstr>Arial Unicode MS</vt:lpstr>
      <vt:lpstr>黑体</vt:lpstr>
      <vt:lpstr>Calibri</vt:lpstr>
      <vt:lpstr>Tahoma</vt:lpstr>
      <vt:lpstr>Verdana</vt:lpstr>
      <vt:lpstr>Garamond</vt:lpstr>
      <vt:lpstr>BatangChe</vt:lpstr>
      <vt:lpstr>Segoe Print</vt:lpstr>
      <vt:lpstr>Capsules</vt:lpstr>
      <vt:lpstr>So Far…</vt:lpstr>
      <vt:lpstr>Discovering clusters: Clustering</vt:lpstr>
      <vt:lpstr>What is Clustering and Why?</vt:lpstr>
      <vt:lpstr>The K-Means Algorithm (MacQueen’67) </vt:lpstr>
      <vt:lpstr>K-Means Example</vt:lpstr>
      <vt:lpstr>The K-Means Algorithm (MacQueen’67) </vt:lpstr>
      <vt:lpstr>The K-Means Algorithm (MacQueen’67) </vt:lpstr>
      <vt:lpstr>Clustering with a input of distance matrix</vt:lpstr>
      <vt:lpstr>Partitioning Around Medoids (PAM) Kaufman &amp; Rousseeuw’87 </vt:lpstr>
      <vt:lpstr>K-Medoids with input</vt:lpstr>
      <vt:lpstr>How to find the medoid</vt:lpstr>
      <vt:lpstr>K-Medoids with vectors input</vt:lpstr>
      <vt:lpstr>Density Estimation</vt:lpstr>
      <vt:lpstr>Gaussian Mixture Model</vt:lpstr>
      <vt:lpstr>Gaussian Mixture Model</vt:lpstr>
      <vt:lpstr>Parameters Estimation for GMM</vt:lpstr>
      <vt:lpstr>Gaussian Mixture Model</vt:lpstr>
      <vt:lpstr>Parameters Estimation for GMM</vt:lpstr>
      <vt:lpstr>Expectation Maximization</vt:lpstr>
      <vt:lpstr>Convex sets</vt:lpstr>
      <vt:lpstr>Convex functions</vt:lpstr>
      <vt:lpstr>PowerPoint 演示文稿</vt:lpstr>
      <vt:lpstr>Jensen’s inequality</vt:lpstr>
      <vt:lpstr>How EM works: an illustrative example</vt:lpstr>
      <vt:lpstr>Problem Description</vt:lpstr>
      <vt:lpstr>EM algorithm</vt:lpstr>
      <vt:lpstr>Details</vt:lpstr>
      <vt:lpstr>Details</vt:lpstr>
      <vt:lpstr>Proof of convergence</vt:lpstr>
      <vt:lpstr>Algorithm Summary</vt:lpstr>
      <vt:lpstr>Gaussian Mixture Model: An example</vt:lpstr>
      <vt:lpstr>Distance versus connectivity based on density </vt:lpstr>
      <vt:lpstr>Kmeans Output</vt:lpstr>
      <vt:lpstr>Density-Based Clustering Methods</vt:lpstr>
      <vt:lpstr>Density-Based Clustering: Basic Concepts</vt:lpstr>
      <vt:lpstr>Density-Reachable and Density-Connected</vt:lpstr>
      <vt:lpstr>DBSCAN: Density-Based Spatial Clustering of Applications with Noise</vt:lpstr>
      <vt:lpstr>DBSCAN: The Algorithm</vt:lpstr>
      <vt:lpstr>DBSCAN: Sensitive to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dc:creator>dcai</dc:creator>
  <cp:lastModifiedBy>zhaozhou</cp:lastModifiedBy>
  <cp:revision>837</cp:revision>
  <cp:lastPrinted>2020-05-29T01:01:00Z</cp:lastPrinted>
  <dcterms:created xsi:type="dcterms:W3CDTF">2010-09-01T11:19:00Z</dcterms:created>
  <dcterms:modified xsi:type="dcterms:W3CDTF">2021-09-11T14:09:34Z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D93B48F38EF846F780E97AF9032B1C08</vt:lpwstr>
  </property>
  <property fmtid="{D5CDD505-2E9C-101B-9397-08002B2CF9AE}" pid="3" name="KSOProductBuildVer">
    <vt:lpwstr>2052-11.1.0.10700</vt:lpwstr>
  </property>
</Properties>
</file>