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704" r:id="rId3"/>
    <p:sldId id="708" r:id="rId5"/>
    <p:sldId id="706" r:id="rId6"/>
    <p:sldId id="707" r:id="rId7"/>
    <p:sldId id="682" r:id="rId8"/>
    <p:sldId id="644" r:id="rId9"/>
    <p:sldId id="639" r:id="rId10"/>
    <p:sldId id="640" r:id="rId11"/>
    <p:sldId id="653" r:id="rId12"/>
    <p:sldId id="711" r:id="rId13"/>
    <p:sldId id="728" r:id="rId14"/>
    <p:sldId id="654" r:id="rId15"/>
    <p:sldId id="729" r:id="rId16"/>
    <p:sldId id="656" r:id="rId17"/>
    <p:sldId id="657" r:id="rId18"/>
    <p:sldId id="658" r:id="rId19"/>
    <p:sldId id="661" r:id="rId20"/>
    <p:sldId id="659" r:id="rId21"/>
    <p:sldId id="662" r:id="rId22"/>
    <p:sldId id="730" r:id="rId23"/>
    <p:sldId id="660" r:id="rId24"/>
    <p:sldId id="663" r:id="rId25"/>
    <p:sldId id="664" r:id="rId26"/>
    <p:sldId id="670" r:id="rId27"/>
    <p:sldId id="665" r:id="rId28"/>
    <p:sldId id="671" r:id="rId29"/>
    <p:sldId id="672" r:id="rId30"/>
    <p:sldId id="675" r:id="rId31"/>
    <p:sldId id="676" r:id="rId32"/>
    <p:sldId id="677" r:id="rId33"/>
    <p:sldId id="678" r:id="rId34"/>
    <p:sldId id="679" r:id="rId35"/>
    <p:sldId id="680" r:id="rId36"/>
    <p:sldId id="727" r:id="rId37"/>
    <p:sldId id="681" r:id="rId38"/>
    <p:sldId id="683" r:id="rId39"/>
    <p:sldId id="684" r:id="rId40"/>
    <p:sldId id="685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81818" autoAdjust="0"/>
  </p:normalViewPr>
  <p:slideViewPr>
    <p:cSldViewPr>
      <p:cViewPr varScale="1">
        <p:scale>
          <a:sx n="49" d="100"/>
          <a:sy n="49" d="100"/>
        </p:scale>
        <p:origin x="1731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EDC8869-E538-4A6A-AE48-4A11DEEF9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B579EBC-0DC3-4C60-8806-5F179861AE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CCB6A4A-702A-463B-BAA2-A5F3477489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3.png"/><Relationship Id="rId3" Type="http://schemas.openxmlformats.org/officeDocument/2006/relationships/hyperlink" Target="http://en.wikipedia.org/wiki/Trace_(linear_algebra)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3.png"/><Relationship Id="rId3" Type="http://schemas.openxmlformats.org/officeDocument/2006/relationships/hyperlink" Target="http://en.wikipedia.org/wiki/Trace_(linear_algebra)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ACB64-EB29-4F29-8B46-BDB0BFBD900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b="1" dirty="0"/>
              <a:t>S</a:t>
            </a:r>
            <a:r>
              <a:rPr lang="en-US" altLang="zh-CN" sz="1300" i="1" baseline="-25000" dirty="0"/>
              <a:t>W</a:t>
            </a:r>
            <a:r>
              <a:rPr lang="en-US" altLang="zh-CN" sz="1300" i="1" dirty="0"/>
              <a:t>  </a:t>
            </a:r>
            <a:r>
              <a:rPr lang="en-US" altLang="zh-CN" sz="1300" dirty="0"/>
              <a:t>is called</a:t>
            </a:r>
            <a:r>
              <a:rPr lang="en-US" altLang="zh-CN" sz="1300" i="1" dirty="0"/>
              <a:t> </a:t>
            </a:r>
            <a:r>
              <a:rPr lang="en-US" altLang="zh-CN" sz="1300" dirty="0"/>
              <a:t>the </a:t>
            </a:r>
            <a:r>
              <a:rPr lang="en-US" altLang="zh-CN" sz="1300" i="1" dirty="0"/>
              <a:t>within-class scatter matrix</a:t>
            </a:r>
            <a:r>
              <a:rPr lang="en-US" altLang="zh-CN" sz="1300" dirty="0"/>
              <a:t>. </a:t>
            </a:r>
            <a:endParaRPr lang="en-US" altLang="zh-CN" sz="1300" dirty="0"/>
          </a:p>
          <a:p>
            <a:r>
              <a:rPr lang="en-US" altLang="zh-CN" sz="1300" dirty="0"/>
              <a:t>It is proportional to the sample covariance matrix for the pooled </a:t>
            </a:r>
            <a:r>
              <a:rPr lang="en-US" altLang="zh-CN" sz="1300" i="1" dirty="0"/>
              <a:t>p</a:t>
            </a:r>
            <a:r>
              <a:rPr lang="en-US" altLang="zh-CN" sz="1300" dirty="0"/>
              <a:t>-dimensional data</a:t>
            </a:r>
            <a:endParaRPr lang="en-US" altLang="zh-CN" sz="1300" dirty="0"/>
          </a:p>
          <a:p>
            <a:r>
              <a:rPr lang="en-US" altLang="zh-CN" sz="1300" dirty="0"/>
              <a:t>It is symmetric and positive semi-definite, and is usually nonsingular if </a:t>
            </a:r>
            <a:r>
              <a:rPr lang="en-US" altLang="zh-CN" sz="1300" i="1" dirty="0"/>
              <a:t>n &gt; p</a:t>
            </a:r>
            <a:endParaRPr lang="en-US" altLang="zh-CN" sz="1300" i="1" dirty="0"/>
          </a:p>
          <a:p>
            <a:endParaRPr lang="en-US" altLang="zh-CN" sz="1300" dirty="0"/>
          </a:p>
          <a:p>
            <a:r>
              <a:rPr lang="en-US" altLang="zh-CN" sz="1300" b="1" dirty="0"/>
              <a:t>S</a:t>
            </a:r>
            <a:r>
              <a:rPr lang="en-US" altLang="zh-CN" sz="1300" i="1" baseline="-25000" dirty="0"/>
              <a:t>B</a:t>
            </a:r>
            <a:r>
              <a:rPr lang="en-US" altLang="zh-CN" sz="1300" i="1" dirty="0"/>
              <a:t> </a:t>
            </a:r>
            <a:r>
              <a:rPr lang="en-US" altLang="zh-CN" sz="1300" dirty="0"/>
              <a:t>is called the </a:t>
            </a:r>
            <a:r>
              <a:rPr lang="en-US" altLang="zh-CN" sz="1300" i="1" dirty="0"/>
              <a:t>between-class scatter matrix</a:t>
            </a:r>
            <a:r>
              <a:rPr lang="en-US" altLang="zh-CN" sz="1300" dirty="0"/>
              <a:t>. </a:t>
            </a:r>
            <a:endParaRPr lang="en-US" altLang="zh-CN" sz="1300" dirty="0"/>
          </a:p>
          <a:p>
            <a:r>
              <a:rPr lang="en-US" altLang="zh-CN" sz="1300" dirty="0"/>
              <a:t>It is also symmetric and positive semi-definite, </a:t>
            </a:r>
            <a:endParaRPr lang="en-US" altLang="zh-CN" sz="1300" dirty="0"/>
          </a:p>
          <a:p>
            <a:r>
              <a:rPr lang="en-US" altLang="zh-CN" sz="1300" dirty="0"/>
              <a:t>but because it is the outer product of two vectors, its rank is at most one.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All that remains is to find the threshold, i.e., the point along the one-dimensional subspace separating the projected points.</a:t>
            </a:r>
            <a:endParaRPr lang="en-US" altLang="zh-CN" sz="1300" dirty="0"/>
          </a:p>
          <a:p>
            <a:endParaRPr lang="en-US" altLang="zh-CN" sz="1300" dirty="0"/>
          </a:p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300" dirty="0"/>
                  <a:t>If we check the two-class case, we find that the resulting between-class scatter matrix</a:t>
                </a:r>
                <a:endParaRPr lang="en-US" altLang="zh-CN" sz="1300" dirty="0"/>
              </a:p>
              <a:p>
                <a:r>
                  <a:rPr lang="en-US" altLang="zh-CN" sz="13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300" i="1" dirty="0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300" i="1" dirty="0"/>
                  <a:t> </a:t>
                </a:r>
                <a:r>
                  <a:rPr lang="en-US" altLang="zh-CN" sz="1300" dirty="0"/>
                  <a:t>times our previous definition.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determinant equals the product of the eigenvalues. Similarly, the </a:t>
                </a:r>
                <a:r>
                  <a:rPr lang="en-US" altLang="zh-CN" dirty="0" smtClean="0">
                    <a:hlinkClick r:id="rId3" tooltip="Trace (linear algebra)"/>
                  </a:rPr>
                  <a:t>trace</a:t>
                </a:r>
                <a:r>
                  <a:rPr lang="en-US" altLang="zh-CN" dirty="0" smtClean="0"/>
                  <a:t> equals the sum of the eigenvalues. Thus,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defTabSz="990600">
                  <a:defRPr/>
                </a:pPr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 dirty="0">
                        <a:latin typeface="Cambria Math" panose="02040503050406030204"/>
                      </a:rPr>
                      <m:t>det</m:t>
                    </m:r>
                    <m:d>
                      <m:dPr>
                        <m:ctrlPr>
                          <a:rPr lang="en-US" altLang="zh-CN" sz="1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1300" i="1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/>
                          </a:rPr>
                          <m:t>tr</m:t>
                        </m:r>
                        <m:d>
                          <m:dPr>
                            <m:ctrlPr>
                              <a:rPr lang="en-US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/>
                              </a:rPr>
                              <m:t>𝐴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3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4"/>
                <a:stretch>
                  <a:fillRect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determinant equals the product of the eigenvalues. Similarly, the </a:t>
                </a:r>
                <a:r>
                  <a:rPr lang="en-US" altLang="zh-CN" dirty="0" smtClean="0">
                    <a:hlinkClick r:id="rId3" tooltip="Trace (linear algebra)"/>
                  </a:rPr>
                  <a:t>trace</a:t>
                </a:r>
                <a:r>
                  <a:rPr lang="en-US" altLang="zh-CN" dirty="0" smtClean="0"/>
                  <a:t> equals the sum of the eigenvalues. Thus,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defTabSz="990600">
                  <a:defRPr/>
                </a:pPr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 dirty="0">
                        <a:latin typeface="Cambria Math" panose="02040503050406030204"/>
                      </a:rPr>
                      <m:t>det</m:t>
                    </m:r>
                    <m:d>
                      <m:dPr>
                        <m:ctrlPr>
                          <a:rPr lang="en-US" altLang="zh-CN" sz="1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300" i="1" dirty="0">
                                <a:latin typeface="Cambria Math" panose="02040503050406030204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altLang="zh-CN" sz="1300" i="1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/>
                          </a:rPr>
                          <m:t>tr</m:t>
                        </m:r>
                        <m:d>
                          <m:dPr>
                            <m:ctrlPr>
                              <a:rPr lang="en-US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/>
                              </a:rPr>
                              <m:t>𝐴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3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4"/>
                <a:stretch>
                  <a:fillRect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S</a:t>
            </a:r>
            <a:r>
              <a:rPr lang="en-US" altLang="zh-CN" i="1" baseline="-25000" dirty="0" smtClean="0"/>
              <a:t>W</a:t>
            </a:r>
            <a:r>
              <a:rPr lang="en-US" altLang="zh-CN" i="1" dirty="0" smtClean="0"/>
              <a:t> S</a:t>
            </a:r>
            <a:r>
              <a:rPr lang="en-US" altLang="zh-CN" i="1" baseline="-25000" dirty="0" smtClean="0"/>
              <a:t>T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non-singular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Covariance of two random</a:t>
            </a:r>
            <a:r>
              <a:rPr lang="en-US" altLang="zh-CN" baseline="0" dirty="0" smtClean="0"/>
              <a:t> variables =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Covariance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Covariance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Covariance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300" dirty="0"/>
                  <a:t>Suppose that we have a set of </a:t>
                </a:r>
                <a:r>
                  <a:rPr lang="en-US" altLang="zh-CN" sz="1300" i="1" dirty="0"/>
                  <a:t>n p</a:t>
                </a:r>
                <a:r>
                  <a:rPr lang="en-US" altLang="zh-CN" sz="1300" dirty="0"/>
                  <a:t>-dimensional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/>
                      </a:rPr>
                      <m:t>,⋯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300" dirty="0"/>
                  <a:t>, </a:t>
                </a:r>
                <a:r>
                  <a:rPr lang="en-US" altLang="zh-CN" sz="1300" i="1" dirty="0"/>
                  <a:t>n</a:t>
                </a:r>
                <a:r>
                  <a:rPr lang="en-US" altLang="zh-CN" sz="1300" baseline="-25000" dirty="0"/>
                  <a:t>1</a:t>
                </a:r>
                <a:r>
                  <a:rPr lang="en-US" altLang="zh-CN" sz="1300" dirty="0"/>
                  <a:t> in the subset</a:t>
                </a:r>
                <a:endParaRPr lang="en-US" altLang="zh-CN" sz="1300" dirty="0"/>
              </a:p>
              <a:p>
                <a:r>
                  <a:rPr lang="en-US" altLang="zh-CN" sz="1300" i="1" dirty="0"/>
                  <a:t>D</a:t>
                </a:r>
                <a:r>
                  <a:rPr lang="en-US" altLang="zh-CN" sz="1300" baseline="-25000" dirty="0"/>
                  <a:t>1</a:t>
                </a:r>
                <a:r>
                  <a:rPr lang="en-US" altLang="zh-CN" sz="1300" dirty="0"/>
                  <a:t> </a:t>
                </a:r>
                <a:r>
                  <a:rPr lang="en-US" altLang="zh-CN" sz="1300" dirty="0" err="1"/>
                  <a:t>labelled</a:t>
                </a:r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300" dirty="0"/>
                  <a:t> and </a:t>
                </a:r>
                <a:r>
                  <a:rPr lang="en-US" altLang="zh-CN" sz="1300" i="1" dirty="0"/>
                  <a:t>n</a:t>
                </a:r>
                <a:r>
                  <a:rPr lang="en-US" altLang="zh-CN" sz="1300" baseline="-25000" dirty="0"/>
                  <a:t>2</a:t>
                </a:r>
                <a:r>
                  <a:rPr lang="en-US" altLang="zh-CN" sz="1300" dirty="0"/>
                  <a:t> in the subset </a:t>
                </a:r>
                <a:r>
                  <a:rPr lang="en-US" altLang="zh-CN" sz="1300" i="1" dirty="0"/>
                  <a:t>D</a:t>
                </a:r>
                <a:r>
                  <a:rPr lang="en-US" altLang="zh-CN" sz="1300" baseline="-25000" dirty="0"/>
                  <a:t>2</a:t>
                </a:r>
                <a:r>
                  <a:rPr lang="en-US" altLang="zh-CN" sz="1300" dirty="0"/>
                  <a:t> </a:t>
                </a:r>
                <a:r>
                  <a:rPr lang="en-US" altLang="zh-CN" sz="1300" dirty="0" err="1"/>
                  <a:t>labelled</a:t>
                </a:r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300" dirty="0"/>
                  <a:t>.</a:t>
                </a:r>
                <a:endParaRPr lang="en-US" altLang="zh-CN" sz="1300" dirty="0"/>
              </a:p>
              <a:p>
                <a:endParaRPr lang="en-US" altLang="zh-CN" sz="1300" dirty="0"/>
              </a:p>
              <a:p>
                <a:r>
                  <a:rPr lang="en-US" altLang="zh-CN" sz="1300" dirty="0"/>
                  <a:t>Of course, to obtain good separation of the projected data we really want the difference</a:t>
                </a:r>
                <a:endParaRPr lang="en-US" altLang="zh-CN" sz="1300" dirty="0"/>
              </a:p>
              <a:p>
                <a:r>
                  <a:rPr lang="en-US" altLang="zh-CN" sz="1300" dirty="0"/>
                  <a:t>between the means to be large relative to some measure of the standard deviations for</a:t>
                </a:r>
                <a:endParaRPr lang="en-US" altLang="zh-CN" sz="1300" dirty="0"/>
              </a:p>
              <a:p>
                <a:r>
                  <a:rPr lang="en-US" altLang="zh-CN" sz="1300" dirty="0"/>
                  <a:t>each class. Rather than forming sample variances, we define the </a:t>
                </a:r>
                <a:r>
                  <a:rPr lang="en-US" altLang="zh-CN" sz="1300" i="1" dirty="0"/>
                  <a:t>scatter </a:t>
                </a:r>
                <a:r>
                  <a:rPr lang="en-US" altLang="zh-CN" sz="1300" dirty="0"/>
                  <a:t>for projected scatter</a:t>
                </a:r>
                <a:endParaRPr lang="en-US" altLang="zh-CN" sz="1300" dirty="0"/>
              </a:p>
              <a:p>
                <a:r>
                  <a:rPr lang="en-US" altLang="zh-CN" sz="1300" dirty="0"/>
                  <a:t>samples </a:t>
                </a:r>
                <a:r>
                  <a:rPr lang="en-US" altLang="zh-CN" sz="1300" dirty="0" err="1"/>
                  <a:t>labelled</a:t>
                </a:r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300" i="1" dirty="0"/>
                  <a:t> </a:t>
                </a:r>
                <a:r>
                  <a:rPr lang="en-US" altLang="zh-CN" sz="1300" dirty="0"/>
                  <a:t>by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FBE3-14BC-4DD6-93F8-FFF72D1AF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3962400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6200" y="304800"/>
            <a:ext cx="5410200" cy="1981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038600"/>
            <a:ext cx="4368800" cy="191068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3632200" y="3200400"/>
            <a:ext cx="5207000" cy="212725"/>
            <a:chOff x="2288" y="3080"/>
            <a:chExt cx="3072" cy="201"/>
          </a:xfrm>
          <a:solidFill>
            <a:schemeClr val="accent4">
              <a:lumMod val="90000"/>
              <a:lumOff val="10000"/>
            </a:schemeClr>
          </a:solidFill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077072"/>
            <a:ext cx="936104" cy="9361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6800" y="990600"/>
            <a:ext cx="81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228600"/>
            <a:ext cx="2152650" cy="6491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305550" cy="6491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85800" y="1143000"/>
            <a:ext cx="8229600" cy="5576888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22225" y="6465888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fld id="{E4D40E37-22B8-4D64-AA83-4CB87D74A4B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3962400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6200" y="304800"/>
            <a:ext cx="5410200" cy="1981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 b="0" i="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038600"/>
            <a:ext cx="4368800" cy="17970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3632200" y="3200400"/>
            <a:ext cx="5207000" cy="212725"/>
            <a:chOff x="2288" y="3080"/>
            <a:chExt cx="3072" cy="201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accent4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0E37-22B8-4D64-AA83-4CB87D74A4B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584" y="908720"/>
            <a:ext cx="81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 hasCustomPrompt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553200"/>
            <a:ext cx="441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40E37-22B8-4D64-AA83-4CB87D74A4B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2ABEAAE-E53C-4173-885D-13D464F04A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D40E37-22B8-4D64-AA83-4CB87D74A4B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686" y="0"/>
            <a:ext cx="8611314" cy="6858000"/>
          </a:xfrm>
          <a:prstGeom prst="rect">
            <a:avLst/>
          </a:prstGeom>
          <a:solidFill>
            <a:schemeClr val="accent4">
              <a:lumMod val="90000"/>
              <a:lumOff val="1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5800" y="1093862"/>
            <a:ext cx="8350696" cy="52043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3860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557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image" Target="../media/image1.GIF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92696"/>
            <a:ext cx="533400" cy="6165304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92088" y="188640"/>
            <a:ext cx="81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de-DE" dirty="0" smtClean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350696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de-DE" dirty="0" smtClean="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225" y="6465888"/>
            <a:ext cx="587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l">
              <a:defRPr kumimoji="0" sz="18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E4D40E37-22B8-4D64-AA83-4CB87D74A4B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 rot="16200000">
            <a:off x="-2441537" y="3413901"/>
            <a:ext cx="5400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© </a:t>
            </a:r>
            <a:r>
              <a:rPr lang="en-US" altLang="zh-CN" sz="1000" dirty="0" smtClean="0">
                <a:solidFill>
                  <a:schemeClr val="bg1"/>
                </a:solidFill>
                <a:ea typeface="宋体" panose="02010600030101010101" pitchFamily="2" charset="-122"/>
              </a:rPr>
              <a:t>Deng </a:t>
            </a:r>
            <a:r>
              <a:rPr lang="en-US" altLang="zh-CN" sz="1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Cai</a:t>
            </a:r>
            <a:r>
              <a:rPr lang="en-US" altLang="zh-CN" sz="1000" dirty="0" smtClean="0">
                <a:solidFill>
                  <a:schemeClr val="bg1"/>
                </a:solidFill>
                <a:ea typeface="宋体" panose="02010600030101010101" pitchFamily="2" charset="-122"/>
              </a:rPr>
              <a:t>, College of Computer Science, Zhejiang University </a:t>
            </a:r>
            <a:endParaRPr lang="en-US" altLang="zh-CN" sz="1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696" cy="692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25000"/>
        </a:spcAft>
        <a:buClr>
          <a:schemeClr val="tx1"/>
        </a:buClr>
        <a:buSzPct val="75000"/>
        <a:buFont typeface="Wingdings" panose="05000000000000000000" pitchFamily="2" charset="2"/>
        <a:buBlip>
          <a:blip r:embed="rId18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1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1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99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6.png"/><Relationship Id="rId15" Type="http://schemas.openxmlformats.org/officeDocument/2006/relationships/image" Target="../media/image125.png"/><Relationship Id="rId14" Type="http://schemas.openxmlformats.org/officeDocument/2006/relationships/image" Target="../media/image124.png"/><Relationship Id="rId13" Type="http://schemas.openxmlformats.org/officeDocument/2006/relationships/image" Target="../media/image123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120.png"/><Relationship Id="rId1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png"/><Relationship Id="rId8" Type="http://schemas.openxmlformats.org/officeDocument/2006/relationships/image" Target="../media/image133.png"/><Relationship Id="rId7" Type="http://schemas.openxmlformats.org/officeDocument/2006/relationships/image" Target="../media/image132.png"/><Relationship Id="rId6" Type="http://schemas.openxmlformats.org/officeDocument/2006/relationships/image" Target="../media/image125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1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png"/><Relationship Id="rId8" Type="http://schemas.openxmlformats.org/officeDocument/2006/relationships/image" Target="../media/image113.png"/><Relationship Id="rId7" Type="http://schemas.openxmlformats.org/officeDocument/2006/relationships/image" Target="../media/image148.png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3" Type="http://schemas.openxmlformats.org/officeDocument/2006/relationships/image" Target="../media/image144.png"/><Relationship Id="rId2" Type="http://schemas.openxmlformats.org/officeDocument/2006/relationships/image" Target="../media/image1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1.png"/><Relationship Id="rId10" Type="http://schemas.openxmlformats.org/officeDocument/2006/relationships/image" Target="../media/image150.png"/><Relationship Id="rId1" Type="http://schemas.openxmlformats.org/officeDocument/2006/relationships/image" Target="../media/image14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 Far…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864066"/>
            <a:ext cx="8350696" cy="585582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It’s time for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Unsupervised learning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dirty="0"/>
              <a:t>We are only given inputs</a:t>
            </a:r>
            <a:endParaRPr lang="en-US" altLang="zh-CN" dirty="0"/>
          </a:p>
          <a:p>
            <a:pPr lvl="2"/>
            <a:r>
              <a:rPr lang="en-US" altLang="zh-CN" dirty="0"/>
              <a:t>Goal: find “interesting patterns”</a:t>
            </a:r>
            <a:endParaRPr lang="en-US" altLang="zh-CN" dirty="0"/>
          </a:p>
          <a:p>
            <a:pPr lvl="2"/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dirty="0"/>
              <a:t>Discovering </a:t>
            </a:r>
            <a:r>
              <a:rPr lang="en-US" altLang="zh-CN" dirty="0" smtClean="0"/>
              <a:t>clusters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Clustering</a:t>
            </a:r>
            <a:endParaRPr lang="en-US" altLang="zh-CN" dirty="0"/>
          </a:p>
          <a:p>
            <a:pPr lvl="2"/>
            <a:r>
              <a:rPr lang="en-US" altLang="zh-CN" dirty="0"/>
              <a:t>Discovering latent factors</a:t>
            </a:r>
            <a:endParaRPr lang="en-US" altLang="zh-CN" dirty="0"/>
          </a:p>
          <a:p>
            <a:pPr lvl="3"/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en-US" altLang="zh-CN" dirty="0" smtClean="0"/>
          </a:p>
          <a:p>
            <a:pPr lvl="3"/>
            <a:r>
              <a:rPr lang="en-US" altLang="zh-CN" dirty="0"/>
              <a:t>Topic modeling</a:t>
            </a:r>
            <a:endParaRPr lang="en-US" altLang="zh-CN" dirty="0"/>
          </a:p>
          <a:p>
            <a:pPr lvl="3"/>
            <a:r>
              <a:rPr lang="en-US" altLang="zh-CN" dirty="0" smtClean="0"/>
              <a:t>Matrix factorization</a:t>
            </a:r>
            <a:endParaRPr lang="en-US" altLang="zh-CN" dirty="0" smtClean="0"/>
          </a:p>
          <a:p>
            <a:pPr lvl="2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37376-FFD7-4608-9D63-3D20BCCBEA4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Principal Component Analysis (PCA)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Linear </a:t>
            </a:r>
            <a:r>
              <a:rPr lang="en-US" altLang="zh-CN" dirty="0"/>
              <a:t>Discriminant Analysis (LDA)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Locality </a:t>
            </a:r>
            <a:r>
              <a:rPr lang="en-US" altLang="zh-CN" dirty="0"/>
              <a:t>Preserving Projections (LPP)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framework of graph based dimensionality reduction.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446648" y="3091129"/>
            <a:ext cx="30194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>
            <a:off x="1547664" y="4869160"/>
            <a:ext cx="6336704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2123728" y="1052736"/>
            <a:ext cx="0" cy="4896544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2267744" y="1772816"/>
            <a:ext cx="3888432" cy="288032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 flipV="1">
            <a:off x="3635896" y="2924944"/>
            <a:ext cx="720080" cy="936104"/>
          </a:xfrm>
          <a:prstGeom prst="straightConnector1">
            <a:avLst/>
          </a:prstGeom>
          <a:noFill/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Principal Component Analysis?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Principal component analysis (PCA) </a:t>
            </a:r>
            <a:endParaRPr lang="en-US" altLang="zh-CN" dirty="0"/>
          </a:p>
          <a:p>
            <a:pPr lvl="1"/>
            <a:r>
              <a:rPr lang="en-US" altLang="zh-CN" dirty="0"/>
              <a:t>Reduce the dimensionality of a data set  by finding a new set of variables, smaller than the original set of variables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Retains most of the sample's information.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Useful for the compression and classification of data.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information we mean the </a:t>
            </a:r>
            <a:r>
              <a:rPr lang="en-US" altLang="zh-CN" dirty="0">
                <a:solidFill>
                  <a:srgbClr val="FF0000"/>
                </a:solidFill>
              </a:rPr>
              <a:t>variation</a:t>
            </a:r>
            <a:r>
              <a:rPr lang="en-US" altLang="zh-CN" dirty="0"/>
              <a:t> present in the sample, given by the correlations between the original variables.  </a:t>
            </a:r>
            <a:endParaRPr lang="en-US" altLang="zh-CN" dirty="0"/>
          </a:p>
          <a:p>
            <a:pPr lvl="1"/>
            <a:r>
              <a:rPr lang="en-US" altLang="zh-CN" dirty="0"/>
              <a:t>The new variables, called principal components (PCs), are </a:t>
            </a:r>
            <a:r>
              <a:rPr lang="en-US" altLang="zh-CN" dirty="0">
                <a:solidFill>
                  <a:srgbClr val="FF0000"/>
                </a:solidFill>
              </a:rPr>
              <a:t>uncorrelated</a:t>
            </a:r>
            <a:r>
              <a:rPr lang="en-US" altLang="zh-CN" dirty="0"/>
              <a:t>, and are ordered by the fraction of the total information each retains.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</a:t>
            </a:r>
            <a:r>
              <a:rPr lang="en-US" altLang="zh-CN" dirty="0" smtClean="0"/>
              <a:t>PCs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1619672" y="3789040"/>
            <a:ext cx="6336704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4572000" y="1340768"/>
            <a:ext cx="0" cy="4896544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椭圆 2"/>
          <p:cNvSpPr/>
          <p:nvPr/>
        </p:nvSpPr>
        <p:spPr bwMode="auto">
          <a:xfrm flipV="1">
            <a:off x="5940152" y="213285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 flipV="1">
            <a:off x="6660232" y="263691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 flipV="1">
            <a:off x="5364088" y="263691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 flipV="1">
            <a:off x="5940152" y="299695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 flipV="1">
            <a:off x="3275856" y="450912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 flipV="1">
            <a:off x="2771800" y="407707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 flipV="1">
            <a:off x="3275856" y="3645024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907704" y="4293096"/>
            <a:ext cx="6408712" cy="1536519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H="1" flipV="1">
            <a:off x="5724128" y="4293096"/>
            <a:ext cx="144016" cy="5760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747078" y="4235103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078" y="4235103"/>
                <a:ext cx="38504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5" t="-78" r="145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>
            <a:stCxn id="3" idx="0"/>
          </p:cNvCxnSpPr>
          <p:nvPr/>
        </p:nvCxnSpPr>
        <p:spPr bwMode="auto">
          <a:xfrm>
            <a:off x="5976156" y="2204864"/>
            <a:ext cx="612068" cy="25202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9" idx="7"/>
          </p:cNvCxnSpPr>
          <p:nvPr/>
        </p:nvCxnSpPr>
        <p:spPr bwMode="auto">
          <a:xfrm>
            <a:off x="6721695" y="2698375"/>
            <a:ext cx="509328" cy="18827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012160" y="1840909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40909"/>
                <a:ext cx="372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5" t="-12" r="8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621146" y="5631143"/>
                <a:ext cx="636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46" y="5631143"/>
                <a:ext cx="6369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t="-162" r="20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625931" y="5166446"/>
                <a:ext cx="1058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931" y="5166446"/>
                <a:ext cx="105881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" t="-23" r="10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Algebraic </a:t>
            </a:r>
            <a:r>
              <a:rPr lang="en-US" altLang="zh-CN" dirty="0" smtClean="0"/>
              <a:t>Derivation </a:t>
            </a:r>
            <a:r>
              <a:rPr lang="en-US" altLang="zh-CN" dirty="0"/>
              <a:t>of PCs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a sample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observations on a vector of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 variables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Define </a:t>
                </a:r>
                <a:r>
                  <a:rPr lang="en-US" altLang="zh-CN" dirty="0"/>
                  <a:t>the first principal component of the </a:t>
                </a:r>
                <a:r>
                  <a:rPr lang="en-US" altLang="zh-CN" dirty="0" smtClean="0"/>
                  <a:t>sample by </a:t>
                </a:r>
                <a:r>
                  <a:rPr lang="en-US" altLang="zh-CN" dirty="0"/>
                  <a:t>the linear transformation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,⋯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is chosen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𝑣𝑎𝑟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 is maximum.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𝑣𝑎𝑟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is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covariance matrix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mean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1"/>
                <a:stretch>
                  <a:fillRect t="-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.   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1</m:t>
                    </m:r>
                  </m:oMath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Let λ be a Lagrange multiplier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𝐿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herefor,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is an eigenvector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corresponding to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altLang="zh-CN" dirty="0" smtClean="0"/>
                  <a:t> eigenvalue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1"/>
                <a:stretch>
                  <a:fillRect t="-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.   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cov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cov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an eigenvector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corresponding to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second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altLang="zh-CN" dirty="0" smtClean="0"/>
                  <a:t> eigenvalue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1"/>
                <a:stretch>
                  <a:fillRect t="-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Algebraic Derivation of PCs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 general:</a:t>
                </a:r>
                <a:endParaRPr lang="en-US" altLang="zh-CN" b="0" i="1" dirty="0" smtClean="0">
                  <a:latin typeface="Cambria Math" panose="02040503050406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𝑣𝑎𝑟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/>
                      </a:rPr>
                      <m:t>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i="1" dirty="0" err="1" smtClean="0"/>
                  <a:t>k</a:t>
                </a:r>
                <a:r>
                  <a:rPr lang="en-US" altLang="zh-CN" baseline="30000" dirty="0" err="1" smtClean="0"/>
                  <a:t>th</a:t>
                </a:r>
                <a:r>
                  <a:rPr lang="en-US" altLang="zh-CN" dirty="0" smtClean="0"/>
                  <a:t> largest eigenvalue of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is the variance of </a:t>
                </a:r>
                <a:r>
                  <a:rPr lang="en-US" altLang="zh-CN" i="1" dirty="0" err="1"/>
                  <a:t>k</a:t>
                </a:r>
                <a:r>
                  <a:rPr lang="en-US" altLang="zh-CN" baseline="30000" dirty="0" err="1"/>
                  <a:t>th</a:t>
                </a:r>
                <a:r>
                  <a:rPr lang="en-US" altLang="zh-CN" baseline="30000" dirty="0"/>
                  <a:t> </a:t>
                </a:r>
                <a:r>
                  <a:rPr lang="en-US" altLang="zh-CN" dirty="0" smtClean="0"/>
                  <a:t>PC.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i="1" dirty="0" err="1"/>
                  <a:t>k</a:t>
                </a:r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PC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 retains the </a:t>
                </a:r>
                <a:r>
                  <a:rPr lang="en-US" altLang="zh-CN" i="1" dirty="0"/>
                  <a:t>k</a:t>
                </a:r>
                <a:r>
                  <a:rPr lang="en-US" altLang="zh-CN" baseline="30000" dirty="0"/>
                  <a:t>th</a:t>
                </a:r>
                <a:r>
                  <a:rPr lang="en-US" altLang="zh-CN" dirty="0"/>
                  <a:t> greatest fraction of the variation </a:t>
                </a:r>
                <a:r>
                  <a:rPr lang="en-US" altLang="zh-CN" dirty="0" smtClean="0"/>
                  <a:t>in </a:t>
                </a:r>
                <a:r>
                  <a:rPr lang="en-US" altLang="zh-CN" dirty="0"/>
                  <a:t>the sample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896544"/>
              </a:xfrm>
              <a:blipFill rotWithShape="1">
                <a:blip r:embed="rId1"/>
                <a:stretch>
                  <a:fillRect t="-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 Component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Main steps for computing PCs: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Form the covariance matrix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Compute </a:t>
                </a:r>
                <a:r>
                  <a:rPr lang="en-US" altLang="zh-CN" dirty="0"/>
                  <a:t>its eigenvectors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Use </a:t>
                </a:r>
                <a:r>
                  <a:rPr lang="en-US" altLang="zh-CN" dirty="0"/>
                  <a:t>the first d eigenvectors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CN" dirty="0"/>
                  <a:t> to form the d PCs.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The </a:t>
                </a:r>
                <a:r>
                  <a:rPr lang="en-US" altLang="zh-CN" dirty="0"/>
                  <a:t>transformation 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given by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test point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/>
                        <a:ea typeface="Cambria Math" panose="02040503050406030204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  <a:blipFill rotWithShape="1">
                <a:blip r:embed="rId1"/>
                <a:stretch>
                  <a:fillRect l="-2" t="-3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Representation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all the learning tasks (supervised, unsupervised), we need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 </a:t>
                </a:r>
                <a:endParaRPr lang="en-US" altLang="zh-CN" b="1" dirty="0" smtClean="0"/>
              </a:p>
              <a:p>
                <a:r>
                  <a:rPr lang="en-US" altLang="zh-CN" dirty="0" smtClean="0"/>
                  <a:t>Better representation makes learning easier</a:t>
                </a:r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Minimum requirement: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should contains relevant features</a:t>
                </a:r>
                <a:endParaRPr lang="en-US" altLang="zh-CN" dirty="0" smtClean="0"/>
              </a:p>
              <a:p>
                <a:r>
                  <a:rPr lang="en-US" altLang="zh-CN" dirty="0" smtClean="0"/>
                  <a:t>But we don’t know which features are useful.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As many features as possible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Feature engineering problem: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Dimensionality reduction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Pre-Processing of 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 </a:t>
            </a:r>
            <a:r>
              <a:rPr lang="en-US" altLang="zh-CN" dirty="0" smtClean="0"/>
              <a:t>Property </a:t>
            </a:r>
            <a:r>
              <a:rPr lang="en-US" altLang="zh-CN" dirty="0"/>
              <a:t>of PCA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340768"/>
                <a:ext cx="8193088" cy="125273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Dimension reduction: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Original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Cambria Math" panose="02040503050406030204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/>
                        <a:ea typeface="Cambria Math" panose="02040503050406030204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/>
                            <a:ea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/>
                            <a:ea typeface="Cambria Math" panose="02040503050406030204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/>
                            <a:ea typeface="Cambria Math" panose="02040503050406030204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𝑋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40768"/>
                <a:ext cx="8193088" cy="1252736"/>
              </a:xfrm>
              <a:blipFill rotWithShape="1">
                <a:blip r:embed="rId1"/>
                <a:stretch>
                  <a:fillRect l="-4" t="-23" r="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23528" y="3276600"/>
            <a:ext cx="1980000" cy="90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667000" y="2743200"/>
            <a:ext cx="162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934200" y="3200400"/>
            <a:ext cx="1620000" cy="90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427984" y="3505200"/>
            <a:ext cx="2277616" cy="3048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B192F"/>
          </a:solidFill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934200" y="5257800"/>
            <a:ext cx="1620000" cy="90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2667000" y="5562600"/>
            <a:ext cx="2424113" cy="304800"/>
          </a:xfrm>
          <a:prstGeom prst="leftArrow">
            <a:avLst>
              <a:gd name="adj1" fmla="val 50000"/>
              <a:gd name="adj2" fmla="val 198828"/>
            </a:avLst>
          </a:prstGeom>
          <a:solidFill>
            <a:srgbClr val="FB192F"/>
          </a:solidFill>
          <a:ln w="9525">
            <a:solidFill>
              <a:srgbClr val="FB192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791760" y="4724400"/>
            <a:ext cx="162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410200" y="4724400"/>
            <a:ext cx="90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898281" y="89456"/>
            <a:ext cx="3960440" cy="2539444"/>
            <a:chOff x="5076056" y="97468"/>
            <a:chExt cx="3960440" cy="2539444"/>
          </a:xfrm>
        </p:grpSpPr>
        <p:sp>
          <p:nvSpPr>
            <p:cNvPr id="15" name="椭圆 14"/>
            <p:cNvSpPr/>
            <p:nvPr/>
          </p:nvSpPr>
          <p:spPr>
            <a:xfrm>
              <a:off x="5076056" y="1772816"/>
              <a:ext cx="3744416" cy="86409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2958" y="97468"/>
              <a:ext cx="2383538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Reconstruction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6" idx="2"/>
              <a:endCxn id="15" idx="0"/>
            </p:cNvCxnSpPr>
            <p:nvPr/>
          </p:nvCxnSpPr>
          <p:spPr>
            <a:xfrm flipH="1">
              <a:off x="6948264" y="620688"/>
              <a:ext cx="896463" cy="1152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 Property of PCA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Main theoretical result</a:t>
                </a:r>
                <a:r>
                  <a:rPr lang="en-US" altLang="zh-CN" sz="2400" dirty="0"/>
                  <a:t>:</a:t>
                </a:r>
                <a:endParaRPr lang="en-US" altLang="zh-CN" sz="2400" dirty="0"/>
              </a:p>
              <a:p>
                <a:r>
                  <a:rPr lang="en-US" altLang="zh-CN" sz="2400" dirty="0"/>
                  <a:t>The matrix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consisting of the first </a:t>
                </a:r>
                <a:r>
                  <a:rPr lang="en-US" altLang="zh-CN" sz="2400" i="1" dirty="0"/>
                  <a:t>d</a:t>
                </a:r>
                <a:r>
                  <a:rPr lang="en-US" altLang="zh-CN" sz="2400" dirty="0"/>
                  <a:t> eigenvectors of the </a:t>
                </a:r>
                <a:r>
                  <a:rPr lang="en-US" altLang="zh-CN" sz="2400" dirty="0" smtClean="0"/>
                  <a:t>covariance </a:t>
                </a:r>
                <a:r>
                  <a:rPr lang="en-US" altLang="zh-CN" sz="2400" dirty="0"/>
                  <a:t>matrix </a:t>
                </a:r>
                <a:r>
                  <a:rPr lang="en-US" altLang="zh-CN" sz="2400" i="1" dirty="0"/>
                  <a:t>S</a:t>
                </a:r>
                <a:r>
                  <a:rPr lang="en-US" altLang="zh-CN" sz="2400" dirty="0"/>
                  <a:t> solves the following </a:t>
                </a:r>
                <a:r>
                  <a:rPr lang="en-US" altLang="zh-CN" sz="2400" dirty="0" smtClean="0"/>
                  <a:t>optimization </a:t>
                </a:r>
                <a:r>
                  <a:rPr lang="en-US" altLang="zh-CN" sz="2400" dirty="0"/>
                  <a:t>problem: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ℛ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𝑝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  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.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/>
                              </a:rPr>
                              <m:t>−</m:t>
                            </m:r>
                            <m:acc>
                              <m:ac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/>
                          </a:rPr>
                          <m:t>𝐹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is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centered</a:t>
                </a:r>
                <a:r>
                  <a:rPr lang="en-US" altLang="zh-CN" sz="2400" dirty="0" smtClean="0"/>
                  <a:t> data matrix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PCA </a:t>
                </a:r>
                <a:r>
                  <a:rPr lang="en-US" altLang="zh-CN" sz="2400" dirty="0"/>
                  <a:t>projection minimizes the reconstruction error among all </a:t>
                </a:r>
                <a:r>
                  <a:rPr lang="en-US" altLang="zh-CN" sz="2400" dirty="0" smtClean="0"/>
                  <a:t>linear </a:t>
                </a:r>
                <a:r>
                  <a:rPr lang="en-US" altLang="zh-CN" sz="2400" dirty="0"/>
                  <a:t>projections of size </a:t>
                </a:r>
                <a:r>
                  <a:rPr lang="en-US" altLang="zh-CN" sz="2400" i="1" dirty="0"/>
                  <a:t>d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-10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347864" y="2924944"/>
            <a:ext cx="2016224" cy="5760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96136" y="3947597"/>
            <a:ext cx="302433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Reconstruction error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recLargeFa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7559" r="11023" b="8398"/>
          <a:stretch>
            <a:fillRect/>
          </a:stretch>
        </p:blipFill>
        <p:spPr bwMode="auto">
          <a:xfrm>
            <a:off x="228600" y="1733550"/>
            <a:ext cx="63373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400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PCA for </a:t>
            </a:r>
            <a:r>
              <a:rPr lang="en-US" altLang="zh-CN" dirty="0" smtClean="0">
                <a:ea typeface="宋体" panose="02010600030101010101" pitchFamily="2" charset="-122"/>
              </a:rPr>
              <a:t>Image Compression</a:t>
            </a:r>
            <a:endParaRPr lang="en-US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8262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d=1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339975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d=2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995738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d=4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580063" y="35734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d=8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8421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d=16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341563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d=32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3997325" y="44846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d=64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435600" y="44846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d=100</a:t>
            </a:r>
            <a:endParaRPr lang="en-US" sz="2400" b="1">
              <a:cs typeface="Arial" panose="020B0604020202020204" pitchFamily="34" charset="0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7380288" y="4221163"/>
            <a:ext cx="1439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  <a:cs typeface="Arial" panose="020B0604020202020204" pitchFamily="34" charset="0"/>
              </a:rPr>
              <a:t>Original Image</a:t>
            </a:r>
            <a:endParaRPr lang="en-US" sz="2400" b="1">
              <a:cs typeface="Arial" panose="020B0604020202020204" pitchFamily="34" charset="0"/>
            </a:endParaRPr>
          </a:p>
        </p:txBody>
      </p:sp>
      <p:pic>
        <p:nvPicPr>
          <p:cNvPr id="117773" name="Picture 13" descr="LargeFac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5435600" y="4995863"/>
            <a:ext cx="1441450" cy="13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LargeFac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8398" r="15749" b="8398"/>
          <a:stretch>
            <a:fillRect/>
          </a:stretch>
        </p:blipFill>
        <p:spPr bwMode="auto">
          <a:xfrm>
            <a:off x="7307263" y="5013325"/>
            <a:ext cx="1441450" cy="13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34680" y="3235146"/>
            <a:ext cx="30194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/>
          <p:nvPr/>
        </p:nvCxnSpPr>
        <p:spPr>
          <a:xfrm flipV="1">
            <a:off x="2267744" y="2780927"/>
            <a:ext cx="4176464" cy="280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9208" y="5589240"/>
                <a:ext cx="8003232" cy="10409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Find a transformation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/>
                      </a:rPr>
                      <m:t>𝒂</m:t>
                    </m:r>
                  </m:oMath>
                </a14:m>
                <a:r>
                  <a:rPr lang="en-US" altLang="zh-CN" dirty="0"/>
                  <a:t>, such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i="1" dirty="0"/>
                  <a:t>w</a:t>
                </a:r>
                <a:r>
                  <a:rPr lang="en-US" altLang="zh-CN" i="1" baseline="30000" dirty="0"/>
                  <a:t>T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is dispersed the most (maximum distribution)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208" y="5589240"/>
                <a:ext cx="8003232" cy="1040979"/>
              </a:xfrm>
              <a:blipFill rotWithShape="1">
                <a:blip r:embed="rId1"/>
                <a:stretch>
                  <a:fillRect l="-3" t="-2925" r="7" b="-1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71800" y="2717964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2555776" y="2492896"/>
            <a:ext cx="4104456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71800" y="2717964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86683" y="2765589"/>
            <a:ext cx="3305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2555776" y="2492896"/>
            <a:ext cx="4104456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79712" y="3068960"/>
            <a:ext cx="2088232" cy="30243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-99392"/>
            <a:ext cx="8229600" cy="1224136"/>
          </a:xfrm>
        </p:spPr>
        <p:txBody>
          <a:bodyPr/>
          <a:lstStyle/>
          <a:p>
            <a:r>
              <a:rPr lang="en-US" altLang="zh-CN" dirty="0" smtClean="0"/>
              <a:t>Linear Discriminant Analysis </a:t>
            </a:r>
            <a:br>
              <a:rPr lang="en-US" altLang="zh-CN" dirty="0" smtClean="0"/>
            </a:br>
            <a:r>
              <a:rPr lang="en-US" altLang="zh-CN" dirty="0" smtClean="0"/>
              <a:t>(Fisher Linear Discriminant)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9208" y="4941168"/>
                <a:ext cx="8003232" cy="16890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Find a transformation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/>
                      </a:rPr>
                      <m:t>𝒂</m:t>
                    </m:r>
                  </m:oMath>
                </a14:m>
                <a:r>
                  <a:rPr lang="en-US" altLang="zh-CN" dirty="0"/>
                  <a:t>, such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altLang="zh-CN" dirty="0" smtClean="0"/>
                  <a:t>are </a:t>
                </a:r>
                <a:r>
                  <a:rPr lang="en-US" altLang="zh-CN" dirty="0"/>
                  <a:t>maximally separated &amp; each class is minimally dispersed (maximum separation)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208" y="4941168"/>
                <a:ext cx="8003232" cy="1689051"/>
              </a:xfrm>
              <a:blipFill rotWithShape="1">
                <a:blip r:embed="rId1"/>
                <a:stretch>
                  <a:fillRect l="-3" t="-14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71800" y="2717964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786683" y="2765589"/>
            <a:ext cx="3305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979712" y="3068960"/>
            <a:ext cx="2088232" cy="30243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8003232" cy="46413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Perform </a:t>
            </a:r>
            <a:r>
              <a:rPr lang="en-US" altLang="zh-CN" sz="2400" dirty="0"/>
              <a:t>dimensionality reduction “while preserving as much of the class discriminatory information as possible”.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Seeks </a:t>
            </a:r>
            <a:r>
              <a:rPr lang="en-US" altLang="zh-CN" sz="2400" dirty="0"/>
              <a:t>to find directions along which the classes are best separated.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Takes </a:t>
            </a:r>
            <a:r>
              <a:rPr lang="en-US" altLang="zh-CN" sz="2400" dirty="0"/>
              <a:t>into consideration the scatter within-classes but also the scatter between-classes.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dirty="0"/>
              <a:t>Linear Discriminant </a:t>
            </a:r>
            <a:r>
              <a:rPr lang="en-US" altLang="zh-CN" dirty="0" smtClean="0"/>
              <a:t>Analysis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27984" y="1268760"/>
                <a:ext cx="4258816" cy="528552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b="1" dirty="0" smtClean="0"/>
                  <a:t>Two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/>
                      </a:rPr>
                      <m:t>𝒙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𝑧</m:t>
                        </m:r>
                      </m:e>
                    </m:nary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𝒙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/>
                          </a:rPr>
                          <m:t>𝑧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/>
                                  </a:rPr>
                                  <m:t>𝑧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/>
                          </a:rPr>
                          <m:t>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4" y="1268760"/>
                <a:ext cx="4258816" cy="5285522"/>
              </a:xfrm>
              <a:blipFill rotWithShape="1">
                <a:blip r:embed="rId1"/>
                <a:stretch>
                  <a:fillRect l="-3" t="-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456384" cy="485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5" y="1700808"/>
            <a:ext cx="3464762" cy="486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 rot="18948301">
            <a:off x="958193" y="3866057"/>
            <a:ext cx="386854" cy="738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8948301">
            <a:off x="2339005" y="5221381"/>
            <a:ext cx="386854" cy="774699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151620" y="4235245"/>
            <a:ext cx="1380812" cy="1373485"/>
          </a:xfrm>
          <a:prstGeom prst="line">
            <a:avLst/>
          </a:prstGeom>
          <a:ln w="38100">
            <a:solidFill>
              <a:srgbClr val="00B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is Dimensionality Reduction?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Key: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Feature mapping from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original representation, usually with high dimensionality.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We believe the number of latent factors (degree of the freedoms) of the data is far less.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Handwritten digits example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Thus, the dimensionality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usually</a:t>
                </a:r>
                <a:r>
                  <a:rPr lang="en-US" altLang="zh-CN" dirty="0" smtClean="0"/>
                  <a:t> smaller than that of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This is the name DR comes from.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491"/>
            <a:ext cx="8229600" cy="747213"/>
          </a:xfrm>
        </p:spPr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549" y="1325408"/>
            <a:ext cx="8229600" cy="56094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Two Classes</a:t>
            </a:r>
            <a:endParaRPr lang="en-US" altLang="zh-CN" b="1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916832"/>
                <a:ext cx="2296911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𝑦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𝑦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2296911" cy="879215"/>
              </a:xfrm>
              <a:prstGeom prst="rect">
                <a:avLst/>
              </a:prstGeom>
              <a:blipFill rotWithShape="1">
                <a:blip r:embed="rId1"/>
                <a:stretch>
                  <a:fillRect l="-25" t="-46" r="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83768" y="1916832"/>
                <a:ext cx="2561599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2561599" cy="879215"/>
              </a:xfrm>
              <a:prstGeom prst="rect">
                <a:avLst/>
              </a:prstGeom>
              <a:blipFill rotWithShape="1">
                <a:blip r:embed="rId2"/>
                <a:stretch>
                  <a:fillRect l="-11" t="-46" r="1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27784" y="2837817"/>
                <a:ext cx="3397725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37817"/>
                <a:ext cx="3397725" cy="879215"/>
              </a:xfrm>
              <a:prstGeom prst="rect">
                <a:avLst/>
              </a:prstGeom>
              <a:blipFill rotWithShape="1">
                <a:blip r:embed="rId3"/>
                <a:stretch>
                  <a:fillRect l="-5" r="19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788024" y="1916832"/>
                <a:ext cx="4226157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916832"/>
                <a:ext cx="4226157" cy="879215"/>
              </a:xfrm>
              <a:prstGeom prst="rect">
                <a:avLst/>
              </a:prstGeom>
              <a:blipFill rotWithShape="1">
                <a:blip r:embed="rId4"/>
                <a:stretch>
                  <a:fillRect l="-3" t="-46" r="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27784" y="2837817"/>
                <a:ext cx="3440494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37817"/>
                <a:ext cx="3440494" cy="879215"/>
              </a:xfrm>
              <a:prstGeom prst="rect">
                <a:avLst/>
              </a:prstGeom>
              <a:blipFill rotWithShape="1">
                <a:blip r:embed="rId5"/>
                <a:stretch>
                  <a:fillRect l="-4" r="6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3275856" y="2636912"/>
            <a:ext cx="2448272" cy="115212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082457" y="3789040"/>
            <a:ext cx="1962910" cy="542927"/>
            <a:chOff x="3082457" y="3789040"/>
            <a:chExt cx="1962910" cy="542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82457" y="3931857"/>
                  <a:ext cx="1962910" cy="400110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: </a:t>
                  </a:r>
                  <a:r>
                    <a:rPr lang="en-US" altLang="zh-CN" sz="2000" i="1" dirty="0" smtClean="0"/>
                    <a:t>scatter matrix</a:t>
                  </a:r>
                  <a:endParaRPr lang="en-US" altLang="zh-CN" sz="2000" i="1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457" y="3931857"/>
                  <a:ext cx="1962910" cy="400110"/>
                </a:xfrm>
                <a:prstGeom prst="rect">
                  <a:avLst/>
                </a:prstGeom>
                <a:blipFill rotWithShape="1">
                  <a:blip r:embed="rId6"/>
                </a:blipFill>
                <a:ln w="317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stCxn id="11" idx="0"/>
              <a:endCxn id="10" idx="4"/>
            </p:cNvCxnSpPr>
            <p:nvPr/>
          </p:nvCxnSpPr>
          <p:spPr>
            <a:xfrm flipV="1">
              <a:off x="4063912" y="3789040"/>
              <a:ext cx="436080" cy="14281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12160" y="3028890"/>
                <a:ext cx="116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28890"/>
                <a:ext cx="1162818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3" t="-144" r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31821" y="4469050"/>
                <a:ext cx="4560672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within-class scatter matrix</a:t>
                </a:r>
                <a:r>
                  <a:rPr lang="en-US" altLang="zh-CN" sz="2000" b="0" i="1" dirty="0" smtClean="0"/>
                  <a:t>:</a:t>
                </a:r>
                <a:r>
                  <a:rPr lang="en-US" altLang="zh-CN" sz="20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𝑊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1" y="4469050"/>
                <a:ext cx="456067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7" t="-139" r="-6159" b="15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17633" y="4464947"/>
                <a:ext cx="2151871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33" y="4464947"/>
                <a:ext cx="2151871" cy="404213"/>
              </a:xfrm>
              <a:prstGeom prst="rect">
                <a:avLst/>
              </a:prstGeom>
              <a:blipFill rotWithShape="1">
                <a:blip r:embed="rId9"/>
                <a:stretch>
                  <a:fillRect l="-5" t="-65" r="28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204253" y="998959"/>
                <a:ext cx="2205925" cy="78374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53" y="998959"/>
                <a:ext cx="2205925" cy="783741"/>
              </a:xfrm>
              <a:prstGeom prst="rect">
                <a:avLst/>
              </a:prstGeom>
              <a:blipFill rotWithShape="1">
                <a:blip r:embed="rId10"/>
                <a:stretch>
                  <a:fillRect l="-2" t="-13" r="28" b="33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220072" y="1011004"/>
                <a:ext cx="1278683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011004"/>
                <a:ext cx="1278683" cy="761812"/>
              </a:xfrm>
              <a:prstGeom prst="rect">
                <a:avLst/>
              </a:prstGeom>
              <a:blipFill rotWithShape="1">
                <a:blip r:embed="rId11"/>
                <a:stretch>
                  <a:fillRect l="-29" t="-11" r="13" b="7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11560" y="5013176"/>
                <a:ext cx="1396728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13176"/>
                <a:ext cx="1396728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4" t="-121" r="30" b="13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763688" y="5045114"/>
                <a:ext cx="2348527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045114"/>
                <a:ext cx="2348527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2" t="-10" r="25" b="2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51920" y="5053940"/>
                <a:ext cx="3236207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53940"/>
                <a:ext cx="3236207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152" r="8" b="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/>
          <p:cNvSpPr/>
          <p:nvPr/>
        </p:nvSpPr>
        <p:spPr>
          <a:xfrm>
            <a:off x="4499992" y="5013176"/>
            <a:ext cx="2232248" cy="5760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39552" y="5733256"/>
                <a:ext cx="6258701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between-class scatter matrix</a:t>
                </a:r>
                <a:r>
                  <a:rPr lang="en-US" altLang="zh-CN" sz="2000" b="0" i="1" dirty="0" smtClean="0"/>
                  <a:t>:</a:t>
                </a:r>
                <a:r>
                  <a:rPr lang="en-US" altLang="zh-CN" sz="20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6258701" cy="400110"/>
              </a:xfrm>
              <a:prstGeom prst="rect">
                <a:avLst/>
              </a:prstGeom>
              <a:blipFill rotWithShape="1">
                <a:blip r:embed="rId15"/>
                <a:stretch>
                  <a:fillRect l="-7" t="-119" r="-2395" b="13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948264" y="5045114"/>
                <a:ext cx="1222322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045114"/>
                <a:ext cx="1222322" cy="400110"/>
              </a:xfrm>
              <a:prstGeom prst="rect">
                <a:avLst/>
              </a:prstGeom>
              <a:blipFill rotWithShape="1">
                <a:blip r:embed="rId16"/>
                <a:stretch>
                  <a:fillRect l="-8" t="-10" r="3" b="2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9" grpId="0"/>
      <p:bldP spid="10" grpId="0" animBg="1"/>
      <p:bldP spid="17" grpId="0"/>
      <p:bldP spid="20" grpId="0"/>
      <p:bldP spid="21" grpId="0"/>
      <p:bldP spid="24" grpId="0"/>
      <p:bldP spid="25" grpId="0"/>
      <p:bldP spid="26" grpId="0"/>
      <p:bldP spid="27" grpId="0"/>
      <p:bldP spid="28" grpId="0" animBg="1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491"/>
            <a:ext cx="8229600" cy="747213"/>
          </a:xfrm>
        </p:spPr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549" y="1325408"/>
            <a:ext cx="8229600" cy="56094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Two Classes</a:t>
            </a:r>
            <a:endParaRPr lang="en-US" altLang="zh-CN" b="1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131840" y="1155020"/>
                <a:ext cx="1824282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55020"/>
                <a:ext cx="1824282" cy="761812"/>
              </a:xfrm>
              <a:prstGeom prst="rect">
                <a:avLst/>
              </a:prstGeom>
              <a:blipFill rotWithShape="1">
                <a:blip r:embed="rId1"/>
                <a:stretch>
                  <a:fillRect l="-1" t="-77" r="32" b="53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131840" y="1988840"/>
                <a:ext cx="1622880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𝜆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88840"/>
                <a:ext cx="162288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" t="-5" r="29" b="2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589080" y="2492896"/>
                <a:ext cx="2321212" cy="4051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𝑊</m:t>
                          </m:r>
                        </m:sub>
                        <m: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0" y="2492896"/>
                <a:ext cx="2321212" cy="405176"/>
              </a:xfrm>
              <a:prstGeom prst="rect">
                <a:avLst/>
              </a:prstGeom>
              <a:blipFill rotWithShape="1">
                <a:blip r:embed="rId3"/>
                <a:stretch>
                  <a:fillRect l="-8" t="-129" r="20" b="14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/>
              <p:cNvSpPr txBox="1"/>
              <p:nvPr/>
            </p:nvSpPr>
            <p:spPr>
              <a:xfrm>
                <a:off x="683568" y="3861048"/>
                <a:ext cx="7797552" cy="2952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>
                    <a:ea typeface="宋体" panose="02010600030101010101" pitchFamily="2" charset="-122"/>
                  </a:rPr>
                  <a:t>In case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/>
                          </a:rPr>
                          <m:t>𝒙</m:t>
                        </m:r>
                        <m:r>
                          <a:rPr lang="en-US" altLang="zh-CN" sz="2000" b="1" i="1">
                            <a:latin typeface="Cambria Math" panose="02040503050406030204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>
                    <a:ea typeface="宋体" panose="02010600030101010101" pitchFamily="2" charset="-122"/>
                  </a:rPr>
                  <a:t>: 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multivariate normal </a:t>
                </a:r>
                <a:r>
                  <a:rPr lang="en-US" altLang="zh-CN" sz="2000" dirty="0" smtClean="0">
                    <a:ea typeface="宋体" panose="02010600030101010101" pitchFamily="2" charset="-122"/>
                  </a:rPr>
                  <a:t>densities</a:t>
                </a:r>
                <a:endParaRPr lang="en-US" altLang="zh-CN" sz="2000" dirty="0" smtClean="0">
                  <a:ea typeface="宋体" panose="02010600030101010101" pitchFamily="2" charset="-122"/>
                </a:endParaRPr>
              </a:p>
              <a:p>
                <a:r>
                  <a:rPr lang="en-US" altLang="zh-CN" sz="2000" dirty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/>
                          </a:rPr>
                          <m:t>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/>
                      </a:rPr>
                      <m:t>Σ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Σ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Σ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/>
                        <a:ea typeface="宋体" panose="02010600030101010101" pitchFamily="2" charset="-122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/>
                                    <a:ea typeface="宋体" panose="02010600030101010101" pitchFamily="2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000" b="1" i="1">
                        <a:latin typeface="Cambria Math" panose="02040503050406030204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ea typeface="宋体" panose="02010600030101010101" pitchFamily="2" charset="-122"/>
                  </a:rPr>
                  <a:t>Two classes: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/>
                        <a:ea typeface="宋体" panose="02010600030101010101" pitchFamily="2" charset="-122"/>
                      </a:rPr>
                      <m:t>𝒘</m:t>
                    </m:r>
                    <m:r>
                      <a:rPr lang="en-US" altLang="zh-CN" sz="2000" b="1" i="1" smtClean="0">
                        <a:latin typeface="Cambria Math" panose="02040503050406030204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Σ</m:t>
                        </m:r>
                      </m:e>
                      <m:sup>
                        <m:r>
                          <a:rPr lang="en-US" altLang="zh-CN" sz="2000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000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000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/>
                        <a:ea typeface="宋体" panose="02010600030101010101" pitchFamily="2" charset="-122"/>
                      </a:rPr>
                      <m:t>Σ</m:t>
                    </m:r>
                    <m:r>
                      <a:rPr lang="en-US" altLang="zh-CN" sz="2000" i="1">
                        <a:latin typeface="Cambria Math" panose="02040503050406030204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/>
                                    <a:ea typeface="宋体" panose="02010600030101010101" pitchFamily="2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</a:rPr>
                                              <m:t>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/>
                                                <a:ea typeface="宋体" panose="02010600030101010101" pitchFamily="2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/>
                                    <a:ea typeface="宋体" panose="02010600030101010101" pitchFamily="2" charset="-122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2000" dirty="0">
                  <a:ea typeface="宋体" panose="02010600030101010101" pitchFamily="2" charset="-122"/>
                </a:endParaRP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861048"/>
                <a:ext cx="7797552" cy="2952328"/>
              </a:xfrm>
              <a:prstGeom prst="rect">
                <a:avLst/>
              </a:prstGeom>
              <a:blipFill rotWithShape="1">
                <a:blip r:embed="rId4"/>
                <a:stretch>
                  <a:fillRect l="-4" t="-8" r="1" b="-3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151702" y="2863467"/>
                <a:ext cx="4740778" cy="99758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02" y="2863467"/>
                <a:ext cx="4740778" cy="997581"/>
              </a:xfrm>
              <a:prstGeom prst="rect">
                <a:avLst/>
              </a:prstGeom>
              <a:blipFill rotWithShape="1">
                <a:blip r:embed="rId5"/>
                <a:stretch>
                  <a:fillRect l="-2" t="-25" r="12" b="2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6396"/>
          </a:xfrm>
        </p:spPr>
        <p:txBody>
          <a:bodyPr/>
          <a:lstStyle/>
          <a:p>
            <a:r>
              <a:rPr lang="en-US" altLang="zh-CN" dirty="0" smtClean="0"/>
              <a:t>Multi-classes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7864" y="1484784"/>
                <a:ext cx="1824282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484784"/>
                <a:ext cx="1824282" cy="761812"/>
              </a:xfrm>
              <a:prstGeom prst="rect">
                <a:avLst/>
              </a:prstGeom>
              <a:blipFill rotWithShape="1">
                <a:blip r:embed="rId1"/>
                <a:stretch>
                  <a:fillRect l="-8" t="-20" r="4" b="7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89616" y="2348880"/>
                <a:ext cx="4740778" cy="99758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16" y="2348880"/>
                <a:ext cx="4740778" cy="997581"/>
              </a:xfrm>
              <a:prstGeom prst="rect">
                <a:avLst/>
              </a:prstGeom>
              <a:blipFill rotWithShape="1">
                <a:blip r:embed="rId2"/>
                <a:stretch>
                  <a:fillRect l="-10" t="-2" r="8" b="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07704" y="2348880"/>
                <a:ext cx="4740778" cy="97257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348880"/>
                <a:ext cx="4740778" cy="972574"/>
              </a:xfrm>
              <a:prstGeom prst="rect">
                <a:avLst/>
              </a:prstGeom>
              <a:blipFill rotWithShape="1">
                <a:blip r:embed="rId3"/>
                <a:stretch>
                  <a:fillRect l="-338" t="-1634" r="-334" b="-1591"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35788" y="3356992"/>
                <a:ext cx="3135345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88" y="3356992"/>
                <a:ext cx="3135345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7" t="-95" r="19" b="11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40152" y="1340768"/>
                <a:ext cx="2940485" cy="93262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/>
                        </a:rPr>
                        <m:t>𝝁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𝒙</m:t>
                          </m:r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340768"/>
                <a:ext cx="2940485" cy="932628"/>
              </a:xfrm>
              <a:prstGeom prst="rect">
                <a:avLst/>
              </a:prstGeom>
              <a:blipFill rotWithShape="1">
                <a:blip r:embed="rId5"/>
                <a:stretch>
                  <a:fillRect l="-12" t="-30" r="6" b="1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5116" y="3742052"/>
                <a:ext cx="2982748" cy="8390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16" y="3742052"/>
                <a:ext cx="2982748" cy="839076"/>
              </a:xfrm>
              <a:prstGeom prst="rect">
                <a:avLst/>
              </a:prstGeom>
              <a:blipFill rotWithShape="1">
                <a:blip r:embed="rId6"/>
                <a:stretch>
                  <a:fillRect l="-21" t="-75" r="5" b="28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15816" y="3680562"/>
                <a:ext cx="5616624" cy="97257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 smtClean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 smtClean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80562"/>
                <a:ext cx="5616624" cy="972574"/>
              </a:xfrm>
              <a:prstGeom prst="rect">
                <a:avLst/>
              </a:prstGeom>
              <a:blipFill rotWithShape="1">
                <a:blip r:embed="rId7"/>
                <a:stretch>
                  <a:fillRect l="-9" t="-10" r="10" b="5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3568" y="4581128"/>
                <a:ext cx="6408712" cy="97257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 smtClean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408712" cy="972574"/>
              </a:xfrm>
              <a:prstGeom prst="rect">
                <a:avLst/>
              </a:prstGeom>
              <a:blipFill rotWithShape="1">
                <a:blip r:embed="rId8"/>
                <a:stretch>
                  <a:fillRect l="-5" t="-24" r="9" b="6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3568" y="5589240"/>
                <a:ext cx="3960440" cy="93262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3960440" cy="932628"/>
              </a:xfrm>
              <a:prstGeom prst="rect">
                <a:avLst/>
              </a:prstGeom>
              <a:blipFill rotWithShape="1">
                <a:blip r:embed="rId9"/>
                <a:stretch>
                  <a:fillRect l="-8" t="-65" r="6" b="4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3968" y="5877272"/>
                <a:ext cx="648072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877272"/>
                <a:ext cx="648072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40" t="-87" r="97" b="10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763688" y="5589240"/>
            <a:ext cx="3194850" cy="932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52120" y="5837202"/>
                <a:ext cx="1692188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37202"/>
                <a:ext cx="1692188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37" t="-70" r="31" b="8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8350696" cy="485800"/>
          </a:xfrm>
        </p:spPr>
        <p:txBody>
          <a:bodyPr/>
          <a:lstStyle/>
          <a:p>
            <a:r>
              <a:rPr lang="en-US" altLang="zh-CN" dirty="0" smtClean="0"/>
              <a:t>Multi-classes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7864" y="1340768"/>
                <a:ext cx="2479590" cy="10295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0768"/>
                <a:ext cx="2479590" cy="1029577"/>
              </a:xfrm>
              <a:prstGeom prst="rect">
                <a:avLst/>
              </a:prstGeom>
              <a:blipFill rotWithShape="1">
                <a:blip r:embed="rId1"/>
                <a:stretch>
                  <a:fillRect l="-6" t="-27" r="2" b="51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5278" y="2276872"/>
                <a:ext cx="7837122" cy="114864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dirty="0">
                                              <a:latin typeface="Cambria Math" panose="02040503050406030204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8" y="2276872"/>
                <a:ext cx="7837122" cy="1148648"/>
              </a:xfrm>
              <a:prstGeom prst="rect">
                <a:avLst/>
              </a:prstGeom>
              <a:blipFill rotWithShape="1">
                <a:blip r:embed="rId2"/>
                <a:stretch>
                  <a:fillRect l="-8" t="-35" r="7" b="2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2088" y="3356992"/>
                <a:ext cx="5342544" cy="110055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 dirty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88" y="3356992"/>
                <a:ext cx="5342544" cy="1100558"/>
              </a:xfrm>
              <a:prstGeom prst="rect">
                <a:avLst/>
              </a:prstGeom>
              <a:blipFill rotWithShape="1">
                <a:blip r:embed="rId3"/>
                <a:stretch>
                  <a:fillRect l="-5" t="-35" r="10" b="4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8"/>
              <p:cNvSpPr txBox="1"/>
              <p:nvPr/>
            </p:nvSpPr>
            <p:spPr>
              <a:xfrm>
                <a:off x="5179146" y="4035712"/>
                <a:ext cx="3888432" cy="4616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400" i="1" dirty="0"/>
              </a:p>
            </p:txBody>
          </p:sp>
        </mc:Choice>
        <mc:Fallback>
          <p:sp>
            <p:nvSpPr>
              <p:cNvPr id="10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46" y="4035712"/>
                <a:ext cx="388843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" t="-62" r="11" b="6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/>
              <p:cNvSpPr txBox="1"/>
              <p:nvPr/>
            </p:nvSpPr>
            <p:spPr>
              <a:xfrm>
                <a:off x="1335478" y="4395658"/>
                <a:ext cx="3888432" cy="98828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dirty="0">
                              <a:latin typeface="Cambria Math" panose="02040503050406030204"/>
                            </a:rPr>
                            <m:t>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/>
              </a:p>
            </p:txBody>
          </p:sp>
        </mc:Choice>
        <mc:Fallback>
          <p:sp>
            <p:nvSpPr>
              <p:cNvPr id="11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78" y="4395658"/>
                <a:ext cx="3888432" cy="988284"/>
              </a:xfrm>
              <a:prstGeom prst="rect">
                <a:avLst/>
              </a:prstGeom>
              <a:blipFill rotWithShape="1">
                <a:blip r:embed="rId5"/>
                <a:stretch>
                  <a:fillRect l="-2" t="-19" r="10" b="4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3"/>
              <p:cNvSpPr txBox="1"/>
              <p:nvPr/>
            </p:nvSpPr>
            <p:spPr>
              <a:xfrm>
                <a:off x="1335478" y="5444197"/>
                <a:ext cx="2410980" cy="102765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78" y="5444197"/>
                <a:ext cx="2410980" cy="1027654"/>
              </a:xfrm>
              <a:prstGeom prst="rect">
                <a:avLst/>
              </a:prstGeom>
              <a:blipFill rotWithShape="1">
                <a:blip r:embed="rId6"/>
                <a:stretch>
                  <a:fillRect l="-3" t="-33" r="25" b="5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3"/>
              <p:cNvSpPr txBox="1"/>
              <p:nvPr/>
            </p:nvSpPr>
            <p:spPr>
              <a:xfrm>
                <a:off x="4261876" y="5467515"/>
                <a:ext cx="2482218" cy="102765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76" y="5467515"/>
                <a:ext cx="2482218" cy="1027654"/>
              </a:xfrm>
              <a:prstGeom prst="rect">
                <a:avLst/>
              </a:prstGeom>
              <a:blipFill rotWithShape="1">
                <a:blip r:embed="rId7"/>
                <a:stretch>
                  <a:fillRect l="-16" t="-16" r="16" b="38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8350696" cy="1637928"/>
          </a:xfrm>
        </p:spPr>
        <p:txBody>
          <a:bodyPr/>
          <a:lstStyle/>
          <a:p>
            <a:r>
              <a:rPr lang="en-US" altLang="zh-CN" dirty="0" smtClean="0"/>
              <a:t>Multi-classes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93042" y="1447175"/>
                <a:ext cx="2479590" cy="102957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42" y="1447175"/>
                <a:ext cx="2479590" cy="1029577"/>
              </a:xfrm>
              <a:prstGeom prst="rect">
                <a:avLst/>
              </a:prstGeom>
              <a:blipFill rotWithShape="1">
                <a:blip r:embed="rId1"/>
                <a:stretch>
                  <a:fillRect l="-19" t="-1" r="15" b="2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79339" y="3085103"/>
                <a:ext cx="1906996" cy="4616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𝜆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𝑊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9" y="3085103"/>
                <a:ext cx="190699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0" t="-59" r="24" b="63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64055" y="4149080"/>
            <a:ext cx="3016787" cy="1015663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Homework with extra credit</a:t>
            </a:r>
            <a:r>
              <a:rPr lang="en-US" altLang="zh-CN" sz="2000" dirty="0" smtClean="0">
                <a:solidFill>
                  <a:srgbClr val="FF0000"/>
                </a:solidFill>
              </a:rPr>
              <a:t>: Prove the rank of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>
                <a:solidFill>
                  <a:srgbClr val="FF0000"/>
                </a:solidFill>
              </a:rPr>
              <a:t> is at most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</a:rPr>
              <a:t>-1</a:t>
            </a:r>
            <a:endParaRPr lang="zh-CN" altLang="en-US" sz="2000" i="1" dirty="0">
              <a:solidFill>
                <a:srgbClr val="FF0000"/>
              </a:solidFill>
              <a:latin typeface="Cambria Math" panose="02040503050406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76056" y="3062942"/>
                <a:ext cx="1838644" cy="4616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𝜆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062942"/>
                <a:ext cx="183864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7" t="-73" r="10" b="7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"/>
              <p:cNvSpPr txBox="1"/>
              <p:nvPr/>
            </p:nvSpPr>
            <p:spPr>
              <a:xfrm>
                <a:off x="4644008" y="1425014"/>
                <a:ext cx="2410980" cy="102765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/>
                        </a:rPr>
                        <m:t>𝐽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425014"/>
                <a:ext cx="2410980" cy="1027654"/>
              </a:xfrm>
              <a:prstGeom prst="rect">
                <a:avLst/>
              </a:prstGeom>
              <a:blipFill rotWithShape="1">
                <a:blip r:embed="rId4"/>
                <a:stretch>
                  <a:fillRect l="-10" t="-7" r="6" b="2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Main steps: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Form the </a:t>
                </a:r>
                <a:r>
                  <a:rPr lang="en-US" altLang="zh-CN" dirty="0" smtClean="0"/>
                  <a:t>scatter matrices </a:t>
                </a:r>
                <a:r>
                  <a:rPr lang="en-US" altLang="zh-CN" i="1" dirty="0" smtClean="0"/>
                  <a:t>S</a:t>
                </a:r>
                <a:r>
                  <a:rPr lang="en-US" altLang="zh-CN" i="1" baseline="-25000" dirty="0" smtClean="0"/>
                  <a:t>B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i="1" dirty="0" smtClean="0"/>
                  <a:t> S</a:t>
                </a:r>
                <a:r>
                  <a:rPr lang="en-US" altLang="zh-CN" i="1" baseline="-25000" dirty="0" smtClean="0"/>
                  <a:t>W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Compute the eigenvectors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corresponding to the non-zero eigenvalue of the generalized </a:t>
                </a:r>
                <a:r>
                  <a:rPr lang="en-US" altLang="zh-CN" dirty="0" err="1" smtClean="0"/>
                  <a:t>eigen</a:t>
                </a:r>
                <a:r>
                  <a:rPr lang="en-US" altLang="zh-CN" dirty="0" smtClean="0"/>
                  <a:t>-problem: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/>
                          </a:rPr>
                          <m:t>𝑊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/>
                      </a:rPr>
                      <m:t>or</m:t>
                    </m:r>
                    <m:r>
                      <a:rPr lang="en-US" altLang="zh-CN" b="0" i="1" dirty="0" smtClean="0">
                        <a:latin typeface="Cambria Math" panose="02040503050406030204"/>
                      </a:rPr>
                      <m:t>    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𝑇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The </a:t>
                </a:r>
                <a:r>
                  <a:rPr lang="en-US" altLang="zh-CN" dirty="0"/>
                  <a:t>transformation 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given by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test point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/>
                        <a:ea typeface="Cambria Math" panose="02040503050406030204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ℛ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896544"/>
              </a:xfrm>
              <a:blipFill rotWithShape="1">
                <a:blip r:embed="rId1"/>
                <a:stretch>
                  <a:fillRect l="-2" t="-3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LDA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49377" y="1664584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5655716" y="1774614"/>
            <a:ext cx="3305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-28299" y="1484784"/>
            <a:ext cx="4104456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211050" y="1844824"/>
            <a:ext cx="2088232" cy="30243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2640904" y="3680806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027377" y="3759280"/>
            <a:ext cx="2088232" cy="30243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55776" y="2736497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 smtClean="0">
                <a:solidFill>
                  <a:srgbClr val="FF0000"/>
                </a:solidFill>
              </a:rPr>
              <a:t>?</a:t>
            </a:r>
            <a:endParaRPr lang="zh-CN" altLang="en-US" sz="28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Locality Preserving Projections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62880" y="5700389"/>
            <a:ext cx="8229600" cy="8249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Unsupervised, but </a:t>
            </a:r>
            <a:r>
              <a:rPr lang="en-US" altLang="zh-CN" dirty="0" smtClean="0">
                <a:solidFill>
                  <a:srgbClr val="FF0000"/>
                </a:solidFill>
              </a:rPr>
              <a:t>it is very easy to have supervised (semi-supervised) extensions.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000">
            <a:off x="3171977" y="2744703"/>
            <a:ext cx="32861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339752" y="3068960"/>
            <a:ext cx="2088232" cy="30243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 Preserving </a:t>
            </a:r>
            <a:r>
              <a:rPr lang="en-US" altLang="zh-CN" dirty="0" smtClean="0"/>
              <a:t>Projections (LPP)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29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Basic idea: </a:t>
            </a:r>
            <a:r>
              <a:rPr lang="en-US" altLang="zh-CN" dirty="0" smtClean="0">
                <a:solidFill>
                  <a:srgbClr val="FF0000"/>
                </a:solidFill>
              </a:rPr>
              <a:t>Locality Preserving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738956" y="1524268"/>
            <a:ext cx="1502280" cy="1030941"/>
            <a:chOff x="2555776" y="1731544"/>
            <a:chExt cx="1502280" cy="1030941"/>
          </a:xfrm>
        </p:grpSpPr>
        <p:sp>
          <p:nvSpPr>
            <p:cNvPr id="5" name="椭圆 4"/>
            <p:cNvSpPr/>
            <p:nvPr/>
          </p:nvSpPr>
          <p:spPr>
            <a:xfrm>
              <a:off x="2555776" y="2348880"/>
              <a:ext cx="108000" cy="10800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950056" y="1731544"/>
              <a:ext cx="108000" cy="108000"/>
            </a:xfrm>
            <a:prstGeom prst="ellipse">
              <a:avLst/>
            </a:prstGeom>
            <a:solidFill>
              <a:srgbClr val="00B0F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47368" y="2654485"/>
              <a:ext cx="108000" cy="10800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85544" y="1821995"/>
            <a:ext cx="1502280" cy="1030941"/>
            <a:chOff x="2555776" y="1731544"/>
            <a:chExt cx="1502280" cy="1030941"/>
          </a:xfrm>
        </p:grpSpPr>
        <p:sp>
          <p:nvSpPr>
            <p:cNvPr id="10" name="椭圆 9"/>
            <p:cNvSpPr/>
            <p:nvPr/>
          </p:nvSpPr>
          <p:spPr>
            <a:xfrm>
              <a:off x="2555776" y="2348880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50056" y="1731544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47368" y="2654485"/>
              <a:ext cx="108000" cy="10800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30548" y="3355692"/>
            <a:ext cx="1502280" cy="1030941"/>
            <a:chOff x="2555776" y="1731544"/>
            <a:chExt cx="1502280" cy="1030941"/>
          </a:xfrm>
        </p:grpSpPr>
        <p:sp>
          <p:nvSpPr>
            <p:cNvPr id="14" name="椭圆 13"/>
            <p:cNvSpPr/>
            <p:nvPr/>
          </p:nvSpPr>
          <p:spPr>
            <a:xfrm>
              <a:off x="2555776" y="2348880"/>
              <a:ext cx="108000" cy="108000"/>
            </a:xfrm>
            <a:prstGeom prst="ellipse">
              <a:avLst/>
            </a:prstGeom>
            <a:solidFill>
              <a:srgbClr val="00B0F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50056" y="1731544"/>
              <a:ext cx="108000" cy="10800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47368" y="2654485"/>
              <a:ext cx="108000" cy="10800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1485544" y="1977438"/>
            <a:ext cx="2014784" cy="1667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7584" y="2276872"/>
            <a:ext cx="1152128" cy="1368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846956" y="1361811"/>
            <a:ext cx="2014784" cy="1667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54484" y="3504904"/>
            <a:ext cx="1152128" cy="1368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 Preserving Projections (LPP)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99067" y="1268760"/>
                <a:ext cx="1031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/>
                        </a:rPr>
                        <m:t>𝒙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67" y="1268760"/>
                <a:ext cx="1031500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58" t="-7" r="2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35171" y="1268760"/>
                <a:ext cx="14289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  <a:ea typeface="Cambria Math" panose="02040503050406030204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𝒙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𝑧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71" y="1268760"/>
                <a:ext cx="142891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t="-7" r="1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71600" y="1700808"/>
                <a:ext cx="5449890" cy="661591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𝑊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×</m:t>
                          </m:r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if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and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are</m:t>
                                </m:r>
                                <m: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neighbors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00808"/>
                <a:ext cx="5449890" cy="661591"/>
              </a:xfrm>
              <a:prstGeom prst="rect">
                <a:avLst/>
              </a:prstGeom>
              <a:blipFill rotWithShape="1">
                <a:blip r:embed="rId3"/>
                <a:stretch>
                  <a:fillRect l="-292" t="-2442" r="-285" b="-2369"/>
                </a:stretch>
              </a:blipFill>
              <a:ln w="317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58350" y="2420888"/>
                <a:ext cx="5737596" cy="87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zh-CN" sz="2000" i="1" dirty="0">
                          <a:latin typeface="Cambria Math" panose="02040503050406030204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0" y="2420888"/>
                <a:ext cx="5737596" cy="874085"/>
              </a:xfrm>
              <a:prstGeom prst="rect">
                <a:avLst/>
              </a:prstGeom>
              <a:blipFill rotWithShape="1">
                <a:blip r:embed="rId4"/>
                <a:stretch>
                  <a:fillRect l="-2" t="-31" r="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2129" y="3212976"/>
                <a:ext cx="4284186" cy="87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 smtClean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 dirty="0">
                                              <a:latin typeface="Cambria Math" panose="02040503050406030204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9" y="3212976"/>
                <a:ext cx="4284186" cy="874085"/>
              </a:xfrm>
              <a:prstGeom prst="rect">
                <a:avLst/>
              </a:prstGeom>
              <a:blipFill rotWithShape="1">
                <a:blip r:embed="rId5"/>
                <a:stretch>
                  <a:fillRect l="-11" t="-58" r="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6283" y="3923067"/>
                <a:ext cx="5387885" cy="87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 smtClean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 smtClean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dirty="0" smtClean="0">
                                          <a:latin typeface="Cambria Math" panose="02040503050406030204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3" y="3923067"/>
                <a:ext cx="5387885" cy="874085"/>
              </a:xfrm>
              <a:prstGeom prst="rect">
                <a:avLst/>
              </a:prstGeom>
              <a:blipFill rotWithShape="1">
                <a:blip r:embed="rId6"/>
                <a:stretch>
                  <a:fillRect l="-6" t="-4" r="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4791" y="5132335"/>
                <a:ext cx="4122154" cy="87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=−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𝑋𝑊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" y="5132335"/>
                <a:ext cx="4122154" cy="874085"/>
              </a:xfrm>
              <a:prstGeom prst="rect">
                <a:avLst/>
              </a:prstGeom>
              <a:blipFill rotWithShape="1">
                <a:blip r:embed="rId7"/>
                <a:stretch>
                  <a:fillRect l="-8" t="-30" r="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79700" y="6006420"/>
                <a:ext cx="19261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0" y="6006420"/>
                <a:ext cx="1926168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31" t="-147" r="10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716016" y="5075195"/>
                <a:ext cx="3669210" cy="874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dirty="0" smtClean="0">
                                      <a:latin typeface="Cambria Math" panose="02040503050406030204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075195"/>
                <a:ext cx="3669210" cy="874085"/>
              </a:xfrm>
              <a:prstGeom prst="rect">
                <a:avLst/>
              </a:prstGeom>
              <a:blipFill rotWithShape="1">
                <a:blip r:embed="rId9"/>
                <a:stretch>
                  <a:fillRect l="-14" t="-31" r="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90225" y="5816977"/>
                <a:ext cx="4102212" cy="983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𝐷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25" y="5816977"/>
                <a:ext cx="4102212" cy="983731"/>
              </a:xfrm>
              <a:prstGeom prst="rect">
                <a:avLst/>
              </a:prstGeom>
              <a:blipFill rotWithShape="1">
                <a:blip r:embed="rId10"/>
                <a:stretch>
                  <a:fillRect l="-15" t="-38" r="2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940152" y="4109010"/>
                <a:ext cx="3005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𝐷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𝑊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109010"/>
                <a:ext cx="3005759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12" t="-140" r="1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40152" y="4541058"/>
                <a:ext cx="2039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𝑋𝐿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41058"/>
                <a:ext cx="2039982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18" t="-43" r="4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938728" y="3650018"/>
                <a:ext cx="1464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𝐿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𝐷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728" y="3650018"/>
                <a:ext cx="1464183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6" t="-9" r="40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020272" y="3244914"/>
            <a:ext cx="1959639" cy="4001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mbria Math" panose="02040503050406030204"/>
              </a:rPr>
              <a:t>Graph </a:t>
            </a:r>
            <a:r>
              <a:rPr lang="en-US" altLang="zh-CN" sz="2000" dirty="0" err="1" smtClean="0">
                <a:latin typeface="Cambria Math" panose="02040503050406030204"/>
              </a:rPr>
              <a:t>Laplacian</a:t>
            </a:r>
            <a:endParaRPr lang="zh-CN" altLang="en-US" sz="2000" dirty="0">
              <a:latin typeface="Cambria Math" panose="02040503050406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Linear and Nonlinear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9576" y="2357973"/>
                <a:ext cx="8350696" cy="1359059"/>
              </a:xfrm>
            </p:spPr>
            <p:txBody>
              <a:bodyPr/>
              <a:lstStyle/>
              <a:p>
                <a:r>
                  <a:rPr lang="en-US" altLang="zh-CN" dirty="0" smtClean="0"/>
                  <a:t>All the methods (classification &amp; clustering) can be seen as a DR approach (either supervised or unsupervised)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linear, linear dimensionality reduction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576" y="2357973"/>
                <a:ext cx="8350696" cy="1359059"/>
              </a:xfrm>
              <a:blipFill rotWithShape="1">
                <a:blip r:embed="rId1"/>
                <a:stretch>
                  <a:fillRect l="-3" t="-16" r="1" b="-30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203848" y="1063257"/>
                <a:ext cx="293727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063257"/>
                <a:ext cx="2937278" cy="468205"/>
              </a:xfrm>
              <a:prstGeom prst="rect">
                <a:avLst/>
              </a:prstGeom>
              <a:blipFill rotWithShape="1">
                <a:blip r:embed="rId2"/>
                <a:stretch>
                  <a:fillRect l="-9" t="-57" r="1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43608" y="1751730"/>
                <a:ext cx="1629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51730"/>
                <a:ext cx="162954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" t="-87" r="27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68144" y="1751727"/>
                <a:ext cx="1686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51727"/>
                <a:ext cx="168687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" t="-86" r="25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01061" y="1790427"/>
                <a:ext cx="1556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61" y="1790427"/>
                <a:ext cx="155658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" t="-78" r="34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36083" y="3804803"/>
                <a:ext cx="1464953" cy="46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83" y="3804803"/>
                <a:ext cx="1464953" cy="466153"/>
              </a:xfrm>
              <a:prstGeom prst="rect">
                <a:avLst/>
              </a:prstGeom>
              <a:blipFill rotWithShape="1">
                <a:blip r:embed="rId6"/>
                <a:stretch>
                  <a:fillRect l="-3" t="-111" r="3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131840" y="3771995"/>
                <a:ext cx="1428468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771995"/>
                <a:ext cx="1428468" cy="481863"/>
              </a:xfrm>
              <a:prstGeom prst="rect">
                <a:avLst/>
              </a:prstGeom>
              <a:blipFill rotWithShape="1">
                <a:blip r:embed="rId7"/>
                <a:stretch>
                  <a:fillRect l="-1" t="-20" r="26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409469" y="4505547"/>
                <a:ext cx="2291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69" y="4505547"/>
                <a:ext cx="2291653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8" t="-48" r="1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208474" y="4483111"/>
                <a:ext cx="1348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74" y="4483111"/>
                <a:ext cx="134838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4" t="-2" r="4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 bwMode="auto">
          <a:xfrm flipH="1">
            <a:off x="1619672" y="1412776"/>
            <a:ext cx="1681389" cy="37765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3490944" y="1412776"/>
            <a:ext cx="144952" cy="43204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3563420" y="1433610"/>
            <a:ext cx="2448740" cy="43455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/>
              <p:cNvSpPr txBox="1"/>
              <p:nvPr/>
            </p:nvSpPr>
            <p:spPr bwMode="auto">
              <a:xfrm>
                <a:off x="682293" y="5101124"/>
                <a:ext cx="8350696" cy="1352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50000"/>
                  </a:spcBef>
                  <a:spcAft>
                    <a:spcPct val="2500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Blip>
                    <a:blip r:embed="rId10"/>
                  </a:buBlip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kern="0" dirty="0" smtClean="0"/>
                  <a:t> is nonlinear, nonlinear dimensionality reduction</a:t>
                </a:r>
                <a:endParaRPr lang="en-US" altLang="zh-CN" kern="0" dirty="0" smtClean="0"/>
              </a:p>
              <a:p>
                <a:pPr lvl="1"/>
                <a:r>
                  <a:rPr lang="en-US" altLang="zh-CN" kern="0" dirty="0" smtClean="0"/>
                  <a:t>We know the embedding function</a:t>
                </a:r>
                <a:endParaRPr lang="en-US" altLang="zh-CN" kern="0" dirty="0" smtClean="0"/>
              </a:p>
              <a:p>
                <a:pPr lvl="1"/>
                <a:r>
                  <a:rPr lang="en-US" altLang="zh-CN" kern="0" dirty="0" smtClean="0"/>
                  <a:t>We don’t know the function</a:t>
                </a:r>
                <a:endParaRPr lang="en-US" altLang="zh-CN" kern="0" dirty="0" smtClean="0"/>
              </a:p>
            </p:txBody>
          </p:sp>
        </mc:Choice>
        <mc:Fallback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293" y="5101124"/>
                <a:ext cx="8350696" cy="1352212"/>
              </a:xfrm>
              <a:prstGeom prst="rect">
                <a:avLst/>
              </a:prstGeom>
              <a:blipFill rotWithShape="1">
                <a:blip r:embed="rId11"/>
                <a:stretch>
                  <a:fillRect l="-4" t="-12" r="1" b="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 Preserving Projections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068960"/>
                <a:ext cx="8229600" cy="7200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Therefor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𝒂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an </a:t>
                </a:r>
                <a:r>
                  <a:rPr lang="en-US" altLang="zh-CN" dirty="0"/>
                  <a:t>eigenvector </a:t>
                </a:r>
                <a:r>
                  <a:rPr lang="en-US" altLang="zh-CN" dirty="0" smtClean="0"/>
                  <a:t>of the generalized </a:t>
                </a:r>
                <a:r>
                  <a:rPr lang="en-US" altLang="zh-CN" dirty="0" err="1" smtClean="0"/>
                  <a:t>eigen</a:t>
                </a:r>
                <a:r>
                  <a:rPr lang="en-US" altLang="zh-CN" dirty="0" smtClean="0"/>
                  <a:t>-problem corresponding </a:t>
                </a:r>
                <a:r>
                  <a:rPr lang="en-US" altLang="zh-CN" dirty="0"/>
                  <a:t>to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smallest</a:t>
                </a:r>
                <a:r>
                  <a:rPr lang="en-US" altLang="zh-CN" dirty="0" smtClean="0"/>
                  <a:t> eigenvalue.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068960"/>
                <a:ext cx="8229600" cy="720080"/>
              </a:xfrm>
              <a:blipFill rotWithShape="1">
                <a:blip r:embed="rId1"/>
                <a:stretch>
                  <a:fillRect l="-2" t="-1" r="2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5616" y="1588730"/>
                <a:ext cx="17763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𝑋𝐿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88730"/>
                <a:ext cx="177638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1" t="-149" r="1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74414" y="1994805"/>
                <a:ext cx="16587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𝑡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.  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1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14" y="1994805"/>
                <a:ext cx="165878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8" t="-67" r="28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9592" y="1988840"/>
                <a:ext cx="2128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𝑡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.  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1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212808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0" t="-5" r="3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7584" y="1988840"/>
                <a:ext cx="2307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.  </m:t>
                      </m:r>
                      <m:sSup>
                        <m:sSupPr>
                          <m:ctrlPr>
                            <a:rPr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230723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" t="-5" r="2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75856" y="1556792"/>
                <a:ext cx="2157642" cy="71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  <a:ea typeface="Cambria Math" panose="02040503050406030204"/>
                        </a:rPr>
                        <m:t>⇔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𝑋𝐿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556792"/>
                <a:ext cx="2157642" cy="710066"/>
              </a:xfrm>
              <a:prstGeom prst="rect">
                <a:avLst/>
              </a:prstGeom>
              <a:blipFill rotWithShape="1">
                <a:blip r:embed="rId6"/>
                <a:stretch>
                  <a:fillRect l="-24" t="-57" r="20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93862" y="2564904"/>
                <a:ext cx="2303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𝑋𝐿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62" y="2564904"/>
                <a:ext cx="2303066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6" t="-35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59632" y="3933056"/>
                <a:ext cx="1464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𝐿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𝐷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33056"/>
                <a:ext cx="1464183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9" t="-125" r="20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0015" y="4366229"/>
                <a:ext cx="23072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𝑋𝐿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en-US" altLang="zh-CN" sz="2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.  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15" y="4366229"/>
                <a:ext cx="2307235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17" t="-85" r="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19872" y="4366229"/>
                <a:ext cx="23072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𝑋𝑊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en-US" altLang="zh-CN" sz="20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.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𝑡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.  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1" i="1" dirty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366229"/>
                <a:ext cx="2307235" cy="707886"/>
              </a:xfrm>
              <a:prstGeom prst="rect">
                <a:avLst/>
              </a:prstGeom>
              <a:blipFill rotWithShape="1">
                <a:blip r:embed="rId10"/>
                <a:stretch>
                  <a:fillRect l="-17" t="-85" r="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19872" y="5229200"/>
                <a:ext cx="2415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𝑋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𝑊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229200"/>
                <a:ext cx="2415213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16" t="-152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/>
              <p:cNvSpPr txBox="1"/>
              <p:nvPr/>
            </p:nvSpPr>
            <p:spPr>
              <a:xfrm>
                <a:off x="395536" y="5661248"/>
                <a:ext cx="8229600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</a:rPr>
                      <m:t>𝒂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an </a:t>
                </a:r>
                <a:r>
                  <a:rPr lang="en-US" altLang="zh-CN" dirty="0"/>
                  <a:t>eigenvector </a:t>
                </a:r>
                <a:r>
                  <a:rPr lang="en-US" altLang="zh-CN" dirty="0" smtClean="0"/>
                  <a:t>of the generalized </a:t>
                </a:r>
                <a:r>
                  <a:rPr lang="en-US" altLang="zh-CN" dirty="0" err="1" smtClean="0"/>
                  <a:t>eigen</a:t>
                </a:r>
                <a:r>
                  <a:rPr lang="en-US" altLang="zh-CN" dirty="0" smtClean="0"/>
                  <a:t>-problem corresponding </a:t>
                </a:r>
                <a:r>
                  <a:rPr lang="en-US" altLang="zh-CN" dirty="0"/>
                  <a:t>to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altLang="zh-CN" dirty="0" smtClean="0"/>
                  <a:t> eigenvalue.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61248"/>
                <a:ext cx="8229600" cy="720080"/>
              </a:xfrm>
              <a:prstGeom prst="rect">
                <a:avLst/>
              </a:prstGeom>
              <a:blipFill rotWithShape="1">
                <a:blip r:embed="rId12"/>
                <a:stretch>
                  <a:fillRect l="-7" t="-5763" r="7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LPP          vs.         LDA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80112" y="1412776"/>
                <a:ext cx="1519519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412776"/>
                <a:ext cx="1519519" cy="761812"/>
              </a:xfrm>
              <a:prstGeom prst="rect">
                <a:avLst/>
              </a:prstGeom>
              <a:blipFill rotWithShape="1">
                <a:blip r:embed="rId1"/>
                <a:stretch>
                  <a:fillRect l="-24" t="-70" r="22" b="4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19672" y="1412776"/>
                <a:ext cx="1923795" cy="71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𝑋𝑊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12776"/>
                <a:ext cx="1923795" cy="710066"/>
              </a:xfrm>
              <a:prstGeom prst="rect">
                <a:avLst/>
              </a:prstGeom>
              <a:blipFill rotWithShape="1">
                <a:blip r:embed="rId2"/>
                <a:stretch>
                  <a:fillRect l="-22" t="-75" r="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92280" y="1412776"/>
                <a:ext cx="1519519" cy="76181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12776"/>
                <a:ext cx="1519519" cy="761812"/>
              </a:xfrm>
              <a:prstGeom prst="rect">
                <a:avLst/>
              </a:prstGeom>
              <a:blipFill rotWithShape="1">
                <a:blip r:embed="rId3"/>
                <a:stretch>
                  <a:fillRect l="-39" t="-70" r="37" b="4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11760" y="1412776"/>
                <a:ext cx="970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 dirty="0">
                          <a:latin typeface="Cambria Math" panose="02040503050406030204"/>
                        </a:rPr>
                        <m:t>𝑊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412776"/>
                <a:ext cx="97026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" t="-134" r="2" b="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72200" y="1433166"/>
                <a:ext cx="509627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433166"/>
                <a:ext cx="509627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0" t="-151" r="65" b="8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06189" y="1784364"/>
                <a:ext cx="902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𝑋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𝐷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89" y="1784364"/>
                <a:ext cx="90204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9" t="-3" r="57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366629" y="1804754"/>
                <a:ext cx="517193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29" y="1804754"/>
                <a:ext cx="51719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3" t="-21" r="82" b="3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53290" y="2380818"/>
                <a:ext cx="434734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290" y="2380818"/>
                <a:ext cx="43473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84" t="-51" r="29" b="66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353290" y="2740858"/>
                <a:ext cx="434734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290" y="2740858"/>
                <a:ext cx="43473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84" t="-49" r="29" b="6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36512" y="3290194"/>
                <a:ext cx="4239237" cy="1074910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𝑊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if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and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belong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to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𝑘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th</m:t>
                                    </m:r>
                                    <m: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class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290194"/>
                <a:ext cx="4239237" cy="1074910"/>
              </a:xfrm>
              <a:prstGeom prst="rect">
                <a:avLst/>
              </a:prstGeom>
              <a:blipFill rotWithShape="1">
                <a:blip r:embed="rId9"/>
                <a:stretch>
                  <a:fillRect l="-367" t="-1501" r="-368" b="-1466"/>
                </a:stretch>
              </a:blipFill>
              <a:ln w="317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87624" y="5902292"/>
                <a:ext cx="1943096" cy="8390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/>
                        </a:rPr>
                        <m:t>𝝁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zh-CN" sz="2000" b="1" i="1" dirty="0" smtClean="0">
                              <a:latin typeface="Cambria Math" panose="02040503050406030204"/>
                            </a:rPr>
                            <m:t>𝒙</m:t>
                          </m:r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1" i="1" dirty="0" smtClean="0">
                          <a:latin typeface="Cambria Math" panose="02040503050406030204"/>
                        </a:rPr>
                        <m:t>𝟎</m:t>
                      </m:r>
                    </m:oMath>
                  </m:oMathPara>
                </a14:m>
                <a:endParaRPr lang="en-US" altLang="zh-CN" sz="2000" b="1" i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902292"/>
                <a:ext cx="1943096" cy="839076"/>
              </a:xfrm>
              <a:prstGeom prst="rect">
                <a:avLst/>
              </a:prstGeom>
              <a:blipFill rotWithShape="1">
                <a:blip r:embed="rId10"/>
                <a:stretch>
                  <a:fillRect l="-9" t="-72" r="9" b="2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700811" y="5333146"/>
                <a:ext cx="868571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𝐷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𝐼</m:t>
                      </m:r>
                    </m:oMath>
                  </m:oMathPara>
                </a14:m>
                <a:endParaRPr lang="en-US" altLang="zh-CN" sz="2000" b="1" i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11" y="5333146"/>
                <a:ext cx="868571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32" t="-104" r="20" b="11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880451" y="5084617"/>
                <a:ext cx="2975238" cy="8390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451" y="5084617"/>
                <a:ext cx="2975238" cy="839076"/>
              </a:xfrm>
              <a:prstGeom prst="rect">
                <a:avLst/>
              </a:prstGeom>
              <a:blipFill rotWithShape="1">
                <a:blip r:embed="rId12"/>
                <a:stretch>
                  <a:fillRect l="-20" t="-20" r="8" b="49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732240" y="5110204"/>
                <a:ext cx="1698414" cy="8390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dirty="0">
                              <a:latin typeface="Cambria Math" panose="02040503050406030204"/>
                            </a:rPr>
                            <m:t>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110204"/>
                <a:ext cx="1698414" cy="839076"/>
              </a:xfrm>
              <a:prstGeom prst="rect">
                <a:avLst/>
              </a:prstGeom>
              <a:blipFill rotWithShape="1">
                <a:blip r:embed="rId13"/>
                <a:stretch>
                  <a:fillRect l="-36" t="-43" r="23" b="7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211960" y="5902292"/>
                <a:ext cx="1165639" cy="40011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902292"/>
                <a:ext cx="1165639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150" r="36" b="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067944" y="3434400"/>
                <a:ext cx="2391167" cy="958083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𝑊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34400"/>
                <a:ext cx="2391167" cy="958083"/>
              </a:xfrm>
              <a:prstGeom prst="rect">
                <a:avLst/>
              </a:prstGeom>
              <a:blipFill rotWithShape="1">
                <a:blip r:embed="rId15"/>
                <a:stretch>
                  <a:fillRect l="-670" t="-1690" r="-642" b="-1637"/>
                </a:stretch>
              </a:blipFill>
              <a:ln w="317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01313" y="3140968"/>
                <a:ext cx="2406107" cy="1644168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dirty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dirty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dirty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13" y="3140968"/>
                <a:ext cx="2406107" cy="1644168"/>
              </a:xfrm>
              <a:prstGeom prst="rect">
                <a:avLst/>
              </a:prstGeom>
              <a:blipFill rotWithShape="1">
                <a:blip r:embed="rId16"/>
                <a:stretch>
                  <a:fillRect l="-667" t="-981" r="-648" b="-941"/>
                </a:stretch>
              </a:blipFill>
              <a:ln w="317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231 L 0.12586 0.1446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71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69 L -0.18524 0.1357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231 L 0.12586 0.1446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71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69 L -0.18524 0.1357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4" grpId="0"/>
      <p:bldP spid="16" grpId="0" animBg="1"/>
      <p:bldP spid="17" grpId="0"/>
      <p:bldP spid="20" grpId="0"/>
      <p:bldP spid="21" grpId="0"/>
      <p:bldP spid="18" grpId="0"/>
      <p:bldP spid="19" grpId="0"/>
      <p:bldP spid="22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/>
          <a:lstStyle/>
          <a:p>
            <a:r>
              <a:rPr lang="en-US" altLang="zh-CN" dirty="0"/>
              <a:t>LPP          vs.         LDA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96897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LPP is equivalent to LDA when a specifically designed supervised graph is used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2315886"/>
                <a:ext cx="3456384" cy="93262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315886"/>
                <a:ext cx="3456384" cy="932628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7" b="52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11960" y="2312410"/>
                <a:ext cx="2202965" cy="93262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dirty="0">
                                          <a:latin typeface="Cambria Math" panose="02040503050406030204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312410"/>
                <a:ext cx="2202965" cy="932628"/>
              </a:xfrm>
              <a:prstGeom prst="rect">
                <a:avLst/>
              </a:prstGeom>
              <a:blipFill rotWithShape="1">
                <a:blip r:embed="rId2"/>
                <a:stretch>
                  <a:fillRect t="-40" r="7" b="2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5616" y="3248514"/>
                <a:ext cx="2469394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48514"/>
                <a:ext cx="2469394" cy="972574"/>
              </a:xfrm>
              <a:prstGeom prst="rect">
                <a:avLst/>
              </a:prstGeom>
              <a:blipFill rotWithShape="1">
                <a:blip r:embed="rId3"/>
                <a:stretch>
                  <a:fillRect l="-23" t="-50" r="1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53319" y="3248514"/>
                <a:ext cx="1821268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19" y="3248514"/>
                <a:ext cx="1821268" cy="932628"/>
              </a:xfrm>
              <a:prstGeom prst="rect">
                <a:avLst/>
              </a:prstGeom>
              <a:blipFill rotWithShape="1">
                <a:blip r:embed="rId4"/>
                <a:stretch>
                  <a:fillRect l="-27" t="-52" r="3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81511" y="3534746"/>
                <a:ext cx="12338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𝑋𝑊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11" y="3534746"/>
                <a:ext cx="1233863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8" t="-84" r="2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72956" y="1058136"/>
                <a:ext cx="2391167" cy="958083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𝑊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56" y="1058136"/>
                <a:ext cx="2391167" cy="958083"/>
              </a:xfrm>
              <a:prstGeom prst="rect">
                <a:avLst/>
              </a:prstGeom>
              <a:blipFill rotWithShape="1">
                <a:blip r:embed="rId6"/>
                <a:stretch>
                  <a:fillRect l="-680" t="-1681" r="-658" b="-1647"/>
                </a:stretch>
              </a:blipFill>
              <a:ln w="317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72200" y="692696"/>
                <a:ext cx="2406107" cy="1644168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dirty="0" smtClean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dirty="0" smtClean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dirty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dirty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 dirty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 dirty="0">
                                        <a:latin typeface="Cambria Math" panose="02040503050406030204"/>
                                        <a:ea typeface="Cambria Math" panose="02040503050406030204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latin typeface="Cambria Math" panose="02040503050406030204"/>
                                            <a:ea typeface="Cambria Math" panose="02040503050406030204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692696"/>
                <a:ext cx="2406107" cy="1644168"/>
              </a:xfrm>
              <a:prstGeom prst="rect">
                <a:avLst/>
              </a:prstGeom>
              <a:blipFill rotWithShape="1">
                <a:blip r:embed="rId7"/>
                <a:stretch>
                  <a:fillRect l="-25" t="-33" r="3" b="4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987824" y="4581128"/>
                <a:ext cx="15723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𝑋𝑊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581128"/>
                <a:ext cx="157235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9" t="-59" r="15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31141" y="4585001"/>
                <a:ext cx="1555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41" y="4585001"/>
                <a:ext cx="1555298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4" t="-75" r="1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LPP          vs.         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56373"/>
            <a:ext cx="8229600" cy="96897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LPP is similar to PCA when an inner product graph is used.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9592" y="1412776"/>
                <a:ext cx="2273571" cy="83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𝑋𝑊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12776"/>
                <a:ext cx="2273571" cy="833626"/>
              </a:xfrm>
              <a:prstGeom prst="rect">
                <a:avLst/>
              </a:prstGeom>
              <a:blipFill rotWithShape="1">
                <a:blip r:embed="rId1"/>
                <a:stretch>
                  <a:fillRect l="-19" t="-64" r="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40755" y="1628800"/>
                <a:ext cx="2859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/>
                        </a:rPr>
                        <m:t>𝑋𝑊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/>
                        </a:rPr>
                        <m:t>𝑋𝐷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55" y="1628800"/>
                <a:ext cx="285943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" t="-5" r="1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5576" y="2379350"/>
                <a:ext cx="2273571" cy="83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/>
                                </a:rPr>
                                <m:t>𝑋𝑊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 dirty="0">
                                  <a:latin typeface="Cambria Math" panose="02040503050406030204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79350"/>
                <a:ext cx="2273571" cy="833626"/>
              </a:xfrm>
              <a:prstGeom prst="rect">
                <a:avLst/>
              </a:prstGeom>
              <a:blipFill rotWithShape="1">
                <a:blip r:embed="rId3"/>
                <a:stretch>
                  <a:fillRect l="-25" t="-1" r="9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39470" y="2607295"/>
                <a:ext cx="2644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/>
                        </a:rPr>
                        <m:t>𝑋𝑊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70" y="2607295"/>
                <a:ext cx="264469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" t="-134" r="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13285" y="3140968"/>
                <a:ext cx="153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/>
                        </a:rPr>
                        <m:t>𝑊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/>
                        </a:rPr>
                        <m:t>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85" y="3140968"/>
                <a:ext cx="153477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" t="-56" r="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30567" y="3717032"/>
                <a:ext cx="2925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7" y="3717032"/>
                <a:ext cx="292560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82" r="1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92899" y="4437112"/>
                <a:ext cx="1771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𝑋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/>
                        </a:rPr>
                        <m:t>𝜆</m:t>
                      </m:r>
                      <m:r>
                        <a:rPr lang="en-US" altLang="zh-CN" sz="2400" b="1" i="1" dirty="0">
                          <a:latin typeface="Cambria Math" panose="02040503050406030204"/>
                        </a:rPr>
                        <m:t>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99" y="4437112"/>
                <a:ext cx="177118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79" r="1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Graph </a:t>
            </a:r>
            <a:r>
              <a:rPr lang="en-US" altLang="zh-CN" dirty="0"/>
              <a:t>based </a:t>
            </a:r>
            <a:r>
              <a:rPr lang="en-US" altLang="zh-CN" dirty="0" smtClean="0"/>
              <a:t>Dimensionality Reduction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00200"/>
                <a:ext cx="8136904" cy="4525963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anose="02010600030101010101" pitchFamily="2" charset="-122"/>
                  </a:rPr>
                  <a:t>Given</a:t>
                </a:r>
                <a:r>
                  <a:rPr lang="en-US" altLang="zh-CN" dirty="0">
                    <a:ea typeface="宋体" panose="02010600030101010101" pitchFamily="2" charset="-122"/>
                  </a:rPr>
                  <a:t>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i="1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,⋯,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Construct a graph with weight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  <a:ea typeface="宋体" panose="02010600030101010101" pitchFamily="2" charset="-122"/>
                      </a:rPr>
                      <m:t>𝑊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Solve the optimization problem: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/>
                              </a:rPr>
                              <m:t>𝑋𝑊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latin typeface="Cambria Math" panose="02040503050406030204"/>
                              </a:rPr>
                              <m:t>𝒂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>
                                    <a:latin typeface="Cambria Math" panose="02040503050406030204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/>
                              </a:rPr>
                              <m:t>𝑋𝐷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latin typeface="Cambria Math" panose="02040503050406030204"/>
                              </a:rPr>
                              <m:t>𝒂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/>
                      </a:rPr>
                      <m:t>𝑋𝑊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/>
                      </a:rPr>
                      <m:t>𝑋𝐷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The transformation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given by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𝐴</m:t>
                    </m:r>
                    <m:r>
                      <a:rPr lang="en-US" altLang="zh-CN" i="1">
                        <a:latin typeface="Cambria Math" panose="02040503050406030204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00200"/>
                <a:ext cx="8136904" cy="4525963"/>
              </a:xfrm>
              <a:blipFill rotWithShape="1">
                <a:blip r:embed="rId1"/>
                <a:stretch>
                  <a:fillRect l="-4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88" y="188640"/>
            <a:ext cx="8172400" cy="93610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Graph based Dimensionality </a:t>
            </a:r>
            <a:r>
              <a:rPr lang="en-US" altLang="zh-CN" dirty="0" smtClean="0"/>
              <a:t>Reduction Method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72208"/>
            <a:ext cx="8208912" cy="51411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Locality Preserving Projection [He &amp; </a:t>
            </a:r>
            <a:r>
              <a:rPr lang="en-US" altLang="zh-CN" dirty="0" err="1">
                <a:ea typeface="宋体" panose="02010600030101010101" pitchFamily="2" charset="-122"/>
              </a:rPr>
              <a:t>Niyogi</a:t>
            </a:r>
            <a:r>
              <a:rPr lang="en-US" altLang="zh-CN" dirty="0">
                <a:ea typeface="宋体" panose="02010600030101010101" pitchFamily="2" charset="-122"/>
              </a:rPr>
              <a:t>, 2003]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Linear Discriminant Analysis [Fisher, 1936]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Neighborhood Preserving Embedding [He et. al, 2005]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Marginal Fisher Analysis [Yan et. al, 2005]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Local discriminant embedding [Chen et. al, 2005]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Augmented Relation Embedding [Lin et. al, 2005]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Isometric Projection [</a:t>
            </a:r>
            <a:r>
              <a:rPr lang="en-US" altLang="zh-CN" dirty="0" err="1">
                <a:ea typeface="宋体" panose="02010600030101010101" pitchFamily="2" charset="-122"/>
              </a:rPr>
              <a:t>Cai</a:t>
            </a:r>
            <a:r>
              <a:rPr lang="en-US" altLang="zh-CN" dirty="0">
                <a:ea typeface="宋体" panose="02010600030101010101" pitchFamily="2" charset="-122"/>
              </a:rPr>
              <a:t> et. al, 2006]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Semantic Subspace Projection [Yu &amp; </a:t>
            </a:r>
            <a:r>
              <a:rPr lang="en-US" altLang="zh-CN" dirty="0" err="1">
                <a:ea typeface="宋体" panose="02010600030101010101" pitchFamily="2" charset="-122"/>
              </a:rPr>
              <a:t>Tian</a:t>
            </a:r>
            <a:r>
              <a:rPr lang="en-US" altLang="zh-CN" dirty="0">
                <a:ea typeface="宋体" panose="02010600030101010101" pitchFamily="2" charset="-122"/>
              </a:rPr>
              <a:t>, 2006]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Locally Sensitive Discriminant Analysis [</a:t>
            </a:r>
            <a:r>
              <a:rPr lang="en-US" altLang="zh-CN" dirty="0" err="1">
                <a:ea typeface="宋体" panose="02010600030101010101" pitchFamily="2" charset="-122"/>
              </a:rPr>
              <a:t>Cai</a:t>
            </a:r>
            <a:r>
              <a:rPr lang="en-US" altLang="zh-CN" dirty="0">
                <a:ea typeface="宋体" panose="02010600030101010101" pitchFamily="2" charset="-122"/>
              </a:rPr>
              <a:t> et. al, 2007]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Semi-supervised Discriminant Analysis [</a:t>
            </a:r>
            <a:r>
              <a:rPr lang="en-US" altLang="zh-CN" dirty="0" err="1">
                <a:ea typeface="宋体" panose="02010600030101010101" pitchFamily="2" charset="-122"/>
              </a:rPr>
              <a:t>Cai</a:t>
            </a:r>
            <a:r>
              <a:rPr lang="en-US" altLang="zh-CN" dirty="0">
                <a:ea typeface="宋体" panose="02010600030101010101" pitchFamily="2" charset="-122"/>
              </a:rPr>
              <a:t> et. al, 2007]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……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88" y="188640"/>
            <a:ext cx="8172400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Regularization </a:t>
            </a:r>
            <a:r>
              <a:rPr lang="en-US" altLang="zh-CN" dirty="0" smtClean="0"/>
              <a:t>on Graph based Dimensionality Reduction Methods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6491064" cy="47525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200" dirty="0" smtClean="0"/>
                  <a:t>PCA: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/>
                      </a:rPr>
                      <m:t>𝑋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𝜆</m:t>
                    </m:r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zh-CN" altLang="en-US" sz="2200" dirty="0"/>
              </a:p>
              <a:p>
                <a:endParaRPr lang="en-US" altLang="zh-CN" sz="2200" dirty="0" smtClean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/>
                  <a:t>LDA: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𝑊</m:t>
                        </m:r>
                      </m:sub>
                    </m:sSub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r>
                  <a:rPr lang="en-US" altLang="zh-CN" sz="2200" dirty="0" smtClean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𝜆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b>
                    </m:sSub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𝜆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𝛾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</m:d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en-US" altLang="zh-CN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/>
                      </a:rPr>
                      <m:t>𝜆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𝛾</m:t>
                        </m:r>
                        <m: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</m:d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LPP: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/>
                      </a:rPr>
                      <m:t>𝑋</m:t>
                    </m:r>
                    <m:r>
                      <a:rPr lang="en-US" altLang="zh-CN" sz="2200" b="0" i="1" dirty="0" smtClean="0">
                        <a:latin typeface="Cambria Math" panose="02040503050406030204"/>
                      </a:rPr>
                      <m:t>𝐿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𝜆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𝑋𝐷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r>
                  <a:rPr lang="en-US" altLang="zh-CN" sz="2200" dirty="0" smtClean="0"/>
                  <a:t>  or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/>
                      </a:rPr>
                      <m:t>𝑋</m:t>
                    </m:r>
                    <m:r>
                      <a:rPr lang="en-US" altLang="zh-CN" sz="2200" b="0" i="1" dirty="0" smtClean="0">
                        <a:latin typeface="Cambria Math" panose="02040503050406030204"/>
                      </a:rPr>
                      <m:t>𝑊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𝜆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𝑋𝐷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en-US" altLang="zh-CN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/>
                      </a:rPr>
                      <m:t>𝑋𝑊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/>
                      </a:rPr>
                      <m:t>𝜆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/>
                          </a:rPr>
                          <m:t>𝑋𝐷</m:t>
                        </m:r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</m:d>
                    <m:r>
                      <a:rPr lang="en-US" altLang="zh-CN" sz="2200" b="1" i="1" dirty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en-US" altLang="zh-CN" sz="2200" dirty="0" smtClean="0"/>
                  <a:t>Regularization from Ridge idea: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dirty="0">
                            <a:latin typeface="Cambria Math" panose="02040503050406030204"/>
                          </a:rPr>
                          <m:t>𝒂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sz="2200" b="1" i="1" dirty="0" smtClean="0">
                        <a:latin typeface="Cambria Math" panose="02040503050406030204"/>
                      </a:rPr>
                      <m:t>𝒂</m:t>
                    </m:r>
                  </m:oMath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6491064" cy="4752528"/>
              </a:xfrm>
              <a:blipFill rotWithShape="1">
                <a:blip r:embed="rId1"/>
                <a:stretch>
                  <a:fillRect t="-238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39952" y="4928045"/>
                <a:ext cx="1923796" cy="71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𝑋𝑊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928045"/>
                <a:ext cx="1923796" cy="710066"/>
              </a:xfrm>
              <a:prstGeom prst="rect">
                <a:avLst/>
              </a:prstGeom>
              <a:blipFill rotWithShape="1">
                <a:blip r:embed="rId2"/>
                <a:stretch>
                  <a:fillRect l="-20" t="-63" r="7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33861" y="2348880"/>
                <a:ext cx="1463157" cy="760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61" y="2348880"/>
                <a:ext cx="1463157" cy="760401"/>
              </a:xfrm>
              <a:prstGeom prst="rect">
                <a:avLst/>
              </a:prstGeom>
              <a:blipFill rotWithShape="1">
                <a:blip r:embed="rId3"/>
                <a:stretch>
                  <a:fillRect l="-39" t="-2" r="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35896" y="1556792"/>
                <a:ext cx="1676420" cy="71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56792"/>
                <a:ext cx="1676420" cy="710066"/>
              </a:xfrm>
              <a:prstGeom prst="rect">
                <a:avLst/>
              </a:prstGeom>
              <a:blipFill rotWithShape="1">
                <a:blip r:embed="rId4"/>
                <a:stretch>
                  <a:fillRect l="-31" t="-57" r="3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76256" y="2348880"/>
                <a:ext cx="2221569" cy="760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𝛾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348880"/>
                <a:ext cx="2221569" cy="760401"/>
              </a:xfrm>
              <a:prstGeom prst="rect">
                <a:avLst/>
              </a:prstGeom>
              <a:blipFill rotWithShape="1">
                <a:blip r:embed="rId5"/>
                <a:stretch>
                  <a:fillRect l="-21" t="-2" r="8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94152" y="4941168"/>
                <a:ext cx="2615396" cy="758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𝑋𝑊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𝑋𝐷</m:t>
                                  </m:r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𝛾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52" y="4941168"/>
                <a:ext cx="2615396" cy="758349"/>
              </a:xfrm>
              <a:prstGeom prst="rect">
                <a:avLst/>
              </a:prstGeom>
              <a:blipFill rotWithShape="1">
                <a:blip r:embed="rId6"/>
                <a:stretch>
                  <a:fillRect l="-1" t="-31" r="19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1711" y="4974907"/>
                <a:ext cx="2580129" cy="758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/>
                            </a:rPr>
                            <m:t>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𝑋𝐿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𝑋𝐷</m:t>
                                  </m:r>
                                  <m:sSup>
                                    <m:s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𝛾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1" y="4974907"/>
                <a:ext cx="2580129" cy="758349"/>
              </a:xfrm>
              <a:prstGeom prst="rect">
                <a:avLst/>
              </a:prstGeom>
              <a:blipFill rotWithShape="1">
                <a:blip r:embed="rId7"/>
                <a:stretch>
                  <a:fillRect l="-21" t="-42" r="1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220072" y="2384223"/>
                <a:ext cx="1519519" cy="76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384223"/>
                <a:ext cx="1519519" cy="761812"/>
              </a:xfrm>
              <a:prstGeom prst="rect">
                <a:avLst/>
              </a:prstGeom>
              <a:blipFill rotWithShape="1">
                <a:blip r:embed="rId8"/>
                <a:stretch>
                  <a:fillRect l="-24" t="-57" r="2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99592" y="4979149"/>
                <a:ext cx="1888529" cy="71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𝑋𝐿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 dirty="0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79149"/>
                <a:ext cx="1888529" cy="710066"/>
              </a:xfrm>
              <a:prstGeom prst="rect">
                <a:avLst/>
              </a:prstGeom>
              <a:blipFill rotWithShape="1">
                <a:blip r:embed="rId9"/>
                <a:stretch>
                  <a:fillRect l="-23" t="-16" r="25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60032" y="2379156"/>
                <a:ext cx="2279342" cy="76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000" b="1" i="1" dirty="0" smtClean="0"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dirty="0">
                                      <a:latin typeface="Cambria Math" panose="02040503050406030204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𝛾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altLang="zh-CN" sz="2000" b="1" i="1" dirty="0">
                                  <a:latin typeface="Cambria Math" panose="02040503050406030204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379156"/>
                <a:ext cx="2279342" cy="761812"/>
              </a:xfrm>
              <a:prstGeom prst="rect">
                <a:avLst/>
              </a:prstGeom>
              <a:blipFill rotWithShape="1">
                <a:blip r:embed="rId10"/>
                <a:stretch>
                  <a:fillRect l="-17" t="-59" r="3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403648" y="4672462"/>
                <a:ext cx="11496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dirty="0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×</m:t>
                      </m:r>
                    </m:oMath>
                  </m:oMathPara>
                </a14:m>
                <a:endParaRPr lang="zh-CN" altLang="en-US" sz="8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672462"/>
                <a:ext cx="1149674" cy="1323439"/>
              </a:xfrm>
              <a:prstGeom prst="rect">
                <a:avLst/>
              </a:prstGeom>
              <a:blipFill rotWithShape="1">
                <a:blip r:embed="rId11"/>
                <a:stretch>
                  <a:fillRect l="-26" t="-10" r="-22039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67040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Linear Transformation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2471192"/>
            <a:ext cx="2667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581400" y="1556792"/>
            <a:ext cx="1524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772400" y="2394992"/>
            <a:ext cx="152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962400" y="2699792"/>
            <a:ext cx="3657600" cy="304800"/>
          </a:xfrm>
          <a:prstGeom prst="rightArrow">
            <a:avLst>
              <a:gd name="adj1" fmla="val 50000"/>
              <a:gd name="adj2" fmla="val 300000"/>
            </a:avLst>
          </a:prstGeom>
          <a:solidFill>
            <a:srgbClr val="FB192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937000" y="2276872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Linear transformation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8142" y="3563888"/>
                <a:ext cx="168456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42" y="3563888"/>
                <a:ext cx="1684564" cy="468205"/>
              </a:xfrm>
              <a:prstGeom prst="rect">
                <a:avLst/>
              </a:prstGeom>
              <a:blipFill rotWithShape="1">
                <a:blip r:embed="rId1"/>
                <a:stretch>
                  <a:fillRect l="-34" t="-57" r="2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771800" y="4412055"/>
                <a:ext cx="17826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ea typeface="宋体" panose="02010600030101010101" pitchFamily="2" charset="-122"/>
                  </a:rPr>
                  <a:t>Original data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  <a:ea typeface="宋体" panose="02010600030101010101" pitchFamily="2" charset="-122"/>
                        </a:rPr>
                        <m:t>𝒙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12055"/>
                <a:ext cx="178260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" t="-9" r="-1067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7788" y="5733256"/>
                <a:ext cx="567661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/>
                          <a:ea typeface="宋体" panose="0201060003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×</m:t>
                          </m:r>
                          <m:r>
                            <a:rPr lang="en-US" altLang="zh-CN" sz="28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/>
                          <a:ea typeface="宋体" panose="02010600030101010101" pitchFamily="2" charset="-122"/>
                        </a:rPr>
                        <m:t>:</m:t>
                      </m:r>
                      <m:r>
                        <a:rPr lang="en-US" altLang="zh-CN" sz="2800" b="1" i="1">
                          <a:latin typeface="Cambria Math" panose="02040503050406030204"/>
                          <a:ea typeface="宋体" panose="02010600030101010101" pitchFamily="2" charset="-122"/>
                        </a:rPr>
                        <m:t>𝒙</m:t>
                      </m:r>
                      <m:r>
                        <a:rPr lang="en-US" altLang="zh-CN" sz="2800" i="1" smtClean="0">
                          <a:latin typeface="Cambria Math" panose="02040503050406030204"/>
                          <a:ea typeface="宋体" panose="0201060003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𝑝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→</m:t>
                      </m:r>
                      <m:r>
                        <a:rPr lang="en-US" altLang="zh-CN" sz="2800" b="1" i="1">
                          <a:latin typeface="Cambria Math" panose="02040503050406030204"/>
                          <a:ea typeface="Cambria Math" panose="02040503050406030204"/>
                        </a:rPr>
                        <m:t>𝒛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/>
                              <a:ea typeface="Cambria Math" panose="02040503050406030204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/>
                              <a:ea typeface="Cambria Math" panose="02040503050406030204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/>
                          <a:ea typeface="Cambria Math" panose="02040503050406030204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/>
                              <a:ea typeface="Cambria Math" panose="02040503050406030204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/>
                              <a:ea typeface="Cambria Math" panose="02040503050406030204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88" y="5733256"/>
                <a:ext cx="5676619" cy="530915"/>
              </a:xfrm>
              <a:prstGeom prst="rect">
                <a:avLst/>
              </a:prstGeom>
              <a:blipFill rotWithShape="1">
                <a:blip r:embed="rId3"/>
                <a:stretch>
                  <a:fillRect l="-2" t="-90" r="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903085" y="3563888"/>
                <a:ext cx="1891030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ea typeface="宋体" panose="02010600030101010101" pitchFamily="2" charset="-122"/>
                  </a:rPr>
                  <a:t>Reduced data</a:t>
                </a:r>
                <a:endParaRPr lang="en-US" altLang="zh-CN" sz="2400" dirty="0" smtClean="0"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  <a:ea typeface="宋体" panose="02010600030101010101" pitchFamily="2" charset="-122"/>
                        </a:rPr>
                        <m:t>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/>
                              <a:ea typeface="宋体" panose="02010600030101010101" pitchFamily="2" charset="-122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85" y="3563888"/>
                <a:ext cx="1891030" cy="837537"/>
              </a:xfrm>
              <a:prstGeom prst="rect">
                <a:avLst/>
              </a:prstGeom>
              <a:blipFill rotWithShape="1">
                <a:blip r:embed="rId4"/>
                <a:stretch>
                  <a:fillRect t="-32" r="-7555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9234" grpId="0"/>
      <p:bldP spid="2" grpId="0"/>
      <p:bldP spid="17" grpId="0"/>
      <p:bldP spid="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Feature </a:t>
            </a:r>
            <a:r>
              <a:rPr lang="en-US" altLang="zh-CN" dirty="0" smtClean="0">
                <a:ea typeface="宋体" panose="02010600030101010101" pitchFamily="2" charset="-122"/>
              </a:rPr>
              <a:t>Extraction </a:t>
            </a:r>
            <a:r>
              <a:rPr lang="en-US" altLang="zh-CN" dirty="0" err="1" smtClean="0">
                <a:ea typeface="宋体" panose="02010600030101010101" pitchFamily="2" charset="-122"/>
              </a:rPr>
              <a:t>vs</a:t>
            </a:r>
            <a:r>
              <a:rPr lang="en-US" altLang="zh-CN" dirty="0" smtClean="0">
                <a:ea typeface="宋体" panose="02010600030101010101" pitchFamily="2" charset="-122"/>
              </a:rPr>
              <a:t> Feature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980728"/>
                <a:ext cx="8424936" cy="56886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ea typeface="宋体" panose="02010600030101010101" pitchFamily="2" charset="-122"/>
                  </a:rPr>
                  <a:t>Dimensionality reduction (Feature reduction)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ea typeface="宋体" panose="02010600030101010101" pitchFamily="2" charset="-122"/>
                  </a:rPr>
                  <a:t>Feature extraction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ea typeface="宋体" panose="02010600030101010101" pitchFamily="2" charset="-122"/>
                  </a:rPr>
                  <a:t>Feature selection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Selection</a:t>
                </a:r>
                <a:r>
                  <a:rPr lang="en-US" altLang="zh-CN" dirty="0">
                    <a:ea typeface="宋体" panose="02010600030101010101" pitchFamily="2" charset="-122"/>
                  </a:rPr>
                  <a:t>: choose a </a:t>
                </a:r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best subset </a:t>
                </a:r>
                <a:r>
                  <a:rPr lang="en-US" altLang="zh-CN" dirty="0">
                    <a:ea typeface="宋体" panose="02010600030101010101" pitchFamily="2" charset="-122"/>
                  </a:rPr>
                  <a:t>of size </a:t>
                </a:r>
                <a:r>
                  <a:rPr lang="en-US" altLang="zh-CN" i="1" dirty="0" smtClean="0">
                    <a:ea typeface="宋体" panose="02010600030101010101" pitchFamily="2" charset="-122"/>
                  </a:rPr>
                  <a:t>d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from the available </a:t>
                </a:r>
                <a:r>
                  <a:rPr lang="en-US" altLang="zh-CN" i="1" dirty="0" smtClean="0">
                    <a:ea typeface="宋体" panose="02010600030101010101" pitchFamily="2" charset="-122"/>
                  </a:rPr>
                  <a:t>p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features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Extraction</a:t>
                </a:r>
                <a:r>
                  <a:rPr lang="en-US" altLang="zh-CN" dirty="0">
                    <a:ea typeface="宋体" panose="02010600030101010101" pitchFamily="2" charset="-122"/>
                  </a:rPr>
                  <a:t>: given </a:t>
                </a:r>
                <a:r>
                  <a:rPr lang="en-US" altLang="zh-CN" i="1" dirty="0" smtClean="0">
                    <a:ea typeface="宋体" panose="02010600030101010101" pitchFamily="2" charset="-122"/>
                  </a:rPr>
                  <a:t>p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features (set 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X), </a:t>
                </a:r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extract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en-US" altLang="zh-CN" i="1" dirty="0" smtClean="0">
                    <a:ea typeface="宋体" panose="02010600030101010101" pitchFamily="2" charset="-122"/>
                  </a:rPr>
                  <a:t>d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new features (set 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Z) </a:t>
                </a:r>
                <a:r>
                  <a:rPr lang="en-US" altLang="zh-CN" dirty="0">
                    <a:ea typeface="宋体" panose="02010600030101010101" pitchFamily="2" charset="-122"/>
                  </a:rPr>
                  <a:t>by </a:t>
                </a:r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linear or non-linear combination</a:t>
                </a:r>
                <a:r>
                  <a:rPr lang="en-US" altLang="zh-CN" dirty="0">
                    <a:ea typeface="宋体" panose="02010600030101010101" pitchFamily="2" charset="-122"/>
                  </a:rPr>
                  <a:t> of all the 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p </a:t>
                </a:r>
                <a:r>
                  <a:rPr lang="en-US" altLang="zh-CN" dirty="0">
                    <a:ea typeface="宋体" panose="02010600030101010101" pitchFamily="2" charset="-122"/>
                  </a:rPr>
                  <a:t>features 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/>
                        <a:ea typeface="Cambria Math" panose="02040503050406030204"/>
                      </a:rPr>
                      <m:t>𝒛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/>
                        <a:ea typeface="Cambria Math" panose="02040503050406030204"/>
                      </a:rPr>
                      <m:t>𝒙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Cambria Math" panose="02040503050406030204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ea typeface="宋体" panose="02010600030101010101" pitchFamily="2" charset="-122"/>
                  </a:rPr>
                  <a:t>Selection: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ea typeface="宋体" panose="02010600030101010101" pitchFamily="2" charset="-122"/>
                  </a:rPr>
                  <a:t>, every column of </a:t>
                </a:r>
                <a:r>
                  <a:rPr lang="en-US" altLang="zh-CN" i="1" dirty="0" smtClean="0">
                    <a:ea typeface="宋体" panose="02010600030101010101" pitchFamily="2" charset="-122"/>
                  </a:rPr>
                  <a:t>A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 has only one 1.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ea typeface="宋体" panose="02010600030101010101" pitchFamily="2" charset="-122"/>
                  </a:rPr>
                  <a:t>Extraction: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i="1">
                        <a:latin typeface="Cambria Math" panose="02040503050406030204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601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80728"/>
                <a:ext cx="8424936" cy="5688632"/>
              </a:xfrm>
              <a:blipFill rotWithShape="1">
                <a:blip r:embed="rId1"/>
                <a:stretch>
                  <a:fillRect l="-1" t="-5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Dimensionality Reduction Algorithms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7924800" cy="44973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Unsupervised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Principal </a:t>
            </a:r>
            <a:r>
              <a:rPr lang="en-US" altLang="zh-CN" dirty="0">
                <a:ea typeface="宋体" panose="02010600030101010101" pitchFamily="2" charset="-122"/>
              </a:rPr>
              <a:t>Component Analysis (PCA)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Supervised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Linear Discriminant Analysis (LDA)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Semi-supervised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Semi-supervised </a:t>
            </a:r>
            <a:r>
              <a:rPr lang="en-US" altLang="zh-CN" dirty="0">
                <a:ea typeface="宋体" panose="02010600030101010101" pitchFamily="2" charset="-122"/>
              </a:rPr>
              <a:t>Discriminant Analysis </a:t>
            </a:r>
            <a:r>
              <a:rPr lang="en-US" altLang="zh-CN" dirty="0" smtClean="0">
                <a:ea typeface="宋体" panose="02010600030101010101" pitchFamily="2" charset="-122"/>
              </a:rPr>
              <a:t>(SDA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Dimensionality Reduction Algorithms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3232" cy="45259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Linear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Principal </a:t>
            </a:r>
            <a:r>
              <a:rPr lang="en-US" altLang="zh-CN" dirty="0">
                <a:ea typeface="宋体" panose="02010600030101010101" pitchFamily="2" charset="-122"/>
              </a:rPr>
              <a:t>Component Analysis (PCA)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Linear Discriminant Analysis (LDA)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Nonlinear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Nonlinear feature reduction using kernels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Manifold learning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Linear Methods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Principal </a:t>
            </a:r>
            <a:r>
              <a:rPr lang="en-US" altLang="zh-CN" dirty="0"/>
              <a:t>Component Analysis (PCA)</a:t>
            </a:r>
            <a:endParaRPr lang="en-US" altLang="zh-CN" dirty="0"/>
          </a:p>
          <a:p>
            <a:pPr lvl="1"/>
            <a:r>
              <a:rPr lang="en-US" altLang="zh-CN" dirty="0" smtClean="0"/>
              <a:t>Linear </a:t>
            </a:r>
            <a:r>
              <a:rPr lang="en-US" altLang="zh-CN" dirty="0"/>
              <a:t>Discriminant Analysis (LDA)</a:t>
            </a:r>
            <a:endParaRPr lang="en-US" altLang="zh-CN" dirty="0"/>
          </a:p>
          <a:p>
            <a:pPr lvl="1"/>
            <a:r>
              <a:rPr lang="en-US" altLang="zh-CN" dirty="0" smtClean="0"/>
              <a:t>Locality Preserving Projections (LPP)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framework of graph based dimensionality reduction.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Non-linear Methods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Kernel Extensions for nonlinear algorithms.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Manifold Learning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ISOMAP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Locally Linear Embedding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Laplacian </a:t>
            </a:r>
            <a:r>
              <a:rPr lang="en-US" altLang="zh-CN" dirty="0" err="1" smtClean="0"/>
              <a:t>Eigenmap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自定义 5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</a:spPr>
      <a:bodyPr/>
      <a:lstStyle/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01_Intro_DM</Template>
  <TotalTime>0</TotalTime>
  <Words>13838</Words>
  <Application>WPS 演示</Application>
  <PresentationFormat>全屏显示(4:3)</PresentationFormat>
  <Paragraphs>652</Paragraphs>
  <Slides>46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</vt:lpstr>
      <vt:lpstr>宋体</vt:lpstr>
      <vt:lpstr>Wingdings</vt:lpstr>
      <vt:lpstr>Trebuchet MS</vt:lpstr>
      <vt:lpstr>Times New Roman</vt:lpstr>
      <vt:lpstr>Cambria Math</vt:lpstr>
      <vt:lpstr>Cambria Math</vt:lpstr>
      <vt:lpstr>Palatino Linotype</vt:lpstr>
      <vt:lpstr>微软雅黑</vt:lpstr>
      <vt:lpstr>Arial Unicode MS</vt:lpstr>
      <vt:lpstr>黑体</vt:lpstr>
      <vt:lpstr>Calibri</vt:lpstr>
      <vt:lpstr>BatangChe</vt:lpstr>
      <vt:lpstr>Segoe Print</vt:lpstr>
      <vt:lpstr>Capsules</vt:lpstr>
      <vt:lpstr>So Far…</vt:lpstr>
      <vt:lpstr>Feature Representation</vt:lpstr>
      <vt:lpstr>What is Dimensionality Reduction?</vt:lpstr>
      <vt:lpstr>Linear and Nonlinear</vt:lpstr>
      <vt:lpstr>Linear Transformation</vt:lpstr>
      <vt:lpstr>Feature Extraction vs Feature Selection</vt:lpstr>
      <vt:lpstr>Dimensionality Reduction Algorithms</vt:lpstr>
      <vt:lpstr>Dimensionality Reduction Algorithms</vt:lpstr>
      <vt:lpstr>Algorithms</vt:lpstr>
      <vt:lpstr>Linear Methods</vt:lpstr>
      <vt:lpstr>Principal Component Analysis</vt:lpstr>
      <vt:lpstr>What is Principal Component Analysis?</vt:lpstr>
      <vt:lpstr>Algebraic Derivation of PCs</vt:lpstr>
      <vt:lpstr>Algebraic Derivation of PCs</vt:lpstr>
      <vt:lpstr>Algebraic Derivation of PCs</vt:lpstr>
      <vt:lpstr>Algebraic Derivation of PCs</vt:lpstr>
      <vt:lpstr>Algebraic Derivation of PCs</vt:lpstr>
      <vt:lpstr>Algebraic Derivation of PCs</vt:lpstr>
      <vt:lpstr>Principle Component Analysis</vt:lpstr>
      <vt:lpstr>Common Pre-Processing of PCA</vt:lpstr>
      <vt:lpstr>Optimality Property of PCA</vt:lpstr>
      <vt:lpstr>Optimality Property of PCA</vt:lpstr>
      <vt:lpstr>PCA for Image Compression</vt:lpstr>
      <vt:lpstr>Principal Component Analysis</vt:lpstr>
      <vt:lpstr>Principal Component Analysis</vt:lpstr>
      <vt:lpstr>Principal Component Analysis</vt:lpstr>
      <vt:lpstr>Linear Discriminant Analysis  (Fisher Linear Discriminant)</vt:lpstr>
      <vt:lpstr>Linear Discriminant Analysis</vt:lpstr>
      <vt:lpstr>Linear Discriminant Analysis </vt:lpstr>
      <vt:lpstr>Linear Discriminant Analysis </vt:lpstr>
      <vt:lpstr>Linear Discriminant Analysis </vt:lpstr>
      <vt:lpstr>Linear Discriminant Analysis </vt:lpstr>
      <vt:lpstr>Linear Discriminant Analysis </vt:lpstr>
      <vt:lpstr>Linear Discriminant Analysis </vt:lpstr>
      <vt:lpstr>Linear Discriminant Analysis </vt:lpstr>
      <vt:lpstr>PCA vs LDA</vt:lpstr>
      <vt:lpstr>Locality Preserving Projections</vt:lpstr>
      <vt:lpstr>Locality Preserving Projections (LPP)</vt:lpstr>
      <vt:lpstr>Locality Preserving Projections (LPP)</vt:lpstr>
      <vt:lpstr>Locality Preserving Projections</vt:lpstr>
      <vt:lpstr>LPP          vs.         LDA</vt:lpstr>
      <vt:lpstr>LPP          vs.         LDA</vt:lpstr>
      <vt:lpstr>LPP          vs.         PCA</vt:lpstr>
      <vt:lpstr>Graph based Dimensionality Reduction</vt:lpstr>
      <vt:lpstr>Graph based Dimensionality Reduction Method</vt:lpstr>
      <vt:lpstr>Regularization on Graph based Dimensionality Reduction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dcai</dc:creator>
  <cp:lastModifiedBy>zhaozhou</cp:lastModifiedBy>
  <cp:revision>656</cp:revision>
  <cp:lastPrinted>2020-06-08T08:53:00Z</cp:lastPrinted>
  <dcterms:created xsi:type="dcterms:W3CDTF">2010-09-01T11:19:00Z</dcterms:created>
  <dcterms:modified xsi:type="dcterms:W3CDTF">2021-09-11T14:11:00Z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042675F8B4BF42B29C24E4698D4DA681</vt:lpwstr>
  </property>
  <property fmtid="{D5CDD505-2E9C-101B-9397-08002B2CF9AE}" pid="3" name="KSOProductBuildVer">
    <vt:lpwstr>2052-11.1.0.10700</vt:lpwstr>
  </property>
</Properties>
</file>