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6"/>
  </p:notesMasterIdLst>
  <p:handoutMasterIdLst>
    <p:handoutMasterId r:id="rId27"/>
  </p:handoutMasterIdLst>
  <p:sldIdLst>
    <p:sldId id="867" r:id="rId2"/>
    <p:sldId id="865" r:id="rId3"/>
    <p:sldId id="866" r:id="rId4"/>
    <p:sldId id="868" r:id="rId5"/>
    <p:sldId id="869" r:id="rId6"/>
    <p:sldId id="870" r:id="rId7"/>
    <p:sldId id="873" r:id="rId8"/>
    <p:sldId id="872" r:id="rId9"/>
    <p:sldId id="874" r:id="rId10"/>
    <p:sldId id="875" r:id="rId11"/>
    <p:sldId id="790" r:id="rId12"/>
    <p:sldId id="797" r:id="rId13"/>
    <p:sldId id="857" r:id="rId14"/>
    <p:sldId id="852" r:id="rId15"/>
    <p:sldId id="859" r:id="rId16"/>
    <p:sldId id="860" r:id="rId17"/>
    <p:sldId id="832" r:id="rId18"/>
    <p:sldId id="763" r:id="rId19"/>
    <p:sldId id="764" r:id="rId20"/>
    <p:sldId id="787" r:id="rId21"/>
    <p:sldId id="765" r:id="rId22"/>
    <p:sldId id="864" r:id="rId23"/>
    <p:sldId id="788" r:id="rId24"/>
    <p:sldId id="838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25" autoAdjust="0"/>
    <p:restoredTop sz="87394" autoAdjust="0"/>
  </p:normalViewPr>
  <p:slideViewPr>
    <p:cSldViewPr>
      <p:cViewPr varScale="1">
        <p:scale>
          <a:sx n="68" d="100"/>
          <a:sy n="68" d="100"/>
        </p:scale>
        <p:origin x="161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24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C8869-E538-4A6A-AE48-4A11DEEF98B0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79EBC-0DC3-4C60-8806-5F179861AE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5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CB6A4A-702A-463B-BAA2-A5F347748923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9FBE3-14BC-4DD6-93F8-FFF72D1AFD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928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Nuremberg" TargetMode="External"/><Relationship Id="rId7" Type="http://schemas.openxmlformats.org/officeDocument/2006/relationships/hyperlink" Target="http://en.wikipedia.org/wiki/Gerard_Salton_Award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SIGIR" TargetMode="External"/><Relationship Id="rId5" Type="http://schemas.openxmlformats.org/officeDocument/2006/relationships/hyperlink" Target="http://en.wikipedia.org/wiki/American_Society_for_Information_Science" TargetMode="External"/><Relationship Id="rId4" Type="http://schemas.openxmlformats.org/officeDocument/2006/relationships/hyperlink" Target="http://en.wikipedia.org/wiki/Association_for_Computing_Machinery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/>
              <a:t>Gerard Salton</a:t>
            </a:r>
            <a:r>
              <a:rPr lang="en-US" altLang="zh-CN" dirty="0" smtClean="0"/>
              <a:t> (8 March 1927 in </a:t>
            </a:r>
            <a:r>
              <a:rPr lang="en-US" altLang="zh-CN" dirty="0" smtClean="0">
                <a:hlinkClick r:id="rId3" tooltip="Nuremberg"/>
              </a:rPr>
              <a:t>Nuremberg</a:t>
            </a:r>
            <a:r>
              <a:rPr lang="en-US" altLang="zh-CN" dirty="0" smtClean="0"/>
              <a:t> - 28 August 1995)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Salton was an </a:t>
            </a:r>
            <a:r>
              <a:rPr lang="en-US" altLang="zh-CN" dirty="0" smtClean="0">
                <a:hlinkClick r:id="rId4" tooltip="Association for Computing Machinery"/>
              </a:rPr>
              <a:t>ACM</a:t>
            </a:r>
            <a:r>
              <a:rPr lang="en-US" altLang="zh-CN" dirty="0" smtClean="0"/>
              <a:t> Fellow (elected 1995), received an Award of Merit from the </a:t>
            </a:r>
            <a:r>
              <a:rPr lang="en-US" altLang="zh-CN" dirty="0" smtClean="0">
                <a:hlinkClick r:id="rId5" tooltip="American Society for Information Science"/>
              </a:rPr>
              <a:t>American Society for Information Science</a:t>
            </a:r>
            <a:r>
              <a:rPr lang="en-US" altLang="zh-CN" dirty="0" smtClean="0"/>
              <a:t> (1989), and was the first recipient of the </a:t>
            </a:r>
            <a:r>
              <a:rPr lang="en-US" altLang="zh-CN" dirty="0" smtClean="0">
                <a:hlinkClick r:id="rId6" tooltip="SIGIR"/>
              </a:rPr>
              <a:t>SIGIR</a:t>
            </a:r>
            <a:r>
              <a:rPr lang="en-US" altLang="zh-CN" dirty="0" smtClean="0"/>
              <a:t> Award for outstanding contributions to study of information retrieval (1983) -- now called the </a:t>
            </a:r>
            <a:r>
              <a:rPr lang="en-US" altLang="zh-CN" dirty="0" smtClean="0">
                <a:hlinkClick r:id="rId7" tooltip="Gerard Salton Award"/>
              </a:rPr>
              <a:t>Gerard Salton Award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9FBE3-14BC-4DD6-93F8-FFF72D1AFD5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834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Arial" charset="0"/>
                <a:ea typeface="宋体" charset="-122"/>
              </a:rPr>
              <a:t>Forms the basics of LSI (Latent Semantic Indexing) in informational retrieval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9FBE3-14BC-4DD6-93F8-FFF72D1AFD5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874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 smtClean="0">
                <a:ea typeface="宋体" charset="-122"/>
              </a:rPr>
              <a:t>Traditional term-matching method doesn’t work well in information retrieval</a:t>
            </a:r>
          </a:p>
          <a:p>
            <a:pPr lvl="1">
              <a:buFont typeface="Wingdings" pitchFamily="2" charset="2"/>
              <a:buChar char="l"/>
            </a:pPr>
            <a:r>
              <a:rPr lang="en-US" altLang="zh-CN" sz="2400" dirty="0" smtClean="0">
                <a:ea typeface="宋体" charset="-122"/>
              </a:rPr>
              <a:t>One term may have multiple meaning (polysemy)</a:t>
            </a:r>
          </a:p>
          <a:p>
            <a:pPr lvl="1">
              <a:buFont typeface="Wingdings" pitchFamily="2" charset="2"/>
              <a:buChar char="l"/>
            </a:pPr>
            <a:r>
              <a:rPr lang="en-US" altLang="zh-CN" sz="2400" dirty="0" smtClean="0">
                <a:ea typeface="宋体" charset="-122"/>
              </a:rPr>
              <a:t>Different terms may have the same meaning (synonymy)</a:t>
            </a:r>
          </a:p>
          <a:p>
            <a:pPr lvl="1">
              <a:buFont typeface="Wingdings" pitchFamily="2" charset="2"/>
              <a:buChar char="l"/>
            </a:pPr>
            <a:endParaRPr lang="en-US" altLang="zh-CN" sz="2400" dirty="0" smtClean="0">
              <a:ea typeface="宋体" charset="-122"/>
            </a:endParaRPr>
          </a:p>
          <a:p>
            <a:r>
              <a:rPr lang="en-US" altLang="zh-CN" sz="2800" dirty="0" smtClean="0">
                <a:ea typeface="宋体" charset="-122"/>
              </a:rPr>
              <a:t>We want to capture the concepts instead of words.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9FBE3-14BC-4DD6-93F8-FFF72D1AFD5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830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94938-4B6E-4DD1-A4EF-00F61C3BC52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89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DD8685-E78C-4983-9F92-7E6DFBD73C62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98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94082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4E3CDE-6F31-4A22-9B67-088ED0310EA9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61223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200" b="0" i="0" smtClean="0">
                        <a:latin typeface="Cambria Math"/>
                      </a:rPr>
                      <m:t>Γ</m:t>
                    </m:r>
                  </m:oMath>
                </a14:m>
                <a:r>
                  <a:rPr lang="en-US" altLang="zh-CN" dirty="0" smtClean="0"/>
                  <a:t>: gamma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200" b="0" i="0" smtClean="0">
                        <a:latin typeface="Cambria Math"/>
                      </a:rPr>
                      <m:t>Φ</m:t>
                    </m:r>
                  </m:oMath>
                </a14:m>
                <a:r>
                  <a:rPr lang="en-US" altLang="zh-CN" dirty="0" smtClean="0"/>
                  <a:t>: phi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:r>
                  <a:rPr lang="en-US" altLang="zh-CN" sz="1200" b="0" i="0" smtClean="0">
                    <a:latin typeface="Cambria Math"/>
                  </a:rPr>
                  <a:t>Γ</a:t>
                </a:r>
                <a:r>
                  <a:rPr lang="en-US" altLang="zh-CN" dirty="0" smtClean="0"/>
                  <a:t>: gamma</a:t>
                </a:r>
              </a:p>
              <a:p>
                <a:pPr/>
                <a:r>
                  <a:rPr lang="en-US" altLang="zh-CN" sz="1200" b="0" i="0" smtClean="0">
                    <a:latin typeface="Cambria Math"/>
                  </a:rPr>
                  <a:t>Φ</a:t>
                </a:r>
                <a:r>
                  <a:rPr lang="en-US" altLang="zh-CN" dirty="0" smtClean="0"/>
                  <a:t>: phi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9FBE3-14BC-4DD6-93F8-FFF72D1AFD5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399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730E4D-939B-406A-A821-9F6406E0780B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Given a matrix that “encodes” data, e.g. co-occurrence counts</a:t>
            </a:r>
          </a:p>
          <a:p>
            <a:pPr>
              <a:lnSpc>
                <a:spcPct val="90000"/>
              </a:lnSpc>
            </a:pPr>
            <a:r>
              <a:rPr kumimoji="1" lang="en-US" altLang="zh-CN" dirty="0" smtClean="0">
                <a:ea typeface="宋体" pitchFamily="2" charset="-122"/>
              </a:rPr>
              <a:t>Potential problems</a:t>
            </a:r>
          </a:p>
          <a:p>
            <a:pPr lvl="1">
              <a:lnSpc>
                <a:spcPct val="90000"/>
              </a:lnSpc>
            </a:pPr>
            <a:r>
              <a:rPr kumimoji="1" lang="en-US" altLang="zh-CN" dirty="0" smtClean="0">
                <a:ea typeface="宋体" pitchFamily="2" charset="-122"/>
              </a:rPr>
              <a:t>too large</a:t>
            </a:r>
          </a:p>
          <a:p>
            <a:pPr lvl="1">
              <a:lnSpc>
                <a:spcPct val="90000"/>
              </a:lnSpc>
            </a:pPr>
            <a:r>
              <a:rPr kumimoji="1" lang="en-US" altLang="zh-CN" dirty="0" smtClean="0">
                <a:ea typeface="宋体" pitchFamily="2" charset="-122"/>
              </a:rPr>
              <a:t>too complicated </a:t>
            </a:r>
          </a:p>
          <a:p>
            <a:pPr lvl="1">
              <a:lnSpc>
                <a:spcPct val="90000"/>
              </a:lnSpc>
            </a:pPr>
            <a:r>
              <a:rPr kumimoji="1" lang="en-US" altLang="zh-CN" dirty="0" smtClean="0">
                <a:ea typeface="宋体" pitchFamily="2" charset="-122"/>
              </a:rPr>
              <a:t>missing entries</a:t>
            </a:r>
          </a:p>
          <a:p>
            <a:pPr lvl="1">
              <a:lnSpc>
                <a:spcPct val="90000"/>
              </a:lnSpc>
            </a:pPr>
            <a:r>
              <a:rPr kumimoji="1" lang="en-US" altLang="zh-CN" dirty="0" smtClean="0">
                <a:ea typeface="宋体" pitchFamily="2" charset="-122"/>
              </a:rPr>
              <a:t>noisy entries</a:t>
            </a:r>
          </a:p>
          <a:p>
            <a:pPr lvl="1">
              <a:lnSpc>
                <a:spcPct val="90000"/>
              </a:lnSpc>
            </a:pPr>
            <a:r>
              <a:rPr kumimoji="1" lang="en-US" altLang="zh-CN" dirty="0" smtClean="0">
                <a:ea typeface="宋体" pitchFamily="2" charset="-122"/>
              </a:rPr>
              <a:t>lack of structure </a:t>
            </a:r>
          </a:p>
          <a:p>
            <a:pPr lvl="1">
              <a:lnSpc>
                <a:spcPct val="90000"/>
              </a:lnSpc>
            </a:pPr>
            <a:r>
              <a:rPr kumimoji="1" lang="en-US" altLang="zh-CN" dirty="0" smtClean="0">
                <a:ea typeface="宋体" pitchFamily="2" charset="-122"/>
              </a:rPr>
              <a:t>...</a:t>
            </a:r>
          </a:p>
          <a:p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kumimoji="1" lang="en-US" altLang="zh-CN" dirty="0" smtClean="0">
                <a:ea typeface="宋体" pitchFamily="2" charset="-122"/>
              </a:rPr>
              <a:t>Is there a </a:t>
            </a:r>
            <a:r>
              <a:rPr kumimoji="1" lang="en-US" altLang="zh-CN" b="1" dirty="0" smtClean="0">
                <a:solidFill>
                  <a:srgbClr val="FF3300"/>
                </a:solidFill>
                <a:ea typeface="宋体" pitchFamily="2" charset="-122"/>
              </a:rPr>
              <a:t>simpler</a:t>
            </a:r>
            <a:r>
              <a:rPr kumimoji="1" lang="en-US" altLang="zh-CN" dirty="0" smtClean="0">
                <a:ea typeface="宋体" pitchFamily="2" charset="-122"/>
              </a:rPr>
              <a:t> way to </a:t>
            </a:r>
            <a:r>
              <a:rPr kumimoji="1" lang="en-US" altLang="zh-CN" b="1" dirty="0" smtClean="0">
                <a:solidFill>
                  <a:srgbClr val="FF3300"/>
                </a:solidFill>
                <a:ea typeface="宋体" pitchFamily="2" charset="-122"/>
              </a:rPr>
              <a:t>explain</a:t>
            </a:r>
            <a:r>
              <a:rPr kumimoji="1" lang="en-US" altLang="zh-CN" dirty="0" smtClean="0">
                <a:ea typeface="宋体" pitchFamily="2" charset="-122"/>
              </a:rPr>
              <a:t> entries?</a:t>
            </a:r>
          </a:p>
          <a:p>
            <a:pPr>
              <a:lnSpc>
                <a:spcPct val="90000"/>
              </a:lnSpc>
            </a:pPr>
            <a:r>
              <a:rPr kumimoji="1" lang="en-US" altLang="zh-CN" dirty="0" smtClean="0">
                <a:ea typeface="宋体" pitchFamily="2" charset="-122"/>
              </a:rPr>
              <a:t>There might be a </a:t>
            </a:r>
            <a:r>
              <a:rPr kumimoji="1" lang="en-US" altLang="zh-CN" b="1" dirty="0" smtClean="0">
                <a:solidFill>
                  <a:srgbClr val="FF3300"/>
                </a:solidFill>
                <a:ea typeface="宋体" pitchFamily="2" charset="-122"/>
              </a:rPr>
              <a:t>latent</a:t>
            </a:r>
            <a:r>
              <a:rPr kumimoji="1" lang="en-US" altLang="zh-CN" dirty="0" smtClean="0">
                <a:ea typeface="宋体" pitchFamily="2" charset="-122"/>
              </a:rPr>
              <a:t> </a:t>
            </a:r>
            <a:r>
              <a:rPr kumimoji="1" lang="en-US" altLang="zh-CN" b="1" dirty="0" smtClean="0">
                <a:solidFill>
                  <a:srgbClr val="FF3300"/>
                </a:solidFill>
                <a:ea typeface="宋体" pitchFamily="2" charset="-122"/>
              </a:rPr>
              <a:t>structure</a:t>
            </a:r>
            <a:r>
              <a:rPr kumimoji="1" lang="en-US" altLang="zh-CN" dirty="0" smtClean="0">
                <a:ea typeface="宋体" pitchFamily="2" charset="-122"/>
              </a:rPr>
              <a:t> underlying the data.</a:t>
            </a:r>
          </a:p>
          <a:p>
            <a:pPr>
              <a:lnSpc>
                <a:spcPct val="90000"/>
              </a:lnSpc>
            </a:pPr>
            <a:r>
              <a:rPr kumimoji="1" lang="en-US" altLang="zh-CN" dirty="0" smtClean="0">
                <a:ea typeface="宋体" pitchFamily="2" charset="-122"/>
              </a:rPr>
              <a:t>How can we reveal or </a:t>
            </a:r>
            <a:r>
              <a:rPr kumimoji="1" lang="en-US" altLang="zh-CN" b="1" dirty="0" smtClean="0">
                <a:solidFill>
                  <a:srgbClr val="FF3300"/>
                </a:solidFill>
                <a:ea typeface="宋体" pitchFamily="2" charset="-122"/>
              </a:rPr>
              <a:t>discover</a:t>
            </a:r>
            <a:r>
              <a:rPr kumimoji="1" lang="en-US" altLang="zh-CN" dirty="0" smtClean="0">
                <a:ea typeface="宋体" pitchFamily="2" charset="-122"/>
              </a:rPr>
              <a:t> this structure?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I </a:t>
            </a:r>
            <a:r>
              <a:rPr lang="en-US" altLang="zh-CN" dirty="0"/>
              <a:t>try to show that matrix factorization is a way to compress data (dimensionality reduction). We find a new space spanned by the column vectors in U and represent the data in this new space. The new space only has k basis, lead to a compression (comparing to the original m basis.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76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3962400" cy="6858000"/>
          </a:xfrm>
          <a:prstGeom prst="rect">
            <a:avLst/>
          </a:prstGeom>
          <a:solidFill>
            <a:schemeClr val="accent4">
              <a:lumMod val="90000"/>
              <a:lumOff val="1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 sz="2400" b="0" i="0">
              <a:latin typeface="Times New Roman" pitchFamily="18" charset="0"/>
            </a:endParaRPr>
          </a:p>
        </p:txBody>
      </p:sp>
      <p:sp>
        <p:nvSpPr>
          <p:cNvPr id="19459" name="AutoShape 3"/>
          <p:cNvSpPr>
            <a:spLocks noChangeArrowheads="1"/>
          </p:cNvSpPr>
          <p:nvPr/>
        </p:nvSpPr>
        <p:spPr bwMode="auto">
          <a:xfrm>
            <a:off x="76200" y="304800"/>
            <a:ext cx="5410200" cy="1981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z="2400" b="0" i="0">
              <a:latin typeface="Times New Roman" pitchFamily="18" charset="0"/>
            </a:endParaRP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191000" y="4038600"/>
            <a:ext cx="4368800" cy="191068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 sz="2000"/>
            </a:lvl1pPr>
          </a:lstStyle>
          <a:p>
            <a:r>
              <a:rPr lang="zh-CN" altLang="en-US" noProof="0" smtClean="0"/>
              <a:t>单击此处编辑母版副标题样式</a:t>
            </a:r>
            <a:endParaRPr lang="en-US" altLang="zh-CN" noProof="0" dirty="0" smtClean="0"/>
          </a:p>
        </p:txBody>
      </p:sp>
      <p:grpSp>
        <p:nvGrpSpPr>
          <p:cNvPr id="19461" name="Group 5"/>
          <p:cNvGrpSpPr>
            <a:grpSpLocks/>
          </p:cNvGrpSpPr>
          <p:nvPr/>
        </p:nvGrpSpPr>
        <p:grpSpPr bwMode="auto">
          <a:xfrm>
            <a:off x="3632200" y="3200400"/>
            <a:ext cx="5207000" cy="212725"/>
            <a:chOff x="2288" y="3080"/>
            <a:chExt cx="3072" cy="201"/>
          </a:xfrm>
          <a:solidFill>
            <a:schemeClr val="accent4">
              <a:lumMod val="90000"/>
              <a:lumOff val="10000"/>
            </a:schemeClr>
          </a:solidFill>
        </p:grpSpPr>
        <p:sp>
          <p:nvSpPr>
            <p:cNvPr id="19462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90000"/>
                <a:lumOff val="1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3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accent4">
                <a:lumMod val="90000"/>
                <a:lumOff val="1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4077072"/>
            <a:ext cx="936104" cy="936104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66800" y="990600"/>
            <a:ext cx="81724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3313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6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352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91350" y="228600"/>
            <a:ext cx="2152650" cy="64912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6305550" cy="64912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96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6106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685800" y="1143000"/>
            <a:ext cx="8229600" cy="5576888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22225" y="6465888"/>
            <a:ext cx="587375" cy="366712"/>
          </a:xfrm>
        </p:spPr>
        <p:txBody>
          <a:bodyPr/>
          <a:lstStyle>
            <a:lvl1pPr>
              <a:defRPr/>
            </a:lvl1pPr>
          </a:lstStyle>
          <a:p>
            <a:fld id="{E4D40E37-22B8-4D64-AA83-4CB87D74A4B8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8003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3962400" cy="6858000"/>
          </a:xfrm>
          <a:prstGeom prst="rect">
            <a:avLst/>
          </a:prstGeom>
          <a:solidFill>
            <a:schemeClr val="accent4">
              <a:lumMod val="90000"/>
              <a:lumOff val="1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 sz="2400" b="0" i="0">
              <a:latin typeface="Times New Roman" pitchFamily="18" charset="0"/>
            </a:endParaRPr>
          </a:p>
        </p:txBody>
      </p:sp>
      <p:sp>
        <p:nvSpPr>
          <p:cNvPr id="19459" name="AutoShape 3"/>
          <p:cNvSpPr>
            <a:spLocks noChangeArrowheads="1"/>
          </p:cNvSpPr>
          <p:nvPr/>
        </p:nvSpPr>
        <p:spPr bwMode="auto">
          <a:xfrm>
            <a:off x="76200" y="304800"/>
            <a:ext cx="5410200" cy="1981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z="2400" b="0" i="0">
              <a:latin typeface="Times New Roman" pitchFamily="18" charset="0"/>
            </a:endParaRP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191000" y="4038600"/>
            <a:ext cx="4368800" cy="17970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smtClean="0"/>
          </a:p>
        </p:txBody>
      </p:sp>
      <p:grpSp>
        <p:nvGrpSpPr>
          <p:cNvPr id="19461" name="Group 5"/>
          <p:cNvGrpSpPr>
            <a:grpSpLocks/>
          </p:cNvGrpSpPr>
          <p:nvPr/>
        </p:nvGrpSpPr>
        <p:grpSpPr bwMode="auto">
          <a:xfrm>
            <a:off x="3632200" y="3200400"/>
            <a:ext cx="5207000" cy="212725"/>
            <a:chOff x="2288" y="3080"/>
            <a:chExt cx="3072" cy="201"/>
          </a:xfrm>
        </p:grpSpPr>
        <p:sp>
          <p:nvSpPr>
            <p:cNvPr id="19462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90000"/>
                <a:lumOff val="1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3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accent4">
                <a:lumMod val="90000"/>
                <a:lumOff val="1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40E37-22B8-4D64-AA83-4CB87D74A4B8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27584" y="908720"/>
            <a:ext cx="81724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346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304800" y="1447800"/>
            <a:ext cx="8610600" cy="502920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 </a:t>
            </a:r>
            <a:r>
              <a:rPr lang="en-US" altLang="zh-CN" noProof="0" smtClean="0"/>
              <a:t>SmartArt </a:t>
            </a:r>
            <a:r>
              <a:rPr lang="zh-CN" altLang="en-US" noProof="0" smtClean="0"/>
              <a:t>图形</a:t>
            </a:r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553200"/>
            <a:ext cx="1905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宋体" charset="-122"/>
              </a:defRPr>
            </a:lvl1pPr>
          </a:lstStyle>
          <a:p>
            <a:endParaRPr lang="zh-CN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2209800" y="6553200"/>
            <a:ext cx="44196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宋体" charset="-122"/>
              </a:defRPr>
            </a:lvl1pPr>
          </a:lstStyle>
          <a:p>
            <a:endParaRPr lang="zh-CN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D40E37-22B8-4D64-AA83-4CB87D74A4B8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667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716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4D40E37-22B8-4D64-AA83-4CB87D74A4B8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32686" y="0"/>
            <a:ext cx="8611314" cy="6858000"/>
          </a:xfrm>
          <a:prstGeom prst="rect">
            <a:avLst/>
          </a:prstGeom>
          <a:solidFill>
            <a:schemeClr val="accent4">
              <a:lumMod val="90000"/>
              <a:lumOff val="10000"/>
              <a:alpha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85800" y="1093862"/>
            <a:ext cx="8350696" cy="5204388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403240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329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4038600" cy="5576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143000"/>
            <a:ext cx="4038600" cy="5576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051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26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139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693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1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0" y="692696"/>
            <a:ext cx="533400" cy="6165304"/>
          </a:xfrm>
          <a:prstGeom prst="rect">
            <a:avLst/>
          </a:prstGeom>
          <a:solidFill>
            <a:schemeClr val="accent4">
              <a:lumMod val="90000"/>
              <a:lumOff val="1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92088" y="188640"/>
            <a:ext cx="81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de-DE" dirty="0" smtClean="0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8350696" cy="557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de-DE" dirty="0" smtClean="0"/>
          </a:p>
        </p:txBody>
      </p:sp>
      <p:sp>
        <p:nvSpPr>
          <p:cNvPr id="1844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2225" y="6465888"/>
            <a:ext cx="587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 algn="l">
              <a:defRPr kumimoji="0" sz="18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fld id="{E4D40E37-22B8-4D64-AA83-4CB87D74A4B8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 rot="16200000">
            <a:off x="-2441537" y="3413901"/>
            <a:ext cx="54006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1000" dirty="0">
                <a:solidFill>
                  <a:schemeClr val="bg1"/>
                </a:solidFill>
                <a:ea typeface="宋体" pitchFamily="2" charset="-122"/>
              </a:rPr>
              <a:t>© </a:t>
            </a:r>
            <a:r>
              <a:rPr lang="en-US" altLang="zh-CN" sz="1000" dirty="0" smtClean="0">
                <a:solidFill>
                  <a:schemeClr val="bg1"/>
                </a:solidFill>
                <a:ea typeface="宋体" pitchFamily="2" charset="-122"/>
              </a:rPr>
              <a:t>Deng </a:t>
            </a:r>
            <a:r>
              <a:rPr lang="en-US" altLang="zh-CN" sz="1000" dirty="0" err="1" smtClean="0">
                <a:solidFill>
                  <a:schemeClr val="bg1"/>
                </a:solidFill>
                <a:ea typeface="宋体" pitchFamily="2" charset="-122"/>
              </a:rPr>
              <a:t>Cai</a:t>
            </a:r>
            <a:r>
              <a:rPr lang="en-US" altLang="zh-CN" sz="1000" dirty="0" smtClean="0">
                <a:solidFill>
                  <a:schemeClr val="bg1"/>
                </a:solidFill>
                <a:ea typeface="宋体" pitchFamily="2" charset="-122"/>
              </a:rPr>
              <a:t>, College of Computer Science, Zhejiang University </a:t>
            </a:r>
            <a:endParaRPr lang="en-US" altLang="zh-CN" sz="1000" dirty="0">
              <a:solidFill>
                <a:schemeClr val="bg1"/>
              </a:solidFill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2696" cy="69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147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Trebuchet MS" pitchFamily="34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Trebuchet MS" pitchFamily="34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Trebuchet MS" pitchFamily="34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Trebuchet MS" pitchFamily="34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Trebuchet MS" pitchFamily="34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Trebuchet MS" pitchFamily="34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Trebuchet MS" pitchFamily="34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25000"/>
        </a:spcAft>
        <a:buClr>
          <a:schemeClr val="tx1"/>
        </a:buClr>
        <a:buSzPct val="75000"/>
        <a:buFont typeface="Wingdings" pitchFamily="2" charset="2"/>
        <a:buBlip>
          <a:blip r:embed="rId18"/>
        </a:buBlip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rgbClr val="000000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5.png"/><Relationship Id="rId7" Type="http://schemas.openxmlformats.org/officeDocument/2006/relationships/image" Target="../media/image9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1.png"/><Relationship Id="rId10" Type="http://schemas.openxmlformats.org/officeDocument/2006/relationships/image" Target="../media/image120.png"/><Relationship Id="rId4" Type="http://schemas.openxmlformats.org/officeDocument/2006/relationships/image" Target="../media/image60.png"/><Relationship Id="rId9" Type="http://schemas.openxmlformats.org/officeDocument/2006/relationships/image" Target="../media/image1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40.png"/><Relationship Id="rId7" Type="http://schemas.openxmlformats.org/officeDocument/2006/relationships/image" Target="../media/image18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25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3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270.png"/><Relationship Id="rId5" Type="http://schemas.openxmlformats.org/officeDocument/2006/relationships/image" Target="../media/image260.png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30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0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0.png"/><Relationship Id="rId5" Type="http://schemas.openxmlformats.org/officeDocument/2006/relationships/image" Target="../media/image330.png"/><Relationship Id="rId10" Type="http://schemas.openxmlformats.org/officeDocument/2006/relationships/image" Target="../media/image38.png"/><Relationship Id="rId4" Type="http://schemas.openxmlformats.org/officeDocument/2006/relationships/image" Target="../media/image320.png"/><Relationship Id="rId9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0.png"/><Relationship Id="rId13" Type="http://schemas.openxmlformats.org/officeDocument/2006/relationships/image" Target="../media/image93.png"/><Relationship Id="rId18" Type="http://schemas.openxmlformats.org/officeDocument/2006/relationships/image" Target="../media/image98.png"/><Relationship Id="rId3" Type="http://schemas.openxmlformats.org/officeDocument/2006/relationships/image" Target="../media/image801.png"/><Relationship Id="rId21" Type="http://schemas.openxmlformats.org/officeDocument/2006/relationships/image" Target="../media/image101.png"/><Relationship Id="rId7" Type="http://schemas.openxmlformats.org/officeDocument/2006/relationships/image" Target="../media/image820.png"/><Relationship Id="rId12" Type="http://schemas.openxmlformats.org/officeDocument/2006/relationships/image" Target="../media/image92.png"/><Relationship Id="rId17" Type="http://schemas.openxmlformats.org/officeDocument/2006/relationships/image" Target="../media/image97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96.png"/><Relationship Id="rId20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0.png"/><Relationship Id="rId11" Type="http://schemas.openxmlformats.org/officeDocument/2006/relationships/image" Target="../media/image91.png"/><Relationship Id="rId5" Type="http://schemas.openxmlformats.org/officeDocument/2006/relationships/image" Target="../media/image840.png"/><Relationship Id="rId15" Type="http://schemas.openxmlformats.org/officeDocument/2006/relationships/image" Target="../media/image95.png"/><Relationship Id="rId10" Type="http://schemas.openxmlformats.org/officeDocument/2006/relationships/image" Target="../media/image90.png"/><Relationship Id="rId19" Type="http://schemas.openxmlformats.org/officeDocument/2006/relationships/image" Target="../media/image99.png"/><Relationship Id="rId4" Type="http://schemas.openxmlformats.org/officeDocument/2006/relationships/image" Target="../media/image830.png"/><Relationship Id="rId9" Type="http://schemas.openxmlformats.org/officeDocument/2006/relationships/image" Target="../media/image890.png"/><Relationship Id="rId14" Type="http://schemas.openxmlformats.org/officeDocument/2006/relationships/image" Target="../media/image94.png"/><Relationship Id="rId22" Type="http://schemas.openxmlformats.org/officeDocument/2006/relationships/image" Target="../media/image10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3" Type="http://schemas.openxmlformats.org/officeDocument/2006/relationships/image" Target="../media/image450.png"/><Relationship Id="rId7" Type="http://schemas.openxmlformats.org/officeDocument/2006/relationships/image" Target="../media/image49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480.png"/><Relationship Id="rId5" Type="http://schemas.openxmlformats.org/officeDocument/2006/relationships/image" Target="../media/image470.png"/><Relationship Id="rId10" Type="http://schemas.openxmlformats.org/officeDocument/2006/relationships/image" Target="../media/image39.png"/><Relationship Id="rId4" Type="http://schemas.openxmlformats.org/officeDocument/2006/relationships/image" Target="../media/image460.png"/><Relationship Id="rId9" Type="http://schemas.openxmlformats.org/officeDocument/2006/relationships/image" Target="../media/image5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10" Type="http://schemas.openxmlformats.org/officeDocument/2006/relationships/image" Target="../media/image46.png"/><Relationship Id="rId9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3.xml"/><Relationship Id="rId7" Type="http://schemas.openxmlformats.org/officeDocument/2006/relationships/image" Target="../media/image70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3.xml"/><Relationship Id="rId11" Type="http://schemas.openxmlformats.org/officeDocument/2006/relationships/image" Target="../media/image32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1.png"/><Relationship Id="rId4" Type="http://schemas.openxmlformats.org/officeDocument/2006/relationships/tags" Target="../tags/tag4.xml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088" y="188640"/>
            <a:ext cx="8172400" cy="1008112"/>
          </a:xfrm>
        </p:spPr>
        <p:txBody>
          <a:bodyPr>
            <a:noAutofit/>
          </a:bodyPr>
          <a:lstStyle/>
          <a:p>
            <a:r>
              <a:rPr lang="en-GB" sz="3600" dirty="0" smtClean="0">
                <a:latin typeface="Helvetica" pitchFamily="34" charset="0"/>
              </a:rPr>
              <a:t>Salton’s Vector Space Model</a:t>
            </a:r>
            <a:br>
              <a:rPr lang="en-GB" sz="3600" dirty="0" smtClean="0">
                <a:latin typeface="Helvetica" pitchFamily="34" charset="0"/>
              </a:rPr>
            </a:br>
            <a:r>
              <a:rPr lang="en-GB" sz="3600" dirty="0" smtClean="0">
                <a:latin typeface="Helvetica" pitchFamily="34" charset="0"/>
              </a:rPr>
              <a:t>(Prior to 1988)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2776"/>
            <a:ext cx="8350696" cy="5307112"/>
          </a:xfrm>
        </p:spPr>
        <p:txBody>
          <a:bodyPr/>
          <a:lstStyle/>
          <a:p>
            <a:r>
              <a:rPr lang="en-GB" sz="2400" dirty="0" smtClean="0">
                <a:latin typeface="Helvetica" pitchFamily="34" charset="0"/>
              </a:rPr>
              <a:t>Represent each document by a high-dimensional vector in the space of words</a:t>
            </a:r>
            <a:endParaRPr lang="en-US" sz="2400" dirty="0" smtClean="0">
              <a:latin typeface="Helvetica" pitchFamily="34" charset="0"/>
            </a:endParaRPr>
          </a:p>
          <a:p>
            <a:endParaRPr lang="en-US" dirty="0"/>
          </a:p>
        </p:txBody>
      </p:sp>
      <p:pic>
        <p:nvPicPr>
          <p:cNvPr id="5" name="Picture 5" descr="p2000b16eg105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29345"/>
            <a:ext cx="5584746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774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Latent Semantic Analysis</a:t>
            </a:r>
          </a:p>
        </p:txBody>
      </p:sp>
      <p:sp>
        <p:nvSpPr>
          <p:cNvPr id="971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>
                <a:solidFill>
                  <a:srgbClr val="FF3300"/>
                </a:solidFill>
                <a:ea typeface="宋体" pitchFamily="2" charset="-122"/>
              </a:rPr>
              <a:t>Latent semantic space</a:t>
            </a:r>
            <a:r>
              <a:rPr lang="en-US" altLang="zh-CN">
                <a:ea typeface="宋体" pitchFamily="2" charset="-122"/>
              </a:rPr>
              <a:t>: illustrating example</a:t>
            </a:r>
          </a:p>
        </p:txBody>
      </p:sp>
      <p:pic>
        <p:nvPicPr>
          <p:cNvPr id="9717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34307"/>
            <a:ext cx="7677150" cy="308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766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191000" y="4038600"/>
            <a:ext cx="4368800" cy="1766664"/>
          </a:xfrm>
        </p:spPr>
        <p:txBody>
          <a:bodyPr/>
          <a:lstStyle/>
          <a:p>
            <a:r>
              <a:rPr lang="en-US" altLang="zh-CN" sz="2400" b="1" dirty="0" smtClean="0"/>
              <a:t>Deng </a:t>
            </a:r>
            <a:r>
              <a:rPr lang="en-US" altLang="zh-CN" sz="2400" b="1" dirty="0" err="1" smtClean="0"/>
              <a:t>Cai</a:t>
            </a:r>
            <a:r>
              <a:rPr lang="en-US" altLang="zh-CN" sz="2400" b="1" dirty="0" smtClean="0"/>
              <a:t> (</a:t>
            </a:r>
            <a:r>
              <a:rPr lang="zh-CN" altLang="en-US" sz="2400" b="1" dirty="0" smtClean="0"/>
              <a:t>蔡登</a:t>
            </a:r>
            <a:r>
              <a:rPr lang="en-US" altLang="zh-CN" sz="2400" b="1" dirty="0" smtClean="0"/>
              <a:t>)</a:t>
            </a:r>
          </a:p>
          <a:p>
            <a:r>
              <a:rPr lang="en-US" altLang="zh-CN" sz="1800" dirty="0" smtClean="0">
                <a:solidFill>
                  <a:srgbClr val="0070C0"/>
                </a:solidFill>
              </a:rPr>
              <a:t>College of Computer Science</a:t>
            </a:r>
            <a:br>
              <a:rPr lang="en-US" altLang="zh-CN" sz="1800" dirty="0" smtClean="0">
                <a:solidFill>
                  <a:srgbClr val="0070C0"/>
                </a:solidFill>
              </a:rPr>
            </a:br>
            <a:r>
              <a:rPr lang="en-US" altLang="zh-CN" sz="1800" dirty="0" smtClean="0">
                <a:solidFill>
                  <a:srgbClr val="0070C0"/>
                </a:solidFill>
              </a:rPr>
              <a:t>Zhejiang University</a:t>
            </a:r>
          </a:p>
          <a:p>
            <a:r>
              <a:rPr lang="en-US" altLang="zh-CN" sz="1800" dirty="0" smtClean="0">
                <a:solidFill>
                  <a:srgbClr val="0070C0"/>
                </a:solidFill>
              </a:rPr>
              <a:t>dengcai@gmail.com</a:t>
            </a:r>
            <a:endParaRPr lang="zh-CN" altLang="en-US" sz="1800" dirty="0">
              <a:solidFill>
                <a:srgbClr val="0070C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174625" y="6359525"/>
            <a:ext cx="587375" cy="48895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6625" y="609600"/>
            <a:ext cx="7772400" cy="1143000"/>
          </a:xfrm>
        </p:spPr>
        <p:txBody>
          <a:bodyPr/>
          <a:lstStyle/>
          <a:p>
            <a:r>
              <a:rPr lang="en-US" altLang="zh-CN" dirty="0" smtClean="0"/>
              <a:t>Matrix Factorization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123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Matrix Factorization?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02940" y="2276872"/>
                <a:ext cx="8350696" cy="4042792"/>
              </a:xfrm>
            </p:spPr>
            <p:txBody>
              <a:bodyPr/>
              <a:lstStyle/>
              <a:p>
                <a:r>
                  <a:rPr lang="en-US" altLang="zh-CN" sz="2800" dirty="0" smtClean="0"/>
                  <a:t>Is this factorization unique?</a:t>
                </a:r>
              </a:p>
              <a:p>
                <a:endParaRPr lang="en-US" altLang="zh-CN" sz="2800" dirty="0"/>
              </a:p>
              <a:p>
                <a:pPr lvl="1"/>
                <a:endParaRPr lang="en-US" altLang="zh-CN" sz="3200" dirty="0" smtClean="0"/>
              </a:p>
              <a:p>
                <a:pPr lvl="1"/>
                <a:r>
                  <a:rPr lang="en-US" altLang="zh-CN" dirty="0" smtClean="0"/>
                  <a:t>Every column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altLang="zh-CN" dirty="0" smtClean="0"/>
                  <a:t> and every row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dirty="0" smtClean="0"/>
                  <a:t> are normalized</a:t>
                </a:r>
              </a:p>
              <a:p>
                <a:r>
                  <a:rPr lang="en-US" altLang="zh-CN" sz="2800" dirty="0" smtClean="0"/>
                  <a:t>Does this factorization always exist?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2940" y="2276872"/>
                <a:ext cx="8350696" cy="4042792"/>
              </a:xfrm>
              <a:blipFill rotWithShape="0">
                <a:blip r:embed="rId2"/>
                <a:stretch>
                  <a:fillRect t="-1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/>
          <p:cNvSpPr/>
          <p:nvPr/>
        </p:nvSpPr>
        <p:spPr bwMode="auto">
          <a:xfrm>
            <a:off x="3294743" y="2884028"/>
            <a:ext cx="432048" cy="488437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3726791" y="2905184"/>
            <a:ext cx="701193" cy="451336"/>
          </a:xfrm>
          <a:prstGeom prst="ellipse">
            <a:avLst/>
          </a:prstGeom>
          <a:noFill/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835452" y="1450074"/>
                <a:ext cx="14639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𝑈𝑉</m:t>
                      </m:r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𝑋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452" y="1450074"/>
                <a:ext cx="146399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529383" y="1533456"/>
                <a:ext cx="2523383" cy="405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/>
                          <a:ea typeface="Cambria Math"/>
                        </a:rPr>
                        <m:t>𝑈</m:t>
                      </m:r>
                      <m:r>
                        <a:rPr lang="en-US" altLang="zh-CN" sz="2000" i="1" smtClean="0">
                          <a:latin typeface="Cambria Math"/>
                          <a:ea typeface="Cambria Math"/>
                        </a:rPr>
                        <m:t>∈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/>
                              <a:ea typeface="Cambria Math"/>
                            </a:rPr>
                            <m:t>ℛ</m:t>
                          </m:r>
                        </m:e>
                        <m:sup>
                          <m:r>
                            <a:rPr lang="en-US" altLang="zh-CN" sz="2000" i="1">
                              <a:latin typeface="Cambria Math"/>
                              <a:ea typeface="Cambria Math"/>
                            </a:rPr>
                            <m:t>𝑚</m:t>
                          </m:r>
                          <m:r>
                            <a:rPr lang="en-US" altLang="zh-CN" sz="2000" i="1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altLang="zh-CN" sz="20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sup>
                      </m:sSup>
                      <m:r>
                        <a:rPr lang="en-US" altLang="zh-CN" sz="2000" i="1"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altLang="zh-CN" sz="2000" i="1">
                          <a:latin typeface="Cambria Math"/>
                          <a:ea typeface="Cambria Math"/>
                        </a:rPr>
                        <m:t>𝑉</m:t>
                      </m:r>
                      <m:r>
                        <a:rPr lang="en-US" altLang="zh-CN" sz="2000" i="1">
                          <a:latin typeface="Cambria Math"/>
                          <a:ea typeface="Cambria Math"/>
                        </a:rPr>
                        <m:t>∈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/>
                              <a:ea typeface="Cambria Math"/>
                            </a:rPr>
                            <m:t>ℛ</m:t>
                          </m:r>
                        </m:e>
                        <m:sup>
                          <m:r>
                            <a:rPr lang="en-US" altLang="zh-CN" sz="2000" i="1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altLang="zh-CN" sz="2000" i="1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altLang="zh-CN" sz="20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383" y="1533456"/>
                <a:ext cx="2523383" cy="40562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452103" y="2878814"/>
                <a:ext cx="1489382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>
                          <a:latin typeface="Cambria Math"/>
                          <a:ea typeface="Cambria Math"/>
                        </a:rPr>
                        <m:t>Σ</m:t>
                      </m:r>
                      <m:r>
                        <a:rPr lang="en-US" altLang="zh-CN" sz="2400" i="1">
                          <a:latin typeface="Cambria Math"/>
                          <a:ea typeface="Cambria Math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/>
                              <a:ea typeface="Cambria Math"/>
                            </a:rPr>
                            <m:t>ℛ</m:t>
                          </m:r>
                        </m:e>
                        <m:sup>
                          <m:r>
                            <a:rPr lang="en-US" altLang="zh-CN" sz="2400" i="1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altLang="zh-CN" sz="2400" i="1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altLang="zh-CN" sz="24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103" y="2878814"/>
                <a:ext cx="1489382" cy="46820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3387547" y="914605"/>
                <a:ext cx="18405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/>
                        </a:rPr>
                        <m:t>𝑋</m:t>
                      </m:r>
                      <m:r>
                        <a:rPr lang="en-US" altLang="zh-CN" sz="2800" i="1"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ℛ</m:t>
                          </m:r>
                        </m:e>
                        <m:sup>
                          <m:r>
                            <a:rPr lang="en-US" altLang="zh-CN" sz="2800" i="1">
                              <a:latin typeface="Cambria Math"/>
                            </a:rPr>
                            <m:t>𝑚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×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547" y="914605"/>
                <a:ext cx="1840504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3203848" y="2910800"/>
                <a:ext cx="19342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/>
                          <a:ea typeface="Cambria Math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/>
                          <a:ea typeface="Cambria Math"/>
                        </a:rPr>
                        <m:t>Σ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/>
                              <a:ea typeface="Cambria Math"/>
                            </a:rPr>
                            <m:t>Σ</m:t>
                          </m:r>
                        </m:e>
                        <m:sup>
                          <m:r>
                            <a:rPr lang="en-US" altLang="zh-CN" sz="2400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i="1">
                          <a:latin typeface="Cambria Math"/>
                          <a:ea typeface="Cambria Math"/>
                        </a:rPr>
                        <m:t>𝑉</m:t>
                      </m:r>
                      <m:r>
                        <a:rPr lang="en-US" altLang="zh-CN" sz="24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CN" sz="2400" i="1">
                          <a:latin typeface="Cambria Math"/>
                          <a:ea typeface="Cambria Math"/>
                        </a:rPr>
                        <m:t>𝑋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2910800"/>
                <a:ext cx="1934247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644380" y="5549631"/>
                <a:ext cx="1885003" cy="468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/>
                          <a:ea typeface="Cambria Math"/>
                        </a:rPr>
                        <m:t>𝑈𝑉</m:t>
                      </m:r>
                      <m:r>
                        <a:rPr lang="en-US" altLang="zh-CN" sz="2400" i="1">
                          <a:latin typeface="Cambria Math"/>
                          <a:ea typeface="Cambria Math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</m:acc>
                      <m:r>
                        <a:rPr lang="en-US" altLang="zh-CN" sz="2400" i="1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n-US" altLang="zh-CN" sz="2400" i="1">
                          <a:latin typeface="Cambria Math"/>
                          <a:ea typeface="Cambria Math"/>
                        </a:rPr>
                        <m:t>𝑋</m:t>
                      </m:r>
                    </m:oMath>
                  </m:oMathPara>
                </a14:m>
                <a:endParaRPr lang="en-US" altLang="zh-CN" sz="2400" dirty="0">
                  <a:ea typeface="Cambria Math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380" y="5549631"/>
                <a:ext cx="1885003" cy="468270"/>
              </a:xfrm>
              <a:prstGeom prst="rect">
                <a:avLst/>
              </a:prstGeom>
              <a:blipFill rotWithShape="0">
                <a:blip r:embed="rId8"/>
                <a:stretch>
                  <a:fillRect t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3851920" y="3682419"/>
                <a:ext cx="14500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𝑉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𝑋</m:t>
                      </m:r>
                    </m:oMath>
                  </m:oMathPara>
                </a14:m>
                <a:endParaRPr lang="en-US" altLang="zh-CN" sz="2400" dirty="0">
                  <a:ea typeface="Cambria Math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3682419"/>
                <a:ext cx="1450077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4923753" y="5517232"/>
                <a:ext cx="1734642" cy="466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  <m:r>
                                <a:rPr lang="en-US" altLang="zh-CN" sz="24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/>
                                  <a:ea typeface="Cambria Math"/>
                                </a:rPr>
                                <m:t>𝑈𝑉</m:t>
                              </m:r>
                            </m:e>
                          </m:d>
                        </m:e>
                        <m:sub>
                          <m:r>
                            <a:rPr lang="en-US" altLang="zh-CN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2400" dirty="0">
                  <a:ea typeface="Cambria Math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753" y="5517232"/>
                <a:ext cx="1734642" cy="466859"/>
              </a:xfrm>
              <a:prstGeom prst="rect">
                <a:avLst/>
              </a:prstGeom>
              <a:blipFill rotWithShape="0">
                <a:blip r:embed="rId10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231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Matrix Factorization?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755576" y="1628800"/>
                <a:ext cx="2734274" cy="15427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𝑛𝑚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628800"/>
                <a:ext cx="2734274" cy="154279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779912" y="1628800"/>
                <a:ext cx="2065886" cy="1542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1628800"/>
                <a:ext cx="2065886" cy="154292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652120" y="1929170"/>
                <a:ext cx="2832955" cy="9420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1929170"/>
                <a:ext cx="2832955" cy="94205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414308" y="2200141"/>
                <a:ext cx="4411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308" y="2200141"/>
                <a:ext cx="441146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58"/>
          <p:cNvSpPr>
            <a:spLocks noChangeArrowheads="1"/>
          </p:cNvSpPr>
          <p:nvPr/>
        </p:nvSpPr>
        <p:spPr bwMode="auto">
          <a:xfrm>
            <a:off x="1652894" y="1628800"/>
            <a:ext cx="432048" cy="1584176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59"/>
          <p:cNvSpPr>
            <a:spLocks noChangeArrowheads="1"/>
          </p:cNvSpPr>
          <p:nvPr/>
        </p:nvSpPr>
        <p:spPr bwMode="auto">
          <a:xfrm>
            <a:off x="4005784" y="1628800"/>
            <a:ext cx="381000" cy="1584176"/>
          </a:xfrm>
          <a:prstGeom prst="rect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60"/>
          <p:cNvSpPr>
            <a:spLocks noChangeArrowheads="1"/>
          </p:cNvSpPr>
          <p:nvPr/>
        </p:nvSpPr>
        <p:spPr bwMode="auto">
          <a:xfrm>
            <a:off x="4603592" y="1625911"/>
            <a:ext cx="381000" cy="1587065"/>
          </a:xfrm>
          <a:prstGeom prst="rect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61"/>
          <p:cNvSpPr>
            <a:spLocks noChangeArrowheads="1"/>
          </p:cNvSpPr>
          <p:nvPr/>
        </p:nvSpPr>
        <p:spPr bwMode="auto">
          <a:xfrm>
            <a:off x="5184820" y="1633634"/>
            <a:ext cx="381000" cy="1579342"/>
          </a:xfrm>
          <a:prstGeom prst="rect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62"/>
          <p:cNvSpPr>
            <a:spLocks noChangeArrowheads="1"/>
          </p:cNvSpPr>
          <p:nvPr/>
        </p:nvSpPr>
        <p:spPr bwMode="auto">
          <a:xfrm>
            <a:off x="6732240" y="1885346"/>
            <a:ext cx="377346" cy="319518"/>
          </a:xfrm>
          <a:prstGeom prst="rect">
            <a:avLst/>
          </a:prstGeom>
          <a:solidFill>
            <a:srgbClr val="008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63"/>
          <p:cNvSpPr>
            <a:spLocks noChangeArrowheads="1"/>
          </p:cNvSpPr>
          <p:nvPr/>
        </p:nvSpPr>
        <p:spPr bwMode="auto">
          <a:xfrm>
            <a:off x="6752290" y="2248688"/>
            <a:ext cx="357296" cy="316216"/>
          </a:xfrm>
          <a:prstGeom prst="rect">
            <a:avLst/>
          </a:prstGeom>
          <a:solidFill>
            <a:srgbClr val="008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64"/>
          <p:cNvSpPr>
            <a:spLocks noChangeArrowheads="1"/>
          </p:cNvSpPr>
          <p:nvPr/>
        </p:nvSpPr>
        <p:spPr bwMode="auto">
          <a:xfrm>
            <a:off x="6769040" y="2600251"/>
            <a:ext cx="340546" cy="314796"/>
          </a:xfrm>
          <a:prstGeom prst="rect">
            <a:avLst/>
          </a:prstGeom>
          <a:solidFill>
            <a:srgbClr val="008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2122713" y="3429000"/>
                <a:ext cx="4713342" cy="1566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</m:mr>
                            <m:mr>
                              <m:e/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/>
                            </m:mr>
                            <m:mr>
                              <m:e/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</m:mr>
                            <m:mr>
                              <m:e/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/>
                            </m:mr>
                            <m:mr>
                              <m:e/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</m:mr>
                            <m:mr>
                              <m:e/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/>
                            </m:mr>
                            <m:mr>
                              <m:e/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</m:mr>
                            <m:mr>
                              <m:e/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/>
                            </m:mr>
                            <m:mr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713" y="3429000"/>
                <a:ext cx="4713342" cy="156658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2987824" y="968511"/>
                <a:ext cx="14639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𝑋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a:rPr lang="en-US" altLang="zh-CN" sz="2800" i="1">
                          <a:latin typeface="Cambria Math"/>
                          <a:ea typeface="Cambria Math"/>
                        </a:rPr>
                        <m:t>𝑈𝑉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968511"/>
                <a:ext cx="1463991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31585" y="5096048"/>
                <a:ext cx="8350696" cy="1573312"/>
              </a:xfrm>
            </p:spPr>
            <p:txBody>
              <a:bodyPr/>
              <a:lstStyle/>
              <a:p>
                <a:r>
                  <a:rPr lang="en-US" altLang="zh-CN" dirty="0" smtClean="0"/>
                  <a:t>Each column vector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 smtClean="0"/>
                  <a:t> can be represented as a linear combination of column vectors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Each column vector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dirty="0" smtClean="0"/>
                  <a:t> can be regarded as a low dimensional representation of corresponding column vector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1585" y="5096048"/>
                <a:ext cx="8350696" cy="1573312"/>
              </a:xfrm>
              <a:blipFill rotWithShape="0">
                <a:blip r:embed="rId8"/>
                <a:stretch>
                  <a:fillRect t="-2326" b="-50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094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Relation to Dimensionality Reduction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2564904"/>
                <a:ext cx="8604448" cy="396044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800" dirty="0" smtClean="0"/>
                  <a:t>If there is a matrix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𝐴</m:t>
                    </m:r>
                    <m:r>
                      <a:rPr lang="en-US" altLang="zh-CN" sz="2800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ℛ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CN" sz="2800" b="0" i="1" smtClean="0">
                            <a:latin typeface="Cambria Math"/>
                          </a:rPr>
                          <m:t>×</m:t>
                        </m:r>
                        <m:r>
                          <a:rPr lang="en-US" altLang="zh-CN" sz="2800" b="0" i="1" smtClean="0"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sz="2800" dirty="0" smtClean="0"/>
                  <a:t> which satisfies:</a:t>
                </a:r>
              </a:p>
              <a:p>
                <a:endParaRPr lang="en-US" altLang="zh-CN" sz="2800" dirty="0"/>
              </a:p>
              <a:p>
                <a:endParaRPr lang="en-US" altLang="zh-CN" sz="2800" dirty="0" smtClean="0"/>
              </a:p>
              <a:p>
                <a:r>
                  <a:rPr lang="en-US" altLang="zh-CN" sz="2800" dirty="0" smtClean="0"/>
                  <a:t>In DR, we learn the transformation matrix</a:t>
                </a:r>
              </a:p>
              <a:p>
                <a:r>
                  <a:rPr lang="en-US" altLang="zh-CN" sz="2800" dirty="0" smtClean="0"/>
                  <a:t>In MF, we learn the basis matrix</a:t>
                </a:r>
              </a:p>
              <a:p>
                <a:pPr marL="0" indent="0">
                  <a:buNone/>
                </a:pPr>
                <a:endParaRPr lang="en-US" altLang="zh-CN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2564904"/>
                <a:ext cx="8604448" cy="3960440"/>
              </a:xfrm>
              <a:blipFill rotWithShape="0">
                <a:blip r:embed="rId2"/>
                <a:stretch>
                  <a:fillRect t="-1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763688" y="1096450"/>
                <a:ext cx="57822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/>
                        </a:rPr>
                        <m:t>𝑋</m:t>
                      </m:r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/>
                            </a:rPr>
                            <m:t>,⋯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r>
                        <a:rPr lang="en-US" altLang="zh-CN" sz="2400" i="1">
                          <a:latin typeface="Cambria Math"/>
                        </a:rPr>
                        <m:t>𝑈𝑉</m:t>
                      </m:r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r>
                        <a:rPr lang="en-US" altLang="zh-CN" sz="2400" i="1">
                          <a:latin typeface="Cambria Math"/>
                        </a:rPr>
                        <m:t>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/>
                            </a:rPr>
                            <m:t>,⋯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1096450"/>
                <a:ext cx="5782224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915816" y="1815207"/>
                <a:ext cx="14396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r>
                        <a:rPr lang="en-US" altLang="zh-CN" sz="2400" i="1">
                          <a:latin typeface="Cambria Math"/>
                        </a:rPr>
                        <m:t>𝑈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1815207"/>
                <a:ext cx="1439689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590256" y="1768798"/>
                <a:ext cx="2498633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ℛ</m:t>
                          </m:r>
                        </m:e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𝑚</m:t>
                          </m:r>
                        </m:sup>
                      </m:sSup>
                      <m:r>
                        <a:rPr lang="en-US" altLang="zh-CN" sz="2400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ℛ</m:t>
                          </m:r>
                        </m:e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256" y="1768798"/>
                <a:ext cx="2498633" cy="468205"/>
              </a:xfrm>
              <a:prstGeom prst="rect">
                <a:avLst/>
              </a:prstGeom>
              <a:blipFill rotWithShape="0">
                <a:blip r:embed="rId5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879933" y="3699701"/>
                <a:ext cx="14206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</a:rPr>
                        <m:t>𝐴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933" y="3699701"/>
                <a:ext cx="1420645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923928" y="3140968"/>
                <a:ext cx="12017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/>
                        </a:rPr>
                        <m:t>𝐴𝑈</m:t>
                      </m:r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r>
                        <a:rPr lang="en-US" altLang="zh-CN" sz="2400" i="1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3140968"/>
                <a:ext cx="1201739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248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ChangeArrowheads="1"/>
          </p:cNvSpPr>
          <p:nvPr/>
        </p:nvSpPr>
        <p:spPr bwMode="auto">
          <a:xfrm>
            <a:off x="648899" y="158603"/>
            <a:ext cx="8229600" cy="542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>
              <a:lnSpc>
                <a:spcPct val="90000"/>
              </a:lnSpc>
            </a:pPr>
            <a:r>
              <a:rPr lang="en-US" altLang="zh-CN" sz="3200" b="1" dirty="0"/>
              <a:t>Relation to Topic Modeling</a:t>
            </a:r>
            <a:endParaRPr lang="en-US" altLang="zh-CN" sz="3200" b="1" dirty="0">
              <a:latin typeface="+mj-lt"/>
              <a:ea typeface="宋体" charset="-122"/>
              <a:cs typeface="+mj-cs"/>
            </a:endParaRPr>
          </a:p>
        </p:txBody>
      </p:sp>
      <p:grpSp>
        <p:nvGrpSpPr>
          <p:cNvPr id="985091" name="Group 3"/>
          <p:cNvGrpSpPr>
            <a:grpSpLocks/>
          </p:cNvGrpSpPr>
          <p:nvPr/>
        </p:nvGrpSpPr>
        <p:grpSpPr bwMode="auto">
          <a:xfrm>
            <a:off x="3352800" y="1119039"/>
            <a:ext cx="1638300" cy="3638550"/>
            <a:chOff x="2112" y="955"/>
            <a:chExt cx="1032" cy="2292"/>
          </a:xfrm>
        </p:grpSpPr>
        <p:sp>
          <p:nvSpPr>
            <p:cNvPr id="985092" name="Rectangle 4"/>
            <p:cNvSpPr>
              <a:spLocks noChangeArrowheads="1"/>
            </p:cNvSpPr>
            <p:nvPr/>
          </p:nvSpPr>
          <p:spPr bwMode="auto">
            <a:xfrm>
              <a:off x="2112" y="955"/>
              <a:ext cx="10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114300" lvl="1" algn="l" eaLnBrk="0" hangingPunct="0">
                <a:spcBef>
                  <a:spcPct val="20000"/>
                </a:spcBef>
              </a:pPr>
              <a:r>
                <a:rPr kumimoji="0" lang="en-US" altLang="zh-CN" sz="2000" b="0" i="0" dirty="0">
                  <a:ea typeface="宋体" pitchFamily="2" charset="-122"/>
                </a:rPr>
                <a:t>Terms</a:t>
              </a:r>
            </a:p>
          </p:txBody>
        </p:sp>
        <p:grpSp>
          <p:nvGrpSpPr>
            <p:cNvPr id="985093" name="Group 5"/>
            <p:cNvGrpSpPr>
              <a:grpSpLocks/>
            </p:cNvGrpSpPr>
            <p:nvPr/>
          </p:nvGrpSpPr>
          <p:grpSpPr bwMode="auto">
            <a:xfrm>
              <a:off x="2380" y="1414"/>
              <a:ext cx="191" cy="1833"/>
              <a:chOff x="2380" y="1414"/>
              <a:chExt cx="191" cy="1833"/>
            </a:xfrm>
          </p:grpSpPr>
          <p:sp>
            <p:nvSpPr>
              <p:cNvPr id="985094" name="Oval 6"/>
              <p:cNvSpPr>
                <a:spLocks noChangeArrowheads="1"/>
              </p:cNvSpPr>
              <p:nvPr/>
            </p:nvSpPr>
            <p:spPr bwMode="auto">
              <a:xfrm>
                <a:off x="2380" y="1414"/>
                <a:ext cx="191" cy="191"/>
              </a:xfrm>
              <a:prstGeom prst="ellipse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5095" name="Oval 7"/>
              <p:cNvSpPr>
                <a:spLocks noChangeArrowheads="1"/>
              </p:cNvSpPr>
              <p:nvPr/>
            </p:nvSpPr>
            <p:spPr bwMode="auto">
              <a:xfrm>
                <a:off x="2380" y="1681"/>
                <a:ext cx="191" cy="191"/>
              </a:xfrm>
              <a:prstGeom prst="ellipse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5096" name="Oval 8"/>
              <p:cNvSpPr>
                <a:spLocks noChangeArrowheads="1"/>
              </p:cNvSpPr>
              <p:nvPr/>
            </p:nvSpPr>
            <p:spPr bwMode="auto">
              <a:xfrm>
                <a:off x="2380" y="1948"/>
                <a:ext cx="191" cy="191"/>
              </a:xfrm>
              <a:prstGeom prst="ellipse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5097" name="Oval 9"/>
              <p:cNvSpPr>
                <a:spLocks noChangeArrowheads="1"/>
              </p:cNvSpPr>
              <p:nvPr/>
            </p:nvSpPr>
            <p:spPr bwMode="auto">
              <a:xfrm>
                <a:off x="2380" y="2216"/>
                <a:ext cx="191" cy="191"/>
              </a:xfrm>
              <a:prstGeom prst="ellipse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5098" name="Oval 10"/>
              <p:cNvSpPr>
                <a:spLocks noChangeArrowheads="1"/>
              </p:cNvSpPr>
              <p:nvPr/>
            </p:nvSpPr>
            <p:spPr bwMode="auto">
              <a:xfrm>
                <a:off x="2380" y="2483"/>
                <a:ext cx="191" cy="191"/>
              </a:xfrm>
              <a:prstGeom prst="ellipse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5099" name="Oval 11"/>
              <p:cNvSpPr>
                <a:spLocks noChangeArrowheads="1"/>
              </p:cNvSpPr>
              <p:nvPr/>
            </p:nvSpPr>
            <p:spPr bwMode="auto">
              <a:xfrm>
                <a:off x="2380" y="2751"/>
                <a:ext cx="191" cy="191"/>
              </a:xfrm>
              <a:prstGeom prst="ellipse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5100" name="Oval 12"/>
              <p:cNvSpPr>
                <a:spLocks noChangeArrowheads="1"/>
              </p:cNvSpPr>
              <p:nvPr/>
            </p:nvSpPr>
            <p:spPr bwMode="auto">
              <a:xfrm>
                <a:off x="2380" y="3056"/>
                <a:ext cx="191" cy="191"/>
              </a:xfrm>
              <a:prstGeom prst="ellipse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985101" name="Group 13"/>
          <p:cNvGrpSpPr>
            <a:grpSpLocks/>
          </p:cNvGrpSpPr>
          <p:nvPr/>
        </p:nvGrpSpPr>
        <p:grpSpPr bwMode="auto">
          <a:xfrm>
            <a:off x="457200" y="1058714"/>
            <a:ext cx="1638300" cy="3954462"/>
            <a:chOff x="288" y="917"/>
            <a:chExt cx="1032" cy="2491"/>
          </a:xfrm>
        </p:grpSpPr>
        <p:sp>
          <p:nvSpPr>
            <p:cNvPr id="985102" name="Oval 14"/>
            <p:cNvSpPr>
              <a:spLocks noChangeArrowheads="1"/>
            </p:cNvSpPr>
            <p:nvPr/>
          </p:nvSpPr>
          <p:spPr bwMode="auto">
            <a:xfrm>
              <a:off x="670" y="1574"/>
              <a:ext cx="191" cy="191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5103" name="Oval 15"/>
            <p:cNvSpPr>
              <a:spLocks noChangeArrowheads="1"/>
            </p:cNvSpPr>
            <p:nvPr/>
          </p:nvSpPr>
          <p:spPr bwMode="auto">
            <a:xfrm>
              <a:off x="670" y="1842"/>
              <a:ext cx="191" cy="191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5104" name="Rectangle 16"/>
            <p:cNvSpPr>
              <a:spLocks noChangeArrowheads="1"/>
            </p:cNvSpPr>
            <p:nvPr/>
          </p:nvSpPr>
          <p:spPr bwMode="auto">
            <a:xfrm>
              <a:off x="288" y="917"/>
              <a:ext cx="10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114300" lvl="1" algn="l" eaLnBrk="0" hangingPunct="0">
                <a:spcBef>
                  <a:spcPct val="20000"/>
                </a:spcBef>
              </a:pPr>
              <a:r>
                <a:rPr kumimoji="0" lang="en-US" altLang="zh-CN" sz="2000" b="0" i="0" dirty="0">
                  <a:ea typeface="宋体" pitchFamily="2" charset="-122"/>
                </a:rPr>
                <a:t>Documents</a:t>
              </a:r>
            </a:p>
          </p:txBody>
        </p:sp>
        <p:sp>
          <p:nvSpPr>
            <p:cNvPr id="985105" name="Oval 17"/>
            <p:cNvSpPr>
              <a:spLocks noChangeArrowheads="1"/>
            </p:cNvSpPr>
            <p:nvPr/>
          </p:nvSpPr>
          <p:spPr bwMode="auto">
            <a:xfrm>
              <a:off x="670" y="2109"/>
              <a:ext cx="191" cy="191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5106" name="Oval 18"/>
            <p:cNvSpPr>
              <a:spLocks noChangeArrowheads="1"/>
            </p:cNvSpPr>
            <p:nvPr/>
          </p:nvSpPr>
          <p:spPr bwMode="auto">
            <a:xfrm>
              <a:off x="670" y="2377"/>
              <a:ext cx="191" cy="191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5107" name="Oval 19"/>
            <p:cNvSpPr>
              <a:spLocks noChangeArrowheads="1"/>
            </p:cNvSpPr>
            <p:nvPr/>
          </p:nvSpPr>
          <p:spPr bwMode="auto">
            <a:xfrm>
              <a:off x="670" y="2644"/>
              <a:ext cx="191" cy="191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5108" name="Oval 20"/>
            <p:cNvSpPr>
              <a:spLocks noChangeArrowheads="1"/>
            </p:cNvSpPr>
            <p:nvPr/>
          </p:nvSpPr>
          <p:spPr bwMode="auto">
            <a:xfrm>
              <a:off x="670" y="2950"/>
              <a:ext cx="191" cy="191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5109" name="Oval 21"/>
            <p:cNvSpPr>
              <a:spLocks noChangeArrowheads="1"/>
            </p:cNvSpPr>
            <p:nvPr/>
          </p:nvSpPr>
          <p:spPr bwMode="auto">
            <a:xfrm>
              <a:off x="670" y="3217"/>
              <a:ext cx="191" cy="191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5110" name="Oval 22"/>
            <p:cNvSpPr>
              <a:spLocks noChangeArrowheads="1"/>
            </p:cNvSpPr>
            <p:nvPr/>
          </p:nvSpPr>
          <p:spPr bwMode="auto">
            <a:xfrm>
              <a:off x="670" y="1307"/>
              <a:ext cx="191" cy="191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85111" name="Group 23"/>
          <p:cNvGrpSpPr>
            <a:grpSpLocks/>
          </p:cNvGrpSpPr>
          <p:nvPr/>
        </p:nvGrpSpPr>
        <p:grpSpPr bwMode="auto">
          <a:xfrm>
            <a:off x="1366838" y="1830239"/>
            <a:ext cx="2411413" cy="3032125"/>
            <a:chOff x="861" y="1403"/>
            <a:chExt cx="1519" cy="1910"/>
          </a:xfrm>
        </p:grpSpPr>
        <p:cxnSp>
          <p:nvCxnSpPr>
            <p:cNvPr id="985112" name="AutoShape 24"/>
            <p:cNvCxnSpPr>
              <a:cxnSpLocks noChangeShapeType="1"/>
            </p:cNvCxnSpPr>
            <p:nvPr/>
          </p:nvCxnSpPr>
          <p:spPr bwMode="auto">
            <a:xfrm>
              <a:off x="861" y="1403"/>
              <a:ext cx="1519" cy="6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5113" name="AutoShape 25"/>
            <p:cNvCxnSpPr>
              <a:cxnSpLocks noChangeShapeType="1"/>
            </p:cNvCxnSpPr>
            <p:nvPr/>
          </p:nvCxnSpPr>
          <p:spPr bwMode="auto">
            <a:xfrm>
              <a:off x="861" y="1403"/>
              <a:ext cx="1519" cy="174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5114" name="AutoShape 26"/>
            <p:cNvCxnSpPr>
              <a:cxnSpLocks noChangeShapeType="1"/>
            </p:cNvCxnSpPr>
            <p:nvPr/>
          </p:nvCxnSpPr>
          <p:spPr bwMode="auto">
            <a:xfrm flipV="1">
              <a:off x="861" y="2847"/>
              <a:ext cx="1519" cy="4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5115" name="AutoShape 27"/>
            <p:cNvCxnSpPr>
              <a:cxnSpLocks noChangeShapeType="1"/>
            </p:cNvCxnSpPr>
            <p:nvPr/>
          </p:nvCxnSpPr>
          <p:spPr bwMode="auto">
            <a:xfrm flipV="1">
              <a:off x="861" y="1510"/>
              <a:ext cx="1519" cy="16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5116" name="AutoShape 28"/>
            <p:cNvCxnSpPr>
              <a:cxnSpLocks noChangeShapeType="1"/>
            </p:cNvCxnSpPr>
            <p:nvPr/>
          </p:nvCxnSpPr>
          <p:spPr bwMode="auto">
            <a:xfrm flipV="1">
              <a:off x="861" y="1510"/>
              <a:ext cx="1519" cy="4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5117" name="AutoShape 29"/>
            <p:cNvCxnSpPr>
              <a:cxnSpLocks noChangeShapeType="1"/>
            </p:cNvCxnSpPr>
            <p:nvPr/>
          </p:nvCxnSpPr>
          <p:spPr bwMode="auto">
            <a:xfrm>
              <a:off x="861" y="1938"/>
              <a:ext cx="1519" cy="6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5118" name="AutoShape 30"/>
            <p:cNvCxnSpPr>
              <a:cxnSpLocks noChangeShapeType="1"/>
            </p:cNvCxnSpPr>
            <p:nvPr/>
          </p:nvCxnSpPr>
          <p:spPr bwMode="auto">
            <a:xfrm flipV="1">
              <a:off x="861" y="1777"/>
              <a:ext cx="1519" cy="4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5119" name="AutoShape 31"/>
            <p:cNvCxnSpPr>
              <a:cxnSpLocks noChangeShapeType="1"/>
            </p:cNvCxnSpPr>
            <p:nvPr/>
          </p:nvCxnSpPr>
          <p:spPr bwMode="auto">
            <a:xfrm>
              <a:off x="861" y="2205"/>
              <a:ext cx="1519" cy="10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5120" name="AutoShape 32"/>
            <p:cNvCxnSpPr>
              <a:cxnSpLocks noChangeShapeType="1"/>
            </p:cNvCxnSpPr>
            <p:nvPr/>
          </p:nvCxnSpPr>
          <p:spPr bwMode="auto">
            <a:xfrm>
              <a:off x="861" y="2205"/>
              <a:ext cx="1519" cy="9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5121" name="AutoShape 33"/>
            <p:cNvCxnSpPr>
              <a:cxnSpLocks noChangeShapeType="1"/>
            </p:cNvCxnSpPr>
            <p:nvPr/>
          </p:nvCxnSpPr>
          <p:spPr bwMode="auto">
            <a:xfrm flipV="1">
              <a:off x="861" y="2312"/>
              <a:ext cx="1519" cy="16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5122" name="AutoShape 34"/>
            <p:cNvCxnSpPr>
              <a:cxnSpLocks noChangeShapeType="1"/>
            </p:cNvCxnSpPr>
            <p:nvPr/>
          </p:nvCxnSpPr>
          <p:spPr bwMode="auto">
            <a:xfrm>
              <a:off x="861" y="2473"/>
              <a:ext cx="1519" cy="3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5123" name="AutoShape 35"/>
            <p:cNvCxnSpPr>
              <a:cxnSpLocks noChangeShapeType="1"/>
            </p:cNvCxnSpPr>
            <p:nvPr/>
          </p:nvCxnSpPr>
          <p:spPr bwMode="auto">
            <a:xfrm flipV="1">
              <a:off x="861" y="1777"/>
              <a:ext cx="1519" cy="9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5124" name="AutoShape 36"/>
            <p:cNvCxnSpPr>
              <a:cxnSpLocks noChangeShapeType="1"/>
            </p:cNvCxnSpPr>
            <p:nvPr/>
          </p:nvCxnSpPr>
          <p:spPr bwMode="auto">
            <a:xfrm flipV="1">
              <a:off x="861" y="2579"/>
              <a:ext cx="1519" cy="16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5125" name="AutoShape 37"/>
            <p:cNvCxnSpPr>
              <a:cxnSpLocks noChangeShapeType="1"/>
            </p:cNvCxnSpPr>
            <p:nvPr/>
          </p:nvCxnSpPr>
          <p:spPr bwMode="auto">
            <a:xfrm flipV="1">
              <a:off x="861" y="2847"/>
              <a:ext cx="1519" cy="1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5126" name="AutoShape 38"/>
            <p:cNvCxnSpPr>
              <a:cxnSpLocks noChangeShapeType="1"/>
            </p:cNvCxnSpPr>
            <p:nvPr/>
          </p:nvCxnSpPr>
          <p:spPr bwMode="auto">
            <a:xfrm>
              <a:off x="861" y="3046"/>
              <a:ext cx="1519" cy="1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1414207" y="4916915"/>
                <a:ext cx="2757743" cy="770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latin typeface="Cambria Math"/>
                            </a:rPr>
                            <m:t>𝑤</m:t>
                          </m:r>
                          <m:r>
                            <a:rPr lang="en-US" altLang="zh-CN" sz="2000" b="0" i="1" dirty="0" smtClean="0">
                              <a:latin typeface="Cambria Math"/>
                            </a:rPr>
                            <m:t>|</m:t>
                          </m:r>
                          <m:r>
                            <a:rPr lang="en-US" altLang="zh-CN" sz="2000" b="0" i="1" dirty="0" smtClean="0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altLang="zh-CN" sz="2000" b="0" i="1" dirty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dirty="0" smtClean="0">
                              <a:latin typeface="Cambria Math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dirty="0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altLang="zh-CN" sz="2000" b="0" i="1" dirty="0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sz="2000" b="0" i="1" dirty="0" smtClean="0">
                                  <a:latin typeface="Cambria Math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000" b="0" i="1" dirty="0" smtClean="0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altLang="zh-CN" sz="2000" b="0" i="1" dirty="0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altLang="zh-CN" sz="2000" b="0" i="1" dirty="0" smtClean="0">
                                  <a:latin typeface="Cambria Math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dirty="0" smtClean="0">
                                      <a:latin typeface="Cambria Math"/>
                                    </a:rPr>
                                    <m:t>𝑑</m:t>
                                  </m:r>
                                  <m:r>
                                    <a:rPr lang="en-US" altLang="zh-CN" sz="2000" b="0" i="1" dirty="0" smtClean="0">
                                      <a:latin typeface="Cambria Math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dirty="0" smtClean="0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dirty="0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207" y="4916915"/>
                <a:ext cx="2757743" cy="77085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648899" y="5730970"/>
                <a:ext cx="3997313" cy="1070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/>
                        </a:rPr>
                        <m:t>𝑋</m:t>
                      </m:r>
                      <m:r>
                        <a:rPr lang="en-US" altLang="zh-CN" sz="2000" b="0" i="1" dirty="0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dirty="0" smtClean="0">
                                    <a:latin typeface="Cambria Math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 dirty="0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dirty="0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sz="2000" i="1" dirty="0">
                                        <a:latin typeface="Cambria Math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 dirty="0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dirty="0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altLang="zh-CN" sz="2000" b="0" i="1" dirty="0" smtClean="0">
                                    <a:latin typeface="Cambria Math"/>
                                    <a:ea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2000" b="0" i="1" dirty="0" smtClean="0">
                                    <a:latin typeface="Cambria Math"/>
                                    <a:ea typeface="Cambria Math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 dirty="0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dirty="0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sz="2000" i="1" dirty="0">
                                        <a:latin typeface="Cambria Math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 dirty="0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dirty="0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zh-CN" sz="2000" b="0" i="1" dirty="0" smtClean="0"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000" b="0" i="1" dirty="0" smtClean="0">
                                    <a:latin typeface="Cambria Math"/>
                                    <a:ea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2000" b="0" i="1" dirty="0" smtClean="0"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dirty="0" smtClean="0">
                                    <a:latin typeface="Cambria Math"/>
                                    <a:ea typeface="Cambria Math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 dirty="0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dirty="0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2000" i="1" dirty="0">
                                        <a:latin typeface="Cambria Math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 dirty="0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 dirty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altLang="zh-CN" sz="2000" b="0" i="1" dirty="0" smtClean="0">
                                    <a:latin typeface="Cambria Math"/>
                                    <a:ea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2000" b="0" i="1" dirty="0" smtClean="0">
                                    <a:latin typeface="Cambria Math"/>
                                    <a:ea typeface="Cambria Math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 dirty="0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 dirty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2000" i="1" dirty="0">
                                        <a:latin typeface="Cambria Math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 dirty="0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dirty="0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99" y="5730970"/>
                <a:ext cx="3997313" cy="107054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Group 3"/>
          <p:cNvGrpSpPr>
            <a:grpSpLocks/>
          </p:cNvGrpSpPr>
          <p:nvPr/>
        </p:nvGrpSpPr>
        <p:grpSpPr bwMode="auto">
          <a:xfrm>
            <a:off x="5577582" y="2252663"/>
            <a:ext cx="1792287" cy="2689225"/>
            <a:chOff x="1257" y="1618"/>
            <a:chExt cx="1129" cy="1694"/>
          </a:xfrm>
        </p:grpSpPr>
        <p:sp>
          <p:nvSpPr>
            <p:cNvPr id="91" name="Rectangle 4"/>
            <p:cNvSpPr>
              <a:spLocks noChangeArrowheads="1"/>
            </p:cNvSpPr>
            <p:nvPr/>
          </p:nvSpPr>
          <p:spPr bwMode="auto">
            <a:xfrm>
              <a:off x="1257" y="2908"/>
              <a:ext cx="112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114300" lvl="1" algn="ctr" eaLnBrk="0" hangingPunct="0">
                <a:lnSpc>
                  <a:spcPct val="80000"/>
                </a:lnSpc>
                <a:spcBef>
                  <a:spcPct val="20000"/>
                </a:spcBef>
              </a:pPr>
              <a:r>
                <a:rPr kumimoji="0" lang="en-US" altLang="zh-CN" sz="2000" i="0">
                  <a:solidFill>
                    <a:srgbClr val="FF0000"/>
                  </a:solidFill>
                </a:rPr>
                <a:t>Latent </a:t>
              </a:r>
            </a:p>
            <a:p>
              <a:pPr marL="114300" lvl="1" algn="ctr" eaLnBrk="0" hangingPunct="0">
                <a:lnSpc>
                  <a:spcPct val="80000"/>
                </a:lnSpc>
                <a:spcBef>
                  <a:spcPct val="20000"/>
                </a:spcBef>
              </a:pPr>
              <a:r>
                <a:rPr kumimoji="0" lang="en-US" altLang="zh-CN" sz="2000" i="0">
                  <a:solidFill>
                    <a:srgbClr val="FF0000"/>
                  </a:solidFill>
                </a:rPr>
                <a:t>Concepts</a:t>
              </a:r>
            </a:p>
          </p:txBody>
        </p:sp>
        <p:sp>
          <p:nvSpPr>
            <p:cNvPr id="92" name="Oval 5"/>
            <p:cNvSpPr>
              <a:spLocks noChangeArrowheads="1"/>
            </p:cNvSpPr>
            <p:nvPr/>
          </p:nvSpPr>
          <p:spPr bwMode="auto">
            <a:xfrm>
              <a:off x="1759" y="1618"/>
              <a:ext cx="209" cy="209"/>
            </a:xfrm>
            <a:prstGeom prst="ellipse">
              <a:avLst/>
            </a:prstGeom>
            <a:solidFill>
              <a:srgbClr val="EEF47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" name="Oval 6"/>
            <p:cNvSpPr>
              <a:spLocks noChangeArrowheads="1"/>
            </p:cNvSpPr>
            <p:nvPr/>
          </p:nvSpPr>
          <p:spPr bwMode="auto">
            <a:xfrm>
              <a:off x="1759" y="1953"/>
              <a:ext cx="209" cy="209"/>
            </a:xfrm>
            <a:prstGeom prst="ellipse">
              <a:avLst/>
            </a:prstGeom>
            <a:solidFill>
              <a:srgbClr val="EEF47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Oval 7"/>
            <p:cNvSpPr>
              <a:spLocks noChangeArrowheads="1"/>
            </p:cNvSpPr>
            <p:nvPr/>
          </p:nvSpPr>
          <p:spPr bwMode="auto">
            <a:xfrm>
              <a:off x="1759" y="2288"/>
              <a:ext cx="209" cy="209"/>
            </a:xfrm>
            <a:prstGeom prst="ellipse">
              <a:avLst/>
            </a:prstGeom>
            <a:solidFill>
              <a:srgbClr val="EEF47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5" name="Group 8"/>
          <p:cNvGrpSpPr>
            <a:grpSpLocks/>
          </p:cNvGrpSpPr>
          <p:nvPr/>
        </p:nvGrpSpPr>
        <p:grpSpPr bwMode="auto">
          <a:xfrm>
            <a:off x="7503219" y="990600"/>
            <a:ext cx="1793875" cy="4052888"/>
            <a:chOff x="2470" y="823"/>
            <a:chExt cx="1130" cy="2553"/>
          </a:xfrm>
        </p:grpSpPr>
        <p:sp>
          <p:nvSpPr>
            <p:cNvPr id="96" name="Rectangle 9"/>
            <p:cNvSpPr>
              <a:spLocks noChangeArrowheads="1"/>
            </p:cNvSpPr>
            <p:nvPr/>
          </p:nvSpPr>
          <p:spPr bwMode="auto">
            <a:xfrm>
              <a:off x="2470" y="823"/>
              <a:ext cx="113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114300" lvl="1" eaLnBrk="0" hangingPunct="0">
                <a:spcBef>
                  <a:spcPct val="20000"/>
                </a:spcBef>
              </a:pPr>
              <a:r>
                <a:rPr kumimoji="0" lang="en-US" altLang="zh-CN" sz="2000" b="0" i="0" dirty="0"/>
                <a:t>Terms</a:t>
              </a:r>
            </a:p>
          </p:txBody>
        </p:sp>
        <p:sp>
          <p:nvSpPr>
            <p:cNvPr id="97" name="Oval 10"/>
            <p:cNvSpPr>
              <a:spLocks noChangeArrowheads="1"/>
            </p:cNvSpPr>
            <p:nvPr/>
          </p:nvSpPr>
          <p:spPr bwMode="auto">
            <a:xfrm>
              <a:off x="2721" y="1367"/>
              <a:ext cx="209" cy="209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" name="Oval 11"/>
            <p:cNvSpPr>
              <a:spLocks noChangeArrowheads="1"/>
            </p:cNvSpPr>
            <p:nvPr/>
          </p:nvSpPr>
          <p:spPr bwMode="auto">
            <a:xfrm>
              <a:off x="2721" y="1660"/>
              <a:ext cx="209" cy="209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" name="Oval 12"/>
            <p:cNvSpPr>
              <a:spLocks noChangeArrowheads="1"/>
            </p:cNvSpPr>
            <p:nvPr/>
          </p:nvSpPr>
          <p:spPr bwMode="auto">
            <a:xfrm>
              <a:off x="2721" y="2246"/>
              <a:ext cx="209" cy="209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Oval 13"/>
            <p:cNvSpPr>
              <a:spLocks noChangeArrowheads="1"/>
            </p:cNvSpPr>
            <p:nvPr/>
          </p:nvSpPr>
          <p:spPr bwMode="auto">
            <a:xfrm>
              <a:off x="2721" y="2539"/>
              <a:ext cx="209" cy="209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" name="Oval 14"/>
            <p:cNvSpPr>
              <a:spLocks noChangeArrowheads="1"/>
            </p:cNvSpPr>
            <p:nvPr/>
          </p:nvSpPr>
          <p:spPr bwMode="auto">
            <a:xfrm>
              <a:off x="2721" y="2832"/>
              <a:ext cx="209" cy="209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" name="Oval 15"/>
            <p:cNvSpPr>
              <a:spLocks noChangeArrowheads="1"/>
            </p:cNvSpPr>
            <p:nvPr/>
          </p:nvSpPr>
          <p:spPr bwMode="auto">
            <a:xfrm>
              <a:off x="2721" y="3167"/>
              <a:ext cx="209" cy="209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" name="Oval 16"/>
            <p:cNvSpPr>
              <a:spLocks noChangeArrowheads="1"/>
            </p:cNvSpPr>
            <p:nvPr/>
          </p:nvSpPr>
          <p:spPr bwMode="auto">
            <a:xfrm>
              <a:off x="2721" y="1953"/>
              <a:ext cx="209" cy="209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4" name="Group 17"/>
          <p:cNvGrpSpPr>
            <a:grpSpLocks/>
          </p:cNvGrpSpPr>
          <p:nvPr/>
        </p:nvGrpSpPr>
        <p:grpSpPr bwMode="auto">
          <a:xfrm>
            <a:off x="4115494" y="1042988"/>
            <a:ext cx="1793875" cy="4279900"/>
            <a:chOff x="336" y="856"/>
            <a:chExt cx="1130" cy="2696"/>
          </a:xfrm>
        </p:grpSpPr>
        <p:sp>
          <p:nvSpPr>
            <p:cNvPr id="105" name="Rectangle 18"/>
            <p:cNvSpPr>
              <a:spLocks noChangeArrowheads="1"/>
            </p:cNvSpPr>
            <p:nvPr/>
          </p:nvSpPr>
          <p:spPr bwMode="auto">
            <a:xfrm>
              <a:off x="336" y="856"/>
              <a:ext cx="113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114300" lvl="1" eaLnBrk="0" hangingPunct="0">
                <a:spcBef>
                  <a:spcPct val="20000"/>
                </a:spcBef>
              </a:pPr>
              <a:r>
                <a:rPr kumimoji="0" lang="en-US" altLang="zh-CN" sz="2000" b="0" i="0" dirty="0"/>
                <a:t>Documents</a:t>
              </a:r>
            </a:p>
          </p:txBody>
        </p:sp>
        <p:sp>
          <p:nvSpPr>
            <p:cNvPr id="106" name="Oval 19"/>
            <p:cNvSpPr>
              <a:spLocks noChangeArrowheads="1"/>
            </p:cNvSpPr>
            <p:nvPr/>
          </p:nvSpPr>
          <p:spPr bwMode="auto">
            <a:xfrm>
              <a:off x="629" y="1543"/>
              <a:ext cx="209" cy="209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" name="Oval 20"/>
            <p:cNvSpPr>
              <a:spLocks noChangeArrowheads="1"/>
            </p:cNvSpPr>
            <p:nvPr/>
          </p:nvSpPr>
          <p:spPr bwMode="auto">
            <a:xfrm>
              <a:off x="629" y="1836"/>
              <a:ext cx="209" cy="209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" name="Oval 21"/>
            <p:cNvSpPr>
              <a:spLocks noChangeArrowheads="1"/>
            </p:cNvSpPr>
            <p:nvPr/>
          </p:nvSpPr>
          <p:spPr bwMode="auto">
            <a:xfrm>
              <a:off x="629" y="2129"/>
              <a:ext cx="209" cy="209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" name="Oval 22"/>
            <p:cNvSpPr>
              <a:spLocks noChangeArrowheads="1"/>
            </p:cNvSpPr>
            <p:nvPr/>
          </p:nvSpPr>
          <p:spPr bwMode="auto">
            <a:xfrm>
              <a:off x="629" y="2422"/>
              <a:ext cx="209" cy="209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" name="Oval 23"/>
            <p:cNvSpPr>
              <a:spLocks noChangeArrowheads="1"/>
            </p:cNvSpPr>
            <p:nvPr/>
          </p:nvSpPr>
          <p:spPr bwMode="auto">
            <a:xfrm>
              <a:off x="629" y="2715"/>
              <a:ext cx="209" cy="209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" name="Oval 24"/>
            <p:cNvSpPr>
              <a:spLocks noChangeArrowheads="1"/>
            </p:cNvSpPr>
            <p:nvPr/>
          </p:nvSpPr>
          <p:spPr bwMode="auto">
            <a:xfrm>
              <a:off x="629" y="3050"/>
              <a:ext cx="209" cy="209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" name="Oval 25"/>
            <p:cNvSpPr>
              <a:spLocks noChangeArrowheads="1"/>
            </p:cNvSpPr>
            <p:nvPr/>
          </p:nvSpPr>
          <p:spPr bwMode="auto">
            <a:xfrm>
              <a:off x="629" y="3343"/>
              <a:ext cx="209" cy="209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" name="Oval 26"/>
            <p:cNvSpPr>
              <a:spLocks noChangeArrowheads="1"/>
            </p:cNvSpPr>
            <p:nvPr/>
          </p:nvSpPr>
          <p:spPr bwMode="auto">
            <a:xfrm>
              <a:off x="629" y="1242"/>
              <a:ext cx="209" cy="209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4" name="Group 27"/>
          <p:cNvGrpSpPr>
            <a:grpSpLocks/>
          </p:cNvGrpSpPr>
          <p:nvPr/>
        </p:nvGrpSpPr>
        <p:grpSpPr bwMode="auto">
          <a:xfrm>
            <a:off x="4577457" y="2282825"/>
            <a:ext cx="4891087" cy="2232025"/>
            <a:chOff x="627" y="1637"/>
            <a:chExt cx="3081" cy="1406"/>
          </a:xfrm>
        </p:grpSpPr>
        <p:grpSp>
          <p:nvGrpSpPr>
            <p:cNvPr id="115" name="Group 28"/>
            <p:cNvGrpSpPr>
              <a:grpSpLocks/>
            </p:cNvGrpSpPr>
            <p:nvPr/>
          </p:nvGrpSpPr>
          <p:grpSpPr bwMode="auto">
            <a:xfrm>
              <a:off x="627" y="1637"/>
              <a:ext cx="3081" cy="1406"/>
              <a:chOff x="627" y="1637"/>
              <a:chExt cx="3081" cy="1406"/>
            </a:xfrm>
          </p:grpSpPr>
          <p:grpSp>
            <p:nvGrpSpPr>
              <p:cNvPr id="120" name="Group 29"/>
              <p:cNvGrpSpPr>
                <a:grpSpLocks/>
              </p:cNvGrpSpPr>
              <p:nvPr/>
            </p:nvGrpSpPr>
            <p:grpSpPr bwMode="auto">
              <a:xfrm>
                <a:off x="1560" y="1637"/>
                <a:ext cx="2148" cy="1406"/>
                <a:chOff x="1560" y="1637"/>
                <a:chExt cx="2148" cy="1406"/>
              </a:xfrm>
            </p:grpSpPr>
            <p:grpSp>
              <p:nvGrpSpPr>
                <p:cNvPr id="122" name="Group 30"/>
                <p:cNvGrpSpPr>
                  <a:grpSpLocks/>
                </p:cNvGrpSpPr>
                <p:nvPr/>
              </p:nvGrpSpPr>
              <p:grpSpPr bwMode="auto">
                <a:xfrm>
                  <a:off x="1560" y="2283"/>
                  <a:ext cx="534" cy="493"/>
                  <a:chOff x="1559" y="2287"/>
                  <a:chExt cx="534" cy="493"/>
                </a:xfrm>
              </p:grpSpPr>
              <p:sp>
                <p:nvSpPr>
                  <p:cNvPr id="132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59" y="2549"/>
                    <a:ext cx="534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altLang="zh-CN" sz="1800" b="0" i="0">
                        <a:solidFill>
                          <a:srgbClr val="0000CC"/>
                        </a:solidFill>
                      </a:rPr>
                      <a:t>TRADE</a:t>
                    </a:r>
                  </a:p>
                </p:txBody>
              </p:sp>
              <p:sp>
                <p:nvSpPr>
                  <p:cNvPr id="133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1759" y="2287"/>
                    <a:ext cx="209" cy="209"/>
                  </a:xfrm>
                  <a:prstGeom prst="ellipse">
                    <a:avLst/>
                  </a:prstGeom>
                  <a:solidFill>
                    <a:srgbClr val="0000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3" name="Group 33"/>
                <p:cNvGrpSpPr>
                  <a:grpSpLocks/>
                </p:cNvGrpSpPr>
                <p:nvPr/>
              </p:nvGrpSpPr>
              <p:grpSpPr bwMode="auto">
                <a:xfrm>
                  <a:off x="2720" y="1637"/>
                  <a:ext cx="988" cy="231"/>
                  <a:chOff x="2719" y="1641"/>
                  <a:chExt cx="988" cy="231"/>
                </a:xfrm>
              </p:grpSpPr>
              <p:sp>
                <p:nvSpPr>
                  <p:cNvPr id="130" name="Text Box 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6" y="1641"/>
                    <a:ext cx="731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altLang="zh-CN" sz="1800" b="0" i="0">
                        <a:solidFill>
                          <a:srgbClr val="0000CC"/>
                        </a:solidFill>
                      </a:rPr>
                      <a:t>economic</a:t>
                    </a:r>
                  </a:p>
                </p:txBody>
              </p:sp>
              <p:sp>
                <p:nvSpPr>
                  <p:cNvPr id="131" name="Oval 35"/>
                  <p:cNvSpPr>
                    <a:spLocks noChangeArrowheads="1"/>
                  </p:cNvSpPr>
                  <p:nvPr/>
                </p:nvSpPr>
                <p:spPr bwMode="auto">
                  <a:xfrm>
                    <a:off x="2719" y="1663"/>
                    <a:ext cx="209" cy="209"/>
                  </a:xfrm>
                  <a:prstGeom prst="ellipse">
                    <a:avLst/>
                  </a:prstGeom>
                  <a:solidFill>
                    <a:srgbClr val="0000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4" name="Group 36"/>
                <p:cNvGrpSpPr>
                  <a:grpSpLocks/>
                </p:cNvGrpSpPr>
                <p:nvPr/>
              </p:nvGrpSpPr>
              <p:grpSpPr bwMode="auto">
                <a:xfrm>
                  <a:off x="2721" y="2225"/>
                  <a:ext cx="833" cy="231"/>
                  <a:chOff x="2719" y="1641"/>
                  <a:chExt cx="833" cy="231"/>
                </a:xfrm>
              </p:grpSpPr>
              <p:sp>
                <p:nvSpPr>
                  <p:cNvPr id="128" name="Text Box 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7" y="1641"/>
                    <a:ext cx="60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altLang="zh-CN" sz="1800" b="0" i="0">
                        <a:solidFill>
                          <a:srgbClr val="0000CC"/>
                        </a:solidFill>
                      </a:rPr>
                      <a:t>imports</a:t>
                    </a:r>
                  </a:p>
                </p:txBody>
              </p:sp>
              <p:sp>
                <p:nvSpPr>
                  <p:cNvPr id="129" name="Oval 38"/>
                  <p:cNvSpPr>
                    <a:spLocks noChangeArrowheads="1"/>
                  </p:cNvSpPr>
                  <p:nvPr/>
                </p:nvSpPr>
                <p:spPr bwMode="auto">
                  <a:xfrm>
                    <a:off x="2719" y="1663"/>
                    <a:ext cx="209" cy="209"/>
                  </a:xfrm>
                  <a:prstGeom prst="ellipse">
                    <a:avLst/>
                  </a:prstGeom>
                  <a:solidFill>
                    <a:srgbClr val="0000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5" name="Group 39"/>
                <p:cNvGrpSpPr>
                  <a:grpSpLocks/>
                </p:cNvGrpSpPr>
                <p:nvPr/>
              </p:nvGrpSpPr>
              <p:grpSpPr bwMode="auto">
                <a:xfrm>
                  <a:off x="2724" y="2812"/>
                  <a:ext cx="720" cy="231"/>
                  <a:chOff x="2720" y="2821"/>
                  <a:chExt cx="720" cy="231"/>
                </a:xfrm>
              </p:grpSpPr>
              <p:sp>
                <p:nvSpPr>
                  <p:cNvPr id="126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6" y="2821"/>
                    <a:ext cx="464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1800" b="0" i="0">
                        <a:solidFill>
                          <a:srgbClr val="0000CC"/>
                        </a:solidFill>
                      </a:rPr>
                      <a:t>trade</a:t>
                    </a:r>
                  </a:p>
                </p:txBody>
              </p:sp>
              <p:sp>
                <p:nvSpPr>
                  <p:cNvPr id="127" name="Oval 41"/>
                  <p:cNvSpPr>
                    <a:spLocks noChangeArrowheads="1"/>
                  </p:cNvSpPr>
                  <p:nvPr/>
                </p:nvSpPr>
                <p:spPr bwMode="auto">
                  <a:xfrm>
                    <a:off x="2720" y="2843"/>
                    <a:ext cx="209" cy="209"/>
                  </a:xfrm>
                  <a:prstGeom prst="ellipse">
                    <a:avLst/>
                  </a:prstGeom>
                  <a:solidFill>
                    <a:srgbClr val="0000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21" name="Oval 42"/>
              <p:cNvSpPr>
                <a:spLocks noChangeArrowheads="1"/>
              </p:cNvSpPr>
              <p:nvPr/>
            </p:nvSpPr>
            <p:spPr bwMode="auto">
              <a:xfrm>
                <a:off x="627" y="2129"/>
                <a:ext cx="209" cy="209"/>
              </a:xfrm>
              <a:prstGeom prst="ellipse">
                <a:avLst/>
              </a:prstGeom>
              <a:solidFill>
                <a:srgbClr val="0000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cxnSp>
          <p:nvCxnSpPr>
            <p:cNvPr id="116" name="AutoShape 43"/>
            <p:cNvCxnSpPr>
              <a:cxnSpLocks noChangeShapeType="1"/>
              <a:stCxn id="121" idx="6"/>
              <a:endCxn id="133" idx="2"/>
            </p:cNvCxnSpPr>
            <p:nvPr/>
          </p:nvCxnSpPr>
          <p:spPr bwMode="auto">
            <a:xfrm>
              <a:off x="836" y="2234"/>
              <a:ext cx="924" cy="154"/>
            </a:xfrm>
            <a:prstGeom prst="straightConnector1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7" name="AutoShape 44"/>
            <p:cNvCxnSpPr>
              <a:cxnSpLocks noChangeShapeType="1"/>
              <a:stCxn id="133" idx="6"/>
              <a:endCxn id="131" idx="2"/>
            </p:cNvCxnSpPr>
            <p:nvPr/>
          </p:nvCxnSpPr>
          <p:spPr bwMode="auto">
            <a:xfrm flipV="1">
              <a:off x="1969" y="1764"/>
              <a:ext cx="751" cy="624"/>
            </a:xfrm>
            <a:prstGeom prst="straightConnector1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8" name="AutoShape 45"/>
            <p:cNvCxnSpPr>
              <a:cxnSpLocks noChangeShapeType="1"/>
              <a:stCxn id="133" idx="6"/>
              <a:endCxn id="129" idx="2"/>
            </p:cNvCxnSpPr>
            <p:nvPr/>
          </p:nvCxnSpPr>
          <p:spPr bwMode="auto">
            <a:xfrm flipV="1">
              <a:off x="1969" y="2352"/>
              <a:ext cx="752" cy="36"/>
            </a:xfrm>
            <a:prstGeom prst="straightConnector1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" name="AutoShape 46"/>
            <p:cNvCxnSpPr>
              <a:cxnSpLocks noChangeShapeType="1"/>
              <a:stCxn id="133" idx="6"/>
              <a:endCxn id="127" idx="2"/>
            </p:cNvCxnSpPr>
            <p:nvPr/>
          </p:nvCxnSpPr>
          <p:spPr bwMode="auto">
            <a:xfrm>
              <a:off x="1969" y="2388"/>
              <a:ext cx="755" cy="551"/>
            </a:xfrm>
            <a:prstGeom prst="straightConnector1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34" name="Group 50"/>
          <p:cNvGrpSpPr>
            <a:grpSpLocks/>
          </p:cNvGrpSpPr>
          <p:nvPr/>
        </p:nvGrpSpPr>
        <p:grpSpPr bwMode="auto">
          <a:xfrm>
            <a:off x="4912419" y="1563688"/>
            <a:ext cx="1462088" cy="3594100"/>
            <a:chOff x="778" y="985"/>
            <a:chExt cx="921" cy="2264"/>
          </a:xfrm>
        </p:grpSpPr>
        <p:cxnSp>
          <p:nvCxnSpPr>
            <p:cNvPr id="135" name="AutoShape 51"/>
            <p:cNvCxnSpPr>
              <a:cxnSpLocks noChangeShapeType="1"/>
            </p:cNvCxnSpPr>
            <p:nvPr/>
          </p:nvCxnSpPr>
          <p:spPr bwMode="auto">
            <a:xfrm>
              <a:off x="778" y="1148"/>
              <a:ext cx="921" cy="3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6" name="AutoShape 52"/>
            <p:cNvCxnSpPr>
              <a:cxnSpLocks noChangeShapeType="1"/>
            </p:cNvCxnSpPr>
            <p:nvPr/>
          </p:nvCxnSpPr>
          <p:spPr bwMode="auto">
            <a:xfrm>
              <a:off x="778" y="1148"/>
              <a:ext cx="921" cy="10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7" name="AutoShape 53"/>
            <p:cNvCxnSpPr>
              <a:cxnSpLocks noChangeShapeType="1"/>
            </p:cNvCxnSpPr>
            <p:nvPr/>
          </p:nvCxnSpPr>
          <p:spPr bwMode="auto">
            <a:xfrm>
              <a:off x="778" y="1148"/>
              <a:ext cx="921" cy="7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8" name="AutoShape 54"/>
            <p:cNvCxnSpPr>
              <a:cxnSpLocks noChangeShapeType="1"/>
            </p:cNvCxnSpPr>
            <p:nvPr/>
          </p:nvCxnSpPr>
          <p:spPr bwMode="auto">
            <a:xfrm>
              <a:off x="778" y="1449"/>
              <a:ext cx="921" cy="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9" name="AutoShape 55"/>
            <p:cNvCxnSpPr>
              <a:cxnSpLocks noChangeShapeType="1"/>
            </p:cNvCxnSpPr>
            <p:nvPr/>
          </p:nvCxnSpPr>
          <p:spPr bwMode="auto">
            <a:xfrm>
              <a:off x="778" y="1449"/>
              <a:ext cx="921" cy="7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AutoShape 56"/>
            <p:cNvCxnSpPr>
              <a:cxnSpLocks noChangeShapeType="1"/>
            </p:cNvCxnSpPr>
            <p:nvPr/>
          </p:nvCxnSpPr>
          <p:spPr bwMode="auto">
            <a:xfrm>
              <a:off x="778" y="1449"/>
              <a:ext cx="921" cy="4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AutoShape 57"/>
            <p:cNvCxnSpPr>
              <a:cxnSpLocks noChangeShapeType="1"/>
            </p:cNvCxnSpPr>
            <p:nvPr/>
          </p:nvCxnSpPr>
          <p:spPr bwMode="auto">
            <a:xfrm flipV="1">
              <a:off x="778" y="1524"/>
              <a:ext cx="921" cy="2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AutoShape 58"/>
            <p:cNvCxnSpPr>
              <a:cxnSpLocks noChangeShapeType="1"/>
            </p:cNvCxnSpPr>
            <p:nvPr/>
          </p:nvCxnSpPr>
          <p:spPr bwMode="auto">
            <a:xfrm>
              <a:off x="778" y="1742"/>
              <a:ext cx="921" cy="45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AutoShape 59"/>
            <p:cNvCxnSpPr>
              <a:cxnSpLocks noChangeShapeType="1"/>
            </p:cNvCxnSpPr>
            <p:nvPr/>
          </p:nvCxnSpPr>
          <p:spPr bwMode="auto">
            <a:xfrm>
              <a:off x="778" y="1742"/>
              <a:ext cx="921" cy="1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AutoShape 60"/>
            <p:cNvCxnSpPr>
              <a:cxnSpLocks noChangeShapeType="1"/>
            </p:cNvCxnSpPr>
            <p:nvPr/>
          </p:nvCxnSpPr>
          <p:spPr bwMode="auto">
            <a:xfrm flipV="1">
              <a:off x="778" y="1524"/>
              <a:ext cx="921" cy="5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5" name="AutoShape 61"/>
            <p:cNvCxnSpPr>
              <a:cxnSpLocks noChangeShapeType="1"/>
            </p:cNvCxnSpPr>
            <p:nvPr/>
          </p:nvCxnSpPr>
          <p:spPr bwMode="auto">
            <a:xfrm>
              <a:off x="778" y="2035"/>
              <a:ext cx="921" cy="1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6" name="AutoShape 62"/>
            <p:cNvCxnSpPr>
              <a:cxnSpLocks noChangeShapeType="1"/>
            </p:cNvCxnSpPr>
            <p:nvPr/>
          </p:nvCxnSpPr>
          <p:spPr bwMode="auto">
            <a:xfrm flipV="1">
              <a:off x="778" y="1859"/>
              <a:ext cx="921" cy="1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7" name="AutoShape 63"/>
            <p:cNvCxnSpPr>
              <a:cxnSpLocks noChangeShapeType="1"/>
            </p:cNvCxnSpPr>
            <p:nvPr/>
          </p:nvCxnSpPr>
          <p:spPr bwMode="auto">
            <a:xfrm flipV="1">
              <a:off x="778" y="1524"/>
              <a:ext cx="921" cy="8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8" name="AutoShape 64"/>
            <p:cNvCxnSpPr>
              <a:cxnSpLocks noChangeShapeType="1"/>
            </p:cNvCxnSpPr>
            <p:nvPr/>
          </p:nvCxnSpPr>
          <p:spPr bwMode="auto">
            <a:xfrm flipV="1">
              <a:off x="778" y="2194"/>
              <a:ext cx="921" cy="1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9" name="AutoShape 65"/>
            <p:cNvCxnSpPr>
              <a:cxnSpLocks noChangeShapeType="1"/>
            </p:cNvCxnSpPr>
            <p:nvPr/>
          </p:nvCxnSpPr>
          <p:spPr bwMode="auto">
            <a:xfrm flipV="1">
              <a:off x="778" y="1859"/>
              <a:ext cx="921" cy="46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0" name="AutoShape 66"/>
            <p:cNvCxnSpPr>
              <a:cxnSpLocks noChangeShapeType="1"/>
            </p:cNvCxnSpPr>
            <p:nvPr/>
          </p:nvCxnSpPr>
          <p:spPr bwMode="auto">
            <a:xfrm flipV="1">
              <a:off x="778" y="1524"/>
              <a:ext cx="921" cy="10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1" name="AutoShape 67"/>
            <p:cNvCxnSpPr>
              <a:cxnSpLocks noChangeShapeType="1"/>
            </p:cNvCxnSpPr>
            <p:nvPr/>
          </p:nvCxnSpPr>
          <p:spPr bwMode="auto">
            <a:xfrm flipV="1">
              <a:off x="778" y="2194"/>
              <a:ext cx="921" cy="4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2" name="AutoShape 68"/>
            <p:cNvCxnSpPr>
              <a:cxnSpLocks noChangeShapeType="1"/>
            </p:cNvCxnSpPr>
            <p:nvPr/>
          </p:nvCxnSpPr>
          <p:spPr bwMode="auto">
            <a:xfrm flipV="1">
              <a:off x="778" y="1859"/>
              <a:ext cx="921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" name="AutoShape 69"/>
            <p:cNvCxnSpPr>
              <a:cxnSpLocks noChangeShapeType="1"/>
            </p:cNvCxnSpPr>
            <p:nvPr/>
          </p:nvCxnSpPr>
          <p:spPr bwMode="auto">
            <a:xfrm flipV="1">
              <a:off x="778" y="1524"/>
              <a:ext cx="921" cy="1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4" name="AutoShape 70"/>
            <p:cNvCxnSpPr>
              <a:cxnSpLocks noChangeShapeType="1"/>
            </p:cNvCxnSpPr>
            <p:nvPr/>
          </p:nvCxnSpPr>
          <p:spPr bwMode="auto">
            <a:xfrm flipV="1">
              <a:off x="778" y="2194"/>
              <a:ext cx="921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5" name="AutoShape 71"/>
            <p:cNvCxnSpPr>
              <a:cxnSpLocks noChangeShapeType="1"/>
            </p:cNvCxnSpPr>
            <p:nvPr/>
          </p:nvCxnSpPr>
          <p:spPr bwMode="auto">
            <a:xfrm flipV="1">
              <a:off x="778" y="1859"/>
              <a:ext cx="921" cy="10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6" name="AutoShape 72"/>
            <p:cNvCxnSpPr>
              <a:cxnSpLocks noChangeShapeType="1"/>
            </p:cNvCxnSpPr>
            <p:nvPr/>
          </p:nvCxnSpPr>
          <p:spPr bwMode="auto">
            <a:xfrm flipV="1">
              <a:off x="778" y="1524"/>
              <a:ext cx="921" cy="1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7" name="AutoShape 73"/>
            <p:cNvCxnSpPr>
              <a:cxnSpLocks noChangeShapeType="1"/>
            </p:cNvCxnSpPr>
            <p:nvPr/>
          </p:nvCxnSpPr>
          <p:spPr bwMode="auto">
            <a:xfrm flipV="1">
              <a:off x="778" y="2194"/>
              <a:ext cx="921" cy="10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8" name="AutoShape 74"/>
            <p:cNvCxnSpPr>
              <a:cxnSpLocks noChangeShapeType="1"/>
            </p:cNvCxnSpPr>
            <p:nvPr/>
          </p:nvCxnSpPr>
          <p:spPr bwMode="auto">
            <a:xfrm flipV="1">
              <a:off x="778" y="1859"/>
              <a:ext cx="921" cy="139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159" name="Picture 75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3" y="985"/>
              <a:ext cx="71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60" name="Group 76"/>
          <p:cNvGrpSpPr>
            <a:grpSpLocks/>
          </p:cNvGrpSpPr>
          <p:nvPr/>
        </p:nvGrpSpPr>
        <p:grpSpPr bwMode="auto">
          <a:xfrm>
            <a:off x="6698357" y="1574800"/>
            <a:ext cx="1262062" cy="3303588"/>
            <a:chOff x="1903" y="992"/>
            <a:chExt cx="795" cy="2081"/>
          </a:xfrm>
        </p:grpSpPr>
        <p:grpSp>
          <p:nvGrpSpPr>
            <p:cNvPr id="161" name="Group 77"/>
            <p:cNvGrpSpPr>
              <a:grpSpLocks/>
            </p:cNvGrpSpPr>
            <p:nvPr/>
          </p:nvGrpSpPr>
          <p:grpSpPr bwMode="auto">
            <a:xfrm>
              <a:off x="1908" y="1273"/>
              <a:ext cx="753" cy="1800"/>
              <a:chOff x="1908" y="1273"/>
              <a:chExt cx="753" cy="1800"/>
            </a:xfrm>
          </p:grpSpPr>
          <p:cxnSp>
            <p:nvCxnSpPr>
              <p:cNvPr id="163" name="AutoShape 78"/>
              <p:cNvCxnSpPr>
                <a:cxnSpLocks noChangeShapeType="1"/>
              </p:cNvCxnSpPr>
              <p:nvPr/>
            </p:nvCxnSpPr>
            <p:spPr bwMode="auto">
              <a:xfrm flipV="1">
                <a:off x="1908" y="1273"/>
                <a:ext cx="753" cy="25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4" name="AutoShape 79"/>
              <p:cNvCxnSpPr>
                <a:cxnSpLocks noChangeShapeType="1"/>
              </p:cNvCxnSpPr>
              <p:nvPr/>
            </p:nvCxnSpPr>
            <p:spPr bwMode="auto">
              <a:xfrm>
                <a:off x="1908" y="1524"/>
                <a:ext cx="753" cy="4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5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1908" y="1273"/>
                <a:ext cx="753" cy="58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6" name="AutoShape 81"/>
              <p:cNvCxnSpPr>
                <a:cxnSpLocks noChangeShapeType="1"/>
              </p:cNvCxnSpPr>
              <p:nvPr/>
            </p:nvCxnSpPr>
            <p:spPr bwMode="auto">
              <a:xfrm flipV="1">
                <a:off x="1908" y="1273"/>
                <a:ext cx="753" cy="92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7" name="AutoShape 82"/>
              <p:cNvCxnSpPr>
                <a:cxnSpLocks noChangeShapeType="1"/>
              </p:cNvCxnSpPr>
              <p:nvPr/>
            </p:nvCxnSpPr>
            <p:spPr bwMode="auto">
              <a:xfrm flipV="1">
                <a:off x="1908" y="1566"/>
                <a:ext cx="753" cy="62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8" name="AutoShape 83"/>
              <p:cNvCxnSpPr>
                <a:cxnSpLocks noChangeShapeType="1"/>
              </p:cNvCxnSpPr>
              <p:nvPr/>
            </p:nvCxnSpPr>
            <p:spPr bwMode="auto">
              <a:xfrm flipV="1">
                <a:off x="1908" y="1566"/>
                <a:ext cx="753" cy="29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9" name="AutoShape 84"/>
              <p:cNvCxnSpPr>
                <a:cxnSpLocks noChangeShapeType="1"/>
              </p:cNvCxnSpPr>
              <p:nvPr/>
            </p:nvCxnSpPr>
            <p:spPr bwMode="auto">
              <a:xfrm>
                <a:off x="1908" y="1524"/>
                <a:ext cx="753" cy="33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0" name="AutoShape 85"/>
              <p:cNvCxnSpPr>
                <a:cxnSpLocks noChangeShapeType="1"/>
              </p:cNvCxnSpPr>
              <p:nvPr/>
            </p:nvCxnSpPr>
            <p:spPr bwMode="auto">
              <a:xfrm>
                <a:off x="1908" y="1859"/>
                <a:ext cx="753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1" name="AutoShape 86"/>
              <p:cNvCxnSpPr>
                <a:cxnSpLocks noChangeShapeType="1"/>
              </p:cNvCxnSpPr>
              <p:nvPr/>
            </p:nvCxnSpPr>
            <p:spPr bwMode="auto">
              <a:xfrm flipV="1">
                <a:off x="1908" y="1859"/>
                <a:ext cx="753" cy="33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2" name="AutoShape 87"/>
              <p:cNvCxnSpPr>
                <a:cxnSpLocks noChangeShapeType="1"/>
              </p:cNvCxnSpPr>
              <p:nvPr/>
            </p:nvCxnSpPr>
            <p:spPr bwMode="auto">
              <a:xfrm>
                <a:off x="1908" y="1524"/>
                <a:ext cx="753" cy="62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3" name="AutoShape 88"/>
              <p:cNvCxnSpPr>
                <a:cxnSpLocks noChangeShapeType="1"/>
              </p:cNvCxnSpPr>
              <p:nvPr/>
            </p:nvCxnSpPr>
            <p:spPr bwMode="auto">
              <a:xfrm>
                <a:off x="1908" y="1859"/>
                <a:ext cx="753" cy="29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" name="AutoShape 89"/>
              <p:cNvCxnSpPr>
                <a:cxnSpLocks noChangeShapeType="1"/>
              </p:cNvCxnSpPr>
              <p:nvPr/>
            </p:nvCxnSpPr>
            <p:spPr bwMode="auto">
              <a:xfrm flipV="1">
                <a:off x="1908" y="2152"/>
                <a:ext cx="753" cy="4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5" name="AutoShape 90"/>
              <p:cNvCxnSpPr>
                <a:cxnSpLocks noChangeShapeType="1"/>
              </p:cNvCxnSpPr>
              <p:nvPr/>
            </p:nvCxnSpPr>
            <p:spPr bwMode="auto">
              <a:xfrm>
                <a:off x="1908" y="1524"/>
                <a:ext cx="753" cy="92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6" name="AutoShape 91"/>
              <p:cNvCxnSpPr>
                <a:cxnSpLocks noChangeShapeType="1"/>
              </p:cNvCxnSpPr>
              <p:nvPr/>
            </p:nvCxnSpPr>
            <p:spPr bwMode="auto">
              <a:xfrm>
                <a:off x="1908" y="1859"/>
                <a:ext cx="753" cy="58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7" name="AutoShape 92"/>
              <p:cNvCxnSpPr>
                <a:cxnSpLocks noChangeShapeType="1"/>
              </p:cNvCxnSpPr>
              <p:nvPr/>
            </p:nvCxnSpPr>
            <p:spPr bwMode="auto">
              <a:xfrm>
                <a:off x="1908" y="2194"/>
                <a:ext cx="753" cy="25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8" name="AutoShape 93"/>
              <p:cNvCxnSpPr>
                <a:cxnSpLocks noChangeShapeType="1"/>
              </p:cNvCxnSpPr>
              <p:nvPr/>
            </p:nvCxnSpPr>
            <p:spPr bwMode="auto">
              <a:xfrm>
                <a:off x="1908" y="1524"/>
                <a:ext cx="753" cy="121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9" name="AutoShape 94"/>
              <p:cNvCxnSpPr>
                <a:cxnSpLocks noChangeShapeType="1"/>
              </p:cNvCxnSpPr>
              <p:nvPr/>
            </p:nvCxnSpPr>
            <p:spPr bwMode="auto">
              <a:xfrm>
                <a:off x="1908" y="1859"/>
                <a:ext cx="753" cy="87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0" name="AutoShape 95"/>
              <p:cNvCxnSpPr>
                <a:cxnSpLocks noChangeShapeType="1"/>
              </p:cNvCxnSpPr>
              <p:nvPr/>
            </p:nvCxnSpPr>
            <p:spPr bwMode="auto">
              <a:xfrm>
                <a:off x="1908" y="2194"/>
                <a:ext cx="753" cy="5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1" name="AutoShape 96"/>
              <p:cNvCxnSpPr>
                <a:cxnSpLocks noChangeShapeType="1"/>
              </p:cNvCxnSpPr>
              <p:nvPr/>
            </p:nvCxnSpPr>
            <p:spPr bwMode="auto">
              <a:xfrm>
                <a:off x="1908" y="1524"/>
                <a:ext cx="753" cy="154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2" name="AutoShape 97"/>
              <p:cNvCxnSpPr>
                <a:cxnSpLocks noChangeShapeType="1"/>
              </p:cNvCxnSpPr>
              <p:nvPr/>
            </p:nvCxnSpPr>
            <p:spPr bwMode="auto">
              <a:xfrm>
                <a:off x="1908" y="1859"/>
                <a:ext cx="753" cy="121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3" name="AutoShape 98"/>
              <p:cNvCxnSpPr>
                <a:cxnSpLocks noChangeShapeType="1"/>
              </p:cNvCxnSpPr>
              <p:nvPr/>
            </p:nvCxnSpPr>
            <p:spPr bwMode="auto">
              <a:xfrm>
                <a:off x="1908" y="2194"/>
                <a:ext cx="753" cy="87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pic>
          <p:nvPicPr>
            <p:cNvPr id="162" name="Picture 99" descr="txp_fig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" y="992"/>
              <a:ext cx="79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03"/>
              <p:cNvSpPr txBox="1"/>
              <p:nvPr/>
            </p:nvSpPr>
            <p:spPr>
              <a:xfrm>
                <a:off x="5046752" y="5576887"/>
                <a:ext cx="3373168" cy="8376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𝑷</m:t>
                          </m:r>
                        </m:e>
                      </m:acc>
                      <m:d>
                        <m:dPr>
                          <m:ctrlPr>
                            <a:rPr lang="en-US" altLang="zh-CN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𝒘</m:t>
                          </m:r>
                          <m:r>
                            <a:rPr lang="en-US" altLang="zh-CN" sz="20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US" altLang="zh-CN" sz="20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𝒅</m:t>
                          </m:r>
                        </m:e>
                      </m:d>
                      <m:r>
                        <a:rPr lang="en-US" altLang="zh-CN" sz="20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𝒛</m:t>
                          </m:r>
                        </m:sub>
                        <m:sup/>
                        <m:e>
                          <m:r>
                            <a:rPr lang="en-US" altLang="zh-CN" sz="20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sz="20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𝒘</m:t>
                              </m:r>
                              <m:r>
                                <a:rPr lang="en-US" altLang="zh-CN" sz="2000" b="1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altLang="zh-CN" sz="2000" b="1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𝒛</m:t>
                              </m:r>
                            </m:e>
                          </m:d>
                          <m:r>
                            <a:rPr lang="en-US" altLang="zh-CN" sz="20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sz="20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𝒛</m:t>
                              </m:r>
                              <m:r>
                                <a:rPr lang="en-US" altLang="zh-CN" sz="2000" b="1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altLang="zh-CN" sz="2000" b="1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𝒅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752" y="5576887"/>
                <a:ext cx="3373168" cy="83760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51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85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85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88" grpId="0"/>
      <p:bldP spid="18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ChangeArrowheads="1"/>
          </p:cNvSpPr>
          <p:nvPr/>
        </p:nvSpPr>
        <p:spPr bwMode="auto">
          <a:xfrm>
            <a:off x="685800" y="44624"/>
            <a:ext cx="8382000" cy="854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>
              <a:lnSpc>
                <a:spcPct val="90000"/>
              </a:lnSpc>
            </a:pPr>
            <a:r>
              <a:rPr lang="en-US" altLang="zh-CN" sz="3600" b="1" dirty="0"/>
              <a:t>Relation to Topic Modeling</a:t>
            </a:r>
            <a:endParaRPr lang="en-US" altLang="zh-CN" sz="3600" b="1" dirty="0">
              <a:ea typeface="宋体" charset="-122"/>
            </a:endParaRPr>
          </a:p>
        </p:txBody>
      </p:sp>
      <p:sp>
        <p:nvSpPr>
          <p:cNvPr id="113782" name="Text Box 118"/>
          <p:cNvSpPr txBox="1">
            <a:spLocks noChangeArrowheads="1"/>
          </p:cNvSpPr>
          <p:nvPr/>
        </p:nvSpPr>
        <p:spPr bwMode="auto">
          <a:xfrm>
            <a:off x="969963" y="8951913"/>
            <a:ext cx="8610600" cy="27463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de-DE" sz="1200" b="0" i="0"/>
              <a:t>T. Hofmann, Probabilistic Latent Semantic Analysis, UAI 1999.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5130033" y="1196752"/>
                <a:ext cx="3373168" cy="8376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𝑷</m:t>
                          </m:r>
                        </m:e>
                      </m:acc>
                      <m:d>
                        <m:dPr>
                          <m:ctrlPr>
                            <a:rPr lang="en-US" altLang="zh-CN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𝒘</m:t>
                          </m:r>
                          <m:r>
                            <a:rPr lang="en-US" altLang="zh-CN" sz="20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US" altLang="zh-CN" sz="20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𝒅</m:t>
                          </m:r>
                        </m:e>
                      </m:d>
                      <m:r>
                        <a:rPr lang="en-US" altLang="zh-CN" sz="20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𝒛</m:t>
                          </m:r>
                        </m:sub>
                        <m:sup/>
                        <m:e>
                          <m:r>
                            <a:rPr lang="en-US" altLang="zh-CN" sz="20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sz="20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𝒘</m:t>
                              </m:r>
                              <m:r>
                                <a:rPr lang="en-US" altLang="zh-CN" sz="2000" b="1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altLang="zh-CN" sz="2000" b="1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𝒛</m:t>
                              </m:r>
                            </m:e>
                          </m:d>
                          <m:r>
                            <a:rPr lang="en-US" altLang="zh-CN" sz="20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sz="20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𝒛</m:t>
                              </m:r>
                              <m:r>
                                <a:rPr lang="en-US" altLang="zh-CN" sz="2000" b="1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altLang="zh-CN" sz="2000" b="1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𝒅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033" y="1196752"/>
                <a:ext cx="3373168" cy="83760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783201" y="3344175"/>
                <a:ext cx="4019754" cy="1070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dirty="0" smtClean="0"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lang="en-US" altLang="zh-CN" sz="2000" b="0" i="1" dirty="0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dirty="0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 dirty="0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dirty="0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sz="2000" i="1" dirty="0">
                                        <a:latin typeface="Cambria Math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 dirty="0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dirty="0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altLang="zh-CN" sz="2000" b="0" i="1" dirty="0" smtClean="0">
                                    <a:latin typeface="Cambria Math"/>
                                    <a:ea typeface="Cambria Math"/>
                                  </a:rPr>
                                  <m:t>⋯</m:t>
                                </m:r>
                              </m:e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dirty="0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 dirty="0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dirty="0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sz="2000" i="1" dirty="0">
                                        <a:latin typeface="Cambria Math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 dirty="0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dirty="0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zh-CN" sz="2000" b="0" i="1" dirty="0" smtClean="0"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000" b="0" i="1" dirty="0" smtClean="0">
                                    <a:latin typeface="Cambria Math"/>
                                    <a:ea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2000" b="0" i="1" dirty="0" smtClean="0"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dirty="0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 dirty="0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dirty="0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2000" i="1" dirty="0">
                                        <a:latin typeface="Cambria Math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 dirty="0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 dirty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altLang="zh-CN" sz="2000" b="0" i="1" dirty="0" smtClean="0">
                                    <a:latin typeface="Cambria Math"/>
                                    <a:ea typeface="Cambria Math"/>
                                  </a:rPr>
                                  <m:t>⋯</m:t>
                                </m:r>
                              </m:e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dirty="0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 dirty="0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 dirty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2000" i="1" dirty="0">
                                        <a:latin typeface="Cambria Math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 dirty="0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dirty="0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201" y="3344175"/>
                <a:ext cx="4019754" cy="107054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5027153" y="2636912"/>
                <a:ext cx="3940951" cy="1070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/>
                        </a:rPr>
                        <m:t>𝑈</m:t>
                      </m:r>
                      <m:r>
                        <a:rPr lang="en-US" altLang="zh-CN" sz="2000" b="0" i="1" dirty="0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dirty="0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 dirty="0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dirty="0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sz="2000" i="1" dirty="0">
                                        <a:latin typeface="Cambria Math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dirty="0" smtClean="0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dirty="0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altLang="zh-CN" sz="2000" b="0" i="1" dirty="0" smtClean="0">
                                    <a:latin typeface="Cambria Math"/>
                                    <a:ea typeface="Cambria Math"/>
                                  </a:rPr>
                                  <m:t>⋯</m:t>
                                </m:r>
                              </m:e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dirty="0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 dirty="0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dirty="0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sz="2000" i="1" dirty="0">
                                        <a:latin typeface="Cambria Math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dirty="0" smtClean="0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dirty="0" smtClean="0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zh-CN" sz="2000" b="0" i="1" dirty="0" smtClean="0"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000" b="0" i="1" dirty="0" smtClean="0">
                                    <a:latin typeface="Cambria Math"/>
                                    <a:ea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2000" b="0" i="1" dirty="0" smtClean="0"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dirty="0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 dirty="0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dirty="0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2000" i="1" dirty="0">
                                        <a:latin typeface="Cambria Math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dirty="0" smtClean="0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dirty="0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altLang="zh-CN" sz="2000" b="0" i="1" dirty="0" smtClean="0">
                                    <a:latin typeface="Cambria Math"/>
                                    <a:ea typeface="Cambria Math"/>
                                  </a:rPr>
                                  <m:t>⋯</m:t>
                                </m:r>
                              </m:e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dirty="0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 dirty="0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 dirty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2000" i="1" dirty="0">
                                        <a:latin typeface="Cambria Math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dirty="0" smtClean="0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dirty="0" smtClean="0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153" y="2636912"/>
                <a:ext cx="3940951" cy="107054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5130033" y="4102100"/>
                <a:ext cx="3735190" cy="1070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/>
                        </a:rPr>
                        <m:t>𝑉</m:t>
                      </m:r>
                      <m:r>
                        <a:rPr lang="en-US" altLang="zh-CN" sz="2000" b="0" i="1" dirty="0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dirty="0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dirty="0" smtClean="0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dirty="0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sz="2000" i="1" dirty="0">
                                        <a:latin typeface="Cambria Math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dirty="0" smtClean="0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dirty="0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altLang="zh-CN" sz="2000" b="0" i="1" dirty="0" smtClean="0">
                                    <a:latin typeface="Cambria Math"/>
                                    <a:ea typeface="Cambria Math"/>
                                  </a:rPr>
                                  <m:t>⋯</m:t>
                                </m:r>
                              </m:e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dirty="0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dirty="0" smtClean="0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dirty="0" smtClean="0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altLang="zh-CN" sz="2000" i="1" dirty="0">
                                        <a:latin typeface="Cambria Math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dirty="0" smtClean="0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dirty="0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zh-CN" sz="2000" b="0" i="1" dirty="0" smtClean="0"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000" b="0" i="1" dirty="0" smtClean="0">
                                    <a:latin typeface="Cambria Math"/>
                                    <a:ea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2000" b="0" i="1" dirty="0" smtClean="0"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dirty="0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dirty="0" smtClean="0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dirty="0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sz="2000" i="1" dirty="0">
                                        <a:latin typeface="Cambria Math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dirty="0" smtClean="0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dirty="0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altLang="zh-CN" sz="2000" b="0" i="1" dirty="0" smtClean="0">
                                    <a:latin typeface="Cambria Math"/>
                                    <a:ea typeface="Cambria Math"/>
                                  </a:rPr>
                                  <m:t>⋯</m:t>
                                </m:r>
                              </m:e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dirty="0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dirty="0" smtClean="0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dirty="0" smtClean="0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altLang="zh-CN" sz="2000" i="1" dirty="0">
                                        <a:latin typeface="Cambria Math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dirty="0" smtClean="0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dirty="0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033" y="4102100"/>
                <a:ext cx="3735190" cy="107054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2627784" y="4932667"/>
                <a:ext cx="1866024" cy="598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2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2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lang="en-US" altLang="zh-CN" sz="3200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3200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𝑈</m:t>
                      </m:r>
                      <m:sSup>
                        <m:sSupPr>
                          <m:ctrlPr>
                            <a:rPr lang="en-US" altLang="zh-CN" sz="32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32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4932667"/>
                <a:ext cx="1866024" cy="5981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1835696" y="4941168"/>
                <a:ext cx="96750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𝑋</m:t>
                      </m:r>
                      <m:r>
                        <a:rPr lang="en-US" altLang="zh-CN" sz="3200" b="0" i="1" dirty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≈</m:t>
                      </m:r>
                    </m:oMath>
                  </m:oMathPara>
                </a14:m>
                <a:endParaRPr lang="zh-CN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4941168"/>
                <a:ext cx="967508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88"/>
              <p:cNvSpPr txBox="1"/>
              <p:nvPr/>
            </p:nvSpPr>
            <p:spPr>
              <a:xfrm>
                <a:off x="1414207" y="980728"/>
                <a:ext cx="2757743" cy="770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latin typeface="Cambria Math"/>
                            </a:rPr>
                            <m:t>𝑤</m:t>
                          </m:r>
                          <m:r>
                            <a:rPr lang="en-US" altLang="zh-CN" sz="2000" b="0" i="1" dirty="0" smtClean="0">
                              <a:latin typeface="Cambria Math"/>
                            </a:rPr>
                            <m:t>|</m:t>
                          </m:r>
                          <m:r>
                            <a:rPr lang="en-US" altLang="zh-CN" sz="2000" b="0" i="1" dirty="0" smtClean="0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altLang="zh-CN" sz="2000" b="0" i="1" dirty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dirty="0" smtClean="0">
                              <a:latin typeface="Cambria Math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dirty="0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altLang="zh-CN" sz="2000" b="0" i="1" dirty="0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sz="2000" b="0" i="1" dirty="0" smtClean="0">
                                  <a:latin typeface="Cambria Math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000" b="0" i="1" dirty="0" smtClean="0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altLang="zh-CN" sz="2000" b="0" i="1" dirty="0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altLang="zh-CN" sz="2000" b="0" i="1" dirty="0" smtClean="0">
                                  <a:latin typeface="Cambria Math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dirty="0" smtClean="0">
                                      <a:latin typeface="Cambria Math"/>
                                    </a:rPr>
                                    <m:t>𝑑</m:t>
                                  </m:r>
                                  <m:r>
                                    <a:rPr lang="en-US" altLang="zh-CN" sz="2000" b="0" i="1" dirty="0" smtClean="0">
                                      <a:latin typeface="Cambria Math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dirty="0" smtClean="0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dirty="0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5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207" y="980728"/>
                <a:ext cx="2757743" cy="77085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87"/>
              <p:cNvSpPr txBox="1"/>
              <p:nvPr/>
            </p:nvSpPr>
            <p:spPr>
              <a:xfrm>
                <a:off x="648899" y="1794783"/>
                <a:ext cx="3997313" cy="1070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/>
                        </a:rPr>
                        <m:t>𝑋</m:t>
                      </m:r>
                      <m:r>
                        <a:rPr lang="en-US" altLang="zh-CN" sz="2000" b="0" i="1" dirty="0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dirty="0" smtClean="0">
                                    <a:latin typeface="Cambria Math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 dirty="0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dirty="0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sz="2000" i="1" dirty="0">
                                        <a:latin typeface="Cambria Math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 dirty="0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dirty="0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altLang="zh-CN" sz="2000" b="0" i="1" dirty="0" smtClean="0">
                                    <a:latin typeface="Cambria Math"/>
                                    <a:ea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2000" b="0" i="1" dirty="0" smtClean="0">
                                    <a:latin typeface="Cambria Math"/>
                                    <a:ea typeface="Cambria Math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 dirty="0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dirty="0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sz="2000" i="1" dirty="0">
                                        <a:latin typeface="Cambria Math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 dirty="0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dirty="0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zh-CN" sz="2000" b="0" i="1" dirty="0" smtClean="0"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000" b="0" i="1" dirty="0" smtClean="0">
                                    <a:latin typeface="Cambria Math"/>
                                    <a:ea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2000" b="0" i="1" dirty="0" smtClean="0"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dirty="0" smtClean="0">
                                    <a:latin typeface="Cambria Math"/>
                                    <a:ea typeface="Cambria Math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 dirty="0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dirty="0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2000" i="1" dirty="0">
                                        <a:latin typeface="Cambria Math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 dirty="0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 dirty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altLang="zh-CN" sz="2000" b="0" i="1" dirty="0" smtClean="0">
                                    <a:latin typeface="Cambria Math"/>
                                    <a:ea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2000" b="0" i="1" dirty="0" smtClean="0">
                                    <a:latin typeface="Cambria Math"/>
                                    <a:ea typeface="Cambria Math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 dirty="0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 dirty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2000" i="1" dirty="0">
                                        <a:latin typeface="Cambria Math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 dirty="0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dirty="0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6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99" y="1794783"/>
                <a:ext cx="3997313" cy="107054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204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0" grpId="0"/>
      <p:bldP spid="101" grpId="0"/>
      <p:bldP spid="102" grpId="0"/>
      <p:bldP spid="10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Nonnegative Matrix Factorization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smtClean="0">
                          <a:latin typeface="Cambria Math"/>
                        </a:rPr>
                        <m:t>𝑋</m:t>
                      </m:r>
                      <m:r>
                        <a:rPr lang="en-US" altLang="zh-CN" sz="3200" i="1"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latin typeface="Cambria Math"/>
                            </a:rPr>
                            <m:t>ℛ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altLang="zh-CN" sz="3200" i="1">
                              <a:latin typeface="Cambria Math"/>
                            </a:rPr>
                            <m:t>×</m:t>
                          </m:r>
                          <m:r>
                            <a:rPr lang="en-US" altLang="zh-CN" sz="3200" i="1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>
                          <a:latin typeface="Cambria Math"/>
                          <a:ea typeface="Cambria Math"/>
                        </a:rPr>
                        <m:t>𝑈</m:t>
                      </m:r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∈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ℛ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,  </m:t>
                      </m:r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𝑉</m:t>
                      </m:r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∈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ℛ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3200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𝑈𝑉</m:t>
                      </m:r>
                      <m:r>
                        <a:rPr lang="en-US" altLang="zh-CN" sz="3200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altLang="zh-C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altLang="zh-CN" sz="32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</m:acc>
                      <m:r>
                        <a:rPr lang="en-US" altLang="zh-CN" sz="3200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n-US" altLang="zh-CN" sz="3200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𝑋</m:t>
                      </m:r>
                    </m:oMath>
                  </m:oMathPara>
                </a14:m>
                <a:endParaRPr lang="en-US" altLang="zh-CN" sz="3200" dirty="0">
                  <a:solidFill>
                    <a:srgbClr val="000000"/>
                  </a:solidFill>
                  <a:ea typeface="Cambria Math"/>
                </a:endParaRPr>
              </a:p>
              <a:p>
                <a:endParaRPr lang="en-US" altLang="zh-CN" sz="3200" dirty="0" smtClean="0"/>
              </a:p>
              <a:p>
                <a:r>
                  <a:rPr lang="en-US" altLang="zh-CN" sz="3200" dirty="0" smtClean="0"/>
                  <a:t>Low rank assumption (</a:t>
                </a:r>
                <a:r>
                  <a:rPr lang="en-US" altLang="zh-CN" sz="3200" i="1" dirty="0">
                    <a:latin typeface="Palatino Linotype" pitchFamily="18" charset="0"/>
                  </a:rPr>
                  <a:t>k</a:t>
                </a:r>
                <a:r>
                  <a:rPr lang="en-US" altLang="zh-CN" sz="3200" dirty="0"/>
                  <a:t> h</a:t>
                </a:r>
                <a:r>
                  <a:rPr lang="en-US" altLang="zh-CN" sz="3200" dirty="0" smtClean="0"/>
                  <a:t>idden factors</a:t>
                </a:r>
                <a:r>
                  <a:rPr lang="en-US" altLang="zh-CN" sz="3200" dirty="0"/>
                  <a:t>)</a:t>
                </a:r>
                <a:endParaRPr lang="en-US" altLang="zh-CN" sz="3200" dirty="0" smtClean="0"/>
              </a:p>
              <a:p>
                <a:r>
                  <a:rPr lang="en-US" altLang="zh-CN" sz="3200" dirty="0" smtClean="0"/>
                  <a:t>Nonnegative assumption</a:t>
                </a:r>
              </a:p>
              <a:p>
                <a:pPr marL="0" indent="0">
                  <a:buNone/>
                </a:pPr>
                <a:endParaRPr lang="en-US" altLang="zh-CN" sz="3200" i="1" dirty="0" smtClean="0">
                  <a:latin typeface="Cambria Math"/>
                </a:endParaRPr>
              </a:p>
              <a:p>
                <a:endParaRPr lang="en-US" altLang="zh-CN" sz="32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79712" y="3140968"/>
                <a:ext cx="5408042" cy="624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dirty="0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3200" b="0" i="1" dirty="0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altLang="zh-CN" sz="3200" b="0" i="1" dirty="0" smtClean="0">
                          <a:latin typeface="Cambria Math"/>
                        </a:rPr>
                        <m:t>≥0, </m:t>
                      </m:r>
                      <m:sSub>
                        <m:sSubPr>
                          <m:ctrlP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dirty="0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3200" b="0" i="1" dirty="0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altLang="zh-CN" sz="3200" b="0" i="1" dirty="0" smtClean="0">
                          <a:latin typeface="Cambria Math"/>
                        </a:rPr>
                        <m:t>≥0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3140968"/>
                <a:ext cx="5408042" cy="62433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862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Non-negative Matrix Factorization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i="1" smtClean="0">
                          <a:latin typeface="Cambria Math"/>
                          <a:ea typeface="Cambria Math"/>
                        </a:rPr>
                        <m:t>𝑋</m:t>
                      </m:r>
                      <m:r>
                        <a:rPr lang="en-US" altLang="zh-CN" sz="4000" i="1" smtClean="0">
                          <a:latin typeface="Cambria Math"/>
                          <a:ea typeface="Cambria Math"/>
                        </a:rPr>
                        <m:t>≅</m:t>
                      </m:r>
                      <m:acc>
                        <m:accPr>
                          <m:chr m:val="̂"/>
                          <m:ctrlPr>
                            <a:rPr lang="en-US" altLang="zh-CN" sz="4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altLang="zh-CN" sz="4000" i="1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</m:acc>
                      <m:r>
                        <a:rPr lang="en-US" altLang="zh-CN" sz="40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CN" sz="4000" i="1">
                          <a:latin typeface="Cambria Math"/>
                          <a:ea typeface="Cambria Math"/>
                        </a:rPr>
                        <m:t>𝑈</m:t>
                      </m:r>
                      <m:sSup>
                        <m:sSupPr>
                          <m:ctrlPr>
                            <a:rPr lang="en-US" altLang="zh-CN" sz="40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4000" i="1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400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sz="4000" b="0" i="1" smtClean="0">
                          <a:latin typeface="Cambria Math"/>
                          <a:ea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/>
                              <a:ea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/>
                              <a:ea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altLang="zh-CN" sz="4000" b="0" i="1" smtClean="0">
                          <a:latin typeface="Cambria Math"/>
                          <a:ea typeface="Cambria Math"/>
                        </a:rPr>
                        <m:t>≥0, </m:t>
                      </m:r>
                      <m:sSub>
                        <m:sSub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/>
                              <a:ea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altLang="zh-CN" sz="4000" b="0" i="1" smtClean="0">
                          <a:latin typeface="Cambria Math"/>
                          <a:ea typeface="Cambria Math"/>
                        </a:rPr>
                        <m:t>≥0</m:t>
                      </m:r>
                    </m:oMath>
                  </m:oMathPara>
                </a14:m>
                <a:endParaRPr lang="zh-CN" altLang="en-US" sz="2800" dirty="0">
                  <a:latin typeface="Cambria Math"/>
                </a:endParaRPr>
              </a:p>
              <a:p>
                <a:endParaRPr lang="en-US" altLang="zh-CN" sz="2800" dirty="0" smtClean="0"/>
              </a:p>
              <a:p>
                <a:r>
                  <a:rPr lang="en-US" altLang="zh-CN" sz="2800" dirty="0"/>
                  <a:t>Two cost functions</a:t>
                </a:r>
                <a:endParaRPr lang="en-US" altLang="zh-CN" sz="2800" dirty="0" smtClean="0"/>
              </a:p>
              <a:p>
                <a:pPr lvl="1"/>
                <a:r>
                  <a:rPr lang="en-US" altLang="zh-CN" sz="2400" dirty="0" smtClean="0"/>
                  <a:t>Euclidean distance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𝐴</m:t>
                                  </m:r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/>
                            </a:rPr>
                            <m:t>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800" dirty="0" smtClean="0"/>
              </a:p>
              <a:p>
                <a:pPr algn="ctr"/>
                <a:endParaRPr lang="en-US" altLang="zh-CN" sz="2800" dirty="0" smtClean="0"/>
              </a:p>
              <a:p>
                <a:pPr lvl="1" algn="just"/>
                <a:r>
                  <a:rPr lang="en-US" altLang="zh-CN" sz="2400" dirty="0" smtClean="0"/>
                  <a:t>Divergence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𝐷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/>
                            </a:rPr>
                            <m:t>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func>
                        <m:func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28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func>
                      <m:r>
                        <a:rPr lang="en-US" altLang="zh-CN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80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Optimization Problems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altLang="zh-CN" sz="2800" i="1" dirty="0" smtClean="0"/>
              </a:p>
              <a:p>
                <a:r>
                  <a:rPr lang="en-US" altLang="zh-CN" sz="2800" i="1" dirty="0" smtClean="0"/>
                  <a:t>Minimize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𝑈</m:t>
                                </m:r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800" i="1" dirty="0" smtClean="0"/>
                  <a:t> with respect to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𝑈</m:t>
                    </m:r>
                  </m:oMath>
                </a14:m>
                <a:r>
                  <a:rPr lang="en-US" altLang="zh-CN" sz="2800" i="1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altLang="zh-CN" sz="2800" i="1" dirty="0" smtClean="0"/>
                  <a:t>, subject to the constraints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𝑈</m:t>
                    </m:r>
                    <m:r>
                      <a:rPr lang="en-US" altLang="zh-CN" sz="2800" b="0" i="1" smtClean="0">
                        <a:latin typeface="Cambria Math"/>
                      </a:rPr>
                      <m:t>,</m:t>
                    </m:r>
                    <m:r>
                      <a:rPr lang="en-US" altLang="zh-CN" sz="2800" b="0" i="1" smtClean="0">
                        <a:latin typeface="Cambria Math"/>
                      </a:rPr>
                      <m:t>𝑉</m:t>
                    </m:r>
                    <m:r>
                      <a:rPr lang="en-US" altLang="zh-CN" sz="2800" b="0" i="1" smtClean="0">
                        <a:latin typeface="Cambria Math"/>
                      </a:rPr>
                      <m:t>≥0</m:t>
                    </m:r>
                  </m:oMath>
                </a14:m>
                <a:r>
                  <a:rPr lang="en-US" altLang="zh-CN" sz="2800" i="1" dirty="0" smtClean="0"/>
                  <a:t>.</a:t>
                </a:r>
              </a:p>
              <a:p>
                <a:endParaRPr lang="en-US" altLang="zh-CN" sz="2800" i="1" dirty="0"/>
              </a:p>
              <a:p>
                <a:endParaRPr lang="en-US" altLang="zh-CN" sz="2800" i="1" dirty="0" smtClean="0"/>
              </a:p>
              <a:p>
                <a:r>
                  <a:rPr lang="en-US" altLang="zh-CN" sz="2800" i="1" dirty="0" smtClean="0"/>
                  <a:t>Minimize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𝐷</m:t>
                    </m:r>
                    <m:r>
                      <a:rPr lang="en-US" altLang="zh-CN" sz="2800" b="0" i="1" smtClean="0">
                        <a:latin typeface="Cambria Math"/>
                      </a:rPr>
                      <m:t>(</m:t>
                    </m:r>
                    <m:r>
                      <a:rPr lang="en-US" altLang="zh-CN" sz="2800" b="0" i="1" smtClean="0">
                        <a:latin typeface="Cambria Math"/>
                      </a:rPr>
                      <m:t>𝑋</m:t>
                    </m:r>
                    <m:r>
                      <a:rPr lang="en-US" altLang="zh-CN" sz="2800" b="0" i="1" smtClean="0">
                        <a:latin typeface="Cambria Math"/>
                      </a:rPr>
                      <m:t>||</m:t>
                    </m:r>
                    <m:r>
                      <a:rPr lang="en-US" altLang="zh-CN" sz="2800" b="0" i="1" smtClean="0">
                        <a:latin typeface="Cambria Math"/>
                      </a:rPr>
                      <m:t>𝑈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CN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2800" i="1" dirty="0" smtClean="0"/>
                  <a:t> </a:t>
                </a:r>
                <a:r>
                  <a:rPr lang="en-US" altLang="zh-CN" sz="2800" i="1" dirty="0" smtClean="0"/>
                  <a:t>with respect to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𝑈</m:t>
                    </m:r>
                  </m:oMath>
                </a14:m>
                <a:r>
                  <a:rPr lang="en-US" altLang="zh-CN" sz="2800" i="1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altLang="zh-CN" sz="2800" i="1" dirty="0" smtClean="0"/>
                  <a:t>, subject to the constraints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𝑈</m:t>
                    </m:r>
                    <m:r>
                      <a:rPr lang="en-US" altLang="zh-CN" sz="2800" i="1">
                        <a:latin typeface="Cambria Math"/>
                      </a:rPr>
                      <m:t>,</m:t>
                    </m:r>
                    <m:r>
                      <a:rPr lang="en-US" altLang="zh-CN" sz="2800" b="0" i="1" smtClean="0">
                        <a:latin typeface="Cambria Math"/>
                      </a:rPr>
                      <m:t>𝑉</m:t>
                    </m:r>
                    <m:r>
                      <a:rPr lang="en-US" altLang="zh-CN" sz="2800" i="1">
                        <a:latin typeface="Cambria Math"/>
                      </a:rPr>
                      <m:t>≥0</m:t>
                    </m:r>
                  </m:oMath>
                </a14:m>
                <a:r>
                  <a:rPr lang="en-US" altLang="zh-CN" sz="2800" i="1" dirty="0"/>
                  <a:t>.</a:t>
                </a:r>
              </a:p>
              <a:p>
                <a:endParaRPr lang="zh-CN" altLang="en-US" sz="2800" i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092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Query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the similarity between </a:t>
            </a:r>
            <a:r>
              <a:rPr lang="en-US" i="1" dirty="0" smtClean="0">
                <a:solidFill>
                  <a:srgbClr val="FF0000"/>
                </a:solidFill>
              </a:rPr>
              <a:t>queries(q)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i="1" dirty="0" smtClean="0">
                <a:solidFill>
                  <a:srgbClr val="00B050"/>
                </a:solidFill>
              </a:rPr>
              <a:t>documents(d)</a:t>
            </a:r>
            <a:endParaRPr lang="en-US" i="1" dirty="0">
              <a:solidFill>
                <a:srgbClr val="00B05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67000"/>
            <a:ext cx="3632317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公式" r:id="rId4" imgW="114120" imgH="215640" progId="Equation.3">
                  <p:embed/>
                </p:oleObj>
              </mc:Choice>
              <mc:Fallback>
                <p:oleObj name="公式" r:id="rId4" imgW="114120" imgH="21564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48200" y="3733800"/>
            <a:ext cx="42672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Simple, intuitive </a:t>
            </a:r>
          </a:p>
          <a:p>
            <a:pPr lvl="1"/>
            <a:r>
              <a:rPr lang="en-US" sz="2000" dirty="0" smtClean="0"/>
              <a:t>Fast to compute, because both they are sparse</a:t>
            </a:r>
            <a:r>
              <a:rPr lang="en-US" sz="2400" dirty="0" smtClean="0"/>
              <a:t>	</a:t>
            </a:r>
          </a:p>
          <a:p>
            <a:r>
              <a:rPr lang="en-US" sz="2400" dirty="0" smtClean="0"/>
              <a:t>Retrieval Methods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Rank documents according to similarity with query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Term weighting schemes, for example, TF-IDF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648200" y="2667000"/>
                <a:ext cx="3200400" cy="896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400" b="1" i="1" smtClean="0">
                              <a:latin typeface="Cambria Math"/>
                            </a:rPr>
                            <m:t>𝒒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/>
                            </a:rPr>
                            <m:t>𝒅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l-GR" sz="24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/>
                                </a:rPr>
                                <m:t>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/>
                            </a:rPr>
                            <m:t>𝒅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l-GR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latin typeface="Cambria Math"/>
                                </a:rPr>
                                <m:t>𝒒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l-GR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latin typeface="Cambria Math"/>
                                </a:rPr>
                                <m:t>𝒅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667000"/>
                <a:ext cx="3200400" cy="89601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736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NMF Optimization (Euclidean Distance)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46856" y="1484784"/>
                <a:ext cx="8229600" cy="74868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1" smtClean="0">
                          <a:latin typeface="Cambria Math"/>
                        </a:rPr>
                        <m:t>min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𝑈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, 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𝑠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.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𝑡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.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≥0,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≥0</m:t>
                      </m:r>
                    </m:oMath>
                  </m:oMathPara>
                </a14:m>
                <a:endParaRPr lang="en-US" altLang="zh-CN" sz="2400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6856" y="1484784"/>
                <a:ext cx="8229600" cy="748680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99817" y="2420888"/>
                <a:ext cx="2088007" cy="500522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𝐽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𝑈</m:t>
                                  </m:r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0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000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17" y="2420888"/>
                <a:ext cx="2088007" cy="50052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699792" y="2485208"/>
                <a:ext cx="3451266" cy="439736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/>
                        </a:rPr>
                        <m:t>tr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𝑈</m:t>
                                  </m:r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latin typeface="Cambria Math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𝑈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000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2485208"/>
                <a:ext cx="3451266" cy="4397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71600" y="2996952"/>
                <a:ext cx="4893647" cy="400110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/>
                        </a:rPr>
                        <m:t>tr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/>
                            </a:rPr>
                            <m:t>𝑈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𝑉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𝑉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/>
                            </a:rPr>
                            <m:t>𝑈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2000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996952"/>
                <a:ext cx="4893647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07227" y="4005064"/>
                <a:ext cx="643701" cy="585353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ℒ</m:t>
                          </m:r>
                        </m:num>
                        <m:den>
                          <m:r>
                            <a:rPr lang="zh-CN" altLang="en-US" sz="20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𝑈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zh-CN" altLang="en-US" sz="2000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227" y="4005064"/>
                <a:ext cx="643701" cy="58535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41710" y="4143852"/>
                <a:ext cx="724686" cy="307777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−2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𝑋𝑉</m:t>
                      </m:r>
                    </m:oMath>
                  </m:oMathPara>
                </a14:m>
                <a:endParaRPr lang="zh-CN" altLang="en-US" sz="2000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710" y="4143852"/>
                <a:ext cx="724686" cy="307777"/>
              </a:xfrm>
              <a:prstGeom prst="rect">
                <a:avLst/>
              </a:prstGeom>
              <a:blipFill rotWithShape="1">
                <a:blip r:embed="rId8"/>
                <a:stretch>
                  <a:fillRect l="-2521" r="-5882" b="-12000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339752" y="4143852"/>
                <a:ext cx="1047082" cy="307777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+2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𝑈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zh-CN" altLang="en-US" sz="2000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4143852"/>
                <a:ext cx="1047082" cy="307777"/>
              </a:xfrm>
              <a:prstGeom prst="rect">
                <a:avLst/>
              </a:prstGeom>
              <a:blipFill rotWithShape="1">
                <a:blip r:embed="rId9"/>
                <a:stretch>
                  <a:fillRect l="-5233" r="-4070" b="-12000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273206" y="4143852"/>
                <a:ext cx="3332964" cy="307777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𝑈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000" i="1">
                                  <a:latin typeface="Cambria Math"/>
                                </a:rPr>
                                <m:t>𝑉</m:t>
                              </m:r>
                            </m:e>
                          </m:d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𝑖𝑘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𝑖𝑘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𝑋𝑉</m:t>
                              </m:r>
                            </m:e>
                          </m:d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𝑖𝑘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𝑖𝑘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CN" altLang="en-US" sz="200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206" y="4143852"/>
                <a:ext cx="3332964" cy="307777"/>
              </a:xfrm>
              <a:prstGeom prst="rect">
                <a:avLst/>
              </a:prstGeom>
              <a:blipFill rotWithShape="1">
                <a:blip r:embed="rId10"/>
                <a:stretch>
                  <a:fillRect r="-1097" b="-22000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99592" y="3493607"/>
                <a:ext cx="4960845" cy="307777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ℒ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 =</m:t>
                      </m:r>
                      <m:r>
                        <m:rPr>
                          <m:sty m:val="p"/>
                        </m:rPr>
                        <a:rPr lang="en-US" altLang="zh-CN" sz="2000">
                          <a:latin typeface="Cambria Math"/>
                        </a:rPr>
                        <m:t>tr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000" i="1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/>
                        </a:rPr>
                        <m:t>−2</m:t>
                      </m:r>
                      <m:r>
                        <m:rPr>
                          <m:sty m:val="p"/>
                        </m:rPr>
                        <a:rPr lang="en-US" altLang="zh-CN" sz="2000">
                          <a:latin typeface="Cambria Math"/>
                        </a:rPr>
                        <m:t>tr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000" i="1">
                              <a:latin typeface="Cambria Math"/>
                            </a:rPr>
                            <m:t>𝑈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altLang="zh-CN" sz="2000" b="0" i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000">
                          <a:latin typeface="Cambria Math"/>
                        </a:rPr>
                        <m:t>tr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𝑉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000" i="1">
                              <a:latin typeface="Cambria Math"/>
                            </a:rPr>
                            <m:t>𝑈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2000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493607"/>
                <a:ext cx="4960845" cy="307777"/>
              </a:xfrm>
              <a:prstGeom prst="rect">
                <a:avLst/>
              </a:prstGeom>
              <a:blipFill rotWithShape="1">
                <a:blip r:embed="rId11"/>
                <a:stretch>
                  <a:fillRect b="-9804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966118" y="2545159"/>
                <a:ext cx="1854354" cy="307777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rgbClr val="FF0000"/>
                        </a:solidFill>
                        <a:latin typeface="Cambria Math"/>
                      </a:rPr>
                      <m:t>Γ</m:t>
                    </m:r>
                  </m:oMath>
                </a14:m>
                <a:r>
                  <a:rPr lang="en-US" altLang="zh-CN" sz="2000" dirty="0" smtClean="0">
                    <a:solidFill>
                      <a:srgbClr val="FF0000"/>
                    </a:solidFill>
                    <a:latin typeface="Cambria Math"/>
                  </a:rPr>
                  <a:t>, same size as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𝑈</m:t>
                    </m:r>
                  </m:oMath>
                </a14:m>
                <a:endParaRPr lang="zh-CN" altLang="en-US" sz="2000" i="1" dirty="0" smtClean="0">
                  <a:solidFill>
                    <a:srgbClr val="FF000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118" y="2545159"/>
                <a:ext cx="1854354" cy="307777"/>
              </a:xfrm>
              <a:prstGeom prst="rect">
                <a:avLst/>
              </a:prstGeom>
              <a:blipFill rotWithShape="1">
                <a:blip r:embed="rId12"/>
                <a:stretch>
                  <a:fillRect l="-4934" t="-26000" r="-1974" b="-50000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948264" y="2924944"/>
                <a:ext cx="1893339" cy="307777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rgbClr val="FF0000"/>
                        </a:solidFill>
                        <a:latin typeface="Cambria Math"/>
                      </a:rPr>
                      <m:t>Φ</m:t>
                    </m:r>
                  </m:oMath>
                </a14:m>
                <a:r>
                  <a:rPr lang="en-US" altLang="zh-CN" sz="2000" dirty="0" smtClean="0">
                    <a:solidFill>
                      <a:srgbClr val="FF0000"/>
                    </a:solidFill>
                    <a:latin typeface="Cambria Math"/>
                  </a:rPr>
                  <a:t>, same size as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𝑉</m:t>
                    </m:r>
                  </m:oMath>
                </a14:m>
                <a:endParaRPr lang="zh-CN" altLang="en-US" sz="2000" i="1" dirty="0" smtClean="0">
                  <a:solidFill>
                    <a:srgbClr val="FF000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2924944"/>
                <a:ext cx="1893339" cy="307777"/>
              </a:xfrm>
              <a:prstGeom prst="rect">
                <a:avLst/>
              </a:prstGeom>
              <a:blipFill rotWithShape="1">
                <a:blip r:embed="rId13"/>
                <a:stretch>
                  <a:fillRect l="-4839" t="-24000" r="-2581" b="-52000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797772" y="3493607"/>
                <a:ext cx="2158604" cy="307777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rgbClr val="FF0000"/>
                        </a:solidFill>
                        <a:latin typeface="Cambria Math"/>
                      </a:rPr>
                      <m:t>tr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Γ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000" dirty="0" smtClean="0">
                    <a:solidFill>
                      <a:srgbClr val="FF0000"/>
                    </a:solidFill>
                    <a:latin typeface="Cambria Math"/>
                  </a:rPr>
                  <a:t>+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FF0000"/>
                        </a:solidFill>
                        <a:latin typeface="Cambria Math"/>
                      </a:rPr>
                      <m:t>tr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FF0000"/>
                            </a:solidFill>
                            <a:latin typeface="Cambria Math"/>
                          </a:rPr>
                          <m:t>Φ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endParaRPr lang="zh-CN" altLang="en-US" sz="2000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772" y="3493607"/>
                <a:ext cx="2158604" cy="307777"/>
              </a:xfrm>
              <a:prstGeom prst="rect">
                <a:avLst/>
              </a:prstGeom>
              <a:blipFill rotWithShape="1">
                <a:blip r:embed="rId14"/>
                <a:stretch>
                  <a:fillRect l="-3672" t="-23529" b="-49020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393589" y="4143852"/>
                <a:ext cx="386323" cy="307777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/>
                        </a:rPr>
                        <m:t>Γ</m:t>
                      </m:r>
                    </m:oMath>
                  </m:oMathPara>
                </a14:m>
                <a:endParaRPr lang="zh-CN" altLang="en-US" sz="2000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589" y="4143852"/>
                <a:ext cx="386323" cy="307777"/>
              </a:xfrm>
              <a:prstGeom prst="rect">
                <a:avLst/>
              </a:prstGeom>
              <a:blipFill rotWithShape="1">
                <a:blip r:embed="rId15"/>
                <a:stretch>
                  <a:fillRect l="-14286" r="-15873" b="-12000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499992" y="4602993"/>
                <a:ext cx="2207014" cy="649280"/>
              </a:xfrm>
              <a:prstGeom prst="rect">
                <a:avLst/>
              </a:prstGeom>
              <a:noFill/>
              <a:ln w="31750">
                <a:solidFill>
                  <a:srgbClr val="FF0000"/>
                </a:solidFill>
              </a:ln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𝑖𝑘</m:t>
                          </m:r>
                        </m:sub>
                      </m:sSub>
                      <m:r>
                        <a:rPr lang="en-US" altLang="zh-CN" sz="2000" i="1">
                          <a:latin typeface="Cambria Math"/>
                          <a:ea typeface="Cambria Math"/>
                        </a:rPr>
                        <m:t>←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𝑋𝑉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𝑖𝑘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𝑈</m:t>
                                  </m:r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𝑖𝑘</m:t>
                          </m:r>
                        </m:sub>
                      </m:sSub>
                    </m:oMath>
                  </m:oMathPara>
                </a14:m>
                <a:endParaRPr lang="zh-CN" altLang="en-US" sz="200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4602993"/>
                <a:ext cx="2207014" cy="64928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 w="317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99592" y="5373216"/>
                <a:ext cx="643701" cy="585353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ℒ</m:t>
                          </m:r>
                        </m:num>
                        <m:den>
                          <m:r>
                            <a:rPr lang="zh-CN" altLang="en-US" sz="20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𝑉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zh-CN" altLang="en-US" sz="2000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5373216"/>
                <a:ext cx="643701" cy="585353"/>
              </a:xfrm>
              <a:prstGeom prst="rect">
                <a:avLst/>
              </a:prstGeom>
              <a:blipFill rotWithShape="1">
                <a:blip r:embed="rId17"/>
                <a:stretch>
                  <a:fillRect b="-1042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534075" y="5512004"/>
                <a:ext cx="881588" cy="307777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−2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/>
                        </a:rPr>
                        <m:t>𝑈</m:t>
                      </m:r>
                    </m:oMath>
                  </m:oMathPara>
                </a14:m>
                <a:endParaRPr lang="zh-CN" altLang="en-US" sz="2000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075" y="5512004"/>
                <a:ext cx="881588" cy="307777"/>
              </a:xfrm>
              <a:prstGeom prst="rect">
                <a:avLst/>
              </a:prstGeom>
              <a:blipFill rotWithShape="1">
                <a:blip r:embed="rId18"/>
                <a:stretch>
                  <a:fillRect l="-2083" r="-6944" b="-9804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361570" y="5512004"/>
                <a:ext cx="1058302" cy="307777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+2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𝑉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𝑈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/>
                        </a:rPr>
                        <m:t>𝑈</m:t>
                      </m:r>
                    </m:oMath>
                  </m:oMathPara>
                </a14:m>
                <a:endParaRPr lang="zh-CN" altLang="en-US" sz="2000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570" y="5512004"/>
                <a:ext cx="1058302" cy="307777"/>
              </a:xfrm>
              <a:prstGeom prst="rect">
                <a:avLst/>
              </a:prstGeom>
              <a:blipFill rotWithShape="1">
                <a:blip r:embed="rId19"/>
                <a:stretch>
                  <a:fillRect l="-4598" r="-5172" b="-9804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265571" y="5496455"/>
                <a:ext cx="3499804" cy="338875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𝑉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𝑈</m:t>
                              </m:r>
                            </m:e>
                          </m:d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𝑗𝑘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𝑗𝑘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𝑈</m:t>
                              </m:r>
                            </m:e>
                          </m:d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𝑗𝑘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𝑗𝑘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CN" altLang="en-US" sz="200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571" y="5496455"/>
                <a:ext cx="3499804" cy="338875"/>
              </a:xfrm>
              <a:prstGeom prst="rect">
                <a:avLst/>
              </a:prstGeom>
              <a:blipFill rotWithShape="1">
                <a:blip r:embed="rId20"/>
                <a:stretch>
                  <a:fillRect r="-1568" b="-25455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385954" y="5512004"/>
                <a:ext cx="450444" cy="307777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/>
                        </a:rPr>
                        <m:t>Φ</m:t>
                      </m:r>
                    </m:oMath>
                  </m:oMathPara>
                </a14:m>
                <a:endParaRPr lang="zh-CN" altLang="en-US" sz="2000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954" y="5512004"/>
                <a:ext cx="450444" cy="307777"/>
              </a:xfrm>
              <a:prstGeom prst="rect">
                <a:avLst/>
              </a:prstGeom>
              <a:blipFill rotWithShape="1">
                <a:blip r:embed="rId21"/>
                <a:stretch>
                  <a:fillRect l="-10811" r="-13514" b="-9804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492357" y="5939053"/>
                <a:ext cx="2218877" cy="713465"/>
              </a:xfrm>
              <a:prstGeom prst="rect">
                <a:avLst/>
              </a:prstGeom>
              <a:noFill/>
              <a:ln w="31750">
                <a:solidFill>
                  <a:srgbClr val="FF0000"/>
                </a:solidFill>
              </a:ln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𝑗𝑘</m:t>
                          </m:r>
                        </m:sub>
                      </m:sSub>
                      <m:r>
                        <a:rPr lang="en-US" altLang="zh-CN" sz="2000" i="1">
                          <a:latin typeface="Cambria Math"/>
                          <a:ea typeface="Cambria Math"/>
                        </a:rPr>
                        <m:t>←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𝑗𝑘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𝑉</m:t>
                                  </m:r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𝑗𝑘</m:t>
                          </m:r>
                        </m:sub>
                      </m:sSub>
                    </m:oMath>
                  </m:oMathPara>
                </a14:m>
                <a:endParaRPr lang="zh-CN" altLang="en-US" sz="200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357" y="5939053"/>
                <a:ext cx="2218877" cy="7134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  <a:ln w="317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448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8" grpId="0" animBg="1"/>
      <p:bldP spid="19" grpId="0"/>
      <p:bldP spid="20" grpId="0"/>
      <p:bldP spid="21" grpId="0"/>
      <p:bldP spid="22" grpId="0"/>
      <p:bldP spid="23" grpId="0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Multiplicative Update Rules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CN" sz="2800" i="1" dirty="0" smtClean="0"/>
                  <a:t>The Euclidean distance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𝑈</m:t>
                                </m:r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800" i="1" dirty="0" smtClean="0"/>
                  <a:t> </a:t>
                </a:r>
                <a:r>
                  <a:rPr lang="en-US" altLang="zh-CN" sz="2800" i="1" dirty="0" smtClean="0"/>
                  <a:t>is </a:t>
                </a:r>
                <a:r>
                  <a:rPr lang="en-US" altLang="zh-CN" sz="2800" i="1" dirty="0" err="1" smtClean="0"/>
                  <a:t>nonincreasing</a:t>
                </a:r>
                <a:r>
                  <a:rPr lang="en-US" altLang="zh-CN" sz="2800" i="1" dirty="0" smtClean="0"/>
                  <a:t> under the update rules</a:t>
                </a:r>
              </a:p>
              <a:p>
                <a:endParaRPr lang="en-US" altLang="zh-CN" sz="2800" i="1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5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3500" i="1">
                              <a:latin typeface="Cambria Math"/>
                            </a:rPr>
                            <m:t>𝑖𝑘</m:t>
                          </m:r>
                        </m:sub>
                      </m:sSub>
                      <m:r>
                        <a:rPr lang="en-US" altLang="zh-CN" sz="3500" i="1">
                          <a:latin typeface="Cambria Math"/>
                          <a:ea typeface="Cambria Math"/>
                        </a:rPr>
                        <m:t>←</m:t>
                      </m:r>
                      <m:f>
                        <m:fPr>
                          <m:ctrlPr>
                            <a:rPr lang="en-US" altLang="zh-CN" sz="3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3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altLang="zh-CN" sz="3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500" i="1">
                                      <a:latin typeface="Cambria Math"/>
                                    </a:rPr>
                                    <m:t>𝑋𝑉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sz="3500" i="1">
                                  <a:latin typeface="Cambria Math"/>
                                </a:rPr>
                                <m:t>𝑖𝑘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3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altLang="zh-CN" sz="3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500" i="1">
                                      <a:latin typeface="Cambria Math"/>
                                    </a:rPr>
                                    <m:t>𝑈</m:t>
                                  </m:r>
                                  <m:sSup>
                                    <m:sSupPr>
                                      <m:ctrlPr>
                                        <a:rPr lang="en-US" altLang="zh-CN" sz="3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3500" i="1">
                                          <a:latin typeface="Cambria Math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en-US" altLang="zh-CN" sz="35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zh-CN" sz="3500" i="1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sz="3500" i="1">
                                  <a:latin typeface="Cambria Math"/>
                                </a:rPr>
                                <m:t>𝑖𝑘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sz="3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5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3500" i="1">
                              <a:latin typeface="Cambria Math"/>
                            </a:rPr>
                            <m:t>𝑖𝑘</m:t>
                          </m:r>
                        </m:sub>
                      </m:sSub>
                      <m:r>
                        <a:rPr lang="en-US" altLang="zh-CN" sz="3500" b="0" i="1" smtClean="0">
                          <a:latin typeface="Cambria Math"/>
                        </a:rPr>
                        <m:t>       </m:t>
                      </m:r>
                      <m:sSub>
                        <m:sSubPr>
                          <m:ctrlPr>
                            <a:rPr lang="en-US" altLang="zh-CN" sz="3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5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3500" i="1">
                              <a:latin typeface="Cambria Math"/>
                            </a:rPr>
                            <m:t>𝑗𝑘</m:t>
                          </m:r>
                        </m:sub>
                      </m:sSub>
                      <m:r>
                        <a:rPr lang="en-US" altLang="zh-CN" sz="3500" i="1">
                          <a:latin typeface="Cambria Math"/>
                          <a:ea typeface="Cambria Math"/>
                        </a:rPr>
                        <m:t>←</m:t>
                      </m:r>
                      <m:f>
                        <m:fPr>
                          <m:ctrlPr>
                            <a:rPr lang="en-US" altLang="zh-CN" sz="3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3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altLang="zh-CN" sz="3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3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3500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altLang="zh-CN" sz="35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zh-CN" sz="3500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sz="3500" i="1">
                                  <a:latin typeface="Cambria Math"/>
                                </a:rPr>
                                <m:t>𝑗𝑘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3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altLang="zh-CN" sz="3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500" i="1">
                                      <a:latin typeface="Cambria Math"/>
                                    </a:rPr>
                                    <m:t>𝑉</m:t>
                                  </m:r>
                                  <m:sSup>
                                    <m:sSupPr>
                                      <m:ctrlPr>
                                        <a:rPr lang="en-US" altLang="zh-CN" sz="3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35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en-US" altLang="zh-CN" sz="35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zh-CN" sz="3500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sz="3500" i="1">
                                  <a:latin typeface="Cambria Math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sz="3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5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3500" i="1">
                              <a:latin typeface="Cambria Math"/>
                            </a:rPr>
                            <m:t>𝑗𝑘</m:t>
                          </m:r>
                        </m:sub>
                      </m:sSub>
                    </m:oMath>
                  </m:oMathPara>
                </a14:m>
                <a:endParaRPr lang="zh-CN" altLang="en-US" sz="3500" i="1" dirty="0">
                  <a:latin typeface="Cambria Math"/>
                </a:endParaRPr>
              </a:p>
              <a:p>
                <a:pPr marL="0" indent="0" algn="ctr">
                  <a:buNone/>
                </a:pPr>
                <a:endParaRPr lang="en-US" altLang="zh-CN" sz="2800" b="0" i="1" dirty="0" smtClean="0">
                  <a:ea typeface="Cambria Math"/>
                </a:endParaRPr>
              </a:p>
              <a:p>
                <a:pPr marL="0" indent="0" algn="ctr">
                  <a:buNone/>
                </a:pPr>
                <a:endParaRPr lang="en-US" altLang="zh-CN" sz="2800" b="0" i="1" dirty="0" smtClean="0">
                  <a:ea typeface="Cambria Math"/>
                </a:endParaRPr>
              </a:p>
              <a:p>
                <a:pPr marL="0" indent="0" algn="just">
                  <a:buNone/>
                </a:pPr>
                <a:r>
                  <a:rPr lang="en-US" altLang="zh-CN" sz="2800" i="1" dirty="0" smtClean="0"/>
                  <a:t>The Euclidean distance is invariant under these updates if and only if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𝑈</m:t>
                    </m:r>
                  </m:oMath>
                </a14:m>
                <a:r>
                  <a:rPr lang="zh-CN" altLang="en-US" sz="2800" i="1" dirty="0" smtClean="0"/>
                  <a:t> </a:t>
                </a:r>
                <a:r>
                  <a:rPr lang="en-US" altLang="zh-CN" sz="2800" i="1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zh-CN" altLang="en-US" sz="2800" i="1" dirty="0" smtClean="0"/>
                  <a:t> </a:t>
                </a:r>
                <a:r>
                  <a:rPr lang="en-US" altLang="zh-CN" sz="2800" i="1" dirty="0" smtClean="0"/>
                  <a:t>are at a stationary point of the distance.</a:t>
                </a:r>
                <a:endParaRPr lang="zh-CN" altLang="en-US" sz="2800" i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15" t="-109" r="-13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581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2171"/>
          </a:xfrm>
        </p:spPr>
        <p:txBody>
          <a:bodyPr/>
          <a:lstStyle/>
          <a:p>
            <a:r>
              <a:rPr lang="en-US" altLang="zh-CN" dirty="0" smtClean="0"/>
              <a:t>NMF vs PLSA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1124744"/>
                <a:ext cx="8784976" cy="129614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altLang="zh-CN" sz="2000" dirty="0" smtClean="0">
                    <a:solidFill>
                      <a:srgbClr val="FF000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𝑋</m:t>
                    </m:r>
                    <m:r>
                      <a:rPr lang="en-US" altLang="zh-CN" sz="200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≅</m:t>
                    </m:r>
                    <m:acc>
                      <m:accPr>
                        <m:chr m:val="̂"/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</m:acc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𝑈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𝑖𝑗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≥0, 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𝑖𝑗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≥0</m:t>
                    </m:r>
                  </m:oMath>
                </a14:m>
                <a:endParaRPr lang="zh-CN" altLang="en-US" sz="2000" dirty="0">
                  <a:solidFill>
                    <a:srgbClr val="FF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altLang="zh-CN" sz="2000" b="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𝐷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𝐴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altLang="zh-CN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</m:nary>
                  </m:oMath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1124744"/>
                <a:ext cx="8784976" cy="1296144"/>
              </a:xfrm>
              <a:blipFill rotWithShape="1">
                <a:blip r:embed="rId3"/>
                <a:stretch>
                  <a:fillRect t="-23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11560" y="3212976"/>
                <a:ext cx="3605859" cy="783869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𝑋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2000" b="0" i="1" smtClean="0">
                          <a:latin typeface="Cambria Math"/>
                        </a:rPr>
                        <m:t>×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𝑑𝑖𝑎𝑔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𝑙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000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212976"/>
                <a:ext cx="3605859" cy="78386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89335" y="3429000"/>
                <a:ext cx="1907702" cy="446917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𝑈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000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335" y="3429000"/>
                <a:ext cx="1907702" cy="446917"/>
              </a:xfrm>
              <a:prstGeom prst="rect">
                <a:avLst/>
              </a:prstGeom>
              <a:blipFill rotWithShape="1">
                <a:blip r:embed="rId5"/>
                <a:stretch>
                  <a:fillRect b="-6849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423592" y="3429000"/>
                <a:ext cx="2036840" cy="400110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000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3592" y="3429000"/>
                <a:ext cx="2036840" cy="400110"/>
              </a:xfrm>
              <a:prstGeom prst="rect">
                <a:avLst/>
              </a:prstGeom>
              <a:blipFill rotWithShape="1">
                <a:blip r:embed="rId6"/>
                <a:stretch>
                  <a:fillRect b="-16923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67814" y="2276872"/>
                <a:ext cx="3084306" cy="874085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/>
                            </a:rPr>
                            <m:t>max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>
                                          <a:latin typeface="Cambria Math"/>
                                        </a:rPr>
                                        <m:t>log</m:t>
                                      </m:r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 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func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sz="2000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814" y="2276872"/>
                <a:ext cx="3084306" cy="87408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283968" y="1546803"/>
                <a:ext cx="4872103" cy="874085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altLang="zh-CN" sz="20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/>
                                    </a:rPr>
                                    <m:t>log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 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altLang="zh-CN" sz="20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000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1546803"/>
                <a:ext cx="4872103" cy="87408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261267" y="4077072"/>
                <a:ext cx="6263061" cy="874085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/>
                            </a:rPr>
                            <m:t>max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𝑙</m:t>
                                  </m:r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𝑛</m:t>
                                  </m:r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i="0" smtClean="0">
                                          <a:latin typeface="Cambria Math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  <m:sup/>
                                        <m:e>
                                          <m:r>
                                            <a:rPr lang="en-US" altLang="zh-CN" sz="2000" i="1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000" i="1">
                                                      <a:latin typeface="Cambria Math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000" i="1">
                                                      <a:latin typeface="Cambria Math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sz="2000" i="1">
                                                  <a:latin typeface="Cambria Math"/>
                                                </a:rPr>
                                                <m:t>|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000" i="1">
                                                      <a:latin typeface="Cambria Math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000" i="1">
                                                      <a:latin typeface="Cambria Math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altLang="zh-CN" sz="2000" i="1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000" i="1">
                                                  <a:latin typeface="Cambria Math"/>
                                                </a:rPr>
                                                <m:t> 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000" i="1">
                                                      <a:latin typeface="Cambria Math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000" i="1">
                                                      <a:latin typeface="Cambria Math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sz="2000" i="1">
                                                  <a:latin typeface="Cambria Math"/>
                                                </a:rPr>
                                                <m:t>|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000" i="1">
                                                      <a:latin typeface="Cambria Math"/>
                                                    </a:rPr>
                                                    <m:t>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000" i="1">
                                                      <a:latin typeface="Cambria Math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nary>
                                    </m:e>
                                  </m:func>
                                </m:e>
                              </m:nary>
                            </m:e>
                          </m:nary>
                          <m:r>
                            <a:rPr lang="en-US" altLang="zh-CN" sz="20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zh-CN" altLang="en-US" sz="2000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267" y="4077072"/>
                <a:ext cx="6263061" cy="87408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/>
          <p:cNvGrpSpPr/>
          <p:nvPr/>
        </p:nvGrpSpPr>
        <p:grpSpPr>
          <a:xfrm>
            <a:off x="611560" y="5301208"/>
            <a:ext cx="7954962" cy="1071563"/>
            <a:chOff x="827584" y="5517232"/>
            <a:chExt cx="7954962" cy="1071563"/>
          </a:xfrm>
        </p:grpSpPr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827584" y="5517232"/>
              <a:ext cx="7954962" cy="1071563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 algn="ctr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1" name="Picture 12" descr="txp_fig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5734720"/>
              <a:ext cx="7724775" cy="854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1010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6200"/>
            <a:ext cx="8991600" cy="762000"/>
          </a:xfrm>
        </p:spPr>
        <p:txBody>
          <a:bodyPr anchor="ctr">
            <a:normAutofit/>
          </a:bodyPr>
          <a:lstStyle/>
          <a:p>
            <a:r>
              <a:rPr lang="en-US" altLang="zh-CN" dirty="0" smtClean="0"/>
              <a:t>Sparse Coding</a:t>
            </a:r>
            <a:endParaRPr lang="en-US" altLang="zh-CN" dirty="0"/>
          </a:p>
        </p:txBody>
      </p:sp>
      <p:sp>
        <p:nvSpPr>
          <p:cNvPr id="26" name="内容占位符 2"/>
          <p:cNvSpPr txBox="1">
            <a:spLocks/>
          </p:cNvSpPr>
          <p:nvPr/>
        </p:nvSpPr>
        <p:spPr>
          <a:xfrm>
            <a:off x="457200" y="5229200"/>
            <a:ext cx="8229600" cy="896963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Represent input vectors approximately as </a:t>
            </a:r>
            <a:r>
              <a:rPr lang="en-US" altLang="zh-CN" dirty="0" smtClean="0">
                <a:solidFill>
                  <a:srgbClr val="FF0000"/>
                </a:solidFill>
              </a:rPr>
              <a:t>a weighted linear combination of a small number of “basis vectors.”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75462" y="3745315"/>
                <a:ext cx="4260910" cy="1115305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0" smtClean="0">
                              <a:latin typeface="Cambria Math"/>
                            </a:rPr>
                            <m:t>minimiz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/>
                            </a:rPr>
                            <m:t>e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𝑈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𝑉</m:t>
                          </m:r>
                        </m:sub>
                      </m:sSub>
                      <m:r>
                        <a:rPr lang="en-US" altLang="zh-CN" sz="2000" i="1">
                          <a:latin typeface="Cambria Math"/>
                        </a:rPr>
                        <m:t>  </m:t>
                      </m:r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𝑈</m:t>
                                  </m:r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latin typeface="Cambria Math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zh-CN" sz="2000" i="1">
                              <a:latin typeface="Cambria Math"/>
                            </a:rPr>
                            <m:t>𝐹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altLang="zh-CN" sz="2000" i="1">
                          <a:latin typeface="Cambria Math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𝜆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en-US" altLang="zh-CN" sz="2000" dirty="0"/>
              </a:p>
              <a:p>
                <a:pPr algn="ctr"/>
                <a:r>
                  <a:rPr lang="en-US" altLang="zh-CN" sz="2000" dirty="0"/>
                  <a:t>subject to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altLang="zh-CN" sz="2000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zh-CN" sz="2000" i="1">
                        <a:latin typeface="Cambria Math"/>
                      </a:rPr>
                      <m:t>≤</m:t>
                    </m:r>
                    <m:r>
                      <a:rPr lang="en-US" altLang="zh-CN" sz="2000" i="1">
                        <a:latin typeface="Cambria Math"/>
                      </a:rPr>
                      <m:t>𝑐</m:t>
                    </m:r>
                    <m:r>
                      <a:rPr lang="en-US" altLang="zh-CN" sz="2000" i="1">
                        <a:latin typeface="Cambria Math"/>
                      </a:rPr>
                      <m:t>, ∀</m:t>
                    </m:r>
                    <m:r>
                      <a:rPr lang="en-US" altLang="zh-CN" sz="2000" b="0" i="1" smtClean="0">
                        <a:latin typeface="Cambria Math"/>
                      </a:rPr>
                      <m:t>𝑘</m:t>
                    </m:r>
                    <m:r>
                      <a:rPr lang="en-US" altLang="zh-CN" sz="2000" i="1">
                        <a:latin typeface="Cambria Math"/>
                        <a:ea typeface="Cambria Math"/>
                      </a:rPr>
                      <m:t>=1,…,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𝐾</m:t>
                    </m:r>
                    <m:r>
                      <a:rPr lang="en-US" altLang="zh-CN" sz="2000" i="1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zh-CN" altLang="en-US" sz="2000" dirty="0"/>
              </a:p>
              <a:p>
                <a:endParaRPr lang="zh-CN" altLang="en-US" sz="2000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462" y="3745315"/>
                <a:ext cx="4260910" cy="111530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907704" y="1828106"/>
                <a:ext cx="4713342" cy="1566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</m:mr>
                            <m:mr>
                              <m:e/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/>
                            </m:mr>
                            <m:mr>
                              <m:e/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</m:mr>
                            <m:mr>
                              <m:e/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/>
                            </m:mr>
                            <m:mr>
                              <m:e/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</m:mr>
                            <m:mr>
                              <m:e/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/>
                            </m:mr>
                            <m:mr>
                              <m:e/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</m:mr>
                            <m:mr>
                              <m:e/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/>
                            </m:mr>
                            <m:mr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1828106"/>
                <a:ext cx="4713342" cy="156658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101"/>
              <p:cNvSpPr txBox="1"/>
              <p:nvPr/>
            </p:nvSpPr>
            <p:spPr>
              <a:xfrm>
                <a:off x="2915816" y="1045639"/>
                <a:ext cx="2880320" cy="598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  <m:r>
                        <a:rPr lang="en-US" altLang="zh-CN" sz="3200" i="1" dirty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≈</m:t>
                      </m:r>
                      <m:acc>
                        <m:accPr>
                          <m:chr m:val="̂"/>
                          <m:ctrlPr>
                            <a:rPr lang="en-US" altLang="zh-CN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lang="en-US" altLang="zh-CN" sz="3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3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𝑈</m:t>
                      </m:r>
                      <m:sSup>
                        <m:sSupPr>
                          <m:ctrlPr>
                            <a:rPr lang="en-US" altLang="zh-CN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3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1045639"/>
                <a:ext cx="2880320" cy="59817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768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/>
      <p:bldP spid="26" grpId="0"/>
      <p:bldP spid="2" grpId="0"/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Matrix Factorization: Summary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/>
                        </a:rPr>
                        <m:t>𝑋</m:t>
                      </m:r>
                      <m:r>
                        <a:rPr lang="en-US" altLang="zh-CN" sz="2400" i="1"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ℛ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×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/>
                          <a:ea typeface="Cambria Math"/>
                        </a:rPr>
                        <m:t>𝑈</m:t>
                      </m:r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ℛ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,  </m:t>
                      </m:r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𝑉</m:t>
                      </m:r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ℛ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2400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𝑈𝑉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</m:acc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n-US" altLang="zh-CN" sz="2400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𝑋</m:t>
                      </m:r>
                    </m:oMath>
                  </m:oMathPara>
                </a14:m>
                <a:endParaRPr lang="en-US" altLang="zh-CN" sz="2400" dirty="0">
                  <a:solidFill>
                    <a:srgbClr val="000000"/>
                  </a:solidFill>
                  <a:ea typeface="Cambria Math"/>
                </a:endParaRPr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Low rank assumption (</a:t>
                </a:r>
                <a:r>
                  <a:rPr lang="en-US" altLang="zh-CN" i="1" dirty="0">
                    <a:latin typeface="Palatino Linotype" pitchFamily="18" charset="0"/>
                  </a:rPr>
                  <a:t>k</a:t>
                </a:r>
                <a:r>
                  <a:rPr lang="en-US" altLang="zh-CN" dirty="0"/>
                  <a:t> h</a:t>
                </a:r>
                <a:r>
                  <a:rPr lang="en-US" altLang="zh-CN" dirty="0" smtClean="0"/>
                  <a:t>idden factors</a:t>
                </a:r>
                <a:r>
                  <a:rPr lang="en-US" altLang="zh-CN" dirty="0"/>
                  <a:t>)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SVD</a:t>
                </a:r>
              </a:p>
              <a:p>
                <a:r>
                  <a:rPr lang="en-US" altLang="zh-CN" dirty="0" smtClean="0"/>
                  <a:t>Nonnegative assumption</a:t>
                </a:r>
              </a:p>
              <a:p>
                <a:pPr lvl="1"/>
                <a:r>
                  <a:rPr lang="en-US" altLang="zh-CN" dirty="0" smtClean="0"/>
                  <a:t>NMF</a:t>
                </a:r>
              </a:p>
              <a:p>
                <a:r>
                  <a:rPr lang="en-US" altLang="zh-CN" dirty="0" smtClean="0"/>
                  <a:t>Sparseness </a:t>
                </a:r>
                <a:r>
                  <a:rPr lang="en-US" altLang="zh-CN" dirty="0"/>
                  <a:t>assumption</a:t>
                </a:r>
              </a:p>
              <a:p>
                <a:pPr lvl="1"/>
                <a:r>
                  <a:rPr lang="en-US" altLang="zh-CN" dirty="0" smtClean="0"/>
                  <a:t>Sparse Coding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sz="240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altLang="zh-CN" sz="2400" i="1" dirty="0" smtClean="0">
                  <a:latin typeface="Cambria Math"/>
                </a:endParaRPr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055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Problem of Vector Space Model</a:t>
            </a:r>
            <a:endParaRPr lang="en-US" altLang="zh-CN" dirty="0">
              <a:ea typeface="宋体" pitchFamily="2" charset="-122"/>
            </a:endParaRPr>
          </a:p>
        </p:txBody>
      </p:sp>
      <p:pic>
        <p:nvPicPr>
          <p:cNvPr id="971780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165"/>
          <a:stretch/>
        </p:blipFill>
        <p:spPr bwMode="auto">
          <a:xfrm>
            <a:off x="2771800" y="1700808"/>
            <a:ext cx="3672408" cy="308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连接符 2"/>
          <p:cNvCxnSpPr/>
          <p:nvPr/>
        </p:nvCxnSpPr>
        <p:spPr bwMode="auto">
          <a:xfrm flipV="1">
            <a:off x="2483768" y="2276872"/>
            <a:ext cx="4320480" cy="2664296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直接连接符 4"/>
          <p:cNvCxnSpPr/>
          <p:nvPr/>
        </p:nvCxnSpPr>
        <p:spPr bwMode="auto">
          <a:xfrm>
            <a:off x="3419872" y="2348880"/>
            <a:ext cx="936104" cy="1440160"/>
          </a:xfrm>
          <a:prstGeom prst="line">
            <a:avLst/>
          </a:prstGeom>
          <a:noFill/>
          <a:ln w="158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接连接符 9"/>
          <p:cNvCxnSpPr/>
          <p:nvPr/>
        </p:nvCxnSpPr>
        <p:spPr bwMode="auto">
          <a:xfrm>
            <a:off x="4788024" y="3566307"/>
            <a:ext cx="504056" cy="762793"/>
          </a:xfrm>
          <a:prstGeom prst="line">
            <a:avLst/>
          </a:prstGeom>
          <a:noFill/>
          <a:ln w="158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文本框 7"/>
          <p:cNvSpPr txBox="1"/>
          <p:nvPr/>
        </p:nvSpPr>
        <p:spPr>
          <a:xfrm>
            <a:off x="1907704" y="5501635"/>
            <a:ext cx="5175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Possible Solution: Principle Component Analysis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298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of PCA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25597" y="1124744"/>
                <a:ext cx="8229600" cy="489654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Main steps for computing PCs:</a:t>
                </a:r>
              </a:p>
              <a:p>
                <a:pPr lvl="1"/>
                <a:r>
                  <a:rPr lang="en-US" altLang="zh-CN" dirty="0"/>
                  <a:t>Form the covariance matrix </a:t>
                </a:r>
                <a:r>
                  <a:rPr lang="en-US" altLang="zh-CN" i="1" dirty="0"/>
                  <a:t>S</a:t>
                </a:r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dirty="0" smtClean="0"/>
                  <a:t>Computes the </a:t>
                </a:r>
                <a:r>
                  <a:rPr lang="en-US" altLang="zh-CN" dirty="0"/>
                  <a:t>first d eigenvectors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lvl="1"/>
                <a:r>
                  <a:rPr lang="en-US" altLang="zh-CN" dirty="0" smtClean="0"/>
                  <a:t>The </a:t>
                </a:r>
                <a:r>
                  <a:rPr lang="en-US" altLang="zh-CN" dirty="0"/>
                  <a:t>transformation </a:t>
                </a:r>
                <a:r>
                  <a:rPr lang="en-US" altLang="zh-CN" i="1" dirty="0" smtClean="0"/>
                  <a:t>A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is given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𝐴</m:t>
                      </m:r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</a:rPr>
                            <m:t>,⋯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5597" y="1124744"/>
                <a:ext cx="8229600" cy="4896544"/>
              </a:xfrm>
              <a:blipFill>
                <a:blip r:embed="rId2"/>
                <a:stretch>
                  <a:fillRect t="-7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187624" y="3645024"/>
                <a:ext cx="3185167" cy="932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/>
                        </a:rPr>
                        <m:t>𝑆</m:t>
                      </m:r>
                      <m:r>
                        <a:rPr lang="en-US" altLang="zh-CN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d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645024"/>
                <a:ext cx="3185167" cy="932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4259372" y="3933056"/>
                <a:ext cx="11508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372" y="3933056"/>
                <a:ext cx="1150892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306054" y="4865684"/>
                <a:ext cx="61334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We have the computational problem if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is very large.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054" y="4865684"/>
                <a:ext cx="6133474" cy="400110"/>
              </a:xfrm>
              <a:prstGeom prst="rect">
                <a:avLst/>
              </a:prstGeom>
              <a:blipFill>
                <a:blip r:embed="rId5"/>
                <a:stretch>
                  <a:fillRect l="-994" t="-10606" r="-298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672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Singular Value Decomposition (SVD)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400" dirty="0" smtClean="0">
                    <a:ea typeface="宋体" pitchFamily="2" charset="-122"/>
                  </a:rPr>
                  <a:t>For an arbitrary matrix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𝑋</m:t>
                    </m:r>
                    <m:r>
                      <a:rPr lang="en-US" altLang="zh-CN" sz="2400" i="1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/>
                          </a:rPr>
                          <m:t>ℛ</m:t>
                        </m:r>
                      </m:e>
                      <m:sup>
                        <m:r>
                          <a:rPr lang="en-US" altLang="zh-CN" sz="2400" i="1">
                            <a:latin typeface="Cambria Math"/>
                          </a:rPr>
                          <m:t>𝑚</m:t>
                        </m:r>
                        <m:r>
                          <a:rPr lang="en-US" altLang="zh-CN" sz="2400" i="1">
                            <a:latin typeface="Cambria Math"/>
                          </a:rPr>
                          <m:t>×</m:t>
                        </m:r>
                        <m:r>
                          <a:rPr lang="en-US" altLang="zh-CN" sz="2400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b="1" dirty="0">
                    <a:latin typeface="Times" pitchFamily="18" charset="0"/>
                    <a:ea typeface="宋体" pitchFamily="2" charset="-122"/>
                  </a:rPr>
                  <a:t> </a:t>
                </a:r>
                <a:r>
                  <a:rPr lang="en-US" altLang="zh-CN" sz="2400" dirty="0">
                    <a:ea typeface="宋体" pitchFamily="2" charset="-122"/>
                  </a:rPr>
                  <a:t>there exists a factorization as follows: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/>
                        </a:rPr>
                        <m:t>𝑋</m:t>
                      </m:r>
                      <m:r>
                        <a:rPr lang="en-US" altLang="zh-CN" sz="2400" i="1" dirty="0" smtClean="0">
                          <a:latin typeface="Cambria Math"/>
                        </a:rPr>
                        <m:t>=</m:t>
                      </m:r>
                      <m:r>
                        <a:rPr lang="en-US" altLang="zh-CN" sz="2400" i="1" dirty="0" smtClean="0">
                          <a:latin typeface="Cambria Math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n-US" altLang="zh-CN" sz="2400" b="0" i="0" dirty="0" smtClean="0">
                          <a:latin typeface="Cambria Math"/>
                        </a:rPr>
                        <m:t>Σ</m:t>
                      </m:r>
                      <m:r>
                        <a:rPr lang="en-US" altLang="zh-CN" sz="2400" b="0" i="1" dirty="0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n-US" altLang="zh-CN" sz="2400" dirty="0" smtClean="0"/>
              </a:p>
              <a:p>
                <a:r>
                  <a:rPr lang="en-US" altLang="zh-CN" sz="2400" dirty="0" smtClean="0"/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/>
                        </a:rPr>
                        <m:t>𝑈</m:t>
                      </m:r>
                      <m:r>
                        <a:rPr lang="en-US" altLang="zh-CN" sz="2400" b="0" i="1" dirty="0" smtClean="0"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/>
                            </a:rPr>
                            <m:t>ℛ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/>
                            </a:rPr>
                            <m:t>𝑚</m:t>
                          </m:r>
                          <m:r>
                            <a:rPr lang="en-US" altLang="zh-CN" sz="2400" b="0" i="1" dirty="0" smtClean="0">
                              <a:latin typeface="Cambria Math"/>
                            </a:rPr>
                            <m:t>×</m:t>
                          </m:r>
                          <m:r>
                            <a:rPr lang="en-US" altLang="zh-CN" sz="2400" b="0" i="1" dirty="0" smtClean="0">
                              <a:latin typeface="Cambria Math"/>
                            </a:rPr>
                            <m:t>𝑚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/>
                        </a:rPr>
                        <m:t>,</m:t>
                      </m:r>
                      <m:r>
                        <a:rPr lang="en-US" altLang="zh-CN" sz="2400" b="0" i="1" dirty="0" smtClean="0">
                          <a:latin typeface="Cambria Math"/>
                        </a:rPr>
                        <m:t>𝑉</m:t>
                      </m:r>
                      <m:r>
                        <a:rPr lang="en-US" altLang="zh-CN" sz="2400" i="1" dirty="0"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latin typeface="Cambria Math"/>
                            </a:rPr>
                            <m:t>ℛ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400" i="1" dirty="0">
                              <a:latin typeface="Cambria Math"/>
                            </a:rPr>
                            <m:t>×</m:t>
                          </m:r>
                          <m:r>
                            <a:rPr lang="en-US" altLang="zh-CN" sz="2400" b="0" i="1" dirty="0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/>
                        </a:rPr>
                        <m:t>, </m:t>
                      </m:r>
                      <m:r>
                        <a:rPr lang="en-US" altLang="zh-CN" sz="2400" b="0" i="1" dirty="0" smtClean="0">
                          <a:latin typeface="Cambria Math"/>
                        </a:rPr>
                        <m:t>𝑈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/>
                            </a:rPr>
                            <m:t>𝑈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/>
                            </a:rPr>
                            <m:t>𝑈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/>
                        </a:rPr>
                        <m:t>𝑈</m:t>
                      </m:r>
                      <m:r>
                        <a:rPr lang="en-US" altLang="zh-CN" sz="2400" b="0" i="1" dirty="0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/>
                        </a:rPr>
                        <m:t>𝐼</m:t>
                      </m:r>
                      <m:r>
                        <a:rPr lang="en-US" altLang="zh-CN" sz="2400" b="0" i="1" dirty="0" smtClean="0">
                          <a:latin typeface="Cambria Math"/>
                        </a:rPr>
                        <m:t>, </m:t>
                      </m:r>
                      <m:r>
                        <a:rPr lang="en-US" altLang="zh-CN" sz="2400" b="0" i="1" dirty="0" smtClean="0">
                          <a:latin typeface="Cambria Math"/>
                        </a:rPr>
                        <m:t>𝑉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/>
                        </a:rPr>
                        <m:t>𝑉</m:t>
                      </m:r>
                      <m:r>
                        <a:rPr lang="en-US" altLang="zh-CN" sz="2400" b="0" i="1" dirty="0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en-US" altLang="zh-CN" sz="24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dirty="0" smtClean="0">
                          <a:latin typeface="Cambria Math"/>
                        </a:rPr>
                        <m:t>diagonal</m:t>
                      </m:r>
                      <m:r>
                        <a:rPr lang="en-US" altLang="zh-CN" sz="2400" b="0" i="0" dirty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 b="0" i="0" dirty="0" smtClean="0">
                          <a:latin typeface="Cambria Math"/>
                        </a:rPr>
                        <m:t>matrix</m:t>
                      </m:r>
                      <m:r>
                        <a:rPr lang="en-US" altLang="zh-CN" sz="2400" b="0" i="0" dirty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 dirty="0">
                          <a:latin typeface="Cambria Math"/>
                        </a:rPr>
                        <m:t>Σ</m:t>
                      </m:r>
                      <m:r>
                        <a:rPr lang="en-US" altLang="zh-CN" sz="2400" b="0" i="1" dirty="0" smtClean="0"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/>
                            </a:rPr>
                            <m:t>ℛ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/>
                            </a:rPr>
                            <m:t>𝑚</m:t>
                          </m:r>
                          <m:r>
                            <a:rPr lang="en-US" altLang="zh-CN" sz="2400" b="0" i="1" dirty="0" smtClean="0">
                              <a:latin typeface="Cambria Math"/>
                            </a:rPr>
                            <m:t>×</m:t>
                          </m:r>
                          <m:r>
                            <a:rPr lang="en-US" altLang="zh-CN" sz="2400" b="0" i="1" dirty="0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2400" dirty="0" smtClean="0"/>
              </a:p>
              <a:p>
                <a:r>
                  <a:rPr lang="en-US" altLang="zh-CN" sz="2400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/>
                      </a:rPr>
                      <m:t>𝑟𝑎𝑛𝑘</m:t>
                    </m:r>
                    <m:r>
                      <a:rPr lang="en-US" altLang="zh-CN" sz="2400" i="1" dirty="0" smtClean="0">
                        <a:latin typeface="Cambria Math"/>
                      </a:rPr>
                      <m:t>(</m:t>
                    </m:r>
                    <m:r>
                      <a:rPr lang="en-US" altLang="zh-CN" sz="2400" i="1" dirty="0" smtClean="0">
                        <a:latin typeface="Cambria Math"/>
                      </a:rPr>
                      <m:t>𝑋</m:t>
                    </m:r>
                    <m:r>
                      <a:rPr lang="en-US" altLang="zh-CN" sz="2400" i="1" dirty="0" smtClean="0">
                        <a:latin typeface="Cambria Math"/>
                      </a:rPr>
                      <m:t>)=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𝑑</m:t>
                    </m:r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/>
                        </a:rPr>
                        <m:t>𝑈</m:t>
                      </m:r>
                      <m:r>
                        <a:rPr lang="en-US" altLang="zh-CN" sz="2400" i="1" dirty="0"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latin typeface="Cambria Math"/>
                            </a:rPr>
                            <m:t>ℛ</m:t>
                          </m:r>
                        </m:e>
                        <m:sup>
                          <m:r>
                            <a:rPr lang="en-US" altLang="zh-CN" sz="2400" i="1" dirty="0">
                              <a:latin typeface="Cambria Math"/>
                            </a:rPr>
                            <m:t>𝑚</m:t>
                          </m:r>
                          <m:r>
                            <a:rPr lang="en-US" altLang="zh-CN" sz="2400" i="1" dirty="0">
                              <a:latin typeface="Cambria Math"/>
                            </a:rPr>
                            <m:t>×</m:t>
                          </m:r>
                          <m:r>
                            <a:rPr lang="en-US" altLang="zh-CN" sz="2400" b="0" i="1" dirty="0" smtClean="0">
                              <a:latin typeface="Cambria Math"/>
                            </a:rPr>
                            <m:t>𝑑</m:t>
                          </m:r>
                        </m:sup>
                      </m:sSup>
                      <m:r>
                        <a:rPr lang="en-US" altLang="zh-CN" sz="2400" i="1" dirty="0">
                          <a:latin typeface="Cambria Math"/>
                        </a:rPr>
                        <m:t>,</m:t>
                      </m:r>
                      <m:r>
                        <a:rPr lang="en-US" altLang="zh-CN" sz="2400" i="1" dirty="0">
                          <a:latin typeface="Cambria Math"/>
                        </a:rPr>
                        <m:t>𝑉</m:t>
                      </m:r>
                      <m:r>
                        <a:rPr lang="en-US" altLang="zh-CN" sz="2400" i="1" dirty="0"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latin typeface="Cambria Math"/>
                            </a:rPr>
                            <m:t>ℛ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/>
                            </a:rPr>
                            <m:t>𝑑</m:t>
                          </m:r>
                          <m:r>
                            <a:rPr lang="en-US" altLang="zh-CN" sz="2400" i="1" dirty="0">
                              <a:latin typeface="Cambria Math"/>
                            </a:rPr>
                            <m:t>×</m:t>
                          </m:r>
                          <m:r>
                            <a:rPr lang="en-US" altLang="zh-CN" sz="2400" i="1" dirty="0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altLang="zh-CN" sz="2400" i="1" dirty="0"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latin typeface="Cambria Math"/>
                            </a:rPr>
                            <m:t>𝑈</m:t>
                          </m:r>
                        </m:e>
                        <m:sup>
                          <m:r>
                            <a:rPr lang="en-US" altLang="zh-CN" sz="2400" i="1" dirty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 dirty="0">
                          <a:latin typeface="Cambria Math"/>
                        </a:rPr>
                        <m:t>𝑈</m:t>
                      </m:r>
                      <m:r>
                        <a:rPr lang="en-US" altLang="zh-CN" sz="2400" i="1" dirty="0">
                          <a:latin typeface="Cambria Math"/>
                        </a:rPr>
                        <m:t>=</m:t>
                      </m:r>
                      <m:r>
                        <a:rPr lang="en-US" altLang="zh-CN" sz="2400" i="1" dirty="0">
                          <a:latin typeface="Cambria Math"/>
                        </a:rPr>
                        <m:t>𝐼</m:t>
                      </m:r>
                      <m:r>
                        <a:rPr lang="en-US" altLang="zh-CN" sz="2400" i="1" dirty="0">
                          <a:latin typeface="Cambria Math"/>
                        </a:rPr>
                        <m:t>, </m:t>
                      </m:r>
                      <m:r>
                        <a:rPr lang="en-US" altLang="zh-CN" sz="2400" i="1" dirty="0">
                          <a:latin typeface="Cambria Math"/>
                        </a:rPr>
                        <m:t>𝑉</m:t>
                      </m:r>
                      <m:sSup>
                        <m:s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2400" i="1" dirty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 dirty="0">
                          <a:latin typeface="Cambria Math"/>
                        </a:rPr>
                        <m:t>=</m:t>
                      </m:r>
                      <m:r>
                        <a:rPr lang="en-US" altLang="zh-CN" sz="2400" i="1" dirty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dirty="0" smtClean="0">
                          <a:latin typeface="Cambria Math"/>
                        </a:rPr>
                        <m:t>Σ</m:t>
                      </m:r>
                      <m:r>
                        <a:rPr lang="en-US" altLang="zh-CN" sz="2400" b="0" i="0" dirty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b="0" i="0" dirty="0" smtClean="0">
                          <a:latin typeface="Cambria Math"/>
                        </a:rPr>
                        <m:t>diag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/>
                            </a:rPr>
                            <m:t>,⋯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dirty="0" smtClean="0">
                          <a:latin typeface="Cambria Math"/>
                        </a:rPr>
                        <m:t>  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/>
                        </a:rPr>
                        <m:t>≥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/>
                        </a:rPr>
                        <m:t>≥⋯≥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/>
                        </a:rPr>
                        <m:t>&gt;0</m:t>
                      </m:r>
                    </m:oMath>
                  </m:oMathPara>
                </a14:m>
                <a:endParaRPr lang="en-US" altLang="zh-CN" sz="2400" dirty="0" smtClean="0"/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9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3995936" y="4071267"/>
            <a:ext cx="990601" cy="1752600"/>
            <a:chOff x="7596336" y="3645024"/>
            <a:chExt cx="990601" cy="1752600"/>
          </a:xfrm>
        </p:grpSpPr>
        <p:sp>
          <p:nvSpPr>
            <p:cNvPr id="4" name="Line 9"/>
            <p:cNvSpPr>
              <a:spLocks noChangeShapeType="1"/>
            </p:cNvSpPr>
            <p:nvPr/>
          </p:nvSpPr>
          <p:spPr bwMode="auto">
            <a:xfrm>
              <a:off x="7610624" y="3664074"/>
              <a:ext cx="976313" cy="776288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" name="Rectangle 10"/>
            <p:cNvSpPr>
              <a:spLocks noChangeArrowheads="1"/>
            </p:cNvSpPr>
            <p:nvPr/>
          </p:nvSpPr>
          <p:spPr bwMode="auto">
            <a:xfrm>
              <a:off x="7596336" y="3645024"/>
              <a:ext cx="990600" cy="1752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724128" y="4074693"/>
            <a:ext cx="1752600" cy="990602"/>
            <a:chOff x="5406183" y="4902324"/>
            <a:chExt cx="1752600" cy="990602"/>
          </a:xfrm>
        </p:grpSpPr>
        <p:sp>
          <p:nvSpPr>
            <p:cNvPr id="8" name="Line 9"/>
            <p:cNvSpPr>
              <a:spLocks noChangeShapeType="1"/>
            </p:cNvSpPr>
            <p:nvPr/>
          </p:nvSpPr>
          <p:spPr bwMode="auto">
            <a:xfrm rot="16200000" flipH="1">
              <a:off x="5393893" y="4914617"/>
              <a:ext cx="990600" cy="966017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 rot="16200000">
              <a:off x="5787183" y="4521324"/>
              <a:ext cx="990600" cy="1752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1517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995" name="Rectangle 3"/>
          <p:cNvSpPr>
            <a:spLocks noGrp="1" noChangeArrowheads="1"/>
          </p:cNvSpPr>
          <p:nvPr>
            <p:ph type="title"/>
          </p:nvPr>
        </p:nvSpPr>
        <p:spPr>
          <a:xfrm>
            <a:off x="755576" y="116632"/>
            <a:ext cx="7931224" cy="634082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SVD: Low-rank </a:t>
            </a:r>
            <a:r>
              <a:rPr lang="en-US" altLang="zh-CN" dirty="0">
                <a:ea typeface="宋体" pitchFamily="2" charset="-122"/>
              </a:rPr>
              <a:t>Approximation</a:t>
            </a:r>
          </a:p>
        </p:txBody>
      </p:sp>
      <p:sp>
        <p:nvSpPr>
          <p:cNvPr id="980994" name="Rectangle 2"/>
          <p:cNvSpPr>
            <a:spLocks noGrp="1" noChangeArrowheads="1"/>
          </p:cNvSpPr>
          <p:nvPr>
            <p:ph idx="1"/>
          </p:nvPr>
        </p:nvSpPr>
        <p:spPr>
          <a:xfrm>
            <a:off x="755576" y="1113557"/>
            <a:ext cx="8136904" cy="5411787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SVD can be used to compute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optimal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b="1" dirty="0">
                <a:solidFill>
                  <a:srgbClr val="0033CC"/>
                </a:solidFill>
                <a:ea typeface="宋体" pitchFamily="2" charset="-122"/>
              </a:rPr>
              <a:t>low-rank approximations</a:t>
            </a:r>
            <a:r>
              <a:rPr lang="en-US" altLang="zh-CN" dirty="0">
                <a:ea typeface="宋体" pitchFamily="2" charset="-122"/>
              </a:rPr>
              <a:t>.</a:t>
            </a:r>
          </a:p>
          <a:p>
            <a:r>
              <a:rPr lang="en-US" altLang="zh-CN" dirty="0">
                <a:ea typeface="宋体" pitchFamily="2" charset="-122"/>
              </a:rPr>
              <a:t>Approximation problem: </a:t>
            </a:r>
          </a:p>
          <a:p>
            <a:endParaRPr lang="de-DE" dirty="0"/>
          </a:p>
          <a:p>
            <a:endParaRPr lang="de-DE" dirty="0" smtClean="0"/>
          </a:p>
          <a:p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Solution </a:t>
            </a:r>
            <a:r>
              <a:rPr lang="en-US" altLang="zh-CN" dirty="0">
                <a:ea typeface="宋体" pitchFamily="2" charset="-122"/>
              </a:rPr>
              <a:t>via SVD</a:t>
            </a:r>
          </a:p>
        </p:txBody>
      </p:sp>
      <p:sp>
        <p:nvSpPr>
          <p:cNvPr id="981012" name="Rectangle 20"/>
          <p:cNvSpPr>
            <a:spLocks noChangeArrowheads="1"/>
          </p:cNvSpPr>
          <p:nvPr/>
        </p:nvSpPr>
        <p:spPr bwMode="auto">
          <a:xfrm>
            <a:off x="533400" y="6573838"/>
            <a:ext cx="8610600" cy="284162"/>
          </a:xfrm>
          <a:prstGeom prst="rect">
            <a:avLst/>
          </a:prstGeom>
          <a:solidFill>
            <a:srgbClr val="C0C0C0">
              <a:alpha val="70000"/>
            </a:srgbClr>
          </a:solidFill>
          <a:ln w="9525" algn="ctr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sz="1200" b="0" i="0" dirty="0">
                <a:ea typeface="宋体" pitchFamily="2" charset="-122"/>
              </a:rPr>
              <a:t>C. </a:t>
            </a:r>
            <a:r>
              <a:rPr lang="en-US" altLang="zh-CN" sz="1200" b="0" i="0" dirty="0" err="1">
                <a:ea typeface="宋体" pitchFamily="2" charset="-122"/>
              </a:rPr>
              <a:t>Eckart</a:t>
            </a:r>
            <a:r>
              <a:rPr lang="en-US" altLang="zh-CN" sz="1200" b="0" i="0" dirty="0">
                <a:ea typeface="宋体" pitchFamily="2" charset="-122"/>
              </a:rPr>
              <a:t>, G. Young, The approximation of a matrix by another of lower rank. </a:t>
            </a:r>
            <a:r>
              <a:rPr lang="en-US" altLang="zh-CN" sz="1200" b="0" i="0" dirty="0" err="1">
                <a:ea typeface="宋体" pitchFamily="2" charset="-122"/>
              </a:rPr>
              <a:t>Psychometrika</a:t>
            </a:r>
            <a:r>
              <a:rPr lang="en-US" altLang="zh-CN" sz="1200" b="0" i="0" dirty="0">
                <a:ea typeface="宋体" pitchFamily="2" charset="-122"/>
              </a:rPr>
              <a:t>, 1, 211-218, 1936.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99592" y="2204864"/>
            <a:ext cx="5408042" cy="1029834"/>
            <a:chOff x="971600" y="2348880"/>
            <a:chExt cx="5408042" cy="1029834"/>
          </a:xfrm>
        </p:grpSpPr>
        <p:sp>
          <p:nvSpPr>
            <p:cNvPr id="981001" name="Rectangle 9"/>
            <p:cNvSpPr>
              <a:spLocks noChangeArrowheads="1"/>
            </p:cNvSpPr>
            <p:nvPr/>
          </p:nvSpPr>
          <p:spPr bwMode="auto">
            <a:xfrm>
              <a:off x="1388938" y="2384199"/>
              <a:ext cx="4551214" cy="98044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 algn="ctr">
              <a:solidFill>
                <a:srgbClr val="EAEAE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971600" y="2348880"/>
                  <a:ext cx="5408042" cy="10298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 dirty="0" smtClean="0">
                                <a:latin typeface="Cambria Math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sz="3200" b="0" i="1" dirty="0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3200" b="0" i="1" dirty="0" smtClean="0"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CN" sz="320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32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3200" b="0" i="0" dirty="0" smtClean="0">
                                    <a:latin typeface="Cambria Math"/>
                                  </a:rPr>
                                  <m:t>arg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3200" i="0" dirty="0" smtClean="0">
                                    <a:latin typeface="Cambria Math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sz="3200" b="0" i="1" dirty="0" smtClean="0">
                                    <a:latin typeface="Cambria Math"/>
                                  </a:rPr>
                                  <m:t>𝑟𝑎𝑛𝑘</m:t>
                                </m:r>
                                <m:d>
                                  <m:dPr>
                                    <m:ctrlPr>
                                      <a:rPr lang="en-US" altLang="zh-CN" sz="3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zh-CN" sz="3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3200" i="1" dirty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d>
                                <m:r>
                                  <a:rPr lang="en-US" altLang="zh-CN" sz="3200" b="0" i="1" dirty="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zh-CN" sz="3200" b="0" i="1" dirty="0" smtClean="0">
                                    <a:latin typeface="Cambria Math"/>
                                  </a:rPr>
                                  <m:t>𝑘</m:t>
                                </m:r>
                              </m:lim>
                            </m:limLow>
                          </m:fName>
                          <m:e>
                            <m:sSubSup>
                              <m:sSubSupPr>
                                <m:ctrlPr>
                                  <a:rPr lang="en-US" altLang="zh-CN" sz="3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sz="3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200" b="0" i="1" dirty="0" smtClean="0">
                                        <a:latin typeface="Cambria Math"/>
                                      </a:rPr>
                                      <m:t>𝑋</m:t>
                                    </m:r>
                                    <m:r>
                                      <a:rPr lang="en-US" altLang="zh-CN" sz="3200" b="0" i="1" dirty="0" smtClean="0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̃"/>
                                        <m:ctrlPr>
                                          <a:rPr lang="en-US" altLang="zh-CN" sz="3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3200" b="0" i="1" dirty="0" smtClean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b>
                                <m:r>
                                  <a:rPr lang="en-US" altLang="zh-CN" sz="3200" b="0" i="1" dirty="0" smtClean="0">
                                    <a:latin typeface="Cambria Math"/>
                                  </a:rPr>
                                  <m:t>𝐹</m:t>
                                </m:r>
                              </m:sub>
                              <m:sup>
                                <m:r>
                                  <a:rPr lang="en-US" altLang="zh-CN" sz="3200" b="0" i="1" dirty="0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</m:func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600" y="2348880"/>
                  <a:ext cx="5408042" cy="102983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组合 2"/>
          <p:cNvGrpSpPr/>
          <p:nvPr/>
        </p:nvGrpSpPr>
        <p:grpSpPr>
          <a:xfrm>
            <a:off x="1380852" y="4509120"/>
            <a:ext cx="5927452" cy="1403350"/>
            <a:chOff x="1380852" y="4509120"/>
            <a:chExt cx="5927452" cy="1403350"/>
          </a:xfrm>
        </p:grpSpPr>
        <p:grpSp>
          <p:nvGrpSpPr>
            <p:cNvPr id="981007" name="Group 15"/>
            <p:cNvGrpSpPr>
              <a:grpSpLocks/>
            </p:cNvGrpSpPr>
            <p:nvPr/>
          </p:nvGrpSpPr>
          <p:grpSpPr bwMode="auto">
            <a:xfrm>
              <a:off x="1394494" y="4509120"/>
              <a:ext cx="5913810" cy="1403350"/>
              <a:chOff x="864" y="2880"/>
              <a:chExt cx="3317" cy="884"/>
            </a:xfrm>
          </p:grpSpPr>
          <p:sp>
            <p:nvSpPr>
              <p:cNvPr id="981008" name="Rectangle 16"/>
              <p:cNvSpPr>
                <a:spLocks noChangeArrowheads="1"/>
              </p:cNvSpPr>
              <p:nvPr/>
            </p:nvSpPr>
            <p:spPr bwMode="auto">
              <a:xfrm>
                <a:off x="864" y="2880"/>
                <a:ext cx="3312" cy="528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 algn="ctr">
                <a:solidFill>
                  <a:srgbClr val="EAEAE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1009" name="AutoShape 17"/>
              <p:cNvSpPr>
                <a:spLocks/>
              </p:cNvSpPr>
              <p:nvPr/>
            </p:nvSpPr>
            <p:spPr bwMode="auto">
              <a:xfrm rot="5400000">
                <a:off x="3402" y="2982"/>
                <a:ext cx="57" cy="718"/>
              </a:xfrm>
              <a:prstGeom prst="rightBrace">
                <a:avLst>
                  <a:gd name="adj1" fmla="val 104971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1010" name="Rectangle 18"/>
              <p:cNvSpPr>
                <a:spLocks noChangeArrowheads="1"/>
              </p:cNvSpPr>
              <p:nvPr/>
            </p:nvSpPr>
            <p:spPr bwMode="auto">
              <a:xfrm>
                <a:off x="2880" y="3360"/>
                <a:ext cx="1301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0">
                    <a:ea typeface="宋体" pitchFamily="2" charset="-122"/>
                  </a:rPr>
                  <a:t>set small singular </a:t>
                </a:r>
              </a:p>
              <a:p>
                <a:pPr algn="l"/>
                <a:r>
                  <a:rPr lang="en-US" altLang="zh-CN" sz="1800" b="0">
                    <a:ea typeface="宋体" pitchFamily="2" charset="-122"/>
                  </a:rPr>
                  <a:t>values to zero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380852" y="4627983"/>
                  <a:ext cx="586298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 dirty="0" smtClean="0">
                                <a:latin typeface="Cambria Math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sz="3200" b="0" i="1" dirty="0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3200" b="0" i="1" dirty="0" smtClean="0">
                            <a:latin typeface="Cambria Math"/>
                          </a:rPr>
                          <m:t>=</m:t>
                        </m:r>
                        <m:r>
                          <a:rPr lang="en-US" altLang="zh-CN" sz="3200" b="0" i="1" dirty="0" smtClean="0">
                            <a:latin typeface="Cambria Math"/>
                          </a:rPr>
                          <m:t>𝑈</m:t>
                        </m:r>
                        <m:r>
                          <m:rPr>
                            <m:nor/>
                          </m:rPr>
                          <a:rPr lang="en-US" altLang="zh-CN" sz="3200" b="0" i="0" dirty="0" smtClean="0">
                            <a:latin typeface="Cambria Math"/>
                          </a:rPr>
                          <m:t>diag</m:t>
                        </m:r>
                        <m:d>
                          <m:dPr>
                            <m:ctrlPr>
                              <a:rPr lang="en-US" altLang="zh-CN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3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0" i="1" dirty="0" smtClean="0">
                                    <a:latin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sz="3200" b="0" i="1" dirty="0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3200" b="0" i="1" dirty="0" smtClean="0">
                                <a:latin typeface="Cambria Math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altLang="zh-CN" sz="3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0" i="1" dirty="0" smtClean="0">
                                    <a:latin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sz="3200" b="0" i="1" dirty="0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3200" b="0" i="1" dirty="0" smtClean="0">
                                <a:latin typeface="Cambria Math"/>
                              </a:rPr>
                              <m:t>,0,⋯,0</m:t>
                            </m:r>
                          </m:e>
                        </m:d>
                        <m:r>
                          <a:rPr lang="en-US" altLang="zh-CN" sz="3200" b="0" i="1" dirty="0" smtClean="0">
                            <a:latin typeface="Cambria Math"/>
                          </a:rPr>
                          <m:t>𝑉</m:t>
                        </m:r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852" y="4627983"/>
                  <a:ext cx="5862984" cy="58477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196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ea typeface="宋体" charset="-122"/>
              </a:rPr>
              <a:t>Low rank approximation by SVD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B007A-4BFA-4DA0-AE86-77023EE3C2F2}" type="slidenum">
              <a:rPr lang="en-US" altLang="zh-CN"/>
              <a:pPr/>
              <a:t>7</a:t>
            </a:fld>
            <a:endParaRPr lang="en-US" altLang="zh-CN"/>
          </a:p>
        </p:txBody>
      </p:sp>
      <p:grpSp>
        <p:nvGrpSpPr>
          <p:cNvPr id="69645" name="Group 13"/>
          <p:cNvGrpSpPr>
            <a:grpSpLocks/>
          </p:cNvGrpSpPr>
          <p:nvPr/>
        </p:nvGrpSpPr>
        <p:grpSpPr bwMode="auto">
          <a:xfrm>
            <a:off x="457200" y="2092325"/>
            <a:ext cx="8458200" cy="1785938"/>
            <a:chOff x="0" y="1392"/>
            <a:chExt cx="5328" cy="1125"/>
          </a:xfrm>
        </p:grpSpPr>
        <p:sp>
          <p:nvSpPr>
            <p:cNvPr id="69639" name="Rectangle 7"/>
            <p:cNvSpPr>
              <a:spLocks noChangeArrowheads="1"/>
            </p:cNvSpPr>
            <p:nvPr/>
          </p:nvSpPr>
          <p:spPr bwMode="auto">
            <a:xfrm>
              <a:off x="2187" y="1392"/>
              <a:ext cx="1152" cy="11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7" name="Rectangle 5"/>
            <p:cNvSpPr>
              <a:spLocks noChangeArrowheads="1"/>
            </p:cNvSpPr>
            <p:nvPr/>
          </p:nvSpPr>
          <p:spPr bwMode="auto">
            <a:xfrm>
              <a:off x="0" y="1413"/>
              <a:ext cx="672" cy="11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8" name="Rectangle 6"/>
            <p:cNvSpPr>
              <a:spLocks noChangeArrowheads="1"/>
            </p:cNvSpPr>
            <p:nvPr/>
          </p:nvSpPr>
          <p:spPr bwMode="auto">
            <a:xfrm>
              <a:off x="4656" y="1605"/>
              <a:ext cx="672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0" name="AutoShape 8"/>
            <p:cNvSpPr>
              <a:spLocks noChangeArrowheads="1"/>
            </p:cNvSpPr>
            <p:nvPr/>
          </p:nvSpPr>
          <p:spPr bwMode="auto">
            <a:xfrm>
              <a:off x="960" y="1797"/>
              <a:ext cx="855" cy="240"/>
            </a:xfrm>
            <a:prstGeom prst="notchedRightArrow">
              <a:avLst>
                <a:gd name="adj1" fmla="val 50000"/>
                <a:gd name="adj2" fmla="val 89063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1" name="Line 9"/>
            <p:cNvSpPr>
              <a:spLocks noChangeShapeType="1"/>
            </p:cNvSpPr>
            <p:nvPr/>
          </p:nvSpPr>
          <p:spPr bwMode="auto">
            <a:xfrm>
              <a:off x="3657" y="1404"/>
              <a:ext cx="615" cy="489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642" name="Rectangle 10"/>
            <p:cNvSpPr>
              <a:spLocks noChangeArrowheads="1"/>
            </p:cNvSpPr>
            <p:nvPr/>
          </p:nvSpPr>
          <p:spPr bwMode="auto">
            <a:xfrm>
              <a:off x="3648" y="1392"/>
              <a:ext cx="624" cy="11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9653" name="Group 21"/>
          <p:cNvGrpSpPr>
            <a:grpSpLocks/>
          </p:cNvGrpSpPr>
          <p:nvPr/>
        </p:nvGrpSpPr>
        <p:grpSpPr bwMode="auto">
          <a:xfrm>
            <a:off x="1371600" y="4572000"/>
            <a:ext cx="6324600" cy="1785938"/>
            <a:chOff x="192" y="2688"/>
            <a:chExt cx="3984" cy="1125"/>
          </a:xfrm>
        </p:grpSpPr>
        <p:sp>
          <p:nvSpPr>
            <p:cNvPr id="69647" name="Rectangle 15"/>
            <p:cNvSpPr>
              <a:spLocks noChangeArrowheads="1"/>
            </p:cNvSpPr>
            <p:nvPr/>
          </p:nvSpPr>
          <p:spPr bwMode="auto">
            <a:xfrm>
              <a:off x="2379" y="2688"/>
              <a:ext cx="261" cy="11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8" name="Rectangle 16"/>
            <p:cNvSpPr>
              <a:spLocks noChangeArrowheads="1"/>
            </p:cNvSpPr>
            <p:nvPr/>
          </p:nvSpPr>
          <p:spPr bwMode="auto">
            <a:xfrm>
              <a:off x="192" y="2709"/>
              <a:ext cx="672" cy="11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9" name="Rectangle 17"/>
            <p:cNvSpPr>
              <a:spLocks noChangeArrowheads="1"/>
            </p:cNvSpPr>
            <p:nvPr/>
          </p:nvSpPr>
          <p:spPr bwMode="auto">
            <a:xfrm>
              <a:off x="3504" y="3092"/>
              <a:ext cx="672" cy="21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0" name="AutoShape 18"/>
            <p:cNvSpPr>
              <a:spLocks noChangeArrowheads="1"/>
            </p:cNvSpPr>
            <p:nvPr/>
          </p:nvSpPr>
          <p:spPr bwMode="auto">
            <a:xfrm rot="10800000">
              <a:off x="1152" y="3093"/>
              <a:ext cx="855" cy="240"/>
            </a:xfrm>
            <a:prstGeom prst="notchedRightArrow">
              <a:avLst>
                <a:gd name="adj1" fmla="val 50000"/>
                <a:gd name="adj2" fmla="val 89063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1" name="Line 19"/>
            <p:cNvSpPr>
              <a:spLocks noChangeShapeType="1"/>
            </p:cNvSpPr>
            <p:nvPr/>
          </p:nvSpPr>
          <p:spPr bwMode="auto">
            <a:xfrm>
              <a:off x="2984" y="3080"/>
              <a:ext cx="232" cy="232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652" name="Rectangle 20"/>
            <p:cNvSpPr>
              <a:spLocks noChangeArrowheads="1"/>
            </p:cNvSpPr>
            <p:nvPr/>
          </p:nvSpPr>
          <p:spPr bwMode="auto">
            <a:xfrm>
              <a:off x="2976" y="3072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780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SVD Solution of </a:t>
            </a:r>
            <a:r>
              <a:rPr lang="en-US" altLang="zh-CN" dirty="0" smtClean="0"/>
              <a:t>PCA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971600" y="1196752"/>
                <a:ext cx="3185167" cy="932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/>
                        </a:rPr>
                        <m:t>𝑆</m:t>
                      </m:r>
                      <m:r>
                        <a:rPr lang="en-US" altLang="zh-CN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d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196752"/>
                <a:ext cx="3185167" cy="932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834881" y="2327837"/>
                <a:ext cx="72930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881" y="2327837"/>
                <a:ext cx="729302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4279291" y="1308167"/>
                <a:ext cx="923907" cy="670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291" y="1308167"/>
                <a:ext cx="923907" cy="6705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2411760" y="2327837"/>
                <a:ext cx="19027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2327837"/>
                <a:ext cx="1902700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4126545" y="2324779"/>
                <a:ext cx="164596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Σ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6545" y="2324779"/>
                <a:ext cx="1645963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3132704" y="899028"/>
                <a:ext cx="8849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acc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704" y="899028"/>
                <a:ext cx="88498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5325722" y="1461482"/>
                <a:ext cx="72930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722" y="1461482"/>
                <a:ext cx="729302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5868144" y="1479718"/>
                <a:ext cx="11508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1479718"/>
                <a:ext cx="1150892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7236296" y="1443396"/>
                <a:ext cx="9914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1443396"/>
                <a:ext cx="991490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1763688" y="2990418"/>
                <a:ext cx="72930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990418"/>
                <a:ext cx="729302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2445840" y="2954235"/>
                <a:ext cx="19027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840" y="2954235"/>
                <a:ext cx="1902700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4132447" y="2962587"/>
                <a:ext cx="16218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447" y="2962587"/>
                <a:ext cx="1621854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2411760" y="3851456"/>
                <a:ext cx="137858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3851456"/>
                <a:ext cx="1378583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2246458" y="4289609"/>
                <a:ext cx="17091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𝑋𝑉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458" y="4289609"/>
                <a:ext cx="1709186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2349242" y="4786720"/>
                <a:ext cx="15036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𝑋𝑉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242" y="4786720"/>
                <a:ext cx="1503617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3864401" y="4283323"/>
                <a:ext cx="8297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401" y="4283323"/>
                <a:ext cx="829779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645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/>
      <p:bldP spid="18" grpId="0"/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Latent Semantic Analysis (Indexing)</a:t>
            </a:r>
            <a:endParaRPr lang="en-US" altLang="zh-CN" dirty="0"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280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755575" y="980728"/>
                <a:ext cx="8126487" cy="5544616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>
                    <a:ea typeface="宋体" pitchFamily="2" charset="-122"/>
                  </a:rPr>
                  <a:t>The Latent Semantic Analysis via </a:t>
                </a:r>
                <a:r>
                  <a:rPr lang="en-US" altLang="zh-CN" dirty="0">
                    <a:ea typeface="宋体" pitchFamily="2" charset="-122"/>
                  </a:rPr>
                  <a:t>SVD can be summarized as follows:</a:t>
                </a:r>
              </a:p>
              <a:p>
                <a:endParaRPr lang="en-US" altLang="zh-CN" dirty="0">
                  <a:ea typeface="宋体" pitchFamily="2" charset="-122"/>
                </a:endParaRPr>
              </a:p>
              <a:p>
                <a:endParaRPr lang="en-US" altLang="zh-CN" dirty="0">
                  <a:ea typeface="宋体" pitchFamily="2" charset="-122"/>
                </a:endParaRPr>
              </a:p>
              <a:p>
                <a:endParaRPr lang="en-US" altLang="zh-CN" dirty="0">
                  <a:ea typeface="宋体" pitchFamily="2" charset="-122"/>
                </a:endParaRPr>
              </a:p>
              <a:p>
                <a:pPr>
                  <a:lnSpc>
                    <a:spcPct val="200000"/>
                  </a:lnSpc>
                </a:pPr>
                <a:endParaRPr lang="de-DE" dirty="0"/>
              </a:p>
              <a:p>
                <a:pPr>
                  <a:lnSpc>
                    <a:spcPct val="140000"/>
                  </a:lnSpc>
                </a:pPr>
                <a:endParaRPr lang="en-US" altLang="zh-CN" dirty="0" smtClean="0">
                  <a:ea typeface="宋体" pitchFamily="2" charset="-122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en-US" altLang="zh-CN" dirty="0" smtClean="0">
                    <a:ea typeface="宋体" pitchFamily="2" charset="-122"/>
                  </a:rPr>
                  <a:t>Document </a:t>
                </a:r>
                <a:r>
                  <a:rPr lang="en-US" altLang="zh-CN" b="1" dirty="0" smtClean="0">
                    <a:solidFill>
                      <a:srgbClr val="0070C0"/>
                    </a:solidFill>
                    <a:ea typeface="宋体" pitchFamily="2" charset="-122"/>
                  </a:rPr>
                  <a:t>similarity</a:t>
                </a:r>
              </a:p>
              <a:p>
                <a:pPr>
                  <a:lnSpc>
                    <a:spcPct val="14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/>
                                <a:ea typeface="宋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>
                                <a:solidFill>
                                  <a:srgbClr val="0070C0"/>
                                </a:solidFill>
                                <a:latin typeface="Cambria Math"/>
                                <a:ea typeface="宋体" pitchFamily="2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srgbClr val="0070C0"/>
                            </a:solidFill>
                            <a:latin typeface="Cambria Math"/>
                            <a:ea typeface="宋体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宋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宋体" pitchFamily="2" charset="-122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solidFill>
                          <a:srgbClr val="0070C0"/>
                        </a:solidFill>
                        <a:latin typeface="Cambria Math"/>
                        <a:ea typeface="宋体" pitchFamily="2" charset="-122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宋体" pitchFamily="2" charset="-122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宋体" pitchFamily="2" charset="-122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宋体" pitchFamily="2" charset="-122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宋体" pitchFamily="2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srgbClr val="0070C0"/>
                            </a:solidFill>
                            <a:latin typeface="Cambria Math"/>
                            <a:ea typeface="宋体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0070C0"/>
                                </a:solidFill>
                                <a:latin typeface="Cambria Math"/>
                                <a:ea typeface="宋体" pitchFamily="2" charset="-122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/>
                                <a:ea typeface="宋体" pitchFamily="2" charset="-122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/>
                                <a:ea typeface="宋体" pitchFamily="2" charset="-122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宋体" pitchFamily="2" charset="-122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1" dirty="0">
                  <a:solidFill>
                    <a:srgbClr val="0070C0"/>
                  </a:solidFill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9728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5" y="980728"/>
                <a:ext cx="8126487" cy="5544616"/>
              </a:xfrm>
              <a:blipFill rotWithShape="1">
                <a:blip r:embed="rId7"/>
                <a:stretch>
                  <a:fillRect t="-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2849" name="Group 49"/>
          <p:cNvGrpSpPr>
            <a:grpSpLocks/>
          </p:cNvGrpSpPr>
          <p:nvPr/>
        </p:nvGrpSpPr>
        <p:grpSpPr bwMode="auto">
          <a:xfrm>
            <a:off x="3995490" y="3208041"/>
            <a:ext cx="1104900" cy="1331913"/>
            <a:chOff x="2601" y="2112"/>
            <a:chExt cx="696" cy="839"/>
          </a:xfrm>
        </p:grpSpPr>
        <p:sp>
          <p:nvSpPr>
            <p:cNvPr id="972811" name="Rectangle 11"/>
            <p:cNvSpPr>
              <a:spLocks noChangeArrowheads="1"/>
            </p:cNvSpPr>
            <p:nvPr/>
          </p:nvSpPr>
          <p:spPr bwMode="auto">
            <a:xfrm>
              <a:off x="2816" y="2112"/>
              <a:ext cx="256" cy="47"/>
            </a:xfrm>
            <a:prstGeom prst="rect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i="0">
                <a:solidFill>
                  <a:srgbClr val="C0C0C0"/>
                </a:solidFill>
              </a:endParaRPr>
            </a:p>
          </p:txBody>
        </p:sp>
        <p:sp>
          <p:nvSpPr>
            <p:cNvPr id="972813" name="Text Box 13"/>
            <p:cNvSpPr txBox="1">
              <a:spLocks noChangeArrowheads="1"/>
            </p:cNvSpPr>
            <p:nvPr/>
          </p:nvSpPr>
          <p:spPr bwMode="auto">
            <a:xfrm>
              <a:off x="2784" y="2183"/>
              <a:ext cx="29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0" i="0">
                  <a:ea typeface="宋体" pitchFamily="2" charset="-122"/>
                </a:rPr>
                <a:t>...</a:t>
              </a:r>
            </a:p>
          </p:txBody>
        </p:sp>
        <p:sp>
          <p:nvSpPr>
            <p:cNvPr id="972820" name="Rectangle 20"/>
            <p:cNvSpPr>
              <a:spLocks noChangeArrowheads="1"/>
            </p:cNvSpPr>
            <p:nvPr/>
          </p:nvSpPr>
          <p:spPr bwMode="auto">
            <a:xfrm>
              <a:off x="2816" y="2208"/>
              <a:ext cx="256" cy="47"/>
            </a:xfrm>
            <a:prstGeom prst="rect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i="0">
                <a:solidFill>
                  <a:srgbClr val="C0C0C0"/>
                </a:solidFill>
              </a:endParaRPr>
            </a:p>
          </p:txBody>
        </p:sp>
        <p:sp>
          <p:nvSpPr>
            <p:cNvPr id="972821" name="Rectangle 21"/>
            <p:cNvSpPr>
              <a:spLocks noChangeArrowheads="1"/>
            </p:cNvSpPr>
            <p:nvPr/>
          </p:nvSpPr>
          <p:spPr bwMode="auto">
            <a:xfrm>
              <a:off x="2816" y="2449"/>
              <a:ext cx="256" cy="47"/>
            </a:xfrm>
            <a:prstGeom prst="rect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i="0">
                <a:solidFill>
                  <a:srgbClr val="C0C0C0"/>
                </a:solidFill>
              </a:endParaRPr>
            </a:p>
          </p:txBody>
        </p:sp>
        <p:sp>
          <p:nvSpPr>
            <p:cNvPr id="972827" name="Line 27"/>
            <p:cNvSpPr>
              <a:spLocks noChangeShapeType="1"/>
            </p:cNvSpPr>
            <p:nvPr/>
          </p:nvSpPr>
          <p:spPr bwMode="auto">
            <a:xfrm rot="5400000">
              <a:off x="3009" y="2303"/>
              <a:ext cx="288" cy="1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2828" name="Text Box 28"/>
            <p:cNvSpPr txBox="1">
              <a:spLocks noChangeArrowheads="1"/>
            </p:cNvSpPr>
            <p:nvPr/>
          </p:nvSpPr>
          <p:spPr bwMode="auto">
            <a:xfrm>
              <a:off x="2601" y="2544"/>
              <a:ext cx="69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 b="0" i="0" dirty="0">
                  <a:solidFill>
                    <a:srgbClr val="FF3300"/>
                  </a:solidFill>
                  <a:ea typeface="宋体" pitchFamily="2" charset="-122"/>
                </a:rPr>
                <a:t>LSA </a:t>
              </a:r>
              <a:r>
                <a:rPr lang="en-US" altLang="zh-CN" sz="1800" b="0" i="0" dirty="0" smtClean="0">
                  <a:solidFill>
                    <a:srgbClr val="FF3300"/>
                  </a:solidFill>
                  <a:ea typeface="宋体" pitchFamily="2" charset="-122"/>
                </a:rPr>
                <a:t>term</a:t>
              </a:r>
              <a:endParaRPr lang="en-US" altLang="zh-CN" sz="1800" b="0" i="0" dirty="0">
                <a:solidFill>
                  <a:srgbClr val="FF3300"/>
                </a:solidFill>
                <a:ea typeface="宋体" pitchFamily="2" charset="-122"/>
              </a:endParaRPr>
            </a:p>
            <a:p>
              <a:r>
                <a:rPr lang="en-US" altLang="zh-CN" sz="1800" b="0" i="0" dirty="0">
                  <a:solidFill>
                    <a:srgbClr val="FF3300"/>
                  </a:solidFill>
                  <a:ea typeface="宋体" pitchFamily="2" charset="-122"/>
                </a:rPr>
                <a:t>vectors</a:t>
              </a:r>
            </a:p>
          </p:txBody>
        </p:sp>
      </p:grpSp>
      <p:grpSp>
        <p:nvGrpSpPr>
          <p:cNvPr id="972848" name="Group 48"/>
          <p:cNvGrpSpPr>
            <a:grpSpLocks/>
          </p:cNvGrpSpPr>
          <p:nvPr/>
        </p:nvGrpSpPr>
        <p:grpSpPr bwMode="auto">
          <a:xfrm>
            <a:off x="6779192" y="2065042"/>
            <a:ext cx="2328863" cy="646113"/>
            <a:chOff x="4368" y="1392"/>
            <a:chExt cx="1467" cy="407"/>
          </a:xfrm>
        </p:grpSpPr>
        <p:sp>
          <p:nvSpPr>
            <p:cNvPr id="972829" name="Rectangle 29"/>
            <p:cNvSpPr>
              <a:spLocks noChangeArrowheads="1"/>
            </p:cNvSpPr>
            <p:nvPr/>
          </p:nvSpPr>
          <p:spPr bwMode="auto">
            <a:xfrm>
              <a:off x="4368" y="1440"/>
              <a:ext cx="48" cy="240"/>
            </a:xfrm>
            <a:prstGeom prst="rect">
              <a:avLst/>
            </a:prstGeom>
            <a:solidFill>
              <a:srgbClr val="3399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2830" name="Rectangle 30"/>
            <p:cNvSpPr>
              <a:spLocks noChangeArrowheads="1"/>
            </p:cNvSpPr>
            <p:nvPr/>
          </p:nvSpPr>
          <p:spPr bwMode="auto">
            <a:xfrm>
              <a:off x="4464" y="1440"/>
              <a:ext cx="48" cy="240"/>
            </a:xfrm>
            <a:prstGeom prst="rect">
              <a:avLst/>
            </a:prstGeom>
            <a:solidFill>
              <a:srgbClr val="3399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2831" name="Rectangle 31"/>
            <p:cNvSpPr>
              <a:spLocks noChangeArrowheads="1"/>
            </p:cNvSpPr>
            <p:nvPr/>
          </p:nvSpPr>
          <p:spPr bwMode="auto">
            <a:xfrm>
              <a:off x="4752" y="1440"/>
              <a:ext cx="48" cy="240"/>
            </a:xfrm>
            <a:prstGeom prst="rect">
              <a:avLst/>
            </a:prstGeom>
            <a:solidFill>
              <a:srgbClr val="3399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2832" name="Text Box 32"/>
            <p:cNvSpPr txBox="1">
              <a:spLocks noChangeArrowheads="1"/>
            </p:cNvSpPr>
            <p:nvPr/>
          </p:nvSpPr>
          <p:spPr bwMode="auto">
            <a:xfrm>
              <a:off x="4465" y="1392"/>
              <a:ext cx="29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0" i="0">
                  <a:ea typeface="宋体" pitchFamily="2" charset="-122"/>
                </a:rPr>
                <a:t>...</a:t>
              </a:r>
            </a:p>
          </p:txBody>
        </p:sp>
        <p:sp>
          <p:nvSpPr>
            <p:cNvPr id="972833" name="Text Box 33"/>
            <p:cNvSpPr txBox="1">
              <a:spLocks noChangeArrowheads="1"/>
            </p:cNvSpPr>
            <p:nvPr/>
          </p:nvSpPr>
          <p:spPr bwMode="auto">
            <a:xfrm>
              <a:off x="4806" y="1392"/>
              <a:ext cx="1029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 b="0" i="0" dirty="0">
                  <a:solidFill>
                    <a:srgbClr val="0033CC"/>
                  </a:solidFill>
                  <a:ea typeface="宋体" pitchFamily="2" charset="-122"/>
                </a:rPr>
                <a:t>LSA </a:t>
              </a:r>
              <a:r>
                <a:rPr lang="en-US" altLang="zh-CN" sz="1800" b="0" i="0" dirty="0" smtClean="0">
                  <a:solidFill>
                    <a:srgbClr val="0033CC"/>
                  </a:solidFill>
                  <a:ea typeface="宋体" pitchFamily="2" charset="-122"/>
                </a:rPr>
                <a:t>document</a:t>
              </a:r>
              <a:endParaRPr lang="en-US" altLang="zh-CN" sz="1800" b="0" i="0" dirty="0">
                <a:solidFill>
                  <a:srgbClr val="0033CC"/>
                </a:solidFill>
                <a:ea typeface="宋体" pitchFamily="2" charset="-122"/>
              </a:endParaRPr>
            </a:p>
            <a:p>
              <a:r>
                <a:rPr lang="en-US" altLang="zh-CN" sz="1800" b="0" i="0" dirty="0">
                  <a:solidFill>
                    <a:srgbClr val="0033CC"/>
                  </a:solidFill>
                  <a:ea typeface="宋体" pitchFamily="2" charset="-122"/>
                </a:rPr>
                <a:t>vectors</a:t>
              </a:r>
            </a:p>
          </p:txBody>
        </p:sp>
        <p:sp>
          <p:nvSpPr>
            <p:cNvPr id="972834" name="Line 34"/>
            <p:cNvSpPr>
              <a:spLocks noChangeShapeType="1"/>
            </p:cNvSpPr>
            <p:nvPr/>
          </p:nvSpPr>
          <p:spPr bwMode="auto">
            <a:xfrm>
              <a:off x="4608" y="1728"/>
              <a:ext cx="241" cy="1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72847" name="Group 47"/>
          <p:cNvGrpSpPr>
            <a:grpSpLocks/>
          </p:cNvGrpSpPr>
          <p:nvPr/>
        </p:nvGrpSpPr>
        <p:grpSpPr bwMode="auto">
          <a:xfrm>
            <a:off x="3752601" y="2141240"/>
            <a:ext cx="2952750" cy="931863"/>
            <a:chOff x="2448" y="1440"/>
            <a:chExt cx="1860" cy="587"/>
          </a:xfrm>
        </p:grpSpPr>
        <p:sp>
          <p:nvSpPr>
            <p:cNvPr id="972806" name="Text Box 6"/>
            <p:cNvSpPr txBox="1">
              <a:spLocks noChangeArrowheads="1"/>
            </p:cNvSpPr>
            <p:nvPr/>
          </p:nvSpPr>
          <p:spPr bwMode="auto">
            <a:xfrm>
              <a:off x="2448" y="1524"/>
              <a:ext cx="26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0">
                  <a:ea typeface="宋体" pitchFamily="2" charset="-122"/>
                  <a:sym typeface="Symbol" pitchFamily="18" charset="2"/>
                </a:rPr>
                <a:t>=</a:t>
              </a:r>
            </a:p>
          </p:txBody>
        </p:sp>
        <p:sp>
          <p:nvSpPr>
            <p:cNvPr id="972814" name="Rectangle 14"/>
            <p:cNvSpPr>
              <a:spLocks noChangeArrowheads="1"/>
            </p:cNvSpPr>
            <p:nvPr/>
          </p:nvSpPr>
          <p:spPr bwMode="auto">
            <a:xfrm>
              <a:off x="3504" y="1440"/>
              <a:ext cx="804" cy="240"/>
            </a:xfrm>
            <a:prstGeom prst="rect">
              <a:avLst/>
            </a:prstGeom>
            <a:solidFill>
              <a:srgbClr val="3399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2815" name="Rectangle 15"/>
            <p:cNvSpPr>
              <a:spLocks noChangeArrowheads="1"/>
            </p:cNvSpPr>
            <p:nvPr/>
          </p:nvSpPr>
          <p:spPr bwMode="auto">
            <a:xfrm>
              <a:off x="2798" y="1448"/>
              <a:ext cx="274" cy="579"/>
            </a:xfrm>
            <a:prstGeom prst="rect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2818" name="Rectangle 18"/>
            <p:cNvSpPr>
              <a:spLocks noChangeArrowheads="1"/>
            </p:cNvSpPr>
            <p:nvPr/>
          </p:nvSpPr>
          <p:spPr bwMode="auto">
            <a:xfrm>
              <a:off x="3168" y="1440"/>
              <a:ext cx="240" cy="24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2819" name="Line 19"/>
            <p:cNvSpPr>
              <a:spLocks noChangeShapeType="1"/>
            </p:cNvSpPr>
            <p:nvPr/>
          </p:nvSpPr>
          <p:spPr bwMode="auto">
            <a:xfrm>
              <a:off x="3168" y="1440"/>
              <a:ext cx="225" cy="2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972839" name="Picture 39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6" y="1665"/>
              <a:ext cx="179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72840" name="Picture 40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3" y="1482"/>
              <a:ext cx="193" cy="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72841" name="Picture 41" descr="txp_fig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5" y="1491"/>
              <a:ext cx="179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72844" name="Group 44"/>
          <p:cNvGrpSpPr>
            <a:grpSpLocks/>
          </p:cNvGrpSpPr>
          <p:nvPr/>
        </p:nvGrpSpPr>
        <p:grpSpPr bwMode="auto">
          <a:xfrm>
            <a:off x="2450851" y="2117428"/>
            <a:ext cx="1270000" cy="919162"/>
            <a:chOff x="1628" y="1425"/>
            <a:chExt cx="800" cy="579"/>
          </a:xfrm>
        </p:grpSpPr>
        <p:sp>
          <p:nvSpPr>
            <p:cNvPr id="972805" name="Rectangle 5"/>
            <p:cNvSpPr>
              <a:spLocks noChangeArrowheads="1"/>
            </p:cNvSpPr>
            <p:nvPr/>
          </p:nvSpPr>
          <p:spPr bwMode="auto">
            <a:xfrm>
              <a:off x="1628" y="1425"/>
              <a:ext cx="800" cy="579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972842" name="Picture 42" descr="txp_fig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0" y="1667"/>
              <a:ext cx="124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" name="组合 1"/>
          <p:cNvGrpSpPr/>
          <p:nvPr/>
        </p:nvGrpSpPr>
        <p:grpSpPr>
          <a:xfrm>
            <a:off x="3995936" y="4725144"/>
            <a:ext cx="1077539" cy="830997"/>
            <a:chOff x="4402137" y="5011316"/>
            <a:chExt cx="1077539" cy="830997"/>
          </a:xfrm>
        </p:grpSpPr>
        <p:sp>
          <p:nvSpPr>
            <p:cNvPr id="52" name="Text Box 36"/>
            <p:cNvSpPr txBox="1">
              <a:spLocks noChangeArrowheads="1"/>
            </p:cNvSpPr>
            <p:nvPr/>
          </p:nvSpPr>
          <p:spPr bwMode="auto">
            <a:xfrm>
              <a:off x="4402137" y="5011316"/>
              <a:ext cx="1077539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800" b="0" i="0" dirty="0">
                  <a:ea typeface="宋体" pitchFamily="2" charset="-122"/>
                </a:rPr>
                <a:t>&lt;</a:t>
              </a:r>
              <a:r>
                <a:rPr lang="en-US" altLang="zh-CN" i="0" dirty="0">
                  <a:ea typeface="宋体" pitchFamily="2" charset="-122"/>
                </a:rPr>
                <a:t> </a:t>
              </a:r>
              <a:r>
                <a:rPr lang="en-US" altLang="zh-CN" i="0" dirty="0" smtClean="0">
                  <a:ea typeface="宋体" pitchFamily="2" charset="-122"/>
                </a:rPr>
                <a:t> </a:t>
              </a:r>
              <a:r>
                <a:rPr lang="en-US" altLang="zh-CN" sz="2000" i="0" dirty="0" smtClean="0">
                  <a:ea typeface="宋体" pitchFamily="2" charset="-122"/>
                </a:rPr>
                <a:t>, </a:t>
              </a:r>
              <a:r>
                <a:rPr lang="en-US" altLang="zh-CN" i="0" dirty="0" smtClean="0">
                  <a:ea typeface="宋体" pitchFamily="2" charset="-122"/>
                </a:rPr>
                <a:t> </a:t>
              </a:r>
              <a:r>
                <a:rPr lang="en-US" altLang="zh-CN" sz="4800" b="0" i="0" dirty="0">
                  <a:ea typeface="宋体" pitchFamily="2" charset="-122"/>
                </a:rPr>
                <a:t>&gt;</a:t>
              </a:r>
            </a:p>
          </p:txBody>
        </p:sp>
        <p:sp>
          <p:nvSpPr>
            <p:cNvPr id="53" name="Rectangle 37"/>
            <p:cNvSpPr>
              <a:spLocks noChangeArrowheads="1"/>
            </p:cNvSpPr>
            <p:nvPr/>
          </p:nvSpPr>
          <p:spPr bwMode="auto">
            <a:xfrm rot="5400000">
              <a:off x="4622131" y="5412160"/>
              <a:ext cx="406400" cy="74613"/>
            </a:xfrm>
            <a:prstGeom prst="rect">
              <a:avLst/>
            </a:prstGeom>
            <a:solidFill>
              <a:srgbClr val="0070C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endParaRPr lang="zh-CN" altLang="zh-CN" i="0">
                <a:solidFill>
                  <a:srgbClr val="C0C0C0"/>
                </a:solidFill>
              </a:endParaRPr>
            </a:p>
          </p:txBody>
        </p:sp>
        <p:sp>
          <p:nvSpPr>
            <p:cNvPr id="54" name="Rectangle 38"/>
            <p:cNvSpPr>
              <a:spLocks noChangeArrowheads="1"/>
            </p:cNvSpPr>
            <p:nvPr/>
          </p:nvSpPr>
          <p:spPr bwMode="auto">
            <a:xfrm rot="5400000">
              <a:off x="4852318" y="5412160"/>
              <a:ext cx="406400" cy="74613"/>
            </a:xfrm>
            <a:prstGeom prst="rect">
              <a:avLst/>
            </a:prstGeom>
            <a:solidFill>
              <a:srgbClr val="0070C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endParaRPr lang="zh-CN" altLang="zh-CN" i="0">
                <a:solidFill>
                  <a:srgbClr val="C0C0C0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963363" y="2038846"/>
            <a:ext cx="2713038" cy="2359025"/>
            <a:chOff x="963363" y="2038846"/>
            <a:chExt cx="2713038" cy="2359025"/>
          </a:xfrm>
        </p:grpSpPr>
        <p:grpSp>
          <p:nvGrpSpPr>
            <p:cNvPr id="972845" name="Group 45"/>
            <p:cNvGrpSpPr>
              <a:grpSpLocks/>
            </p:cNvGrpSpPr>
            <p:nvPr/>
          </p:nvGrpSpPr>
          <p:grpSpPr bwMode="auto">
            <a:xfrm>
              <a:off x="963363" y="2209503"/>
              <a:ext cx="1571625" cy="1379538"/>
              <a:chOff x="691" y="1483"/>
              <a:chExt cx="990" cy="869"/>
            </a:xfrm>
          </p:grpSpPr>
          <p:sp>
            <p:nvSpPr>
              <p:cNvPr id="972807" name="Rectangle 7"/>
              <p:cNvSpPr>
                <a:spLocks noChangeArrowheads="1"/>
              </p:cNvSpPr>
              <p:nvPr/>
            </p:nvSpPr>
            <p:spPr bwMode="auto">
              <a:xfrm>
                <a:off x="691" y="1620"/>
                <a:ext cx="816" cy="47"/>
              </a:xfrm>
              <a:prstGeom prst="rect">
                <a:avLst/>
              </a:prstGeom>
              <a:solidFill>
                <a:srgbClr val="C0C0C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 i="0">
                  <a:solidFill>
                    <a:srgbClr val="C0C0C0"/>
                  </a:solidFill>
                </a:endParaRPr>
              </a:p>
            </p:txBody>
          </p:sp>
          <p:sp>
            <p:nvSpPr>
              <p:cNvPr id="972809" name="Line 9"/>
              <p:cNvSpPr>
                <a:spLocks noChangeShapeType="1"/>
              </p:cNvSpPr>
              <p:nvPr/>
            </p:nvSpPr>
            <p:spPr bwMode="auto">
              <a:xfrm>
                <a:off x="1311" y="1483"/>
                <a:ext cx="241" cy="1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2810" name="Text Box 10"/>
              <p:cNvSpPr txBox="1">
                <a:spLocks noChangeArrowheads="1"/>
              </p:cNvSpPr>
              <p:nvPr/>
            </p:nvSpPr>
            <p:spPr bwMode="auto">
              <a:xfrm>
                <a:off x="979" y="1668"/>
                <a:ext cx="29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 b="0" i="0" dirty="0">
                    <a:ea typeface="宋体" pitchFamily="2" charset="-122"/>
                  </a:rPr>
                  <a:t>...</a:t>
                </a:r>
              </a:p>
            </p:txBody>
          </p:sp>
          <p:sp>
            <p:nvSpPr>
              <p:cNvPr id="972812" name="Line 12"/>
              <p:cNvSpPr>
                <a:spLocks noChangeShapeType="1"/>
              </p:cNvSpPr>
              <p:nvPr/>
            </p:nvSpPr>
            <p:spPr bwMode="auto">
              <a:xfrm rot="5400000">
                <a:off x="1537" y="2207"/>
                <a:ext cx="288" cy="1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2816" name="Rectangle 16"/>
              <p:cNvSpPr>
                <a:spLocks noChangeArrowheads="1"/>
              </p:cNvSpPr>
              <p:nvPr/>
            </p:nvSpPr>
            <p:spPr bwMode="auto">
              <a:xfrm>
                <a:off x="691" y="1717"/>
                <a:ext cx="816" cy="47"/>
              </a:xfrm>
              <a:prstGeom prst="rect">
                <a:avLst/>
              </a:prstGeom>
              <a:solidFill>
                <a:srgbClr val="C0C0C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 i="0">
                  <a:solidFill>
                    <a:srgbClr val="C0C0C0"/>
                  </a:solidFill>
                </a:endParaRPr>
              </a:p>
            </p:txBody>
          </p:sp>
          <p:sp>
            <p:nvSpPr>
              <p:cNvPr id="972817" name="Rectangle 17"/>
              <p:cNvSpPr>
                <a:spLocks noChangeArrowheads="1"/>
              </p:cNvSpPr>
              <p:nvPr/>
            </p:nvSpPr>
            <p:spPr bwMode="auto">
              <a:xfrm>
                <a:off x="691" y="1909"/>
                <a:ext cx="816" cy="47"/>
              </a:xfrm>
              <a:prstGeom prst="rect">
                <a:avLst/>
              </a:prstGeom>
              <a:solidFill>
                <a:srgbClr val="C0C0C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 i="0">
                  <a:solidFill>
                    <a:srgbClr val="C0C0C0"/>
                  </a:solidFill>
                </a:endParaRPr>
              </a:p>
            </p:txBody>
          </p:sp>
        </p:grpSp>
        <p:sp>
          <p:nvSpPr>
            <p:cNvPr id="51" name="Text Box 26"/>
            <p:cNvSpPr txBox="1">
              <a:spLocks noChangeArrowheads="1"/>
            </p:cNvSpPr>
            <p:nvPr/>
          </p:nvSpPr>
          <p:spPr bwMode="auto">
            <a:xfrm>
              <a:off x="963363" y="2038846"/>
              <a:ext cx="77152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 b="0" i="0" dirty="0">
                  <a:ea typeface="宋体" pitchFamily="2" charset="-122"/>
                </a:rPr>
                <a:t>terms</a:t>
              </a: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2258763" y="3055639"/>
              <a:ext cx="1417638" cy="1342232"/>
              <a:chOff x="2258763" y="3055639"/>
              <a:chExt cx="1417638" cy="1342232"/>
            </a:xfrm>
          </p:grpSpPr>
          <p:grpSp>
            <p:nvGrpSpPr>
              <p:cNvPr id="972846" name="Group 46"/>
              <p:cNvGrpSpPr>
                <a:grpSpLocks/>
              </p:cNvGrpSpPr>
              <p:nvPr/>
            </p:nvGrpSpPr>
            <p:grpSpPr bwMode="auto">
              <a:xfrm>
                <a:off x="2838201" y="3055639"/>
                <a:ext cx="838200" cy="838200"/>
                <a:chOff x="1872" y="2016"/>
                <a:chExt cx="528" cy="528"/>
              </a:xfrm>
            </p:grpSpPr>
            <p:sp>
              <p:nvSpPr>
                <p:cNvPr id="972822" name="Rectangle 22"/>
                <p:cNvSpPr>
                  <a:spLocks noChangeArrowheads="1"/>
                </p:cNvSpPr>
                <p:nvPr/>
              </p:nvSpPr>
              <p:spPr bwMode="auto">
                <a:xfrm rot="5400000">
                  <a:off x="1632" y="2256"/>
                  <a:ext cx="528" cy="48"/>
                </a:xfrm>
                <a:prstGeom prst="rect">
                  <a:avLst/>
                </a:prstGeom>
                <a:solidFill>
                  <a:srgbClr val="C0C0C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ot="10800000" vert="eaVert" wrap="none" anchor="ctr"/>
                <a:lstStyle/>
                <a:p>
                  <a:endParaRPr lang="zh-CN" altLang="zh-CN" i="0">
                    <a:solidFill>
                      <a:srgbClr val="C0C0C0"/>
                    </a:solidFill>
                  </a:endParaRPr>
                </a:p>
              </p:txBody>
            </p:sp>
            <p:sp>
              <p:nvSpPr>
                <p:cNvPr id="972823" name="Rectangle 23"/>
                <p:cNvSpPr>
                  <a:spLocks noChangeArrowheads="1"/>
                </p:cNvSpPr>
                <p:nvPr/>
              </p:nvSpPr>
              <p:spPr bwMode="auto">
                <a:xfrm rot="5400000">
                  <a:off x="1728" y="2256"/>
                  <a:ext cx="528" cy="48"/>
                </a:xfrm>
                <a:prstGeom prst="rect">
                  <a:avLst/>
                </a:prstGeom>
                <a:solidFill>
                  <a:srgbClr val="C0C0C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ot="10800000" vert="eaVert" wrap="none" anchor="ctr"/>
                <a:lstStyle/>
                <a:p>
                  <a:endParaRPr lang="zh-CN" altLang="zh-CN" i="0">
                    <a:solidFill>
                      <a:srgbClr val="C0C0C0"/>
                    </a:solidFill>
                  </a:endParaRPr>
                </a:p>
              </p:txBody>
            </p:sp>
            <p:sp>
              <p:nvSpPr>
                <p:cNvPr id="972824" name="Rectangle 24"/>
                <p:cNvSpPr>
                  <a:spLocks noChangeArrowheads="1"/>
                </p:cNvSpPr>
                <p:nvPr/>
              </p:nvSpPr>
              <p:spPr bwMode="auto">
                <a:xfrm rot="5400000">
                  <a:off x="2112" y="2256"/>
                  <a:ext cx="528" cy="48"/>
                </a:xfrm>
                <a:prstGeom prst="rect">
                  <a:avLst/>
                </a:prstGeom>
                <a:solidFill>
                  <a:srgbClr val="C0C0C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ot="10800000" vert="eaVert" wrap="none" anchor="ctr"/>
                <a:lstStyle/>
                <a:p>
                  <a:endParaRPr lang="zh-CN" altLang="zh-CN" i="0">
                    <a:solidFill>
                      <a:srgbClr val="C0C0C0"/>
                    </a:solidFill>
                  </a:endParaRPr>
                </a:p>
              </p:txBody>
            </p:sp>
            <p:sp>
              <p:nvSpPr>
                <p:cNvPr id="972825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016" y="2160"/>
                  <a:ext cx="29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b="0" i="0" dirty="0">
                      <a:ea typeface="宋体" pitchFamily="2" charset="-122"/>
                    </a:rPr>
                    <a:t>...</a:t>
                  </a:r>
                </a:p>
              </p:txBody>
            </p:sp>
          </p:grpSp>
          <p:sp>
            <p:nvSpPr>
              <p:cNvPr id="55" name="Text Box 8"/>
              <p:cNvSpPr txBox="1">
                <a:spLocks noChangeArrowheads="1"/>
              </p:cNvSpPr>
              <p:nvPr/>
            </p:nvSpPr>
            <p:spPr bwMode="auto">
              <a:xfrm>
                <a:off x="2258763" y="4031158"/>
                <a:ext cx="129540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800" b="0" i="0" dirty="0">
                    <a:ea typeface="宋体" pitchFamily="2" charset="-122"/>
                  </a:rPr>
                  <a:t>documents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334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72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972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72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972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\usepackage{color}&#10;\usepackage{amsmath}&#10;\usepackage{amsfonts}&#10;\newcommand{\RR}{\mathbb R}&#10;\pagestyle{empty}&#10;\begin{document}&#10;\begin{align*}&#10;\hat {\bf X} \end{align*}&#10;\end{document}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54"/>
  <p:tag name="BOXHEIGHT" val="421"/>
  <p:tag name="BOXFONT" val="10"/>
  <p:tag name="BOXWRAP" val="True"/>
  <p:tag name="WORKAROUNDTRANSPARENCYBUG" val="False"/>
  <p:tag name="ALLOWFONTSUBSTITUTION" val="False"/>
  <p:tag name="BITMAPFORMAT" val="png256"/>
  <p:tag name="ORIGWIDTH" val="9"/>
  <p:tag name="PICTUREFILESIZE" val="163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\usepackage{color}&#10;\usepackage{amsmath}&#10;\usepackage{amsfonts}&#10;\newcommand{\RR}{\mathbb R}&#10;\pagestyle{empty}&#10;\begin{document}&#10;\begin{align*}&#10;{\bf U}_k \end{align*}&#10;\end{document}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54"/>
  <p:tag name="BOXHEIGHT" val="421"/>
  <p:tag name="BOXFONT" val="10"/>
  <p:tag name="BOXWRAP" val="True"/>
  <p:tag name="WORKAROUNDTRANSPARENCYBUG" val="False"/>
  <p:tag name="ALLOWFONTSUBSTITUTION" val="False"/>
  <p:tag name="BITMAPFORMAT" val="png256"/>
  <p:tag name="ORIGWIDTH" val="13"/>
  <p:tag name="PICTUREFILESIZE" val="163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\usepackage{color}&#10;\usepackage{amsmath}&#10;\usepackage{amsfonts}&#10;\newcommand{\RR}{\mathbb R}&#10;\pagestyle{empty}&#10;\begin{document}&#10;\begin{align*}&#10;{\bf V}'_k \end{align*}&#10;\end{document}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54"/>
  <p:tag name="BOXHEIGHT" val="421"/>
  <p:tag name="BOXFONT" val="10"/>
  <p:tag name="BOXWRAP" val="True"/>
  <p:tag name="WORKAROUNDTRANSPARENCYBUG" val="False"/>
  <p:tag name="ALLOWFONTSUBSTITUTION" val="False"/>
  <p:tag name="BITMAPFORMAT" val="png256"/>
  <p:tag name="ORIGWIDTH" val="14"/>
  <p:tag name="PICTUREFILESIZE" val="202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\usepackage{color}&#10;\usepackage{amsmath}&#10;\usepackage{amsfonts}&#10;\newcommand{\RR}{\mathbb R}&#10;\pagestyle{empty}&#10;\begin{document}&#10;\begin{align*}&#10;{\bf \Sigma}_k \end{align*}&#10;\end{document}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421"/>
  <p:tag name="BOXFONT" val="10"/>
  <p:tag name="BOXWRAP" val="True"/>
  <p:tag name="WORKAROUNDTRANSPARENCYBUG" val="False"/>
  <p:tag name="ALLOWFONTSUBSTITUTION" val="False"/>
  <p:tag name="BITMAPFORMAT" val="png256"/>
  <p:tag name="ORIGWIDTH" val="13"/>
  <p:tag name="PICTUREFILESIZE" val="196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\usepackage{amsmath}&#10;\pagestyle{empty}&#10;\begin{document}&#10;$${P}(w|z; \pi)$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421"/>
  <p:tag name="BOXFONT" val="10"/>
  <p:tag name="BOXWRAP" val="False"/>
  <p:tag name="WORKAROUNDTRANSPARENCYBUG" val="False"/>
  <p:tag name="ALLOWFONTSUBSTITUTION" val="False"/>
  <p:tag name="BITMAPFORMAT" val="bmpmono"/>
  <p:tag name="ORIGWIDTH" val="41"/>
  <p:tag name="PICTUREFILESIZE" val="1616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\usepackage{amsmath}&#10;\pagestyle{empty}&#10;\begin{document}&#10;$${P}(z|d; \theta)$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421"/>
  <p:tag name="BOXFONT" val="10"/>
  <p:tag name="BOXWRAP" val="False"/>
  <p:tag name="WORKAROUNDTRANSPARENCYBUG" val="False"/>
  <p:tag name="ALLOWFONTSUBSTITUTION" val="False"/>
  <p:tag name="BITMAPFORMAT" val="bmpmono"/>
  <p:tag name="ORIGWIDTH" val="37"/>
  <p:tag name="PICTUREFILESIZE" val="1470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\pagestyle{empty}&#10;\usepackage{color}&#10;\usepackage{amsmath}&#10;\renewcommand{\P}{{\bf P}}&#10;\begin{document}&#10;$$&#10;l(\theta,\pi; {\bf N}) = \sum_{d,w} n(d,w) \log (&#10;{\color{red} \sum_z P(w|z; \theta) P(z|d; \pi)}&#10;)&#10;$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54"/>
  <p:tag name="BOXHEIGHT" val="421"/>
  <p:tag name="BOXFONT" val="10"/>
  <p:tag name="BOXWRAP" val="False"/>
  <p:tag name="WORKAROUNDTRANSPARENCYBUG" val="False"/>
  <p:tag name="ALLOWFONTSUBSTITUTION" val="False"/>
  <p:tag name="BITMAPFORMAT" val="png256"/>
  <p:tag name="ORIGWIDTH" val="217"/>
  <p:tag name="PICTUREFILESIZE" val="20632"/>
</p:tagLst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自定义 5">
      <a:majorFont>
        <a:latin typeface="Palatino Linotype"/>
        <a:ea typeface="黑体"/>
        <a:cs typeface=""/>
      </a:majorFont>
      <a:minorFont>
        <a:latin typeface="Palatino Linotype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32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32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01_Intro_DM</Template>
  <TotalTime>18430</TotalTime>
  <Words>759</Words>
  <Application>Microsoft Office PowerPoint</Application>
  <PresentationFormat>全屏显示(4:3)</PresentationFormat>
  <Paragraphs>259</Paragraphs>
  <Slides>24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宋体</vt:lpstr>
      <vt:lpstr>黑体</vt:lpstr>
      <vt:lpstr>Arial</vt:lpstr>
      <vt:lpstr>Calibri</vt:lpstr>
      <vt:lpstr>Cambria Math</vt:lpstr>
      <vt:lpstr>Helvetica</vt:lpstr>
      <vt:lpstr>Palatino Linotype</vt:lpstr>
      <vt:lpstr>Symbol</vt:lpstr>
      <vt:lpstr>Times</vt:lpstr>
      <vt:lpstr>Times New Roman</vt:lpstr>
      <vt:lpstr>Trebuchet MS</vt:lpstr>
      <vt:lpstr>Wingdings</vt:lpstr>
      <vt:lpstr>Capsules</vt:lpstr>
      <vt:lpstr>公式</vt:lpstr>
      <vt:lpstr>Salton’s Vector Space Model (Prior to 1988)</vt:lpstr>
      <vt:lpstr>Query</vt:lpstr>
      <vt:lpstr>Problem of Vector Space Model</vt:lpstr>
      <vt:lpstr>Problem of PCA</vt:lpstr>
      <vt:lpstr>Singular Value Decomposition (SVD)</vt:lpstr>
      <vt:lpstr>SVD: Low-rank Approximation</vt:lpstr>
      <vt:lpstr>Low rank approximation by SVD</vt:lpstr>
      <vt:lpstr>SVD Solution of PCA</vt:lpstr>
      <vt:lpstr>Latent Semantic Analysis (Indexing)</vt:lpstr>
      <vt:lpstr>Latent Semantic Analysis</vt:lpstr>
      <vt:lpstr>Matrix Factorization</vt:lpstr>
      <vt:lpstr>What Is Matrix Factorization?</vt:lpstr>
      <vt:lpstr>Why Matrix Factorization?</vt:lpstr>
      <vt:lpstr>Relation to Dimensionality Reduction</vt:lpstr>
      <vt:lpstr>PowerPoint 演示文稿</vt:lpstr>
      <vt:lpstr>PowerPoint 演示文稿</vt:lpstr>
      <vt:lpstr>Nonnegative Matrix Factorization</vt:lpstr>
      <vt:lpstr>Non-negative Matrix Factorization</vt:lpstr>
      <vt:lpstr>Optimization Problems</vt:lpstr>
      <vt:lpstr>NMF Optimization (Euclidean Distance)</vt:lpstr>
      <vt:lpstr>Multiplicative Update Rules</vt:lpstr>
      <vt:lpstr>NMF vs PLSA</vt:lpstr>
      <vt:lpstr>Sparse Coding</vt:lpstr>
      <vt:lpstr>Matrix Factorization: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Artificial Intelligence</dc:title>
  <dc:creator>dcai</dc:creator>
  <cp:lastModifiedBy>Deng Cai</cp:lastModifiedBy>
  <cp:revision>705</cp:revision>
  <dcterms:created xsi:type="dcterms:W3CDTF">2010-09-01T11:19:15Z</dcterms:created>
  <dcterms:modified xsi:type="dcterms:W3CDTF">2020-06-14T08:06:13Z</dcterms:modified>
</cp:coreProperties>
</file>