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2"/>
  </p:notesMasterIdLst>
  <p:handoutMasterIdLst>
    <p:handoutMasterId r:id="rId53"/>
  </p:handoutMasterIdLst>
  <p:sldIdLst>
    <p:sldId id="378" r:id="rId2"/>
    <p:sldId id="737" r:id="rId3"/>
    <p:sldId id="853" r:id="rId4"/>
    <p:sldId id="886" r:id="rId5"/>
    <p:sldId id="571" r:id="rId6"/>
    <p:sldId id="506" r:id="rId7"/>
    <p:sldId id="507" r:id="rId8"/>
    <p:sldId id="895" r:id="rId9"/>
    <p:sldId id="890" r:id="rId10"/>
    <p:sldId id="867" r:id="rId11"/>
    <p:sldId id="575" r:id="rId12"/>
    <p:sldId id="869" r:id="rId13"/>
    <p:sldId id="870" r:id="rId14"/>
    <p:sldId id="871" r:id="rId15"/>
    <p:sldId id="686" r:id="rId16"/>
    <p:sldId id="695" r:id="rId17"/>
    <p:sldId id="684" r:id="rId18"/>
    <p:sldId id="888" r:id="rId19"/>
    <p:sldId id="579" r:id="rId20"/>
    <p:sldId id="580" r:id="rId21"/>
    <p:sldId id="583" r:id="rId22"/>
    <p:sldId id="584" r:id="rId23"/>
    <p:sldId id="581" r:id="rId24"/>
    <p:sldId id="582" r:id="rId25"/>
    <p:sldId id="893" r:id="rId26"/>
    <p:sldId id="585" r:id="rId27"/>
    <p:sldId id="586" r:id="rId28"/>
    <p:sldId id="891" r:id="rId29"/>
    <p:sldId id="587" r:id="rId30"/>
    <p:sldId id="588" r:id="rId31"/>
    <p:sldId id="892" r:id="rId32"/>
    <p:sldId id="674" r:id="rId33"/>
    <p:sldId id="872" r:id="rId34"/>
    <p:sldId id="679" r:id="rId35"/>
    <p:sldId id="889" r:id="rId36"/>
    <p:sldId id="681" r:id="rId37"/>
    <p:sldId id="693" r:id="rId38"/>
    <p:sldId id="662" r:id="rId39"/>
    <p:sldId id="894" r:id="rId40"/>
    <p:sldId id="664" r:id="rId41"/>
    <p:sldId id="666" r:id="rId42"/>
    <p:sldId id="675" r:id="rId43"/>
    <p:sldId id="676" r:id="rId44"/>
    <p:sldId id="677" r:id="rId45"/>
    <p:sldId id="559" r:id="rId46"/>
    <p:sldId id="731" r:id="rId47"/>
    <p:sldId id="633" r:id="rId48"/>
    <p:sldId id="635" r:id="rId49"/>
    <p:sldId id="611" r:id="rId50"/>
    <p:sldId id="89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666699"/>
    <a:srgbClr val="9999FF"/>
    <a:srgbClr val="008080"/>
    <a:srgbClr val="FF9966"/>
    <a:srgbClr val="FF9933"/>
    <a:srgbClr val="FFFF00"/>
    <a:srgbClr val="757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9"/>
    <p:restoredTop sz="88640"/>
  </p:normalViewPr>
  <p:slideViewPr>
    <p:cSldViewPr showGuides="1">
      <p:cViewPr varScale="1">
        <p:scale>
          <a:sx n="87" d="100"/>
          <a:sy n="87" d="100"/>
        </p:scale>
        <p:origin x="82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lrTx/>
            </a:pPr>
            <a:fld id="{9A0DB2DC-4C9A-4742-B13C-FB6460FD3503}" type="slidenum">
              <a:rPr lang="zh-CN" altLang="en-US" sz="1200" dirty="0">
                <a:latin typeface="Times New Roman" panose="02020603050405020304" pitchFamily="6" charset="0"/>
              </a:rPr>
              <a:pPr lvl="0" algn="r" eaLnBrk="1" hangingPunct="1">
                <a:buClrTx/>
              </a:pPr>
              <a:t>‹#›</a:t>
            </a:fld>
            <a:endParaRPr lang="zh-CN" altLang="en-US" sz="1200" dirty="0">
              <a:latin typeface="Times New Roman" panose="02020603050405020304" pitchFamily="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lrTx/>
            </a:pPr>
            <a:fld id="{9A0DB2DC-4C9A-4742-B13C-FB6460FD3503}" type="slidenum">
              <a:rPr lang="zh-CN" altLang="en-US" sz="1200" dirty="0">
                <a:latin typeface="Times New Roman" panose="02020603050405020304" pitchFamily="6" charset="0"/>
              </a:rPr>
              <a:pPr lvl="0" algn="r" eaLnBrk="1" hangingPunct="1">
                <a:buClrTx/>
              </a:pPr>
              <a:t>‹#›</a:t>
            </a:fld>
            <a:endParaRPr lang="zh-CN" altLang="en-US" sz="1200" dirty="0">
              <a:latin typeface="Times New Roman" panose="02020603050405020304" pitchFamily="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6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000" dirty="0"/>
              <a:t>分两次课：第一次（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）主要讲解递归知识点；</a:t>
            </a:r>
            <a:endParaRPr kumimoji="1" lang="en-US" altLang="zh-CN" sz="2000" dirty="0"/>
          </a:p>
          <a:p>
            <a:r>
              <a:rPr kumimoji="1" lang="zh-CN" altLang="en-US" sz="2000" dirty="0"/>
              <a:t>第二次（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）模块化开发，大程序案例作业介绍</a:t>
            </a:r>
          </a:p>
        </p:txBody>
      </p:sp>
    </p:spTree>
    <p:extLst>
      <p:ext uri="{BB962C8B-B14F-4D97-AF65-F5344CB8AC3E}">
        <p14:creationId xmlns:p14="http://schemas.microsoft.com/office/powerpoint/2010/main" val="279115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532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4386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《MISRA-C-:2004》</a:t>
            </a:r>
          </a:p>
          <a:p>
            <a:pPr lvl="0"/>
            <a:r>
              <a:rPr lang="zh-CN" altLang="en-US" dirty="0"/>
              <a:t>规则</a:t>
            </a:r>
            <a:r>
              <a:rPr lang="en-US" altLang="zh-CN" dirty="0"/>
              <a:t>2.4</a:t>
            </a:r>
            <a:r>
              <a:rPr lang="zh-CN" altLang="en-US" dirty="0"/>
              <a:t>（建议）： 代码段不应被“注释掉”（</a:t>
            </a:r>
            <a:r>
              <a:rPr lang="en-US" altLang="zh-CN" dirty="0"/>
              <a:t>comment out</a:t>
            </a:r>
            <a:r>
              <a:rPr lang="zh-CN" altLang="en-US" dirty="0"/>
              <a:t>）。 当源代码段不需要被编译时，应该使用条件编译来完成（如带有注释的</a:t>
            </a:r>
            <a:r>
              <a:rPr lang="en-US" altLang="zh-CN" dirty="0"/>
              <a:t>#if</a:t>
            </a:r>
            <a:r>
              <a:rPr lang="zh-CN" altLang="en-US" dirty="0"/>
              <a:t>或</a:t>
            </a:r>
            <a:r>
              <a:rPr lang="en-US" altLang="zh-CN" dirty="0"/>
              <a:t>#ifdef</a:t>
            </a:r>
            <a:r>
              <a:rPr lang="zh-CN" altLang="en-US" dirty="0"/>
              <a:t>结构）。为这种目的使用注释的开始和结束标记是危险的，因为</a:t>
            </a:r>
            <a:r>
              <a:rPr lang="en-US" altLang="zh-CN" dirty="0"/>
              <a:t>C</a:t>
            </a:r>
            <a:r>
              <a:rPr lang="zh-CN" altLang="en-US" dirty="0"/>
              <a:t>不支持嵌套的注释，而且已经存在于代码段中的任何注释将影响执行的结果。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/>
            <a:r>
              <a:rPr lang="zh-CN" altLang="en-US" dirty="0">
                <a:latin typeface="Calibri" panose="020F0502020204030204" pitchFamily="6" charset="0"/>
              </a:rPr>
              <a:t>在其他文件中只要包含了</a:t>
            </a:r>
            <a:r>
              <a:rPr lang="en-US" altLang="zh-CN" dirty="0" err="1">
                <a:latin typeface="Calibri" panose="020F0502020204030204" pitchFamily="6" charset="0"/>
              </a:rPr>
              <a:t>header.h</a:t>
            </a:r>
            <a:r>
              <a:rPr lang="zh-CN" altLang="en-US" dirty="0">
                <a:latin typeface="Calibri" panose="020F0502020204030204" pitchFamily="6" charset="0"/>
              </a:rPr>
              <a:t>就会独立的解释</a:t>
            </a:r>
            <a:r>
              <a:rPr lang="en-US" altLang="zh-CN" dirty="0">
                <a:latin typeface="Calibri" panose="020F0502020204030204" pitchFamily="6" charset="0"/>
              </a:rPr>
              <a:t>,</a:t>
            </a:r>
            <a:r>
              <a:rPr lang="zh-CN" altLang="en-US" dirty="0">
                <a:latin typeface="Calibri" panose="020F0502020204030204" pitchFamily="6" charset="0"/>
              </a:rPr>
              <a:t>然后每个</a:t>
            </a:r>
            <a:r>
              <a:rPr lang="en-US" altLang="zh-CN" dirty="0">
                <a:latin typeface="Calibri" panose="020F0502020204030204" pitchFamily="6" charset="0"/>
              </a:rPr>
              <a:t>.c</a:t>
            </a:r>
            <a:r>
              <a:rPr lang="zh-CN" altLang="en-US" dirty="0">
                <a:latin typeface="Calibri" panose="020F0502020204030204" pitchFamily="6" charset="0"/>
              </a:rPr>
              <a:t>文件生成独立的标示符。在编译器链接时，就会将工程中所有的符号整合在一起，由于文件中有重名变量，于是就出现了重复定义的错误。</a:t>
            </a:r>
            <a:endParaRPr lang="zh-CN" altLang="en-US" dirty="0"/>
          </a:p>
        </p:txBody>
      </p:sp>
      <p:sp>
        <p:nvSpPr>
          <p:cNvPr id="146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zh-CN" altLang="en-US" sz="1300" dirty="0"/>
              <a:pPr lvl="0" algn="r" eaLnBrk="1" hangingPunct="1">
                <a:buClrTx/>
              </a:pPr>
              <a:t>41</a:t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1">
              <a:lnSpc>
                <a:spcPct val="150000"/>
              </a:lnSpc>
              <a:buClr>
                <a:srgbClr val="FFC000"/>
              </a:buClr>
              <a:buSzPct val="80000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帮助我们认清存储类型的大小，却不能保证可移植性。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Times New Roman" panose="02020603050405020304" pitchFamily="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546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</a:t>
            </a:r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2:</a:t>
            </a:r>
            <a:r>
              <a:rPr lang="en" altLang="zh-CN" sz="3200" b="0" dirty="0"/>
              <a:t>CJH_ZTC20</a:t>
            </a:r>
            <a:r>
              <a:rPr lang="en-US" altLang="zh-CN" sz="3200" b="0" dirty="0"/>
              <a:t>20</a:t>
            </a:r>
            <a:r>
              <a:rPr lang="en" altLang="zh-CN" sz="3200" b="0" dirty="0"/>
              <a:t>_EXAM02[</a:t>
            </a:r>
            <a:r>
              <a:rPr lang="zh-CN" altLang="en-US" sz="3200" b="0" dirty="0"/>
              <a:t>计平时成绩</a:t>
            </a:r>
            <a:r>
              <a:rPr lang="en-US" altLang="zh-CN" sz="3200" b="0" dirty="0"/>
              <a:t>]</a:t>
            </a:r>
            <a:endParaRPr lang="en-US" altLang="zh-CN" sz="5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分享码 </a:t>
            </a:r>
            <a:r>
              <a:rPr lang="en" altLang="zh-CN" sz="2800" dirty="0"/>
              <a:t>2723CBA29A9D6FF7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9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42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>
                <a:latin typeface="Times New Roman" panose="02020603050405020304" pitchFamily="6" charset="0"/>
                <a:ea typeface="MS PGothic" panose="020B0600070205080204" pitchFamily="6" charset="-128"/>
              </a:rPr>
              <a:pPr lvl="0" algn="r" eaLnBrk="1" hangingPunct="1">
                <a:buClrTx/>
              </a:pPr>
              <a:t>49</a:t>
            </a:fld>
            <a:endParaRPr lang="en-US" altLang="zh-CN" sz="1200" dirty="0">
              <a:latin typeface="Times New Roman" panose="02020603050405020304" pitchFamily="6" charset="0"/>
              <a:ea typeface="MS PGothic" panose="020B0600070205080204" pitchFamily="6" charset="-128"/>
            </a:endParaRPr>
          </a:p>
        </p:txBody>
      </p:sp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>
              <a:alpha val="100000"/>
            </a:srgbClr>
          </a:solidFill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lstStyle/>
          <a:p>
            <a:pPr lvl="0"/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6" charset="0"/>
                <a:ea typeface="宋体" panose="02010600030101010101" pitchFamily="2" charset="-122"/>
                <a:cs typeface="宋体" panose="02010600030101010101" pitchFamily="2" charset="-122"/>
              </a:rPr>
              <a:t>2723CBA29A9D6FF7</a:t>
            </a:r>
            <a:endParaRPr lang="zh-CN" altLang="en-US" dirty="0">
              <a:ea typeface="MS PGothic" panose="020B0600070205080204" pitchFamily="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多文件的关联与文件包含</a:t>
            </a:r>
            <a:endParaRPr lang="en-US" altLang="zh-CN" dirty="0"/>
          </a:p>
          <a:p>
            <a:r>
              <a:rPr lang="zh-CN" altLang="en-US" dirty="0"/>
              <a:t>多重定义的避免与条件编译指令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47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50000"/>
              </a:lnSpc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认识把单个程序分为多个单独模块的重要性</a:t>
            </a:r>
          </a:p>
          <a:p>
            <a:pPr marL="285750" lvl="0" indent="-285750">
              <a:lnSpc>
                <a:spcPct val="150000"/>
              </a:lnSpc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理解在一个模块里需要在多个函数调用之间保存状态信息</a:t>
            </a:r>
          </a:p>
          <a:p>
            <a:pPr marL="285750" lvl="0" indent="-285750">
              <a:lnSpc>
                <a:spcPct val="150000"/>
              </a:lnSpc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能够使用全局变量来表示在跨函数调用中所需维护的状态信息</a:t>
            </a:r>
          </a:p>
          <a:p>
            <a:pPr marL="285750" lvl="0" indent="-285750">
              <a:lnSpc>
                <a:spcPct val="150000"/>
              </a:lnSpc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认识到过度使用全局变量的危险性</a:t>
            </a:r>
          </a:p>
          <a:p>
            <a:pPr marL="285750" lvl="0" indent="-285750">
              <a:lnSpc>
                <a:spcPct val="150000"/>
              </a:lnSpc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能够使用</a:t>
            </a:r>
            <a:r>
              <a:rPr lang="en-US" altLang="zh-CN" dirty="0">
                <a:solidFill>
                  <a:srgbClr val="0D0D0D"/>
                </a:solidFill>
                <a:latin typeface="华文细黑" panose="02010600040101010101" pitchFamily="6" charset="-122"/>
                <a:cs typeface="Times New Roman" panose="02020603050405020304" pitchFamily="6" charset="0"/>
              </a:rPr>
              <a:t>static</a:t>
            </a:r>
            <a:r>
              <a:rPr lang="zh-CN" altLang="en-US" dirty="0">
                <a:solidFill>
                  <a:srgbClr val="0D0D0D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关键字来保证一个模块中的函数和全局变量的私有性</a:t>
            </a:r>
          </a:p>
          <a:p>
            <a:pPr marL="285750" lvl="0" indent="-285750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54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91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12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64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763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24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9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2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8794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>
              <a:buClrTx/>
            </a:pPr>
            <a:fld id="{9A0DB2DC-4C9A-4742-B13C-FB6460FD3503}" type="slidenum">
              <a:rPr lang="zh-CN" altLang="en-US" sz="1200" dirty="0">
                <a:latin typeface="Arial Black" panose="020B0A04020102020204" pitchFamily="6" charset="0"/>
              </a:rPr>
              <a:pPr algn="r" eaLnBrk="1" hangingPunct="1">
                <a:buClrTx/>
              </a:pPr>
              <a:t>‹#›</a:t>
            </a:fld>
            <a:endParaRPr lang="zh-CN" altLang="en-US" sz="1200" dirty="0">
              <a:latin typeface="Arial Black" panose="020B0A04020102020204" pitchFamily="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4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65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1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7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981200"/>
            <a:ext cx="10972800" cy="3886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69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21867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3340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6448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39833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8742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134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525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06711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84190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5197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22703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0971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48004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6569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1pPr>
            <a:lvl2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2pPr>
            <a:lvl3pPr>
              <a:defRPr sz="2000">
                <a:latin typeface="Times New Roman" panose="02020603050405020304" pitchFamily="6" charset="0"/>
                <a:cs typeface="Times New Roman" panose="02020603050405020304" pitchFamily="6" charset="0"/>
              </a:defRPr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2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5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60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78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66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16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74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6" charset="0"/>
              </a:defRPr>
            </a:lvl1pPr>
          </a:lstStyle>
          <a:p>
            <a:pPr lvl="0" eaLnBrk="1" hangingPunct="1">
              <a:buClrTx/>
            </a:pPr>
            <a:fld id="{9A0DB2DC-4C9A-4742-B13C-FB6460FD3503}" type="slidenum">
              <a:rPr lang="zh-CN" altLang="en-US" dirty="0"/>
              <a:pPr lvl="0" eaLnBrk="1" hangingPunct="1">
                <a:buClrTx/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33636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109728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681" r:id="rId21"/>
    <p:sldLayoutId id="2147483682" r:id="rId22"/>
    <p:sldLayoutId id="2147483685" r:id="rId23"/>
    <p:sldLayoutId id="2147483686" r:id="rId24"/>
    <p:sldLayoutId id="2147483687" r:id="rId25"/>
    <p:sldLayoutId id="2147483688" r:id="rId26"/>
    <p:sldLayoutId id="2147483665" r:id="rId2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SimHei" panose="02010609060101010101" pitchFamily="49" charset="-122"/>
          <a:ea typeface="SimHei" panose="02010609060101010101" pitchFamily="49" charset="-122"/>
          <a:cs typeface="SimHei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0" i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Microsoft YaHei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STZhongsong" panose="02010600040101010101" pitchFamily="2" charset="-122"/>
          <a:ea typeface="STZhongsong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STZhongsong" panose="02010600040101010101" pitchFamily="2" charset="-122"/>
          <a:ea typeface="STZhongsong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STZhongsong" panose="02010600040101010101" pitchFamily="2" charset="-122"/>
          <a:ea typeface="STZhongsong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STZhongsong" panose="02010600040101010101" pitchFamily="2" charset="-122"/>
          <a:ea typeface="STZhongsong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intia.c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8">
            <a:extLst>
              <a:ext uri="{FF2B5EF4-FFF2-40B4-BE49-F238E27FC236}">
                <a16:creationId xmlns:a16="http://schemas.microsoft.com/office/drawing/2014/main" id="{D7CFF738-1CBE-5343-B20E-8A79DC2DED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31704" y="1772816"/>
            <a:ext cx="6667872" cy="22098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程序设计专题</a:t>
            </a:r>
            <a:endParaRPr lang="zh-CN" altLang="en-US" dirty="0"/>
          </a:p>
        </p:txBody>
      </p:sp>
      <p:sp>
        <p:nvSpPr>
          <p:cNvPr id="15362" name="Rectangle 1029">
            <a:extLst>
              <a:ext uri="{FF2B5EF4-FFF2-40B4-BE49-F238E27FC236}">
                <a16:creationId xmlns:a16="http://schemas.microsoft.com/office/drawing/2014/main" id="{48C3602A-A0CC-F348-9665-A80A25F1E0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40238" y="4652963"/>
            <a:ext cx="6227762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陈建海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计算机学院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48820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14146" y="615826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10.3.4 </a:t>
            </a:r>
            <a:r>
              <a:rPr lang="zh-CN" altLang="en-US" dirty="0">
                <a:latin typeface="Arial" charset="0"/>
                <a:ea typeface="宋体" charset="0"/>
              </a:rPr>
              <a:t>文件包含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146" y="1772816"/>
            <a:ext cx="11449272" cy="3384376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系统库文件以</a:t>
            </a:r>
            <a:r>
              <a:rPr lang="en-US" altLang="zh-CN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stdio.h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、</a:t>
            </a:r>
            <a:r>
              <a:rPr lang="en-US" altLang="zh-CN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math.h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等形式供编程者使用</a:t>
            </a:r>
          </a:p>
          <a:p>
            <a:pPr algn="just" eaLnBrk="1" hangingPunct="1"/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实际应用系统往往有许多特定的宏定义（</a:t>
            </a: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#define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），这些定义部分的代码会以</a:t>
            </a: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.h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的形式组织、使用，</a:t>
            </a:r>
            <a:r>
              <a:rPr lang="en-US" altLang="zh-CN" dirty="0">
                <a:solidFill>
                  <a:srgbClr val="C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.h</a:t>
            </a:r>
            <a:r>
              <a:rPr lang="zh-CN" altLang="en-US" dirty="0">
                <a:solidFill>
                  <a:srgbClr val="C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文件称为头文件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；</a:t>
            </a:r>
          </a:p>
          <a:p>
            <a:pPr algn="just" eaLnBrk="1" hangingPunct="1"/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问题：如何把若干</a:t>
            </a: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.h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头文件连接成一个完整的可执行程序？</a:t>
            </a:r>
          </a:p>
          <a:p>
            <a:pPr lvl="1" algn="just" eaLnBrk="1" hangingPunct="1"/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文件包含 </a:t>
            </a: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5577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/>
          </p:cNvSpPr>
          <p:nvPr>
            <p:ph type="title"/>
          </p:nvPr>
        </p:nvSpPr>
        <p:spPr>
          <a:xfrm>
            <a:off x="695400" y="529432"/>
            <a:ext cx="2592387" cy="59531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4000" dirty="0"/>
              <a:t>文件包含</a:t>
            </a:r>
          </a:p>
        </p:txBody>
      </p:sp>
      <p:sp>
        <p:nvSpPr>
          <p:cNvPr id="513026" name="Rectangle 2"/>
          <p:cNvSpPr>
            <a:spLocks noGrp="1"/>
          </p:cNvSpPr>
          <p:nvPr>
            <p:ph idx="1"/>
          </p:nvPr>
        </p:nvSpPr>
        <p:spPr>
          <a:xfrm>
            <a:off x="479376" y="1556792"/>
            <a:ext cx="11233248" cy="4995193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格式</a:t>
            </a:r>
          </a:p>
          <a:p>
            <a:pPr lvl="1" algn="just" eaLnBrk="1" hangingPunct="1">
              <a:lnSpc>
                <a:spcPct val="124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solidFill>
                  <a:schemeClr val="bg2"/>
                </a:solidFill>
              </a:rPr>
              <a:t> # </a:t>
            </a:r>
            <a:r>
              <a:rPr lang="en-US" altLang="zh-CN" dirty="0">
                <a:solidFill>
                  <a:schemeClr val="bg2"/>
                </a:solidFill>
              </a:rPr>
              <a:t>include &lt;</a:t>
            </a:r>
            <a:r>
              <a:rPr lang="zh-CN" altLang="en-US" dirty="0">
                <a:solidFill>
                  <a:schemeClr val="bg2"/>
                </a:solidFill>
              </a:rPr>
              <a:t>需包含的文件名&gt;</a:t>
            </a:r>
          </a:p>
          <a:p>
            <a:pPr lvl="1" algn="just" eaLnBrk="1" hangingPunct="1"/>
            <a:r>
              <a:rPr lang="zh-CN" altLang="en-US" dirty="0">
                <a:solidFill>
                  <a:schemeClr val="bg2"/>
                </a:solidFill>
              </a:rPr>
              <a:t> # </a:t>
            </a:r>
            <a:r>
              <a:rPr lang="en-US" altLang="zh-CN" dirty="0">
                <a:solidFill>
                  <a:schemeClr val="bg2"/>
                </a:solidFill>
              </a:rPr>
              <a:t>include “</a:t>
            </a:r>
            <a:r>
              <a:rPr lang="zh-CN" altLang="en-US" dirty="0">
                <a:solidFill>
                  <a:schemeClr val="bg2"/>
                </a:solidFill>
              </a:rPr>
              <a:t>需包含的文件名”</a:t>
            </a:r>
          </a:p>
          <a:p>
            <a:pPr algn="just" eaLnBrk="1" hangingPunct="1"/>
            <a:r>
              <a:rPr lang="zh-CN" altLang="en-US" dirty="0"/>
              <a:t>作用</a:t>
            </a:r>
          </a:p>
          <a:p>
            <a:pPr lvl="1" algn="just" eaLnBrk="1" hangingPunct="1">
              <a:buNone/>
            </a:pPr>
            <a:r>
              <a:rPr lang="zh-CN" altLang="en-US" dirty="0"/>
              <a:t>把指定的文件模块内容插入到 #</a:t>
            </a:r>
            <a:r>
              <a:rPr lang="en-US" altLang="zh-CN" dirty="0"/>
              <a:t>include </a:t>
            </a:r>
            <a:r>
              <a:rPr lang="zh-CN" altLang="en-US" dirty="0"/>
              <a:t>所在的位置，当程序编译连接时，系统会把所有 #</a:t>
            </a:r>
            <a:r>
              <a:rPr lang="en-US" altLang="zh-CN" dirty="0"/>
              <a:t>include </a:t>
            </a:r>
            <a:r>
              <a:rPr lang="zh-CN" altLang="en-US" dirty="0"/>
              <a:t>指定的文件拼接生成可执行代码。</a:t>
            </a:r>
          </a:p>
          <a:p>
            <a:pPr algn="just" eaLnBrk="1" hangingPunct="1"/>
            <a:r>
              <a:rPr lang="zh-CN" altLang="en-US" dirty="0"/>
              <a:t>注意</a:t>
            </a:r>
          </a:p>
          <a:p>
            <a:pPr lvl="1" algn="just" eaLnBrk="1" hangingPunct="1"/>
            <a:r>
              <a:rPr lang="zh-CN" altLang="en-US" dirty="0"/>
              <a:t>编译预处理命令，以</a:t>
            </a:r>
            <a:r>
              <a:rPr lang="zh-CN" altLang="en-US" dirty="0">
                <a:solidFill>
                  <a:srgbClr val="C00000"/>
                </a:solidFill>
              </a:rPr>
              <a:t>#</a:t>
            </a:r>
            <a:r>
              <a:rPr lang="zh-CN" altLang="en-US" dirty="0"/>
              <a:t>开头。</a:t>
            </a:r>
          </a:p>
          <a:p>
            <a:pPr lvl="1" algn="just" eaLnBrk="1" hangingPunct="1"/>
            <a:r>
              <a:rPr lang="zh-CN" altLang="en-US" dirty="0"/>
              <a:t>在程序编译时起作用，不是真正的</a:t>
            </a:r>
            <a:r>
              <a:rPr lang="en-US" altLang="zh-CN" dirty="0"/>
              <a:t>C</a:t>
            </a:r>
            <a:r>
              <a:rPr lang="zh-CN" altLang="en-US" dirty="0"/>
              <a:t>语句，行尾没有分号。</a:t>
            </a:r>
            <a:endParaRPr lang="zh-CN" altLang="zh-CN" dirty="0"/>
          </a:p>
        </p:txBody>
      </p:sp>
      <p:sp>
        <p:nvSpPr>
          <p:cNvPr id="513028" name="AutoShape 4"/>
          <p:cNvSpPr/>
          <p:nvPr/>
        </p:nvSpPr>
        <p:spPr>
          <a:xfrm>
            <a:off x="6312024" y="1746697"/>
            <a:ext cx="1951038" cy="427037"/>
          </a:xfrm>
          <a:prstGeom prst="borderCallout1">
            <a:avLst>
              <a:gd name="adj1" fmla="val 27237"/>
              <a:gd name="adj2" fmla="val -1235"/>
              <a:gd name="adj3" fmla="val 113638"/>
              <a:gd name="adj4" fmla="val -31224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pPr algn="ctr" eaLnBrk="1" hangingPunct="1">
              <a:buClrTx/>
            </a:pPr>
            <a:r>
              <a:rPr lang="zh-CN" altLang="en-US" sz="2400" b="1" dirty="0"/>
              <a:t>系统文件夹</a:t>
            </a:r>
          </a:p>
        </p:txBody>
      </p:sp>
      <p:sp>
        <p:nvSpPr>
          <p:cNvPr id="513029" name="AutoShape 5"/>
          <p:cNvSpPr/>
          <p:nvPr/>
        </p:nvSpPr>
        <p:spPr>
          <a:xfrm>
            <a:off x="4154438" y="3268217"/>
            <a:ext cx="3668713" cy="403225"/>
          </a:xfrm>
          <a:prstGeom prst="borderCallout2">
            <a:avLst>
              <a:gd name="adj1" fmla="val 28347"/>
              <a:gd name="adj2" fmla="val -2079"/>
              <a:gd name="adj3" fmla="val 28347"/>
              <a:gd name="adj4" fmla="val -9648"/>
              <a:gd name="adj5" fmla="val -49213"/>
              <a:gd name="adj6" fmla="val -17523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pPr algn="ctr" eaLnBrk="1" hangingPunct="1">
              <a:buClrTx/>
            </a:pPr>
            <a:r>
              <a:rPr lang="zh-CN" altLang="en-US" sz="2400" b="1" dirty="0"/>
              <a:t>当前文件夹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系统文件夹</a:t>
            </a:r>
          </a:p>
        </p:txBody>
      </p:sp>
    </p:spTree>
    <p:extLst>
      <p:ext uri="{BB962C8B-B14F-4D97-AF65-F5344CB8AC3E}">
        <p14:creationId xmlns:p14="http://schemas.microsoft.com/office/powerpoint/2010/main" val="2576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6" grpId="0" build="p"/>
      <p:bldP spid="513028" grpId="0" animBg="1"/>
      <p:bldP spid="5130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620714"/>
            <a:ext cx="10369152" cy="623728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10-7  </a:t>
            </a:r>
            <a:r>
              <a:rPr lang="zh-CN" altLang="en-US" sz="2400" dirty="0">
                <a:latin typeface="Arial" charset="0"/>
                <a:ea typeface="宋体" charset="0"/>
              </a:rPr>
              <a:t>将例</a:t>
            </a:r>
            <a:r>
              <a:rPr lang="en-US" altLang="zh-CN" sz="2400" dirty="0">
                <a:latin typeface="Arial" charset="0"/>
                <a:ea typeface="宋体" charset="0"/>
              </a:rPr>
              <a:t>10-5</a:t>
            </a:r>
            <a:r>
              <a:rPr lang="zh-CN" altLang="en-US" sz="2400" dirty="0">
                <a:latin typeface="Arial" charset="0"/>
                <a:ea typeface="宋体" charset="0"/>
              </a:rPr>
              <a:t>中长度转换的宏，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定义成头文件</a:t>
            </a:r>
            <a:r>
              <a:rPr lang="en-US" altLang="zh-CN" sz="2400" dirty="0" err="1">
                <a:latin typeface="Arial" charset="0"/>
                <a:ea typeface="宋体" charset="0"/>
              </a:rPr>
              <a:t>length.h</a:t>
            </a:r>
            <a:r>
              <a:rPr lang="zh-CN" altLang="en-US" sz="2400" dirty="0">
                <a:latin typeface="Arial" charset="0"/>
                <a:ea typeface="宋体" charset="0"/>
              </a:rPr>
              <a:t>，并写出主函数文件。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头文件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</a:rPr>
              <a:t>length.h</a:t>
            </a: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源程序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Mile_to_meter</a:t>
            </a:r>
            <a:r>
              <a:rPr lang="en-US" altLang="zh-CN" sz="2000" dirty="0">
                <a:latin typeface="Arial" charset="0"/>
                <a:ea typeface="宋体" charset="0"/>
              </a:rPr>
              <a:t> 1609		/* 1</a:t>
            </a:r>
            <a:r>
              <a:rPr lang="zh-CN" altLang="en-US" sz="2000" dirty="0">
                <a:latin typeface="Arial" charset="0"/>
                <a:ea typeface="宋体" charset="0"/>
              </a:rPr>
              <a:t>英里</a:t>
            </a:r>
            <a:r>
              <a:rPr lang="en-US" altLang="zh-CN" sz="2000" dirty="0">
                <a:latin typeface="Arial" charset="0"/>
                <a:ea typeface="宋体" charset="0"/>
              </a:rPr>
              <a:t>=1609</a:t>
            </a:r>
            <a:r>
              <a:rPr lang="zh-CN" altLang="en-US" sz="2000" dirty="0">
                <a:latin typeface="Arial" charset="0"/>
                <a:ea typeface="宋体" charset="0"/>
              </a:rPr>
              <a:t>米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Foot_to_centimeter</a:t>
            </a:r>
            <a:r>
              <a:rPr lang="en-US" altLang="zh-CN" sz="2000" dirty="0">
                <a:latin typeface="Arial" charset="0"/>
                <a:ea typeface="宋体" charset="0"/>
              </a:rPr>
              <a:t> 30.48	/* 1</a:t>
            </a:r>
            <a:r>
              <a:rPr lang="zh-CN" altLang="en-US" sz="2000" dirty="0">
                <a:latin typeface="Arial" charset="0"/>
                <a:ea typeface="宋体" charset="0"/>
              </a:rPr>
              <a:t>英尺</a:t>
            </a:r>
            <a:r>
              <a:rPr lang="en-US" altLang="zh-CN" sz="2000" dirty="0">
                <a:latin typeface="Arial" charset="0"/>
                <a:ea typeface="宋体" charset="0"/>
              </a:rPr>
              <a:t>=30.48</a:t>
            </a:r>
            <a:r>
              <a:rPr lang="zh-CN" altLang="en-US" sz="2000" dirty="0">
                <a:latin typeface="Arial" charset="0"/>
                <a:ea typeface="宋体" charset="0"/>
              </a:rPr>
              <a:t>厘米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Inch_to_centimeter</a:t>
            </a:r>
            <a:r>
              <a:rPr lang="en-US" altLang="zh-CN" sz="2000" dirty="0">
                <a:latin typeface="Arial" charset="0"/>
                <a:ea typeface="宋体" charset="0"/>
              </a:rPr>
              <a:t>  2.54 	/* 1</a:t>
            </a:r>
            <a:r>
              <a:rPr lang="zh-CN" altLang="en-US" sz="2000" dirty="0">
                <a:latin typeface="Arial" charset="0"/>
                <a:ea typeface="宋体" charset="0"/>
              </a:rPr>
              <a:t>英寸</a:t>
            </a:r>
            <a:r>
              <a:rPr lang="en-US" altLang="zh-CN" sz="2000" dirty="0">
                <a:latin typeface="Arial" charset="0"/>
                <a:ea typeface="宋体" charset="0"/>
              </a:rPr>
              <a:t>=2.54</a:t>
            </a:r>
            <a:r>
              <a:rPr lang="zh-CN" altLang="en-US" sz="2000" dirty="0">
                <a:latin typeface="Arial" charset="0"/>
                <a:ea typeface="宋体" charset="0"/>
              </a:rPr>
              <a:t>厘米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160000"/>
              </a:lnSpc>
              <a:buFont typeface="Wingdings" charset="0"/>
              <a:buNone/>
            </a:pP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主函数文件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</a:rPr>
              <a:t>prog.c</a:t>
            </a: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源程序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#include&lt;</a:t>
            </a:r>
            <a:r>
              <a:rPr lang="en-US" altLang="zh-CN" sz="20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0"/>
              </a:rPr>
              <a:t>#include “</a:t>
            </a:r>
            <a:r>
              <a:rPr lang="en-US" altLang="zh-CN" sz="2000" dirty="0" err="1">
                <a:solidFill>
                  <a:srgbClr val="0033CC"/>
                </a:solidFill>
                <a:latin typeface="Arial" charset="0"/>
                <a:ea typeface="宋体" charset="0"/>
              </a:rPr>
              <a:t>length.h</a:t>
            </a: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sz="2000" dirty="0">
                <a:latin typeface="Arial" charset="0"/>
                <a:ea typeface="宋体" charset="0"/>
              </a:rPr>
              <a:t>		          /* </a:t>
            </a:r>
            <a:r>
              <a:rPr lang="zh-CN" altLang="en-US" sz="2000" dirty="0">
                <a:latin typeface="Arial" charset="0"/>
                <a:ea typeface="宋体" charset="0"/>
              </a:rPr>
              <a:t>包含自定义</a:t>
            </a:r>
            <a:r>
              <a:rPr lang="zh-CN" alt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宋体" charset="0"/>
              </a:rPr>
              <a:t>头文件</a:t>
            </a:r>
            <a:r>
              <a:rPr lang="zh-CN" altLang="en-US" sz="2000" dirty="0">
                <a:latin typeface="Arial" charset="0"/>
                <a:ea typeface="宋体" charset="0"/>
              </a:rPr>
              <a:t> *</a:t>
            </a:r>
            <a:r>
              <a:rPr lang="en-US" altLang="zh-CN" sz="2000" dirty="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main(void) 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float foot, inch, mile;	/* </a:t>
            </a:r>
            <a:r>
              <a:rPr lang="zh-CN" altLang="en-US" sz="2000" dirty="0">
                <a:latin typeface="Arial" charset="0"/>
                <a:ea typeface="宋体" charset="0"/>
              </a:rPr>
              <a:t>定义英里，英尺，英寸变量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("Input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mile,foot</a:t>
            </a:r>
            <a:r>
              <a:rPr lang="en-US" altLang="zh-CN" sz="2000" dirty="0">
                <a:latin typeface="Arial" charset="0"/>
                <a:ea typeface="宋体" charset="0"/>
              </a:rPr>
              <a:t> and inch:");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</a:rPr>
              <a:t>("%</a:t>
            </a:r>
            <a:r>
              <a:rPr lang="en-US" altLang="zh-CN" sz="2000" dirty="0" err="1">
                <a:latin typeface="Arial" charset="0"/>
                <a:ea typeface="宋体" charset="0"/>
              </a:rPr>
              <a:t>f%f%f</a:t>
            </a:r>
            <a:r>
              <a:rPr lang="en-US" altLang="zh-CN" sz="2000" dirty="0">
                <a:latin typeface="Arial" charset="0"/>
                <a:ea typeface="宋体" charset="0"/>
              </a:rPr>
              <a:t>", &amp;mile, &amp;foot, &amp;inch);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("%f miles=%f meters\n", mile, mile *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Mile_to_meter</a:t>
            </a:r>
            <a:r>
              <a:rPr lang="en-US" altLang="zh-CN" sz="20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1800" dirty="0">
                <a:latin typeface="Arial" charset="0"/>
                <a:ea typeface="宋体" charset="0"/>
              </a:rPr>
              <a:t>("%f feet=%f centimeters\n", foot, foot * </a:t>
            </a:r>
            <a:r>
              <a:rPr lang="en-US" altLang="zh-CN" sz="1800" dirty="0" err="1">
                <a:latin typeface="Arial" charset="0"/>
                <a:ea typeface="宋体" charset="0"/>
              </a:rPr>
              <a:t>Foot_to_centimeter</a:t>
            </a:r>
            <a:r>
              <a:rPr lang="en-US" altLang="zh-CN" sz="18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1800" dirty="0">
                <a:latin typeface="Arial" charset="0"/>
                <a:ea typeface="宋体" charset="0"/>
              </a:rPr>
              <a:t>("%f inches=%f centimeters\n", inch, inch * </a:t>
            </a:r>
            <a:r>
              <a:rPr lang="en-US" altLang="zh-CN" sz="1800" dirty="0" err="1">
                <a:latin typeface="Arial" charset="0"/>
                <a:ea typeface="宋体" charset="0"/>
              </a:rPr>
              <a:t>Inch_to_centimeter</a:t>
            </a:r>
            <a:r>
              <a:rPr lang="en-US" altLang="zh-CN" sz="1800" dirty="0">
                <a:latin typeface="Arial" charset="0"/>
                <a:ea typeface="宋体" charset="0"/>
              </a:rPr>
              <a:t>);</a:t>
            </a:r>
            <a:r>
              <a:rPr lang="en-US" altLang="zh-CN" sz="2000" dirty="0">
                <a:latin typeface="Arial" charset="0"/>
                <a:ea typeface="宋体" charset="0"/>
              </a:rPr>
              <a:t>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return 0;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5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171" name="Group 12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92779627"/>
              </p:ext>
            </p:extLst>
          </p:nvPr>
        </p:nvGraphicFramePr>
        <p:xfrm>
          <a:off x="269380" y="1557933"/>
          <a:ext cx="3959225" cy="1500187"/>
        </p:xfrm>
        <a:graphic>
          <a:graphicData uri="http://schemas.openxmlformats.org/drawingml/2006/table">
            <a:tbl>
              <a:tblPr/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47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头文件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length.h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71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Mile_to_meter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1609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Foot_to_centimeter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30.48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Inch_to_centimeter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2.54 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056" name="AutoShape 8"/>
          <p:cNvSpPr>
            <a:spLocks noChangeArrowheads="1"/>
          </p:cNvSpPr>
          <p:nvPr/>
        </p:nvSpPr>
        <p:spPr bwMode="auto">
          <a:xfrm>
            <a:off x="4355096" y="3258953"/>
            <a:ext cx="822325" cy="10810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auto">
          <a:xfrm>
            <a:off x="2079129" y="3213694"/>
            <a:ext cx="577850" cy="4318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4172" name="Group 12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82244771"/>
              </p:ext>
            </p:extLst>
          </p:nvPr>
        </p:nvGraphicFramePr>
        <p:xfrm>
          <a:off x="917079" y="3789957"/>
          <a:ext cx="3240088" cy="2927352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主函数文件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prog.c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954">
                <a:tc>
                  <a:txBody>
                    <a:bodyPr/>
                    <a:lstStyle/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#include&lt;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stdio.h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&gt;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#include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“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length.h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”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	</a:t>
                      </a: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int main(void)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{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  float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mile,foot,inch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;		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……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	 return 0;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}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55" name="Rectangle 71"/>
          <p:cNvSpPr>
            <a:spLocks noChangeArrowheads="1"/>
          </p:cNvSpPr>
          <p:nvPr/>
        </p:nvSpPr>
        <p:spPr bwMode="auto">
          <a:xfrm>
            <a:off x="3904755" y="2485032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085354" y="4502744"/>
            <a:ext cx="2357438" cy="285750"/>
          </a:xfrm>
          <a:prstGeom prst="rect">
            <a:avLst/>
          </a:prstGeom>
          <a:solidFill>
            <a:srgbClr val="9999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" name="矩形 41"/>
          <p:cNvSpPr>
            <a:spLocks noChangeArrowheads="1"/>
          </p:cNvSpPr>
          <p:nvPr/>
        </p:nvSpPr>
        <p:spPr bwMode="auto">
          <a:xfrm>
            <a:off x="5468118" y="3367697"/>
            <a:ext cx="3924300" cy="863600"/>
          </a:xfrm>
          <a:prstGeom prst="rect">
            <a:avLst/>
          </a:prstGeom>
          <a:solidFill>
            <a:srgbClr val="9999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6BE142-E042-3D4F-90B0-585EE4F47FEE}"/>
              </a:ext>
            </a:extLst>
          </p:cNvPr>
          <p:cNvSpPr/>
          <p:nvPr/>
        </p:nvSpPr>
        <p:spPr>
          <a:xfrm>
            <a:off x="5303912" y="3019332"/>
            <a:ext cx="4252712" cy="30839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…</a:t>
            </a:r>
            <a:r>
              <a:rPr lang="en-US" altLang="zh-CN" b="1" i="1" dirty="0">
                <a:solidFill>
                  <a:srgbClr val="FF0000"/>
                </a:solidFill>
                <a:latin typeface="宋体" charset="0"/>
                <a:ea typeface="宋体" charset="0"/>
                <a:cs typeface="Times New Roman" charset="0"/>
              </a:rPr>
              <a:t>  </a:t>
            </a:r>
            <a:r>
              <a:rPr lang="en-US" altLang="zh-CN" b="1" i="1" dirty="0" err="1">
                <a:solidFill>
                  <a:srgbClr val="FF0000"/>
                </a:solidFill>
                <a:latin typeface="宋体" charset="0"/>
                <a:ea typeface="宋体" charset="0"/>
                <a:cs typeface="Times New Roman" charset="0"/>
              </a:rPr>
              <a:t>stdio.h</a:t>
            </a:r>
            <a:r>
              <a:rPr lang="zh-CN" altLang="en-US" b="1" i="1" dirty="0">
                <a:solidFill>
                  <a:srgbClr val="FF0000"/>
                </a:solidFill>
                <a:latin typeface="宋体" charset="0"/>
                <a:ea typeface="宋体" charset="0"/>
                <a:cs typeface="Times New Roman" charset="0"/>
              </a:rPr>
              <a:t>的内容</a:t>
            </a:r>
            <a:endParaRPr lang="zh-CN" altLang="en-US" sz="1000" dirty="0">
              <a:latin typeface="Arial" charset="0"/>
              <a:ea typeface="宋体" charset="0"/>
              <a:cs typeface="宋体" charset="0"/>
            </a:endParaRPr>
          </a:p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#define </a:t>
            </a:r>
            <a:r>
              <a:rPr lang="en-US" altLang="zh-CN" dirty="0" err="1">
                <a:latin typeface="宋体" charset="0"/>
                <a:ea typeface="宋体" charset="0"/>
                <a:cs typeface="Times New Roman" charset="0"/>
              </a:rPr>
              <a:t>Mile_to_meter</a:t>
            </a: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 1609</a:t>
            </a:r>
          </a:p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#define </a:t>
            </a:r>
            <a:r>
              <a:rPr lang="en-US" altLang="zh-CN" dirty="0" err="1">
                <a:latin typeface="宋体" charset="0"/>
                <a:ea typeface="宋体" charset="0"/>
                <a:cs typeface="Times New Roman" charset="0"/>
              </a:rPr>
              <a:t>Foot_to_centimeter</a:t>
            </a: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 30.48</a:t>
            </a:r>
            <a:endParaRPr lang="en-US" altLang="zh-CN" sz="1000" dirty="0">
              <a:latin typeface="Arial" charset="0"/>
              <a:ea typeface="宋体" charset="0"/>
              <a:cs typeface="宋体" charset="0"/>
            </a:endParaRPr>
          </a:p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#define </a:t>
            </a:r>
            <a:r>
              <a:rPr lang="en-US" altLang="zh-CN" dirty="0" err="1">
                <a:latin typeface="宋体" charset="0"/>
                <a:ea typeface="宋体" charset="0"/>
                <a:cs typeface="Times New Roman" charset="0"/>
              </a:rPr>
              <a:t>Inch_to</a:t>
            </a: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_ centimeter 2.54 </a:t>
            </a:r>
            <a:endParaRPr lang="en-US" altLang="zh-CN" sz="1000" dirty="0">
              <a:latin typeface="Arial" charset="0"/>
              <a:ea typeface="宋体" charset="0"/>
              <a:cs typeface="宋体" charset="0"/>
            </a:endParaRPr>
          </a:p>
          <a:p>
            <a:pPr lvl="0" indent="228600" defTabSz="914400"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int main(void) </a:t>
            </a:r>
            <a:endParaRPr lang="en-US" altLang="zh-CN" sz="1000" dirty="0">
              <a:latin typeface="Arial" charset="0"/>
              <a:ea typeface="宋体" charset="0"/>
              <a:cs typeface="宋体" charset="0"/>
            </a:endParaRPr>
          </a:p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{ </a:t>
            </a:r>
            <a:endParaRPr lang="en-US" altLang="zh-CN" sz="1000" dirty="0">
              <a:latin typeface="Arial" charset="0"/>
              <a:ea typeface="宋体" charset="0"/>
              <a:cs typeface="宋体" charset="0"/>
            </a:endParaRPr>
          </a:p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   float </a:t>
            </a:r>
            <a:r>
              <a:rPr lang="en-US" altLang="zh-CN" dirty="0" err="1">
                <a:latin typeface="宋体" charset="0"/>
                <a:ea typeface="宋体" charset="0"/>
                <a:cs typeface="Times New Roman" charset="0"/>
              </a:rPr>
              <a:t>mile,foot,inch</a:t>
            </a: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;</a:t>
            </a:r>
          </a:p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宋体" charset="0"/>
                <a:ea typeface="宋体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宋体" charset="0"/>
                <a:cs typeface="Times New Roman" charset="0"/>
              </a:rPr>
              <a:t>……</a:t>
            </a:r>
            <a:endParaRPr lang="en-US" altLang="zh-CN" sz="1000" dirty="0">
              <a:latin typeface="Arial" charset="0"/>
              <a:ea typeface="宋体" charset="0"/>
              <a:cs typeface="宋体" charset="0"/>
            </a:endParaRPr>
          </a:p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   return 0;</a:t>
            </a:r>
            <a:endParaRPr lang="en-US" altLang="zh-CN" sz="1000" dirty="0">
              <a:latin typeface="Arial" charset="0"/>
              <a:ea typeface="宋体" charset="0"/>
              <a:cs typeface="宋体" charset="0"/>
            </a:endParaRPr>
          </a:p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}</a:t>
            </a:r>
            <a:endParaRPr lang="en-US" altLang="zh-CN" sz="40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D3BC21-183E-2643-B370-1A5027EC7CCC}"/>
              </a:ext>
            </a:extLst>
          </p:cNvPr>
          <p:cNvSpPr/>
          <p:nvPr/>
        </p:nvSpPr>
        <p:spPr>
          <a:xfrm>
            <a:off x="5303912" y="2636912"/>
            <a:ext cx="425271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宋体" charset="0"/>
                <a:ea typeface="宋体" charset="0"/>
                <a:cs typeface="Times New Roman" charset="0"/>
              </a:rPr>
              <a:t>编译连接后生成的程序</a:t>
            </a:r>
            <a:endParaRPr lang="zh-CN" altLang="en-US" sz="4000" b="1" dirty="0">
              <a:solidFill>
                <a:schemeClr val="bg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A5FC74-D31A-4848-92C9-A70FBD3D9702}"/>
              </a:ext>
            </a:extLst>
          </p:cNvPr>
          <p:cNvSpPr/>
          <p:nvPr/>
        </p:nvSpPr>
        <p:spPr>
          <a:xfrm>
            <a:off x="9816588" y="4902257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宋体" charset="0"/>
                <a:ea typeface="宋体" charset="0"/>
                <a:cs typeface="Times New Roman" charset="0"/>
              </a:rPr>
              <a:t>prog.c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4964B6-930A-6E40-B33C-13F14522A827}"/>
              </a:ext>
            </a:extLst>
          </p:cNvPr>
          <p:cNvSpPr/>
          <p:nvPr/>
        </p:nvSpPr>
        <p:spPr>
          <a:xfrm>
            <a:off x="9726772" y="360529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宋体" charset="0"/>
                <a:ea typeface="宋体" charset="0"/>
                <a:cs typeface="Times New Roman" charset="0"/>
              </a:rPr>
              <a:t>length.h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2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1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6" grpId="0" animBg="1"/>
      <p:bldP spid="514057" grpId="0" animBg="1"/>
      <p:bldP spid="42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1384" y="1557338"/>
            <a:ext cx="903605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dirty="0" err="1">
                <a:latin typeface="Arial" charset="0"/>
                <a:ea typeface="宋体" charset="0"/>
              </a:rPr>
              <a:t>ctype.h</a:t>
            </a:r>
            <a:r>
              <a:rPr lang="en-US" altLang="zh-CN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latin typeface="Arial" charset="0"/>
                <a:ea typeface="宋体" charset="0"/>
              </a:rPr>
              <a:t>字符处理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latin typeface="Arial" charset="0"/>
                <a:ea typeface="宋体" charset="0"/>
              </a:rPr>
              <a:t>math.h</a:t>
            </a:r>
            <a:r>
              <a:rPr lang="en-US" altLang="zh-CN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latin typeface="Arial" charset="0"/>
                <a:ea typeface="宋体" charset="0"/>
              </a:rPr>
              <a:t>与数学处理函数有关的说明与定义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latin typeface="Arial" charset="0"/>
                <a:ea typeface="宋体" charset="0"/>
              </a:rPr>
              <a:t>stdio.h</a:t>
            </a:r>
            <a:r>
              <a:rPr lang="en-US" altLang="zh-CN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latin typeface="Arial" charset="0"/>
                <a:ea typeface="宋体" charset="0"/>
              </a:rPr>
              <a:t>输入输出函数中使用的有关说明和定义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latin typeface="Arial" charset="0"/>
                <a:ea typeface="宋体" charset="0"/>
              </a:rPr>
              <a:t>string.h</a:t>
            </a:r>
            <a:r>
              <a:rPr lang="en-US" altLang="zh-CN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latin typeface="Arial" charset="0"/>
                <a:ea typeface="宋体" charset="0"/>
              </a:rPr>
              <a:t>字符串函数的有关说明和定义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latin typeface="Arial" charset="0"/>
                <a:ea typeface="宋体" charset="0"/>
              </a:rPr>
              <a:t>stddef.h</a:t>
            </a:r>
            <a:r>
              <a:rPr lang="en-US" altLang="zh-CN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latin typeface="Arial" charset="0"/>
                <a:ea typeface="宋体" charset="0"/>
              </a:rPr>
              <a:t>定义某些常用内容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latin typeface="Arial" charset="0"/>
                <a:ea typeface="宋体" charset="0"/>
              </a:rPr>
              <a:t>stdlib.h</a:t>
            </a:r>
            <a:r>
              <a:rPr lang="en-US" altLang="zh-CN" dirty="0">
                <a:latin typeface="Arial" charset="0"/>
                <a:ea typeface="宋体" charset="0"/>
              </a:rPr>
              <a:t>	 </a:t>
            </a:r>
            <a:r>
              <a:rPr lang="zh-CN" altLang="en-US" dirty="0">
                <a:latin typeface="Arial" charset="0"/>
                <a:ea typeface="宋体" charset="0"/>
              </a:rPr>
              <a:t>杂项说明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latin typeface="Arial" charset="0"/>
                <a:ea typeface="宋体" charset="0"/>
              </a:rPr>
              <a:t>time.h</a:t>
            </a:r>
            <a:r>
              <a:rPr lang="en-US" altLang="zh-CN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latin typeface="Arial" charset="0"/>
                <a:ea typeface="宋体" charset="0"/>
              </a:rPr>
              <a:t>支持系统时间函数	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900635" y="457201"/>
            <a:ext cx="8291513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黑体" charset="0"/>
                <a:cs typeface="黑体" charset="0"/>
              </a:rPr>
              <a:t>常用标准头文件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C8B06D-693C-7E4D-AB38-F7F999B13A1E}"/>
              </a:ext>
            </a:extLst>
          </p:cNvPr>
          <p:cNvSpPr txBox="1"/>
          <p:nvPr/>
        </p:nvSpPr>
        <p:spPr>
          <a:xfrm>
            <a:off x="695400" y="613306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包含的可能头文件</a:t>
            </a:r>
            <a:r>
              <a:rPr kumimoji="1" lang="en-US" altLang="zh-CN" b="1" dirty="0"/>
              <a:t>#include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8113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编译预处理主要功能</a:t>
            </a:r>
            <a:endParaRPr lang="en-US" altLang="zh-CN" dirty="0"/>
          </a:p>
        </p:txBody>
      </p:sp>
      <p:sp>
        <p:nvSpPr>
          <p:cNvPr id="84993" name="Rectangle 3"/>
          <p:cNvSpPr>
            <a:spLocks noGrp="1"/>
          </p:cNvSpPr>
          <p:nvPr>
            <p:ph idx="1"/>
          </p:nvPr>
        </p:nvSpPr>
        <p:spPr>
          <a:xfrm>
            <a:off x="628183" y="1852155"/>
            <a:ext cx="8070850" cy="3228975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 文件包含（#</a:t>
            </a:r>
            <a:r>
              <a:rPr lang="en-US" altLang="zh-CN" dirty="0"/>
              <a:t>include）</a:t>
            </a:r>
          </a:p>
          <a:p>
            <a:pPr algn="just" eaLnBrk="1" hangingPunct="1"/>
            <a:r>
              <a:rPr lang="zh-CN" altLang="en-US" dirty="0"/>
              <a:t> 宏定义（#</a:t>
            </a:r>
            <a:r>
              <a:rPr lang="en-US" altLang="zh-CN" dirty="0"/>
              <a:t>define）</a:t>
            </a:r>
          </a:p>
          <a:p>
            <a:pPr algn="just" eaLnBrk="1" hangingPunct="1"/>
            <a:r>
              <a:rPr lang="zh-CN" altLang="en-US" dirty="0"/>
              <a:t> 条件编译</a:t>
            </a:r>
          </a:p>
          <a:p>
            <a:pPr lvl="1" algn="just" eaLnBrk="1" hangingPunct="1"/>
            <a:endParaRPr lang="zh-CN" altLang="zh-CN" sz="2400" dirty="0">
              <a:latin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1D94E8-760A-4E43-A998-0F71D598D0E3}"/>
              </a:ext>
            </a:extLst>
          </p:cNvPr>
          <p:cNvSpPr txBox="1">
            <a:spLocks/>
          </p:cNvSpPr>
          <p:nvPr/>
        </p:nvSpPr>
        <p:spPr>
          <a:xfrm>
            <a:off x="5735960" y="1860996"/>
            <a:ext cx="3656076" cy="4248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914400" eaLnBrk="1" hangingPunct="1"/>
            <a:r>
              <a:rPr lang="zh-CN" altLang="en-US" kern="0" dirty="0"/>
              <a:t>条件编译</a:t>
            </a:r>
          </a:p>
          <a:p>
            <a:pPr lvl="1" algn="just" defTabSz="914400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kern="0" dirty="0"/>
              <a:t>#define  FLAG 1</a:t>
            </a:r>
          </a:p>
          <a:p>
            <a:pPr lvl="1" algn="just" defTabSz="914400" eaLnBrk="1" hangingPunct="1">
              <a:buFont typeface="Wingdings" panose="05000000000000000000" charset="0"/>
              <a:buNone/>
            </a:pPr>
            <a:r>
              <a:rPr lang="en-US" altLang="zh-CN" kern="0" dirty="0"/>
              <a:t>#if FLAG</a:t>
            </a:r>
          </a:p>
          <a:p>
            <a:pPr lvl="1" algn="just" defTabSz="914400" eaLnBrk="1" hangingPunct="1">
              <a:buFont typeface="Wingdings" panose="05000000000000000000" charset="0"/>
              <a:buNone/>
            </a:pPr>
            <a:r>
              <a:rPr lang="en-US" altLang="zh-CN" kern="0" dirty="0"/>
              <a:t>		   </a:t>
            </a:r>
            <a:r>
              <a:rPr lang="zh-CN" altLang="en-US" kern="0" dirty="0"/>
              <a:t>程序段</a:t>
            </a:r>
            <a:r>
              <a:rPr lang="en-US" altLang="zh-CN" kern="0" dirty="0"/>
              <a:t>1</a:t>
            </a:r>
          </a:p>
          <a:p>
            <a:pPr lvl="1" algn="just" defTabSz="914400" eaLnBrk="1" hangingPunct="1">
              <a:buFont typeface="Wingdings" panose="05000000000000000000" charset="0"/>
              <a:buNone/>
            </a:pPr>
            <a:r>
              <a:rPr lang="en-US" altLang="zh-CN" kern="0" dirty="0"/>
              <a:t>#else</a:t>
            </a:r>
          </a:p>
          <a:p>
            <a:pPr lvl="1" algn="just" defTabSz="914400" eaLnBrk="1" hangingPunct="1">
              <a:buFont typeface="Wingdings" panose="05000000000000000000" charset="0"/>
              <a:buNone/>
            </a:pPr>
            <a:r>
              <a:rPr lang="en-US" altLang="zh-CN" kern="0" dirty="0"/>
              <a:t>		   </a:t>
            </a:r>
            <a:r>
              <a:rPr lang="zh-CN" altLang="en-US" kern="0" dirty="0"/>
              <a:t>程序段</a:t>
            </a:r>
            <a:r>
              <a:rPr lang="en-US" altLang="zh-CN" kern="0" dirty="0"/>
              <a:t>2</a:t>
            </a:r>
          </a:p>
          <a:p>
            <a:pPr lvl="1" algn="just" defTabSz="914400" eaLnBrk="1" hangingPunct="1">
              <a:buFont typeface="Wingdings" panose="05000000000000000000" charset="0"/>
              <a:buNone/>
            </a:pPr>
            <a:r>
              <a:rPr lang="en-US" altLang="zh-CN" kern="0" dirty="0"/>
              <a:t>#endif</a:t>
            </a:r>
          </a:p>
          <a:p>
            <a:pPr lvl="2" algn="just" defTabSz="914400" eaLnBrk="1" hangingPunct="1"/>
            <a:endParaRPr lang="zh-CN" altLang="zh-CN" sz="2800" kern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46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831" y="332656"/>
            <a:ext cx="3982977" cy="59531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r>
              <a:rPr lang="zh-CN" altLang="en-US" sz="4000" dirty="0">
                <a:latin typeface="Arial Rounded MT Bold" panose="020F0704030504030204" pitchFamily="6" charset="0"/>
              </a:rPr>
              <a:t>预处理指令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93A0A-C9EF-2849-88A5-528BA0B0F855}"/>
              </a:ext>
            </a:extLst>
          </p:cNvPr>
          <p:cNvSpPr txBox="1"/>
          <p:nvPr/>
        </p:nvSpPr>
        <p:spPr>
          <a:xfrm>
            <a:off x="479376" y="879103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    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682F71-7E81-494A-9E36-0FD807595E02}"/>
              </a:ext>
            </a:extLst>
          </p:cNvPr>
          <p:cNvSpPr txBox="1"/>
          <p:nvPr/>
        </p:nvSpPr>
        <p:spPr>
          <a:xfrm>
            <a:off x="2415461" y="8791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2CA27B-1104-574A-95C0-FAFCB9F3A06C}"/>
              </a:ext>
            </a:extLst>
          </p:cNvPr>
          <p:cNvSpPr txBox="1"/>
          <p:nvPr/>
        </p:nvSpPr>
        <p:spPr>
          <a:xfrm>
            <a:off x="407368" y="1271850"/>
            <a:ext cx="12197337" cy="561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空指令，无任何效果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 include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包含一个源代码文件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#define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定义宏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en-US" altLang="zh-CN" sz="2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undef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取消已定义的宏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#if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如果给定条件为真，则编译下面代码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#ifdef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如果宏已经定义，则编译下面代码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ifndef</a:t>
            </a:r>
            <a:r>
              <a:rPr kumimoji="1" lang="zh-CN" altLang="en-US" sz="22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kumimoji="1" lang="en-US" altLang="zh-CN" sz="22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如果宏没有定义，则编译下面代码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en-US" altLang="zh-CN" sz="2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elif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如果前面的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#if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给定条件不为真，当前条件为真，则编译下面代码，其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实就是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的简写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#endif           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结束一个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#if…#else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条件编译块</a:t>
            </a:r>
            <a:endParaRPr kumimoji="1"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#error           </a:t>
            </a: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停止编译并显示错误信息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230B52-9203-3544-8B5B-2B2C4DEE5D55}"/>
              </a:ext>
            </a:extLst>
          </p:cNvPr>
          <p:cNvSpPr txBox="1"/>
          <p:nvPr/>
        </p:nvSpPr>
        <p:spPr>
          <a:xfrm>
            <a:off x="312823" y="1041895"/>
            <a:ext cx="103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_______________________________________________________________________________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57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/>
          </p:cNvSpPr>
          <p:nvPr>
            <p:ph type="title"/>
          </p:nvPr>
        </p:nvSpPr>
        <p:spPr>
          <a:xfrm>
            <a:off x="119336" y="529679"/>
            <a:ext cx="7570788" cy="102711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编译预处理的过程</a:t>
            </a:r>
          </a:p>
        </p:txBody>
      </p:sp>
      <p:sp>
        <p:nvSpPr>
          <p:cNvPr id="442371" name="Rectangle 3"/>
          <p:cNvSpPr>
            <a:spLocks noGrp="1"/>
          </p:cNvSpPr>
          <p:nvPr>
            <p:ph idx="1"/>
          </p:nvPr>
        </p:nvSpPr>
        <p:spPr>
          <a:xfrm>
            <a:off x="335360" y="2155738"/>
            <a:ext cx="5699177" cy="458563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编译预处理是Ｃ语言编译程序的组成部分，用于</a:t>
            </a:r>
            <a:r>
              <a:rPr lang="zh-CN" altLang="en-US" sz="2400" dirty="0">
                <a:solidFill>
                  <a:srgbClr val="C00000"/>
                </a:solidFill>
              </a:rPr>
              <a:t>解释处理</a:t>
            </a:r>
            <a:r>
              <a:rPr lang="zh-CN" altLang="en-US" sz="2400" dirty="0"/>
              <a:t>Ｃ语言源程序中的各种</a:t>
            </a:r>
            <a:r>
              <a:rPr lang="zh-CN" altLang="en-US" sz="2400" dirty="0">
                <a:solidFill>
                  <a:srgbClr val="C00000"/>
                </a:solidFill>
              </a:rPr>
              <a:t>预处理指令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文件包含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#</a:t>
            </a:r>
            <a:r>
              <a:rPr lang="en-US" altLang="zh-CN" sz="2400" dirty="0">
                <a:solidFill>
                  <a:schemeClr val="bg2"/>
                </a:solidFill>
              </a:rPr>
              <a:t>include</a:t>
            </a:r>
            <a:r>
              <a:rPr lang="en-US" altLang="zh-CN" sz="2400" dirty="0"/>
              <a:t>)</a:t>
            </a:r>
            <a:r>
              <a:rPr lang="zh-CN" altLang="en-US" sz="2400" dirty="0"/>
              <a:t>和宏定义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#</a:t>
            </a:r>
            <a:r>
              <a:rPr lang="en-US" altLang="zh-CN" sz="2400" dirty="0">
                <a:solidFill>
                  <a:schemeClr val="bg2"/>
                </a:solidFill>
              </a:rPr>
              <a:t>define</a:t>
            </a:r>
            <a:r>
              <a:rPr lang="en-US" altLang="zh-CN" sz="2400" dirty="0"/>
              <a:t>)</a:t>
            </a:r>
            <a:r>
              <a:rPr lang="zh-CN" altLang="en-US" sz="2400" dirty="0"/>
              <a:t>都是编译</a:t>
            </a:r>
            <a:r>
              <a:rPr lang="zh-CN" altLang="en-US" sz="2400" dirty="0">
                <a:solidFill>
                  <a:srgbClr val="C00000"/>
                </a:solidFill>
              </a:rPr>
              <a:t>预处理指令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z="2000" dirty="0"/>
              <a:t>在形式上都以“#”开头，不属于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语言中真正的语句</a:t>
            </a:r>
          </a:p>
          <a:p>
            <a:pPr lvl="1" eaLnBrk="1" hangingPunct="1"/>
            <a:r>
              <a:rPr lang="zh-CN" altLang="en-US" sz="2000" dirty="0"/>
              <a:t>增强了</a:t>
            </a:r>
            <a:r>
              <a:rPr lang="en-US" altLang="zh-CN" sz="2000" dirty="0"/>
              <a:t>C</a:t>
            </a:r>
            <a:r>
              <a:rPr lang="zh-CN" altLang="en-US" sz="2000" dirty="0"/>
              <a:t>语言的编程功能，改进Ｃ语言程序设计环境，提高编程效率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24BD90-790A-FE45-A2C7-F2FC315A063B}"/>
              </a:ext>
            </a:extLst>
          </p:cNvPr>
          <p:cNvSpPr txBox="1">
            <a:spLocks/>
          </p:cNvSpPr>
          <p:nvPr/>
        </p:nvSpPr>
        <p:spPr>
          <a:xfrm>
            <a:off x="6031633" y="2155738"/>
            <a:ext cx="5457655" cy="4319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 eaLnBrk="1" hangingPunct="1"/>
            <a:r>
              <a:rPr lang="en-US" altLang="zh-CN" sz="2400" kern="0" dirty="0"/>
              <a:t>C</a:t>
            </a:r>
            <a:r>
              <a:rPr lang="zh-CN" altLang="en-US" sz="2400" kern="0" dirty="0"/>
              <a:t>编译处理，目的是把每一条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语句用若干条机器指令来实现，生成目标程序。</a:t>
            </a:r>
          </a:p>
          <a:p>
            <a:pPr defTabSz="914400" eaLnBrk="1" hangingPunct="1">
              <a:lnSpc>
                <a:spcPct val="20000"/>
              </a:lnSpc>
            </a:pPr>
            <a:endParaRPr lang="zh-CN" altLang="en-US" sz="2400" kern="0" dirty="0"/>
          </a:p>
          <a:p>
            <a:pPr defTabSz="914400" eaLnBrk="1" hangingPunct="1"/>
            <a:r>
              <a:rPr lang="zh-CN" altLang="en-US" sz="2400" kern="0" dirty="0"/>
              <a:t>由于#</a:t>
            </a:r>
            <a:r>
              <a:rPr lang="en-US" altLang="zh-CN" sz="2400" kern="0" dirty="0"/>
              <a:t>define</a:t>
            </a:r>
            <a:r>
              <a:rPr lang="zh-CN" altLang="en-US" sz="2400" kern="0" dirty="0"/>
              <a:t>等编译预处理指令不是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语句，不能被编译程序翻译，需要在真正编译之前作一个预处理，解释完成编译预处理指令，从而把预处理指令转换成相应的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程序段，最终成为由纯粹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语句构成的程序，经编译最后得到目标代码。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F56C04-F1ED-B74D-AAC9-45EF915D41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76" y="1556792"/>
            <a:ext cx="7848872" cy="596900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17961" dir="2699999" algn="ctr" rotWithShape="0">
              <a:srgbClr val="5C5C99">
                <a:alpha val="10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50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2204864"/>
            <a:ext cx="8352928" cy="1944216"/>
          </a:xfrm>
        </p:spPr>
        <p:txBody>
          <a:bodyPr/>
          <a:lstStyle/>
          <a:p>
            <a:pPr algn="ctr"/>
            <a:r>
              <a:rPr lang="zh-CN" altLang="en-US" sz="5400" dirty="0"/>
              <a:t>三、大程序与编译预处理</a:t>
            </a:r>
            <a:br>
              <a:rPr lang="en-US" altLang="zh-CN" sz="5400" dirty="0"/>
            </a:br>
            <a:r>
              <a:rPr lang="zh-CN" altLang="en-US" dirty="0">
                <a:solidFill>
                  <a:srgbClr val="C00000"/>
                </a:solidFill>
              </a:rPr>
              <a:t>教材第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章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1A6BCC-BC68-7143-B418-B4684C4AC04F}"/>
              </a:ext>
            </a:extLst>
          </p:cNvPr>
          <p:cNvSpPr txBox="1">
            <a:spLocks/>
          </p:cNvSpPr>
          <p:nvPr/>
        </p:nvSpPr>
        <p:spPr>
          <a:xfrm>
            <a:off x="1487488" y="4509120"/>
            <a:ext cx="3888432" cy="97210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indent="-685800" algn="ctr" defTabSz="914400">
              <a:buFont typeface="Wingdings" pitchFamily="2" charset="2"/>
              <a:buChar char="p"/>
            </a:pPr>
            <a:r>
              <a:rPr lang="zh-CN" altLang="en-US" sz="4800" kern="0" dirty="0">
                <a:solidFill>
                  <a:schemeClr val="bg1">
                    <a:lumMod val="50000"/>
                  </a:schemeClr>
                </a:solidFill>
              </a:rPr>
              <a:t>文件包含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B642B4D-4247-604E-8CF4-AD9CD374F100}"/>
              </a:ext>
            </a:extLst>
          </p:cNvPr>
          <p:cNvSpPr txBox="1">
            <a:spLocks/>
          </p:cNvSpPr>
          <p:nvPr/>
        </p:nvSpPr>
        <p:spPr>
          <a:xfrm>
            <a:off x="5843972" y="4509120"/>
            <a:ext cx="5292588" cy="97210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indent="-685800" algn="ctr" defTabSz="914400">
              <a:buFont typeface="Wingdings" pitchFamily="2" charset="2"/>
              <a:buChar char="n"/>
            </a:pPr>
            <a:r>
              <a:rPr lang="zh-CN" altLang="en-US" sz="5400" dirty="0"/>
              <a:t>多文件大程序</a:t>
            </a:r>
          </a:p>
        </p:txBody>
      </p:sp>
    </p:spTree>
    <p:extLst>
      <p:ext uri="{BB962C8B-B14F-4D97-AF65-F5344CB8AC3E}">
        <p14:creationId xmlns:p14="http://schemas.microsoft.com/office/powerpoint/2010/main" val="100037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/>
          </p:nvPr>
        </p:nvSpPr>
        <p:spPr>
          <a:xfrm>
            <a:off x="191344" y="764704"/>
            <a:ext cx="9289032" cy="1368152"/>
          </a:xfr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en-US" altLang="zh-CN" sz="4000" dirty="0"/>
              <a:t>10.4  </a:t>
            </a:r>
            <a:r>
              <a:rPr lang="zh-CN" altLang="en-US" sz="4000" dirty="0"/>
              <a:t>大程序构成</a:t>
            </a:r>
            <a:br>
              <a:rPr lang="zh-CN" altLang="en-US" sz="4000" dirty="0"/>
            </a:br>
            <a:r>
              <a:rPr lang="en-US" altLang="zh-CN" sz="4000" dirty="0"/>
              <a:t>——</a:t>
            </a:r>
            <a:r>
              <a:rPr lang="zh-CN" altLang="en-US" sz="4000" dirty="0"/>
              <a:t>多文件模块的学生信息库系统 </a:t>
            </a:r>
          </a:p>
        </p:txBody>
      </p:sp>
      <p:sp>
        <p:nvSpPr>
          <p:cNvPr id="92162" name="Rectangle 3"/>
          <p:cNvSpPr>
            <a:spLocks noGrp="1"/>
          </p:cNvSpPr>
          <p:nvPr>
            <p:ph idx="1"/>
          </p:nvPr>
        </p:nvSpPr>
        <p:spPr>
          <a:xfrm>
            <a:off x="1271464" y="2924944"/>
            <a:ext cx="7859712" cy="1944216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10.4.1  </a:t>
            </a:r>
            <a:r>
              <a:rPr lang="zh-CN" altLang="en-US" dirty="0"/>
              <a:t>分模块设计学生信息库系统</a:t>
            </a:r>
          </a:p>
          <a:p>
            <a:r>
              <a:rPr lang="en-US" altLang="zh-CN" dirty="0"/>
              <a:t>10.4.2  C</a:t>
            </a:r>
            <a:r>
              <a:rPr lang="zh-CN" altLang="en-US" dirty="0"/>
              <a:t>程序文件模块 </a:t>
            </a:r>
          </a:p>
          <a:p>
            <a:r>
              <a:rPr lang="en-US" altLang="zh-CN" dirty="0"/>
              <a:t>10.4.3  </a:t>
            </a:r>
            <a:r>
              <a:rPr lang="zh-CN" altLang="en-US" dirty="0"/>
              <a:t>文件模块间的通信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F9DD03-D6BC-A742-BA5E-160D83CA730E}"/>
              </a:ext>
            </a:extLst>
          </p:cNvPr>
          <p:cNvSpPr txBox="1"/>
          <p:nvPr/>
        </p:nvSpPr>
        <p:spPr>
          <a:xfrm>
            <a:off x="1415480" y="5307305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rgbClr val="66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如何写一个大规模的程序？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专题一：模块化程序设计</a:t>
            </a:r>
            <a:r>
              <a:rPr lang="en-US" altLang="zh-CN" dirty="0"/>
              <a:t>[2]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700808"/>
            <a:ext cx="10972800" cy="475252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基础回顾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函数模块与程序结构设计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简化复杂问题的递归方法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编译预处理的高级应用</a:t>
            </a:r>
            <a:endParaRPr lang="en-US" altLang="zh-CN" dirty="0"/>
          </a:p>
          <a:p>
            <a:r>
              <a:rPr lang="zh-CN" altLang="en-US" dirty="0"/>
              <a:t>大规模开发原则与编码规范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xfrm>
            <a:off x="335360" y="620688"/>
            <a:ext cx="8723557" cy="9556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4000" dirty="0"/>
              <a:t>10.4.1  </a:t>
            </a:r>
            <a:r>
              <a:rPr lang="zh-CN" altLang="en-US" sz="4000" dirty="0"/>
              <a:t>分模块设计学生信息库系统 </a:t>
            </a:r>
          </a:p>
        </p:txBody>
      </p:sp>
      <p:grpSp>
        <p:nvGrpSpPr>
          <p:cNvPr id="75780" name="Organization Chart 4"/>
          <p:cNvGrpSpPr/>
          <p:nvPr/>
        </p:nvGrpSpPr>
        <p:grpSpPr>
          <a:xfrm>
            <a:off x="623392" y="3645024"/>
            <a:ext cx="10297144" cy="2006600"/>
            <a:chOff x="891" y="4210"/>
            <a:chExt cx="15512" cy="1945"/>
          </a:xfrm>
        </p:grpSpPr>
        <p:sp>
          <p:nvSpPr>
            <p:cNvPr id="93188" name="AutoShape 5"/>
            <p:cNvSpPr>
              <a:spLocks noTextEdit="1"/>
            </p:cNvSpPr>
            <p:nvPr/>
          </p:nvSpPr>
          <p:spPr>
            <a:xfrm>
              <a:off x="891" y="4210"/>
              <a:ext cx="15512" cy="194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b="1"/>
            </a:p>
          </p:txBody>
        </p:sp>
        <p:cxnSp>
          <p:nvCxnSpPr>
            <p:cNvPr id="93189" name="_s1028"/>
            <p:cNvCxnSpPr>
              <a:cxnSpLocks/>
              <a:stCxn id="93201" idx="0"/>
              <a:endCxn id="93195" idx="2"/>
            </p:cNvCxnSpPr>
            <p:nvPr/>
          </p:nvCxnSpPr>
          <p:spPr>
            <a:xfrm rot="16200000" flipV="1">
              <a:off x="11983" y="2092"/>
              <a:ext cx="389" cy="6180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3190" name="_s1029"/>
            <p:cNvCxnSpPr>
              <a:cxnSpLocks/>
              <a:stCxn id="93200" idx="0"/>
              <a:endCxn id="93195" idx="2"/>
            </p:cNvCxnSpPr>
            <p:nvPr/>
          </p:nvCxnSpPr>
          <p:spPr>
            <a:xfrm rot="5400000" flipH="1" flipV="1">
              <a:off x="6686" y="2976"/>
              <a:ext cx="389" cy="4413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3191" name="_s1030"/>
            <p:cNvCxnSpPr>
              <a:cxnSpLocks/>
              <a:stCxn id="93199" idx="0"/>
              <a:endCxn id="93195" idx="2"/>
            </p:cNvCxnSpPr>
            <p:nvPr/>
          </p:nvCxnSpPr>
          <p:spPr>
            <a:xfrm rot="5400000" flipH="1" flipV="1">
              <a:off x="5362" y="1652"/>
              <a:ext cx="389" cy="7061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3192" name="_s1031"/>
            <p:cNvCxnSpPr>
              <a:cxnSpLocks/>
              <a:stCxn id="93198" idx="0"/>
              <a:endCxn id="93195" idx="2"/>
            </p:cNvCxnSpPr>
            <p:nvPr/>
          </p:nvCxnSpPr>
          <p:spPr>
            <a:xfrm rot="16200000" flipV="1">
              <a:off x="10659" y="3416"/>
              <a:ext cx="389" cy="3533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3193" name="_s1032"/>
            <p:cNvCxnSpPr>
              <a:cxnSpLocks/>
              <a:stCxn id="93197" idx="0"/>
              <a:endCxn id="93195" idx="2"/>
            </p:cNvCxnSpPr>
            <p:nvPr/>
          </p:nvCxnSpPr>
          <p:spPr>
            <a:xfrm rot="16200000" flipV="1">
              <a:off x="9335" y="4741"/>
              <a:ext cx="389" cy="884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3194" name="_s1033"/>
            <p:cNvCxnSpPr>
              <a:cxnSpLocks/>
              <a:stCxn id="93196" idx="0"/>
              <a:endCxn id="93195" idx="2"/>
            </p:cNvCxnSpPr>
            <p:nvPr/>
          </p:nvCxnSpPr>
          <p:spPr>
            <a:xfrm rot="5400000" flipH="1" flipV="1">
              <a:off x="8010" y="4300"/>
              <a:ext cx="389" cy="1765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93195" name="_s1034"/>
            <p:cNvSpPr/>
            <p:nvPr/>
          </p:nvSpPr>
          <p:spPr>
            <a:xfrm>
              <a:off x="7512" y="4210"/>
              <a:ext cx="3151" cy="77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学生信息库系统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main()</a:t>
              </a:r>
              <a:endParaRPr lang="en-US" altLang="zh-CN" sz="3400" b="1" dirty="0"/>
            </a:p>
          </p:txBody>
        </p:sp>
        <p:sp>
          <p:nvSpPr>
            <p:cNvPr id="93196" name="_s1035"/>
            <p:cNvSpPr/>
            <p:nvPr/>
          </p:nvSpPr>
          <p:spPr>
            <a:xfrm>
              <a:off x="6187" y="5377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计算平均成绩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average()</a:t>
              </a:r>
              <a:endParaRPr lang="en-US" altLang="zh-CN" sz="3000" b="1" dirty="0"/>
            </a:p>
          </p:txBody>
        </p:sp>
        <p:sp>
          <p:nvSpPr>
            <p:cNvPr id="93197" name="_s1036"/>
            <p:cNvSpPr/>
            <p:nvPr/>
          </p:nvSpPr>
          <p:spPr>
            <a:xfrm>
              <a:off x="8836" y="5377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平均成绩排序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sort()</a:t>
              </a:r>
              <a:endParaRPr lang="en-US" altLang="zh-CN" sz="3000" b="1" dirty="0"/>
            </a:p>
          </p:txBody>
        </p:sp>
        <p:sp>
          <p:nvSpPr>
            <p:cNvPr id="93198" name="_s1037"/>
            <p:cNvSpPr/>
            <p:nvPr/>
          </p:nvSpPr>
          <p:spPr>
            <a:xfrm>
              <a:off x="11485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修改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modify()</a:t>
              </a:r>
              <a:endParaRPr lang="en-US" altLang="zh-CN" sz="3000" b="1" dirty="0"/>
            </a:p>
          </p:txBody>
        </p:sp>
        <p:sp>
          <p:nvSpPr>
            <p:cNvPr id="93199" name="_s1038"/>
            <p:cNvSpPr/>
            <p:nvPr/>
          </p:nvSpPr>
          <p:spPr>
            <a:xfrm>
              <a:off x="891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endParaRPr lang="zh-CN" altLang="en-US" sz="1500" b="1" dirty="0">
                <a:latin typeface="Times New Roman" panose="02020603050405020304" pitchFamily="6" charset="0"/>
              </a:endParaRPr>
            </a:p>
            <a:p>
              <a:pPr algn="ctr" eaLnBrk="1" hangingPunct="1">
                <a:buClrTx/>
              </a:pPr>
              <a:endParaRPr lang="zh-CN" altLang="en-US" sz="1500" b="1" dirty="0">
                <a:latin typeface="Times New Roman" panose="02020603050405020304" pitchFamily="6" charset="0"/>
              </a:endParaRPr>
            </a:p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建立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new_student()</a:t>
              </a:r>
            </a:p>
            <a:p>
              <a:pPr algn="ctr" eaLnBrk="1" hangingPunct="1">
                <a:buClrTx/>
              </a:pPr>
              <a:endParaRPr lang="en-US" altLang="zh-CN" sz="1300" b="1" dirty="0">
                <a:latin typeface="Times New Roman" panose="02020603050405020304" pitchFamily="6" charset="0"/>
              </a:endParaRPr>
            </a:p>
            <a:p>
              <a:pPr algn="ctr" eaLnBrk="1" hangingPunct="1">
                <a:buClrTx/>
              </a:pPr>
              <a:endParaRPr lang="en-US" altLang="zh-CN" sz="3000" b="1" dirty="0"/>
            </a:p>
          </p:txBody>
        </p:sp>
        <p:sp>
          <p:nvSpPr>
            <p:cNvPr id="93200" name="_s1039"/>
            <p:cNvSpPr/>
            <p:nvPr/>
          </p:nvSpPr>
          <p:spPr>
            <a:xfrm>
              <a:off x="3539" y="5377"/>
              <a:ext cx="2270" cy="77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endParaRPr lang="zh-CN" altLang="en-US" sz="1500" b="1" dirty="0">
                <a:latin typeface="Times New Roman" panose="02020603050405020304" pitchFamily="6" charset="0"/>
              </a:endParaRPr>
            </a:p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输出</a:t>
              </a:r>
            </a:p>
            <a:p>
              <a:pPr algn="ctr" eaLnBrk="1" hangingPunct="1">
                <a:buClrTx/>
              </a:pPr>
              <a:r>
                <a:rPr lang="en-US" altLang="zh-CN" sz="1300" b="1" dirty="0">
                  <a:latin typeface="Times New Roman" panose="02020603050405020304" pitchFamily="6" charset="0"/>
                </a:rPr>
                <a:t>output_student(</a:t>
              </a:r>
              <a:r>
                <a:rPr lang="en-US" altLang="zh-CN" sz="1500" b="1" dirty="0">
                  <a:latin typeface="Times New Roman" panose="02020603050405020304" pitchFamily="6" charset="0"/>
                </a:rPr>
                <a:t>)</a:t>
              </a:r>
            </a:p>
            <a:p>
              <a:pPr algn="ctr" eaLnBrk="1" hangingPunct="1">
                <a:buClrTx/>
              </a:pPr>
              <a:endParaRPr lang="en-US" altLang="zh-CN" sz="3000" b="1" dirty="0"/>
            </a:p>
          </p:txBody>
        </p:sp>
        <p:sp>
          <p:nvSpPr>
            <p:cNvPr id="93201" name="_s1040"/>
            <p:cNvSpPr/>
            <p:nvPr/>
          </p:nvSpPr>
          <p:spPr>
            <a:xfrm>
              <a:off x="14133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查询</a:t>
              </a:r>
            </a:p>
            <a:p>
              <a:pPr algn="ctr" eaLnBrk="1" hangingPunct="1">
                <a:buClrTx/>
              </a:pPr>
              <a:r>
                <a:rPr lang="en-US" altLang="zh-CN" sz="1200" b="1" dirty="0">
                  <a:latin typeface="Times New Roman" panose="02020603050405020304" pitchFamily="6" charset="0"/>
                </a:rPr>
                <a:t>search_student()</a:t>
              </a:r>
              <a:endParaRPr lang="en-US" altLang="zh-CN" sz="3000" b="1" dirty="0"/>
            </a:p>
          </p:txBody>
        </p:sp>
      </p:grpSp>
      <p:sp>
        <p:nvSpPr>
          <p:cNvPr id="93187" name="Text Box 20"/>
          <p:cNvSpPr txBox="1"/>
          <p:nvPr/>
        </p:nvSpPr>
        <p:spPr>
          <a:xfrm>
            <a:off x="448417" y="1734298"/>
            <a:ext cx="8497441" cy="244157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buClrTx/>
            </a:pPr>
            <a:r>
              <a:rPr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例</a:t>
            </a:r>
            <a:r>
              <a:rPr lang="en-US" altLang="zh-CN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10-8  </a:t>
            </a:r>
            <a:r>
              <a:rPr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请综合例</a:t>
            </a:r>
            <a:r>
              <a:rPr lang="en-US" altLang="zh-CN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9-1</a:t>
            </a:r>
            <a:r>
              <a:rPr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、例</a:t>
            </a:r>
            <a:r>
              <a:rPr lang="en-US" altLang="zh-CN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9-2</a:t>
            </a:r>
            <a:r>
              <a:rPr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、例</a:t>
            </a:r>
            <a:r>
              <a:rPr lang="en-US" altLang="zh-CN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9-3</a:t>
            </a:r>
            <a:r>
              <a:rPr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和例</a:t>
            </a:r>
            <a:r>
              <a:rPr lang="en-US" altLang="zh-CN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9-4</a:t>
            </a:r>
            <a:r>
              <a:rPr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，分模块设计一个学生信息库系统。该系统包含学生基本信息的建立和输出、计算学生平均成绩、按照学生的平均成绩排序以及查询、修改学生的成绩等功能。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    函数建立为：</a:t>
            </a:r>
            <a:r>
              <a:rPr lang="en-US" altLang="zh-CN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72D954-695F-DA4D-AA5B-F48493C8AE3F}"/>
              </a:ext>
            </a:extLst>
          </p:cNvPr>
          <p:cNvSpPr txBox="1"/>
          <p:nvPr/>
        </p:nvSpPr>
        <p:spPr>
          <a:xfrm>
            <a:off x="1395144" y="6086599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r>
              <a:rPr kumimoji="1" lang="zh-CN" altLang="en-US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如果把代码都写在一个文件里面，如何？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Dgm spid="757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>
          <a:xfrm>
            <a:off x="191344" y="457203"/>
            <a:ext cx="10019456" cy="9556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4000" dirty="0"/>
              <a:t>10.4.1  </a:t>
            </a:r>
            <a:r>
              <a:rPr lang="zh-CN" altLang="en-US" sz="4000" dirty="0"/>
              <a:t>分模块设计学生信息库系统 </a:t>
            </a:r>
          </a:p>
        </p:txBody>
      </p:sp>
      <p:sp>
        <p:nvSpPr>
          <p:cNvPr id="94210" name="Rectangle 20"/>
          <p:cNvSpPr/>
          <p:nvPr/>
        </p:nvSpPr>
        <p:spPr>
          <a:xfrm>
            <a:off x="191989" y="1267267"/>
            <a:ext cx="7560195" cy="403394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/>
              <a:t>由于整个程序规模较大，按照功能图，分成三个程序文件模块，并把结构体定义等写成一个头文件。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000" b="1" dirty="0"/>
              <a:t>头文件</a:t>
            </a:r>
            <a:r>
              <a:rPr lang="en-US" altLang="zh-CN" sz="2000" b="1" dirty="0" err="1"/>
              <a:t>student.h</a:t>
            </a:r>
            <a:endParaRPr lang="en-US" altLang="zh-CN" sz="2400" b="1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000" b="1" dirty="0"/>
              <a:t>输入输出程序文件</a:t>
            </a:r>
            <a:r>
              <a:rPr lang="en-US" altLang="zh-CN" sz="2000" b="1" dirty="0"/>
              <a:t>input_output.c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 dirty="0"/>
              <a:t>void new_student (struct student students[ ])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 dirty="0"/>
              <a:t>void output_student(struct student students[ ])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000" b="1" dirty="0"/>
              <a:t>计算平均成绩与平均成绩排序程序文件</a:t>
            </a:r>
            <a:r>
              <a:rPr lang="en-US" altLang="zh-CN" sz="2000" b="1" dirty="0"/>
              <a:t>aver_sort.c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 dirty="0"/>
              <a:t>void average(struct student students[ ])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 dirty="0"/>
              <a:t>void sort(struct student students[ ])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000" b="1" dirty="0"/>
              <a:t>查询修改程序文件</a:t>
            </a:r>
            <a:r>
              <a:rPr lang="en-US" altLang="zh-CN" sz="2000" b="1" dirty="0"/>
              <a:t>modify.c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 dirty="0"/>
              <a:t>void modify(struct student students[ ])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 dirty="0"/>
              <a:t>void search_student(struct student students[ ], int num)</a:t>
            </a:r>
          </a:p>
        </p:txBody>
      </p:sp>
      <p:grpSp>
        <p:nvGrpSpPr>
          <p:cNvPr id="4" name="Organization Chart 4">
            <a:extLst>
              <a:ext uri="{FF2B5EF4-FFF2-40B4-BE49-F238E27FC236}">
                <a16:creationId xmlns:a16="http://schemas.microsoft.com/office/drawing/2014/main" id="{E2AFCF4F-F4BE-8746-964A-5113830F163C}"/>
              </a:ext>
            </a:extLst>
          </p:cNvPr>
          <p:cNvGrpSpPr/>
          <p:nvPr/>
        </p:nvGrpSpPr>
        <p:grpSpPr>
          <a:xfrm>
            <a:off x="839416" y="4181987"/>
            <a:ext cx="10729192" cy="2412047"/>
            <a:chOff x="891" y="3817"/>
            <a:chExt cx="15512" cy="2338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F6A05B8E-1C6C-FD43-A811-17624E645F40}"/>
                </a:ext>
              </a:extLst>
            </p:cNvPr>
            <p:cNvSpPr>
              <a:spLocks noTextEdit="1"/>
            </p:cNvSpPr>
            <p:nvPr/>
          </p:nvSpPr>
          <p:spPr>
            <a:xfrm>
              <a:off x="891" y="4210"/>
              <a:ext cx="15512" cy="194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b="1"/>
            </a:p>
          </p:txBody>
        </p:sp>
        <p:cxnSp>
          <p:nvCxnSpPr>
            <p:cNvPr id="6" name="_s1028">
              <a:extLst>
                <a:ext uri="{FF2B5EF4-FFF2-40B4-BE49-F238E27FC236}">
                  <a16:creationId xmlns:a16="http://schemas.microsoft.com/office/drawing/2014/main" id="{8537D8E4-58A5-A04D-B387-C75ADA26564A}"/>
                </a:ext>
              </a:extLst>
            </p:cNvPr>
            <p:cNvCxnSpPr>
              <a:cxnSpLocks/>
              <a:stCxn id="18" idx="0"/>
              <a:endCxn id="12" idx="2"/>
            </p:cNvCxnSpPr>
            <p:nvPr/>
          </p:nvCxnSpPr>
          <p:spPr>
            <a:xfrm rot="16200000" flipV="1">
              <a:off x="13549" y="3658"/>
              <a:ext cx="782" cy="2656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" name="_s1029">
              <a:extLst>
                <a:ext uri="{FF2B5EF4-FFF2-40B4-BE49-F238E27FC236}">
                  <a16:creationId xmlns:a16="http://schemas.microsoft.com/office/drawing/2014/main" id="{4D2536E7-0D1A-F946-AD50-84D6E37332EA}"/>
                </a:ext>
              </a:extLst>
            </p:cNvPr>
            <p:cNvCxnSpPr>
              <a:cxnSpLocks/>
              <a:stCxn id="17" idx="0"/>
              <a:endCxn id="12" idx="2"/>
            </p:cNvCxnSpPr>
            <p:nvPr/>
          </p:nvCxnSpPr>
          <p:spPr>
            <a:xfrm rot="5400000" flipH="1" flipV="1">
              <a:off x="8252" y="1017"/>
              <a:ext cx="782" cy="7938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_s1030">
              <a:extLst>
                <a:ext uri="{FF2B5EF4-FFF2-40B4-BE49-F238E27FC236}">
                  <a16:creationId xmlns:a16="http://schemas.microsoft.com/office/drawing/2014/main" id="{FD11BD11-94CD-E54B-8F03-0256FD586435}"/>
                </a:ext>
              </a:extLst>
            </p:cNvPr>
            <p:cNvCxnSpPr>
              <a:cxnSpLocks/>
              <a:stCxn id="16" idx="0"/>
              <a:endCxn id="12" idx="2"/>
            </p:cNvCxnSpPr>
            <p:nvPr/>
          </p:nvCxnSpPr>
          <p:spPr>
            <a:xfrm rot="5400000" flipH="1" flipV="1">
              <a:off x="6928" y="-307"/>
              <a:ext cx="782" cy="10586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_s1031">
              <a:extLst>
                <a:ext uri="{FF2B5EF4-FFF2-40B4-BE49-F238E27FC236}">
                  <a16:creationId xmlns:a16="http://schemas.microsoft.com/office/drawing/2014/main" id="{B5EA5902-CEFA-CF45-8971-CE1EE40115CB}"/>
                </a:ext>
              </a:extLst>
            </p:cNvPr>
            <p:cNvCxnSpPr>
              <a:cxnSpLocks/>
              <a:stCxn id="15" idx="0"/>
              <a:endCxn id="12" idx="2"/>
            </p:cNvCxnSpPr>
            <p:nvPr/>
          </p:nvCxnSpPr>
          <p:spPr>
            <a:xfrm rot="16200000" flipV="1">
              <a:off x="12225" y="4982"/>
              <a:ext cx="782" cy="8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_s1032">
              <a:extLst>
                <a:ext uri="{FF2B5EF4-FFF2-40B4-BE49-F238E27FC236}">
                  <a16:creationId xmlns:a16="http://schemas.microsoft.com/office/drawing/2014/main" id="{97C00987-42C1-314E-B384-8AF127D6456D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10901" y="3666"/>
              <a:ext cx="782" cy="2641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_s1033">
              <a:extLst>
                <a:ext uri="{FF2B5EF4-FFF2-40B4-BE49-F238E27FC236}">
                  <a16:creationId xmlns:a16="http://schemas.microsoft.com/office/drawing/2014/main" id="{DA653DF1-CA5E-0240-87A4-3CA651C26ACF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rot="5400000" flipH="1" flipV="1">
              <a:off x="9577" y="2341"/>
              <a:ext cx="782" cy="5290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2" name="_s1034">
              <a:extLst>
                <a:ext uri="{FF2B5EF4-FFF2-40B4-BE49-F238E27FC236}">
                  <a16:creationId xmlns:a16="http://schemas.microsoft.com/office/drawing/2014/main" id="{12A09B76-4E28-114B-9569-8DA6BC188F09}"/>
                </a:ext>
              </a:extLst>
            </p:cNvPr>
            <p:cNvSpPr/>
            <p:nvPr/>
          </p:nvSpPr>
          <p:spPr>
            <a:xfrm>
              <a:off x="11037" y="3817"/>
              <a:ext cx="3151" cy="77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学生信息库系统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main()</a:t>
              </a:r>
              <a:endParaRPr lang="en-US" altLang="zh-CN" sz="3400" b="1" dirty="0"/>
            </a:p>
          </p:txBody>
        </p:sp>
        <p:sp>
          <p:nvSpPr>
            <p:cNvPr id="13" name="_s1035">
              <a:extLst>
                <a:ext uri="{FF2B5EF4-FFF2-40B4-BE49-F238E27FC236}">
                  <a16:creationId xmlns:a16="http://schemas.microsoft.com/office/drawing/2014/main" id="{05B4411F-1070-8444-A279-2CD65AFD774B}"/>
                </a:ext>
              </a:extLst>
            </p:cNvPr>
            <p:cNvSpPr/>
            <p:nvPr/>
          </p:nvSpPr>
          <p:spPr>
            <a:xfrm>
              <a:off x="6187" y="5377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计算平均成绩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average()</a:t>
              </a:r>
              <a:endParaRPr lang="en-US" altLang="zh-CN" sz="3000" b="1" dirty="0"/>
            </a:p>
          </p:txBody>
        </p:sp>
        <p:sp>
          <p:nvSpPr>
            <p:cNvPr id="14" name="_s1036">
              <a:extLst>
                <a:ext uri="{FF2B5EF4-FFF2-40B4-BE49-F238E27FC236}">
                  <a16:creationId xmlns:a16="http://schemas.microsoft.com/office/drawing/2014/main" id="{0EBC1998-7777-AE43-8CD9-C3694CA4B3CA}"/>
                </a:ext>
              </a:extLst>
            </p:cNvPr>
            <p:cNvSpPr/>
            <p:nvPr/>
          </p:nvSpPr>
          <p:spPr>
            <a:xfrm>
              <a:off x="8836" y="5377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平均成绩排序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sort()</a:t>
              </a:r>
              <a:endParaRPr lang="en-US" altLang="zh-CN" sz="3000" b="1" dirty="0"/>
            </a:p>
          </p:txBody>
        </p:sp>
        <p:sp>
          <p:nvSpPr>
            <p:cNvPr id="15" name="_s1037">
              <a:extLst>
                <a:ext uri="{FF2B5EF4-FFF2-40B4-BE49-F238E27FC236}">
                  <a16:creationId xmlns:a16="http://schemas.microsoft.com/office/drawing/2014/main" id="{091B34E1-1398-6A45-ACE6-8D4038DA95CA}"/>
                </a:ext>
              </a:extLst>
            </p:cNvPr>
            <p:cNvSpPr/>
            <p:nvPr/>
          </p:nvSpPr>
          <p:spPr>
            <a:xfrm>
              <a:off x="11485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修改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modify()</a:t>
              </a:r>
              <a:endParaRPr lang="en-US" altLang="zh-CN" sz="3000" b="1" dirty="0"/>
            </a:p>
          </p:txBody>
        </p:sp>
        <p:sp>
          <p:nvSpPr>
            <p:cNvPr id="16" name="_s1038">
              <a:extLst>
                <a:ext uri="{FF2B5EF4-FFF2-40B4-BE49-F238E27FC236}">
                  <a16:creationId xmlns:a16="http://schemas.microsoft.com/office/drawing/2014/main" id="{6C4A8579-FC7E-5A4B-87CF-71D47B8C9D29}"/>
                </a:ext>
              </a:extLst>
            </p:cNvPr>
            <p:cNvSpPr/>
            <p:nvPr/>
          </p:nvSpPr>
          <p:spPr>
            <a:xfrm>
              <a:off x="891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endParaRPr lang="zh-CN" altLang="en-US" sz="1500" b="1" dirty="0">
                <a:latin typeface="Times New Roman" panose="02020603050405020304" pitchFamily="6" charset="0"/>
              </a:endParaRPr>
            </a:p>
            <a:p>
              <a:pPr algn="ctr" eaLnBrk="1" hangingPunct="1">
                <a:buClrTx/>
              </a:pPr>
              <a:endParaRPr lang="zh-CN" altLang="en-US" sz="1500" b="1" dirty="0">
                <a:latin typeface="Times New Roman" panose="02020603050405020304" pitchFamily="6" charset="0"/>
              </a:endParaRPr>
            </a:p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建立</a:t>
              </a:r>
            </a:p>
            <a:p>
              <a:pPr algn="ctr" eaLnBrk="1" hangingPunct="1">
                <a:buClrTx/>
              </a:pPr>
              <a:r>
                <a:rPr lang="en-US" altLang="zh-CN" sz="1500" b="1" dirty="0">
                  <a:latin typeface="Times New Roman" panose="02020603050405020304" pitchFamily="6" charset="0"/>
                </a:rPr>
                <a:t>new_student()</a:t>
              </a:r>
            </a:p>
            <a:p>
              <a:pPr algn="ctr" eaLnBrk="1" hangingPunct="1">
                <a:buClrTx/>
              </a:pPr>
              <a:endParaRPr lang="en-US" altLang="zh-CN" sz="1300" b="1" dirty="0">
                <a:latin typeface="Times New Roman" panose="02020603050405020304" pitchFamily="6" charset="0"/>
              </a:endParaRPr>
            </a:p>
            <a:p>
              <a:pPr algn="ctr" eaLnBrk="1" hangingPunct="1">
                <a:buClrTx/>
              </a:pPr>
              <a:endParaRPr lang="en-US" altLang="zh-CN" sz="3000" b="1" dirty="0"/>
            </a:p>
          </p:txBody>
        </p:sp>
        <p:sp>
          <p:nvSpPr>
            <p:cNvPr id="17" name="_s1039">
              <a:extLst>
                <a:ext uri="{FF2B5EF4-FFF2-40B4-BE49-F238E27FC236}">
                  <a16:creationId xmlns:a16="http://schemas.microsoft.com/office/drawing/2014/main" id="{DA458C08-A868-244A-B76A-B0E2B11977A1}"/>
                </a:ext>
              </a:extLst>
            </p:cNvPr>
            <p:cNvSpPr/>
            <p:nvPr/>
          </p:nvSpPr>
          <p:spPr>
            <a:xfrm>
              <a:off x="3539" y="5377"/>
              <a:ext cx="2270" cy="77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endParaRPr lang="zh-CN" altLang="en-US" sz="1500" b="1" dirty="0">
                <a:latin typeface="Times New Roman" panose="02020603050405020304" pitchFamily="6" charset="0"/>
              </a:endParaRPr>
            </a:p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输出</a:t>
              </a:r>
            </a:p>
            <a:p>
              <a:pPr algn="ctr" eaLnBrk="1" hangingPunct="1">
                <a:buClrTx/>
              </a:pPr>
              <a:r>
                <a:rPr lang="en-US" altLang="zh-CN" sz="1300" b="1" dirty="0">
                  <a:latin typeface="Times New Roman" panose="02020603050405020304" pitchFamily="6" charset="0"/>
                </a:rPr>
                <a:t>output_student(</a:t>
              </a:r>
              <a:r>
                <a:rPr lang="en-US" altLang="zh-CN" sz="1500" b="1" dirty="0">
                  <a:latin typeface="Times New Roman" panose="02020603050405020304" pitchFamily="6" charset="0"/>
                </a:rPr>
                <a:t>)</a:t>
              </a:r>
            </a:p>
            <a:p>
              <a:pPr algn="ctr" eaLnBrk="1" hangingPunct="1">
                <a:buClrTx/>
              </a:pPr>
              <a:endParaRPr lang="en-US" altLang="zh-CN" sz="3000" b="1" dirty="0"/>
            </a:p>
          </p:txBody>
        </p:sp>
        <p:sp>
          <p:nvSpPr>
            <p:cNvPr id="18" name="_s1040">
              <a:extLst>
                <a:ext uri="{FF2B5EF4-FFF2-40B4-BE49-F238E27FC236}">
                  <a16:creationId xmlns:a16="http://schemas.microsoft.com/office/drawing/2014/main" id="{054648CE-2C5F-C440-AC25-ED26EF086CB6}"/>
                </a:ext>
              </a:extLst>
            </p:cNvPr>
            <p:cNvSpPr/>
            <p:nvPr/>
          </p:nvSpPr>
          <p:spPr>
            <a:xfrm>
              <a:off x="14133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>
                <a:buClrTx/>
              </a:pPr>
              <a:r>
                <a:rPr lang="zh-CN" altLang="en-US" sz="1500" b="1" dirty="0">
                  <a:latin typeface="Times New Roman" panose="02020603050405020304" pitchFamily="6" charset="0"/>
                </a:rPr>
                <a:t>查询</a:t>
              </a:r>
            </a:p>
            <a:p>
              <a:pPr algn="ctr" eaLnBrk="1" hangingPunct="1">
                <a:buClrTx/>
              </a:pPr>
              <a:r>
                <a:rPr lang="en-US" altLang="zh-CN" sz="1200" b="1" dirty="0">
                  <a:latin typeface="Times New Roman" panose="02020603050405020304" pitchFamily="6" charset="0"/>
                </a:rPr>
                <a:t>search_student()</a:t>
              </a:r>
              <a:endParaRPr lang="en-US" altLang="zh-CN" sz="3000" b="1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045AAA-BC4C-5E4E-B723-35118119F0A0}"/>
              </a:ext>
            </a:extLst>
          </p:cNvPr>
          <p:cNvGrpSpPr/>
          <p:nvPr/>
        </p:nvGrpSpPr>
        <p:grpSpPr>
          <a:xfrm>
            <a:off x="721361" y="5502086"/>
            <a:ext cx="3626101" cy="1341686"/>
            <a:chOff x="1020541" y="5516314"/>
            <a:chExt cx="3626101" cy="134168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4486AB-9B15-E249-8982-28FEC75ABD32}"/>
                </a:ext>
              </a:extLst>
            </p:cNvPr>
            <p:cNvSpPr/>
            <p:nvPr/>
          </p:nvSpPr>
          <p:spPr>
            <a:xfrm>
              <a:off x="2067995" y="6485798"/>
              <a:ext cx="17876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rgbClr val="FF3300"/>
                  </a:solidFill>
                </a:rPr>
                <a:t>input_output.c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41D9404C-028B-1E4A-BAE1-F2D1AC8F0F12}"/>
                </a:ext>
              </a:extLst>
            </p:cNvPr>
            <p:cNvSpPr/>
            <p:nvPr/>
          </p:nvSpPr>
          <p:spPr bwMode="auto">
            <a:xfrm>
              <a:off x="1020541" y="5516314"/>
              <a:ext cx="3626101" cy="1341686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7F4CF6C-8746-5948-A648-19DBADB65087}"/>
              </a:ext>
            </a:extLst>
          </p:cNvPr>
          <p:cNvGrpSpPr/>
          <p:nvPr/>
        </p:nvGrpSpPr>
        <p:grpSpPr>
          <a:xfrm>
            <a:off x="4404266" y="5516314"/>
            <a:ext cx="3626101" cy="1380390"/>
            <a:chOff x="1020541" y="5516314"/>
            <a:chExt cx="3626101" cy="138039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555611C-957B-DB41-AC3C-A7D9EBB339E3}"/>
                </a:ext>
              </a:extLst>
            </p:cNvPr>
            <p:cNvSpPr/>
            <p:nvPr/>
          </p:nvSpPr>
          <p:spPr>
            <a:xfrm>
              <a:off x="1675051" y="6527372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</a:pPr>
              <a:r>
                <a:rPr lang="en-US" altLang="zh-CN" sz="2000" b="1" dirty="0" err="1">
                  <a:solidFill>
                    <a:srgbClr val="FF3300"/>
                  </a:solidFill>
                </a:rPr>
                <a:t>aver_sort.c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2F626D51-8CA9-6F43-870C-F1382FAFB5A6}"/>
                </a:ext>
              </a:extLst>
            </p:cNvPr>
            <p:cNvSpPr/>
            <p:nvPr/>
          </p:nvSpPr>
          <p:spPr bwMode="auto">
            <a:xfrm>
              <a:off x="1020541" y="5516314"/>
              <a:ext cx="3626101" cy="1341686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6951A7-AB05-F541-A14D-C7E2D033E7D8}"/>
              </a:ext>
            </a:extLst>
          </p:cNvPr>
          <p:cNvGrpSpPr/>
          <p:nvPr/>
        </p:nvGrpSpPr>
        <p:grpSpPr>
          <a:xfrm>
            <a:off x="8117509" y="5469188"/>
            <a:ext cx="3626101" cy="1380390"/>
            <a:chOff x="1020541" y="5516314"/>
            <a:chExt cx="3626101" cy="138039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7865C53-1347-B946-A467-D210C71AF151}"/>
                </a:ext>
              </a:extLst>
            </p:cNvPr>
            <p:cNvSpPr/>
            <p:nvPr/>
          </p:nvSpPr>
          <p:spPr>
            <a:xfrm>
              <a:off x="1675051" y="6527372"/>
              <a:ext cx="16804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</a:pPr>
              <a:r>
                <a:rPr lang="en-US" altLang="zh-CN" sz="2000" b="1" dirty="0" err="1">
                  <a:solidFill>
                    <a:srgbClr val="FF3300"/>
                  </a:solidFill>
                </a:rPr>
                <a:t>modify.c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9A89EC8B-B534-B840-940B-7CA1C543A0C7}"/>
                </a:ext>
              </a:extLst>
            </p:cNvPr>
            <p:cNvSpPr/>
            <p:nvPr/>
          </p:nvSpPr>
          <p:spPr bwMode="auto">
            <a:xfrm>
              <a:off x="1020541" y="5516314"/>
              <a:ext cx="3626101" cy="1341686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Dgm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>
          <a:xfrm>
            <a:off x="279203" y="457104"/>
            <a:ext cx="8861818" cy="9556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4000" dirty="0"/>
              <a:t>10.4.1  </a:t>
            </a:r>
            <a:r>
              <a:rPr lang="zh-CN" altLang="en-US" sz="4000" dirty="0"/>
              <a:t>分模块设计学生信息库系统 </a:t>
            </a:r>
          </a:p>
        </p:txBody>
      </p:sp>
      <p:sp>
        <p:nvSpPr>
          <p:cNvPr id="95234" name="Rectangle 3"/>
          <p:cNvSpPr/>
          <p:nvPr/>
        </p:nvSpPr>
        <p:spPr>
          <a:xfrm>
            <a:off x="263352" y="1412776"/>
            <a:ext cx="7632848" cy="187220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/>
              <a:t>一共定义了三个</a:t>
            </a:r>
            <a:r>
              <a:rPr lang="en-US" altLang="zh-CN" sz="2400" b="1" dirty="0"/>
              <a:t>.c</a:t>
            </a:r>
            <a:r>
              <a:rPr lang="zh-CN" altLang="en-US" sz="2400" b="1" dirty="0"/>
              <a:t>程序文件和一个</a:t>
            </a:r>
            <a:r>
              <a:rPr lang="en-US" altLang="zh-CN" sz="2400" b="1" dirty="0"/>
              <a:t>.h</a:t>
            </a:r>
            <a:r>
              <a:rPr lang="zh-CN" altLang="en-US" sz="2400" b="1" dirty="0"/>
              <a:t>头文件，它们各自独立，再通过主函数</a:t>
            </a:r>
            <a:r>
              <a:rPr lang="en-US" altLang="zh-CN" sz="2400" b="1" dirty="0"/>
              <a:t>main()</a:t>
            </a:r>
            <a:r>
              <a:rPr lang="zh-CN" altLang="en-US" sz="2400" b="1" dirty="0"/>
              <a:t>调用。主函数放在</a:t>
            </a:r>
            <a:r>
              <a:rPr lang="en-US" altLang="zh-CN" sz="2400" b="1" dirty="0"/>
              <a:t>student_system.c</a:t>
            </a:r>
            <a:r>
              <a:rPr lang="zh-CN" altLang="en-US" sz="2400" b="1" dirty="0"/>
              <a:t>文件中，各文件存放在同一个文件夹下，相互间的连接采用</a:t>
            </a:r>
            <a:r>
              <a:rPr lang="zh-CN" altLang="en-US" sz="2400" b="1" dirty="0">
                <a:solidFill>
                  <a:srgbClr val="FF3300"/>
                </a:solidFill>
              </a:rPr>
              <a:t>文件包含</a:t>
            </a:r>
            <a:r>
              <a:rPr lang="en-US" altLang="zh-CN" sz="2400" b="1" dirty="0">
                <a:solidFill>
                  <a:srgbClr val="FF3300"/>
                </a:solidFill>
              </a:rPr>
              <a:t>(include)</a:t>
            </a:r>
            <a:r>
              <a:rPr lang="zh-CN" altLang="en-US" sz="2400" b="1" dirty="0"/>
              <a:t>的形式。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3DC2E-DA85-BB49-9894-8AF27E6332D8}"/>
              </a:ext>
            </a:extLst>
          </p:cNvPr>
          <p:cNvSpPr/>
          <p:nvPr/>
        </p:nvSpPr>
        <p:spPr>
          <a:xfrm>
            <a:off x="238696" y="3140968"/>
            <a:ext cx="6721400" cy="29311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400" b="1" dirty="0"/>
              <a:t>主函数程序文件</a:t>
            </a:r>
            <a:r>
              <a:rPr lang="en-US" altLang="zh-CN" sz="2400" b="1" dirty="0"/>
              <a:t>student_system.c</a:t>
            </a:r>
          </a:p>
          <a:p>
            <a:pPr marL="685800" lvl="1" indent="-228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#include “student.h”	</a:t>
            </a:r>
          </a:p>
          <a:p>
            <a:pPr marL="685800" lvl="1" indent="-228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#include “input _output.c”</a:t>
            </a:r>
            <a:endParaRPr lang="it-IT" altLang="zh-CN" sz="2000" b="1" dirty="0"/>
          </a:p>
          <a:p>
            <a:pPr marL="685800" lvl="1" indent="-228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it-IT" altLang="zh-CN" sz="2000" b="1" dirty="0"/>
              <a:t>#include “aver_sort.c”</a:t>
            </a:r>
          </a:p>
          <a:p>
            <a:pPr marL="685800" lvl="1" indent="-228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it-IT" altLang="zh-CN" sz="2000" b="1" dirty="0"/>
              <a:t>#include “modify.c”</a:t>
            </a:r>
          </a:p>
          <a:p>
            <a:pPr marL="685800" lvl="1" indent="-228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it-IT" altLang="zh-CN" sz="2000" b="1" dirty="0"/>
              <a:t>int Count = 0;       /* </a:t>
            </a:r>
            <a:r>
              <a:rPr lang="zh-CN" altLang="it-IT" sz="2000" b="1" dirty="0"/>
              <a:t>全局变量，记录当前学生总数 *</a:t>
            </a:r>
            <a:r>
              <a:rPr lang="it-IT" altLang="zh-CN" sz="2000" b="1" dirty="0"/>
              <a:t>/</a:t>
            </a:r>
          </a:p>
          <a:p>
            <a:pPr marL="685800" lvl="1" indent="-228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it-IT" altLang="zh-CN" sz="2000" b="1" dirty="0"/>
              <a:t>int main(void)</a:t>
            </a:r>
          </a:p>
          <a:p>
            <a:pPr marL="685800" lvl="1" indent="-228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it-IT" altLang="zh-CN" sz="2000" b="1" dirty="0"/>
              <a:t>{  .........  }   		</a:t>
            </a:r>
            <a:r>
              <a:rPr lang="it-IT" altLang="zh-CN" sz="2000" b="1" dirty="0">
                <a:solidFill>
                  <a:srgbClr val="FF3300"/>
                </a:solidFill>
              </a:rPr>
              <a:t>/*  </a:t>
            </a:r>
            <a:r>
              <a:rPr lang="zh-CN" altLang="it-IT" sz="2000" b="1" dirty="0">
                <a:solidFill>
                  <a:srgbClr val="FF3300"/>
                </a:solidFill>
              </a:rPr>
              <a:t>主函数调用各函数  *</a:t>
            </a:r>
            <a:r>
              <a:rPr lang="it-IT" altLang="zh-CN" sz="2000" b="1" dirty="0">
                <a:solidFill>
                  <a:srgbClr val="FF3300"/>
                </a:solidFill>
              </a:rPr>
              <a:t>/</a:t>
            </a: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ABDC35-DEA7-254D-8B15-3FE8D2E9A9C9}"/>
              </a:ext>
            </a:extLst>
          </p:cNvPr>
          <p:cNvSpPr txBox="1"/>
          <p:nvPr/>
        </p:nvSpPr>
        <p:spPr>
          <a:xfrm>
            <a:off x="5303912" y="3645024"/>
            <a:ext cx="2786340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>
              <a:buClr>
                <a:schemeClr val="accent2"/>
              </a:buClr>
              <a:buSzPct val="80000"/>
            </a:pPr>
            <a:r>
              <a:rPr lang="zh-CN" altLang="en-US" sz="2400" b="1" dirty="0"/>
              <a:t>主函数程序文件</a:t>
            </a:r>
            <a:endParaRPr lang="en-US" altLang="zh-CN" sz="2400" b="1" dirty="0"/>
          </a:p>
          <a:p>
            <a:pPr algn="ctr">
              <a:buClr>
                <a:schemeClr val="accent2"/>
              </a:buClr>
              <a:buSzPct val="80000"/>
            </a:pPr>
            <a:r>
              <a:rPr lang="en-US" altLang="zh-CN" sz="2400" b="1" dirty="0" err="1"/>
              <a:t>student_system.c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D35035-8607-ED46-9E86-C9EC2084B4CA}"/>
              </a:ext>
            </a:extLst>
          </p:cNvPr>
          <p:cNvSpPr txBox="1"/>
          <p:nvPr/>
        </p:nvSpPr>
        <p:spPr>
          <a:xfrm>
            <a:off x="8760296" y="1933381"/>
            <a:ext cx="3039640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  <a:buSzPct val="80000"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</a:rPr>
              <a:t>头文件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buClr>
                <a:schemeClr val="accent2"/>
              </a:buClr>
              <a:buSzPct val="80000"/>
            </a:pPr>
            <a:r>
              <a:rPr lang="en-US" altLang="zh-CN" sz="2400" b="1" dirty="0" err="1">
                <a:solidFill>
                  <a:schemeClr val="bg2">
                    <a:lumMod val="75000"/>
                  </a:schemeClr>
                </a:solidFill>
              </a:rPr>
              <a:t>student.h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EBC107-A50C-BC41-ADDF-67EC2669E5C5}"/>
              </a:ext>
            </a:extLst>
          </p:cNvPr>
          <p:cNvSpPr txBox="1"/>
          <p:nvPr/>
        </p:nvSpPr>
        <p:spPr>
          <a:xfrm>
            <a:off x="8775600" y="3102059"/>
            <a:ext cx="3024336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  <a:buSzPct val="80000"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</a:rPr>
              <a:t>输入输出程序文件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buClr>
                <a:schemeClr val="accent2"/>
              </a:buClr>
              <a:buSzPct val="80000"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</a:rPr>
              <a:t>input _</a:t>
            </a:r>
            <a:r>
              <a:rPr lang="en-US" altLang="zh-CN" sz="2400" b="1" dirty="0" err="1">
                <a:solidFill>
                  <a:schemeClr val="bg2">
                    <a:lumMod val="75000"/>
                  </a:schemeClr>
                </a:solidFill>
              </a:rPr>
              <a:t>output.c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2C91B5-3C0C-2D4F-AB65-3B73E8B9E688}"/>
              </a:ext>
            </a:extLst>
          </p:cNvPr>
          <p:cNvSpPr txBox="1"/>
          <p:nvPr/>
        </p:nvSpPr>
        <p:spPr>
          <a:xfrm>
            <a:off x="8760296" y="4182179"/>
            <a:ext cx="3024336" cy="120032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  <a:buSzPct val="80000"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</a:rPr>
              <a:t>计算平均成绩与平均成绩排序程序文件</a:t>
            </a:r>
            <a:r>
              <a:rPr lang="it-IT" altLang="zh-CN" sz="2400" b="1" dirty="0" err="1">
                <a:solidFill>
                  <a:schemeClr val="bg2">
                    <a:lumMod val="75000"/>
                  </a:schemeClr>
                </a:solidFill>
              </a:rPr>
              <a:t>aver_sort.c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51883D-E874-D346-87F9-8E7C250CB157}"/>
              </a:ext>
            </a:extLst>
          </p:cNvPr>
          <p:cNvSpPr txBox="1"/>
          <p:nvPr/>
        </p:nvSpPr>
        <p:spPr>
          <a:xfrm>
            <a:off x="8759852" y="5807005"/>
            <a:ext cx="3024336" cy="64633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</a:rPr>
              <a:t>查询修改程序文件</a:t>
            </a:r>
            <a:r>
              <a:rPr lang="en-US" altLang="zh-CN" sz="2000" b="1" dirty="0" err="1">
                <a:solidFill>
                  <a:schemeClr val="bg2">
                    <a:lumMod val="75000"/>
                  </a:schemeClr>
                </a:solidFill>
              </a:rPr>
              <a:t>modify.c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C9C0AF49-AB3B-724E-950A-6F528AB2D3D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 bwMode="auto">
          <a:xfrm>
            <a:off x="8090252" y="4060523"/>
            <a:ext cx="669600" cy="206964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FE38C621-8855-4E49-AAB2-54A1A20C741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 bwMode="auto">
          <a:xfrm>
            <a:off x="8090252" y="4060523"/>
            <a:ext cx="670044" cy="72182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A531FED3-26DB-BA4C-8B24-B02F3897C36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 bwMode="auto">
          <a:xfrm flipV="1">
            <a:off x="8090252" y="2348880"/>
            <a:ext cx="670044" cy="171164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E4A6A1A1-18B2-B640-AB06-6875D07984A5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 bwMode="auto">
          <a:xfrm flipV="1">
            <a:off x="8090252" y="3517558"/>
            <a:ext cx="685348" cy="54296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xfrm>
            <a:off x="335360" y="528662"/>
            <a:ext cx="8805664" cy="7397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4000" dirty="0"/>
              <a:t>10.4.2  C</a:t>
            </a:r>
            <a:r>
              <a:rPr lang="zh-CN" altLang="en-US" sz="4000" dirty="0"/>
              <a:t>程序文件模块 </a:t>
            </a:r>
          </a:p>
        </p:txBody>
      </p:sp>
      <p:sp>
        <p:nvSpPr>
          <p:cNvPr id="96258" name="Rectangle 3"/>
          <p:cNvSpPr>
            <a:spLocks noGrp="1"/>
          </p:cNvSpPr>
          <p:nvPr>
            <p:ph idx="1"/>
          </p:nvPr>
        </p:nvSpPr>
        <p:spPr>
          <a:xfrm>
            <a:off x="328246" y="1577951"/>
            <a:ext cx="10304258" cy="1130969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800" dirty="0"/>
              <a:t>结构化程序设计是编写出具有良好结构程序的有效方法</a:t>
            </a:r>
          </a:p>
          <a:p>
            <a:r>
              <a:rPr lang="zh-CN" altLang="en-US" sz="2800" b="1" dirty="0"/>
              <a:t>一个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程序由一组函数构成，但是</a:t>
            </a:r>
          </a:p>
        </p:txBody>
      </p:sp>
      <p:sp>
        <p:nvSpPr>
          <p:cNvPr id="76804" name="Text Box 4"/>
          <p:cNvSpPr txBox="1"/>
          <p:nvPr/>
        </p:nvSpPr>
        <p:spPr>
          <a:xfrm>
            <a:off x="763851" y="5661248"/>
            <a:ext cx="9433048" cy="52386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buClrTx/>
            </a:pPr>
            <a:r>
              <a:rPr lang="zh-CN" altLang="en-US" sz="2800" b="1" dirty="0"/>
              <a:t>我们把保存有一部分程序的文件称为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6" charset="-122"/>
              </a:rPr>
              <a:t>程序文件模块</a:t>
            </a:r>
            <a:r>
              <a:rPr lang="zh-CN" altLang="en-US" sz="2800" b="1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2AD243-ED46-2243-B36A-7F8D8042CDA5}"/>
              </a:ext>
            </a:extLst>
          </p:cNvPr>
          <p:cNvSpPr txBox="1">
            <a:spLocks/>
          </p:cNvSpPr>
          <p:nvPr/>
        </p:nvSpPr>
        <p:spPr>
          <a:xfrm>
            <a:off x="328246" y="2780928"/>
            <a:ext cx="11863754" cy="24014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defTabSz="914400"/>
            <a:r>
              <a:rPr lang="en-US" altLang="zh-CN" sz="2400" kern="0" dirty="0"/>
              <a:t>1</a:t>
            </a:r>
            <a:r>
              <a:rPr lang="zh-CN" altLang="en-US" sz="2400" kern="0" dirty="0"/>
              <a:t>）如果程序规模大，多人合作开发，每个人编写的代码会保存在自己的</a:t>
            </a:r>
            <a:r>
              <a:rPr lang="en-US" altLang="zh-CN" sz="2400" kern="0" dirty="0"/>
              <a:t>.c</a:t>
            </a:r>
            <a:r>
              <a:rPr lang="zh-CN" altLang="en-US" sz="2400" kern="0" dirty="0"/>
              <a:t>文件，这些文件代码一起组成一个大程序</a:t>
            </a:r>
          </a:p>
          <a:p>
            <a:pPr lvl="1" defTabSz="914400"/>
            <a:r>
              <a:rPr lang="en-US" altLang="zh-CN" sz="2400" kern="0" dirty="0"/>
              <a:t>2</a:t>
            </a:r>
            <a:r>
              <a:rPr lang="zh-CN" altLang="en-US" sz="2400" kern="0" dirty="0"/>
              <a:t>）还有，有时为避免一个文件过长，也会把程序代码分开保存为多个文件。</a:t>
            </a:r>
          </a:p>
          <a:p>
            <a:pPr defTabSz="914400"/>
            <a:r>
              <a:rPr lang="zh-CN" altLang="en-US" sz="2800" b="1" kern="0" dirty="0"/>
              <a:t>结论：</a:t>
            </a:r>
            <a:endParaRPr lang="en-US" altLang="zh-CN" sz="2800" b="1" kern="0" dirty="0"/>
          </a:p>
          <a:p>
            <a:pPr lvl="1" defTabSz="914400"/>
            <a:r>
              <a:rPr lang="zh-CN" altLang="en-US" b="1" kern="0" dirty="0"/>
              <a:t>一个</a:t>
            </a:r>
            <a:r>
              <a:rPr lang="en-US" altLang="zh-CN" b="1" kern="0" dirty="0"/>
              <a:t>C</a:t>
            </a:r>
            <a:r>
              <a:rPr lang="zh-CN" altLang="en-US" b="1" kern="0" dirty="0"/>
              <a:t>大程序会由多个程序文件组成，每个文件又包含若干个函</a:t>
            </a:r>
            <a:r>
              <a:rPr lang="zh-CN" altLang="en-US" kern="0" dirty="0"/>
              <a:t>数。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xfrm>
            <a:off x="263352" y="476250"/>
            <a:ext cx="8229600" cy="7397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4000" dirty="0"/>
              <a:t>10.4.2  C</a:t>
            </a:r>
            <a:r>
              <a:rPr lang="zh-CN" altLang="en-US" sz="4000" dirty="0"/>
              <a:t>程序文件模块 </a:t>
            </a: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263352" y="1383126"/>
            <a:ext cx="9361040" cy="4998624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程序、文件、函数的关系</a:t>
            </a:r>
            <a:endParaRPr lang="en-US" altLang="zh-CN" dirty="0"/>
          </a:p>
          <a:p>
            <a:pPr lvl="1"/>
            <a:r>
              <a:rPr lang="zh-CN" altLang="en-US" dirty="0"/>
              <a:t>一个大程序可由几个程序文件模块组成，每一个程序文件模块又可能包含若干个函数。程序文件模块只是函数书写的载体。</a:t>
            </a:r>
            <a:endParaRPr lang="en-US" altLang="zh-CN" dirty="0"/>
          </a:p>
          <a:p>
            <a:pPr algn="just" defTabSz="914400" eaLnBrk="1" hangingPunct="1"/>
            <a:r>
              <a:rPr lang="zh-CN" altLang="en-US" dirty="0"/>
              <a:t>多文件的程序结构：</a:t>
            </a:r>
            <a:endParaRPr lang="en-US" altLang="zh-CN" dirty="0"/>
          </a:p>
          <a:p>
            <a:pPr lvl="1" algn="just" defTabSz="914400" eaLnBrk="1" hangingPunct="1"/>
            <a:r>
              <a:rPr lang="zh-CN" altLang="en-US" b="0" dirty="0">
                <a:latin typeface="STZhongsong" panose="02010600040101010101" pitchFamily="2" charset="-122"/>
                <a:ea typeface="STZhongsong" panose="02010600040101010101" pitchFamily="2" charset="-122"/>
              </a:rPr>
              <a:t>小程序：主函数</a:t>
            </a:r>
            <a:r>
              <a:rPr lang="en-US" altLang="zh-CN" b="0" dirty="0"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CN" altLang="en-US" b="0" dirty="0">
                <a:latin typeface="STZhongsong" panose="02010600040101010101" pitchFamily="2" charset="-122"/>
                <a:ea typeface="STZhongsong" panose="02010600040101010101" pitchFamily="2" charset="-122"/>
              </a:rPr>
              <a:t>若干函数 </a:t>
            </a:r>
            <a:r>
              <a:rPr lang="en-US" altLang="zh-CN" b="0" dirty="0">
                <a:latin typeface="STZhongsong" panose="02010600040101010101" pitchFamily="2" charset="-122"/>
                <a:ea typeface="STZhongsong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b="0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  <a:sym typeface="Wingdings" panose="05000000000000000000" pitchFamily="2" charset="2"/>
              </a:rPr>
              <a:t>一个文件</a:t>
            </a:r>
            <a:endParaRPr lang="en-US" altLang="zh-CN" b="0" dirty="0">
              <a:solidFill>
                <a:srgbClr val="FF33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 algn="just" defTabSz="914400" eaLnBrk="1" hangingPunct="1"/>
            <a:r>
              <a:rPr lang="zh-CN" altLang="en-US" b="0" dirty="0">
                <a:latin typeface="STZhongsong" panose="02010600040101010101" pitchFamily="2" charset="-122"/>
                <a:ea typeface="STZhongsong" panose="02010600040101010101" pitchFamily="2" charset="-122"/>
              </a:rPr>
              <a:t>大程序：若干程序文件模块 </a:t>
            </a:r>
            <a:r>
              <a:rPr lang="en-US" altLang="zh-CN" b="0" dirty="0">
                <a:latin typeface="STZhongsong" panose="02010600040101010101" pitchFamily="2" charset="-122"/>
                <a:ea typeface="STZhongsong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b="0" dirty="0">
                <a:latin typeface="STZhongsong" panose="02010600040101010101" pitchFamily="2" charset="-122"/>
                <a:ea typeface="STZhongsong" panose="02010600040101010101" pitchFamily="2" charset="-122"/>
              </a:rPr>
              <a:t>每个文件模块包含若干个函数</a:t>
            </a:r>
          </a:p>
          <a:p>
            <a:pPr lvl="1" algn="just" defTabSz="914400" eaLnBrk="1" hangingPunct="1"/>
            <a:r>
              <a:rPr lang="zh-CN" altLang="en-US" b="0" dirty="0">
                <a:latin typeface="STZhongsong" panose="02010600040101010101" pitchFamily="2" charset="-122"/>
                <a:ea typeface="STZhongsong" panose="02010600040101010101" pitchFamily="2" charset="-122"/>
              </a:rPr>
              <a:t>不论文件有多少个，但是整个程序只允许</a:t>
            </a:r>
            <a:r>
              <a:rPr lang="zh-CN" altLang="en-US" b="0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有一个</a:t>
            </a:r>
            <a:r>
              <a:rPr lang="en-US" altLang="zh-CN" b="0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main()</a:t>
            </a:r>
            <a:r>
              <a:rPr lang="zh-CN" altLang="en-US" b="0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函数</a:t>
            </a:r>
            <a:endParaRPr lang="en-US" altLang="zh-CN" sz="3200" b="0" dirty="0">
              <a:solidFill>
                <a:srgbClr val="FF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07BA-60F1-9046-A207-9FF0BA22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57200"/>
            <a:ext cx="11319048" cy="1371600"/>
          </a:xfrm>
        </p:spPr>
        <p:txBody>
          <a:bodyPr/>
          <a:lstStyle/>
          <a:p>
            <a:r>
              <a:rPr kumimoji="1" lang="zh-CN" altLang="en-US" dirty="0"/>
              <a:t>多文件模块大程序的编译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C950-D3B7-484F-9988-F0EB427A0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76" y="1858211"/>
            <a:ext cx="11319048" cy="4760168"/>
          </a:xfrm>
        </p:spPr>
        <p:txBody>
          <a:bodyPr/>
          <a:lstStyle/>
          <a:p>
            <a:r>
              <a:rPr lang="zh-CN" altLang="en-US" dirty="0"/>
              <a:t>如何编译大程序？</a:t>
            </a:r>
            <a:endParaRPr lang="en-US" altLang="zh-CN" dirty="0"/>
          </a:p>
          <a:p>
            <a:pPr lvl="1"/>
            <a:r>
              <a:rPr lang="zh-CN" altLang="en-US" dirty="0"/>
              <a:t>大程序分成若干文件模块，编译时会先对各文件模块分别编译</a:t>
            </a:r>
            <a:r>
              <a:rPr lang="en-US" altLang="zh-CN" dirty="0"/>
              <a:t>compile</a:t>
            </a:r>
            <a:r>
              <a:rPr lang="zh-CN" altLang="en-US" dirty="0"/>
              <a:t>成</a:t>
            </a:r>
            <a:r>
              <a:rPr lang="zh-CN" altLang="en-US" dirty="0">
                <a:solidFill>
                  <a:srgbClr val="0000FF"/>
                </a:solidFill>
              </a:rPr>
              <a:t>目标文件</a:t>
            </a:r>
            <a:r>
              <a:rPr lang="zh-CN" altLang="en-US" dirty="0"/>
              <a:t>，再通过连接</a:t>
            </a:r>
            <a:r>
              <a:rPr lang="en-US" altLang="zh-CN" dirty="0"/>
              <a:t>link</a:t>
            </a:r>
            <a:r>
              <a:rPr lang="zh-CN" altLang="en-US" dirty="0"/>
              <a:t>，把</a:t>
            </a:r>
            <a:r>
              <a:rPr lang="zh-CN" altLang="en-US" dirty="0">
                <a:solidFill>
                  <a:srgbClr val="0000FF"/>
                </a:solidFill>
              </a:rPr>
              <a:t>目标文件</a:t>
            </a:r>
            <a:r>
              <a:rPr lang="zh-CN" altLang="en-US" dirty="0"/>
              <a:t>合起来生成</a:t>
            </a:r>
            <a:r>
              <a:rPr lang="zh-CN" altLang="en-US" dirty="0">
                <a:solidFill>
                  <a:srgbClr val="0000FF"/>
                </a:solidFill>
              </a:rPr>
              <a:t>可执行程序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哪些文件会被</a:t>
            </a:r>
            <a:r>
              <a:rPr lang="zh-CN" altLang="en-US" dirty="0">
                <a:solidFill>
                  <a:srgbClr val="FF3300"/>
                </a:solidFill>
              </a:rPr>
              <a:t>连接</a:t>
            </a:r>
            <a:r>
              <a:rPr lang="zh-CN" altLang="en-US" dirty="0"/>
              <a:t>成可执行程序？依据：</a:t>
            </a: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文件包含</a:t>
            </a: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工程文件（由具体语言系统提供）</a:t>
            </a:r>
          </a:p>
          <a:p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6378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/>
          </p:nvPr>
        </p:nvSpPr>
        <p:spPr>
          <a:xfrm>
            <a:off x="335360" y="526827"/>
            <a:ext cx="8229600" cy="7397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10.4.3  </a:t>
            </a:r>
            <a:r>
              <a:rPr lang="zh-CN" altLang="en-US" dirty="0"/>
              <a:t>文件模块间的通信 </a:t>
            </a:r>
          </a:p>
        </p:txBody>
      </p:sp>
      <p:sp>
        <p:nvSpPr>
          <p:cNvPr id="99330" name="Rectangle 3"/>
          <p:cNvSpPr>
            <a:spLocks noGrp="1"/>
          </p:cNvSpPr>
          <p:nvPr>
            <p:ph idx="1"/>
          </p:nvPr>
        </p:nvSpPr>
        <p:spPr>
          <a:xfrm>
            <a:off x="484585" y="1435323"/>
            <a:ext cx="3451175" cy="489585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文件模块与变量</a:t>
            </a:r>
          </a:p>
          <a:p>
            <a:pPr lvl="1"/>
            <a:r>
              <a:rPr lang="zh-CN" altLang="en-US" dirty="0"/>
              <a:t>外部变量 </a:t>
            </a:r>
          </a:p>
          <a:p>
            <a:pPr lvl="1"/>
            <a:r>
              <a:rPr lang="zh-CN" altLang="en-US" dirty="0"/>
              <a:t>静态全局变量 </a:t>
            </a:r>
          </a:p>
          <a:p>
            <a:r>
              <a:rPr lang="zh-CN" altLang="en-US" dirty="0"/>
              <a:t>文件模块与函数</a:t>
            </a:r>
          </a:p>
          <a:p>
            <a:pPr lvl="1"/>
            <a:r>
              <a:rPr lang="zh-CN" altLang="en-US" dirty="0"/>
              <a:t>外部函数 </a:t>
            </a:r>
          </a:p>
          <a:p>
            <a:pPr lvl="1"/>
            <a:r>
              <a:rPr lang="zh-CN" altLang="en-US" dirty="0"/>
              <a:t>静态的函数 </a:t>
            </a:r>
            <a:endParaRPr lang="en-US" altLang="zh-CN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ABE4B8F-FFCB-EF43-8447-A9B2AA1E2B57}"/>
              </a:ext>
            </a:extLst>
          </p:cNvPr>
          <p:cNvSpPr/>
          <p:nvPr/>
        </p:nvSpPr>
        <p:spPr bwMode="auto">
          <a:xfrm>
            <a:off x="8780984" y="2905735"/>
            <a:ext cx="3003648" cy="2952328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 int n ){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return(n*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3DDDCBA-0EF8-2B46-8238-15985857466C}"/>
              </a:ext>
            </a:extLst>
          </p:cNvPr>
          <p:cNvSpPr/>
          <p:nvPr/>
        </p:nvSpPr>
        <p:spPr bwMode="auto">
          <a:xfrm>
            <a:off x="4738192" y="2914491"/>
            <a:ext cx="2797968" cy="2943572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void 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1(  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int z;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x=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y*y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z=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f2(x)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print(“%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d”,z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559B5-1715-BE48-A79E-990DCCDD42B3}"/>
              </a:ext>
            </a:extLst>
          </p:cNvPr>
          <p:cNvSpPr txBox="1"/>
          <p:nvPr/>
        </p:nvSpPr>
        <p:spPr>
          <a:xfrm>
            <a:off x="5256083" y="2257663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File1.c</a:t>
            </a:r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1560E4-F69A-6F41-B56B-FF43F03A8A9D}"/>
              </a:ext>
            </a:extLst>
          </p:cNvPr>
          <p:cNvSpPr txBox="1"/>
          <p:nvPr/>
        </p:nvSpPr>
        <p:spPr>
          <a:xfrm>
            <a:off x="9480376" y="2321699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File2.c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C5690EF-B291-D74D-9C74-D0000184AEB7}"/>
              </a:ext>
            </a:extLst>
          </p:cNvPr>
          <p:cNvCxnSpPr>
            <a:cxnSpLocks/>
          </p:cNvCxnSpPr>
          <p:nvPr/>
        </p:nvCxnSpPr>
        <p:spPr bwMode="auto">
          <a:xfrm flipV="1">
            <a:off x="6240016" y="3355568"/>
            <a:ext cx="2736304" cy="9377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0F8113A-55C0-7142-8B5D-4C2C1C1D41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88252" y="3297525"/>
            <a:ext cx="3792124" cy="113958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/>
          </a:ln>
        </p:spPr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3CC3DEA-A51B-1A45-934C-D2E7C0097EE0}"/>
              </a:ext>
            </a:extLst>
          </p:cNvPr>
          <p:cNvCxnSpPr>
            <a:cxnSpLocks/>
          </p:cNvCxnSpPr>
          <p:nvPr/>
        </p:nvCxnSpPr>
        <p:spPr bwMode="auto">
          <a:xfrm flipV="1">
            <a:off x="6312024" y="4049355"/>
            <a:ext cx="2664296" cy="72008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322E368-BF50-D04A-AAAB-D3602B870CCA}"/>
              </a:ext>
            </a:extLst>
          </p:cNvPr>
          <p:cNvSpPr txBox="1"/>
          <p:nvPr/>
        </p:nvSpPr>
        <p:spPr>
          <a:xfrm>
            <a:off x="4407019" y="5991671"/>
            <a:ext cx="730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问题：这两个文件之间的变量和函数是否可以访问？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>
          <a:xfrm>
            <a:off x="479376" y="477256"/>
            <a:ext cx="8229600" cy="739775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为其他文件共享数据：外部变量</a:t>
            </a:r>
          </a:p>
        </p:txBody>
      </p:sp>
      <p:sp>
        <p:nvSpPr>
          <p:cNvPr id="100354" name="Rectangle 3"/>
          <p:cNvSpPr>
            <a:spLocks noGrp="1"/>
          </p:cNvSpPr>
          <p:nvPr>
            <p:ph idx="1"/>
          </p:nvPr>
        </p:nvSpPr>
        <p:spPr>
          <a:xfrm>
            <a:off x="263352" y="1230350"/>
            <a:ext cx="7848872" cy="5367001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800" dirty="0"/>
              <a:t>全局变量只能在某个模块中定义一次，如果其他模块要使用该全局变量，需要通过</a:t>
            </a:r>
            <a:r>
              <a:rPr lang="zh-CN" altLang="en-US" sz="2800" b="1" dirty="0">
                <a:solidFill>
                  <a:srgbClr val="0000FF"/>
                </a:solidFill>
              </a:rPr>
              <a:t>外部变量的声明。</a:t>
            </a:r>
            <a:r>
              <a:rPr lang="zh-CN" altLang="en-US" sz="2800" dirty="0">
                <a:solidFill>
                  <a:srgbClr val="0000FF"/>
                </a:solidFill>
              </a:rPr>
              <a:t>声明格式为：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       </a:t>
            </a:r>
            <a:r>
              <a:rPr lang="en-US" altLang="zh-CN" sz="2800" dirty="0">
                <a:solidFill>
                  <a:srgbClr val="C00000"/>
                </a:solidFill>
              </a:rPr>
              <a:t>extern </a:t>
            </a:r>
            <a:r>
              <a:rPr lang="zh-CN" altLang="en-US" sz="2800" dirty="0">
                <a:solidFill>
                  <a:srgbClr val="C00000"/>
                </a:solidFill>
              </a:rPr>
              <a:t>变量名表</a:t>
            </a:r>
            <a:r>
              <a:rPr lang="en-US" altLang="zh-CN" sz="2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比如，</a:t>
            </a:r>
            <a:r>
              <a:rPr lang="en-US" altLang="zh-CN" sz="2800" dirty="0"/>
              <a:t>extern int x;</a:t>
            </a:r>
            <a:endParaRPr lang="zh-CN" altLang="en-US" sz="2800" dirty="0"/>
          </a:p>
          <a:p>
            <a:r>
              <a:rPr lang="zh-CN" altLang="en-US" sz="2800" dirty="0"/>
              <a:t>如果在每个文件模块中都定义同一个全局变量，模块单独编译时不会发生错误，一旦把各模块</a:t>
            </a:r>
            <a:r>
              <a:rPr lang="zh-CN" altLang="en-US" sz="2800" dirty="0">
                <a:solidFill>
                  <a:srgbClr val="C00000"/>
                </a:solidFill>
              </a:rPr>
              <a:t>连接在一起</a:t>
            </a:r>
            <a:r>
              <a:rPr lang="zh-CN" altLang="en-US" sz="2800" dirty="0"/>
              <a:t>时，就会产生对</a:t>
            </a:r>
            <a:r>
              <a:rPr lang="zh-CN" altLang="en-US" sz="2800" dirty="0">
                <a:solidFill>
                  <a:srgbClr val="C00000"/>
                </a:solidFill>
              </a:rPr>
              <a:t>同一个全局变量名多次定义</a:t>
            </a:r>
            <a:r>
              <a:rPr lang="zh-CN" altLang="en-US" sz="2800" dirty="0"/>
              <a:t>的错误</a:t>
            </a:r>
          </a:p>
          <a:p>
            <a:r>
              <a:rPr lang="zh-CN" altLang="en-US" sz="2800" dirty="0"/>
              <a:t>反之，不经声明而直接使用全局变量，程序编译时会出现“变量未定义”的错误。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17493D4-044E-A246-985A-E4B1A2670BFE}"/>
              </a:ext>
            </a:extLst>
          </p:cNvPr>
          <p:cNvSpPr/>
          <p:nvPr/>
        </p:nvSpPr>
        <p:spPr bwMode="auto">
          <a:xfrm>
            <a:off x="8734450" y="2852936"/>
            <a:ext cx="3003648" cy="2952328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extern int x;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 int n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return(n*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2DA940-C510-6A45-A5BA-3D8FA3DC29DE}"/>
              </a:ext>
            </a:extLst>
          </p:cNvPr>
          <p:cNvSpPr txBox="1"/>
          <p:nvPr/>
        </p:nvSpPr>
        <p:spPr>
          <a:xfrm>
            <a:off x="9433842" y="226890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File2.c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B62D-7A00-7645-B1D1-C6AF3B17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444759"/>
            <a:ext cx="1525960" cy="1371600"/>
          </a:xfrm>
        </p:spPr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410AE7-E1BA-3F45-88BE-909AD03E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57200"/>
            <a:ext cx="71247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FB4D9A6-EC0A-0F44-A601-F45FF55514C3}"/>
              </a:ext>
            </a:extLst>
          </p:cNvPr>
          <p:cNvSpPr/>
          <p:nvPr/>
        </p:nvSpPr>
        <p:spPr bwMode="auto">
          <a:xfrm>
            <a:off x="2063552" y="4207270"/>
            <a:ext cx="2448272" cy="373857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7321E5-E9FC-F34E-B11D-3B0118111240}"/>
              </a:ext>
            </a:extLst>
          </p:cNvPr>
          <p:cNvSpPr/>
          <p:nvPr/>
        </p:nvSpPr>
        <p:spPr bwMode="auto">
          <a:xfrm>
            <a:off x="2063552" y="764704"/>
            <a:ext cx="1440160" cy="37385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344A0-2CA4-D34F-A905-2E3B97AA15FB}"/>
              </a:ext>
            </a:extLst>
          </p:cNvPr>
          <p:cNvSpPr/>
          <p:nvPr/>
        </p:nvSpPr>
        <p:spPr bwMode="auto">
          <a:xfrm>
            <a:off x="2351584" y="5517232"/>
            <a:ext cx="1440160" cy="37385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880EC9-B77E-8B48-AAFF-B7C772F07909}"/>
              </a:ext>
            </a:extLst>
          </p:cNvPr>
          <p:cNvSpPr txBox="1"/>
          <p:nvPr/>
        </p:nvSpPr>
        <p:spPr>
          <a:xfrm>
            <a:off x="3886424" y="5517232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</a:rPr>
              <a:t>这里调用外部文件的函数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f1()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2FDECE-E312-424A-B3E0-F67C68EABE36}"/>
              </a:ext>
            </a:extLst>
          </p:cNvPr>
          <p:cNvSpPr txBox="1"/>
          <p:nvPr/>
        </p:nvSpPr>
        <p:spPr>
          <a:xfrm>
            <a:off x="4607226" y="4129045"/>
            <a:ext cx="368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</a:rPr>
              <a:t>这里访问外部文件的全局变量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x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7F1931-6257-5C42-8930-DD7219A675A2}"/>
              </a:ext>
            </a:extLst>
          </p:cNvPr>
          <p:cNvSpPr txBox="1"/>
          <p:nvPr/>
        </p:nvSpPr>
        <p:spPr>
          <a:xfrm>
            <a:off x="2118729" y="378904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FF"/>
                </a:solidFill>
              </a:rPr>
              <a:t>extern void f1();</a:t>
            </a:r>
            <a:endParaRPr kumimoji="1"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/>
          </p:nvPr>
        </p:nvSpPr>
        <p:spPr>
          <a:xfrm>
            <a:off x="391688" y="404664"/>
            <a:ext cx="9952783" cy="739775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限制其它文件访问：静态全局变量</a:t>
            </a:r>
          </a:p>
        </p:txBody>
      </p:sp>
      <p:sp>
        <p:nvSpPr>
          <p:cNvPr id="101378" name="Rectangle 3"/>
          <p:cNvSpPr>
            <a:spLocks noGrp="1"/>
          </p:cNvSpPr>
          <p:nvPr>
            <p:ph idx="1"/>
          </p:nvPr>
        </p:nvSpPr>
        <p:spPr>
          <a:xfrm>
            <a:off x="263352" y="1220019"/>
            <a:ext cx="7560840" cy="530532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当一个大的程序由多人合作完成时，每个程序员可能都会定义一些自己使用的全局变量</a:t>
            </a:r>
          </a:p>
          <a:p>
            <a:r>
              <a:rPr lang="zh-CN" altLang="en-US" dirty="0"/>
              <a:t>为避免自己定义的全局变量影响其他人编写的模块，即所谓的全局变量副作用，</a:t>
            </a:r>
            <a:r>
              <a:rPr lang="zh-CN" altLang="en-US" dirty="0">
                <a:solidFill>
                  <a:srgbClr val="0000FF"/>
                </a:solidFill>
              </a:rPr>
              <a:t>静态全局变量可以把变量的作用范围仅局限于当前的文件模块中</a:t>
            </a:r>
          </a:p>
          <a:p>
            <a:r>
              <a:rPr lang="zh-CN" altLang="en-US" dirty="0"/>
              <a:t>即使其他文件模块使用外部变量声明，也不能使用该变量。 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>
                <a:solidFill>
                  <a:srgbClr val="0000FF"/>
                </a:solidFill>
              </a:rPr>
              <a:t>static </a:t>
            </a:r>
            <a:r>
              <a:rPr lang="zh-CN" altLang="en-US" dirty="0">
                <a:solidFill>
                  <a:srgbClr val="0000FF"/>
                </a:solidFill>
              </a:rPr>
              <a:t>类型名 变量名；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9C728B7-3A95-1044-BA93-A4065B70F354}"/>
              </a:ext>
            </a:extLst>
          </p:cNvPr>
          <p:cNvSpPr/>
          <p:nvPr/>
        </p:nvSpPr>
        <p:spPr bwMode="auto">
          <a:xfrm>
            <a:off x="7824192" y="2564904"/>
            <a:ext cx="2520280" cy="2952328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extern int x;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 int n ){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int r;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r=n*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return(r);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45BB79-5E27-6141-915A-533DC13B5FE1}"/>
              </a:ext>
            </a:extLst>
          </p:cNvPr>
          <p:cNvSpPr txBox="1"/>
          <p:nvPr/>
        </p:nvSpPr>
        <p:spPr>
          <a:xfrm>
            <a:off x="8523584" y="1980868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File2.c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9E3A1-B884-E648-BA0E-AFF680618DCB}"/>
              </a:ext>
            </a:extLst>
          </p:cNvPr>
          <p:cNvSpPr txBox="1"/>
          <p:nvPr/>
        </p:nvSpPr>
        <p:spPr>
          <a:xfrm>
            <a:off x="9876707" y="2015843"/>
            <a:ext cx="1943643" cy="95410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别的文件就不能通过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来访问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y</a:t>
            </a:r>
            <a:r>
              <a:rPr kumimoji="1" lang="zh-CN" altLang="en-US" dirty="0"/>
              <a:t>这个变量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0791E23-3E8E-2646-A509-571B833374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60296" y="2420888"/>
            <a:ext cx="1152129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2F29D-4BF9-A544-8D17-84A36B67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584"/>
          </a:xfrm>
        </p:spPr>
        <p:txBody>
          <a:bodyPr/>
          <a:lstStyle/>
          <a:p>
            <a:r>
              <a:rPr kumimoji="1" lang="zh-CN" altLang="en-US" dirty="0"/>
              <a:t>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F6E36-B065-5847-9332-A8F793A8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11103024" cy="5040560"/>
          </a:xfrm>
        </p:spPr>
        <p:txBody>
          <a:bodyPr/>
          <a:lstStyle/>
          <a:p>
            <a:r>
              <a:rPr kumimoji="1" lang="zh-CN" altLang="en-US" sz="2400" dirty="0"/>
              <a:t>回顾基础，理解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结构化程序设计语言的规律，数据类型和流程控制语句，程序构成等</a:t>
            </a:r>
            <a:endParaRPr kumimoji="1" lang="en-US" altLang="zh-CN" sz="2400" dirty="0"/>
          </a:p>
          <a:p>
            <a:r>
              <a:rPr kumimoji="1" lang="zh-CN" altLang="en-US" sz="2400" dirty="0"/>
              <a:t>理解大程序与函数程序设计方法，基于函数、文件的模块化设计方法：函数表达了小规模程序，多个函数组成大程序，掌握</a:t>
            </a:r>
            <a:r>
              <a:rPr lang="zh-CN" altLang="en-US" sz="2400" dirty="0"/>
              <a:t>怎样把多个函数组织起来，理解把单个程序分为多个单独模块的重要性</a:t>
            </a:r>
            <a:endParaRPr lang="en-US" altLang="zh-CN" sz="2400" dirty="0"/>
          </a:p>
          <a:p>
            <a:r>
              <a:rPr lang="zh-CN" altLang="en-US" sz="2400" dirty="0"/>
              <a:t>多种函数调用形式，掌握函数嵌套求解复杂问题，用函数归简化问题求解的方法，掌握嵌套、</a:t>
            </a:r>
            <a:r>
              <a:rPr kumimoji="1" lang="zh-CN" altLang="en-US" sz="2400" dirty="0"/>
              <a:t>递归调用的含义及作用，如何实现“用最简单的代码求解复杂的问题”？</a:t>
            </a:r>
            <a:endParaRPr kumimoji="1" lang="en-US" altLang="zh-CN" sz="2400" dirty="0"/>
          </a:p>
          <a:p>
            <a:r>
              <a:rPr kumimoji="1" lang="zh-CN" altLang="en-US" sz="2400" dirty="0"/>
              <a:t>如何实现大规模程序（几千行代码），掌握多文件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宏定义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文件包含等编译预处理的使用</a:t>
            </a:r>
            <a:endParaRPr kumimoji="1" lang="en-US" altLang="zh-CN" sz="2400" dirty="0"/>
          </a:p>
          <a:p>
            <a:r>
              <a:rPr kumimoji="1" lang="zh-CN" altLang="en-US" sz="2400" dirty="0"/>
              <a:t>大规模程序开发，注意哪些设计编码原则，理解</a:t>
            </a:r>
            <a:r>
              <a:rPr lang="zh-CN" altLang="en-US" sz="2400" dirty="0"/>
              <a:t>编码规范的重要性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923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/>
          </p:nvPr>
        </p:nvSpPr>
        <p:spPr>
          <a:xfrm>
            <a:off x="263352" y="600993"/>
            <a:ext cx="8229600" cy="7397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10.4.3  </a:t>
            </a:r>
            <a:r>
              <a:rPr lang="zh-CN" altLang="en-US" sz="3600" dirty="0"/>
              <a:t>外部函数与静态函数 </a:t>
            </a:r>
          </a:p>
        </p:txBody>
      </p:sp>
      <p:sp>
        <p:nvSpPr>
          <p:cNvPr id="102402" name="Rectangle 3"/>
          <p:cNvSpPr>
            <a:spLocks noGrp="1"/>
          </p:cNvSpPr>
          <p:nvPr>
            <p:ph idx="1"/>
          </p:nvPr>
        </p:nvSpPr>
        <p:spPr>
          <a:xfrm>
            <a:off x="137126" y="1524346"/>
            <a:ext cx="5289098" cy="514501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400" dirty="0"/>
              <a:t>外部函数 </a:t>
            </a:r>
          </a:p>
          <a:p>
            <a:pPr lvl="1"/>
            <a:r>
              <a:rPr lang="zh-CN" altLang="en-US" sz="2000" dirty="0"/>
              <a:t>如果要实现在一个模块中调用另一模块中的函数时，就需要对函数进行外部声明。声明格式为：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</a:rPr>
              <a:t>extern  </a:t>
            </a:r>
            <a:r>
              <a:rPr lang="zh-CN" altLang="en-US" sz="2000" dirty="0">
                <a:solidFill>
                  <a:srgbClr val="0000FF"/>
                </a:solidFill>
              </a:rPr>
              <a:t>函数类型  函数名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参数表说明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>
                <a:solidFill>
                  <a:srgbClr val="0000FF"/>
                </a:solidFill>
              </a:rPr>
              <a:t>；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例如：</a:t>
            </a:r>
            <a:r>
              <a:rPr lang="en-US" altLang="zh-CN" sz="2000" dirty="0">
                <a:solidFill>
                  <a:srgbClr val="FF0000"/>
                </a:solidFill>
              </a:rPr>
              <a:t>extern int f2(int n);</a:t>
            </a:r>
          </a:p>
          <a:p>
            <a:r>
              <a:rPr lang="zh-CN" altLang="en-US" sz="2400" dirty="0"/>
              <a:t>静态的函数 </a:t>
            </a:r>
          </a:p>
          <a:p>
            <a:pPr lvl="1"/>
            <a:r>
              <a:rPr lang="zh-CN" altLang="en-US" sz="2000" dirty="0"/>
              <a:t>把函数的使用范围限制在文件模块内，不使某程序员编写的自用函数影响其他程序员的程序，即使其他文件模块有同名的函数定义，相互间也没有任何关联，增加模块的独立性。</a:t>
            </a:r>
            <a:endParaRPr lang="en-US" altLang="zh-CN" sz="2000" dirty="0"/>
          </a:p>
          <a:p>
            <a:pPr lvl="1"/>
            <a:r>
              <a:rPr lang="zh-CN" altLang="en-US" sz="2000" dirty="0"/>
              <a:t>方法：</a:t>
            </a:r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zh-CN" altLang="en-US" sz="2000" dirty="0"/>
              <a:t>声明。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如：</a:t>
            </a:r>
            <a:r>
              <a:rPr lang="en-US" altLang="zh-CN" sz="2400" dirty="0">
                <a:solidFill>
                  <a:srgbClr val="FF0000"/>
                </a:solidFill>
              </a:rPr>
              <a:t>static int f2(int n);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800B150-2EBB-6C44-9EE3-ED2614C15CBA}"/>
              </a:ext>
            </a:extLst>
          </p:cNvPr>
          <p:cNvSpPr/>
          <p:nvPr/>
        </p:nvSpPr>
        <p:spPr bwMode="auto">
          <a:xfrm>
            <a:off x="8688288" y="2636912"/>
            <a:ext cx="3003648" cy="3191346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(int n);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 int n ){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int r;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r=n*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return(r);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ADCE75D-E6E3-7C48-89C7-CFC98C41932D}"/>
              </a:ext>
            </a:extLst>
          </p:cNvPr>
          <p:cNvSpPr/>
          <p:nvPr/>
        </p:nvSpPr>
        <p:spPr bwMode="auto">
          <a:xfrm>
            <a:off x="5426224" y="2636912"/>
            <a:ext cx="3046040" cy="3280618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extern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 int n 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void 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1(  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int z;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x=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y*y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z=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f2(x)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print(“%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d”,z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FCDD3F-B67D-494D-B96D-B31E422DDB4D}"/>
              </a:ext>
            </a:extLst>
          </p:cNvPr>
          <p:cNvSpPr txBox="1"/>
          <p:nvPr/>
        </p:nvSpPr>
        <p:spPr>
          <a:xfrm>
            <a:off x="5944115" y="2227858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File1.c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A97DBC-922E-B949-B962-F10912A73CF4}"/>
              </a:ext>
            </a:extLst>
          </p:cNvPr>
          <p:cNvSpPr txBox="1"/>
          <p:nvPr/>
        </p:nvSpPr>
        <p:spPr>
          <a:xfrm>
            <a:off x="9459688" y="2113692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File2.c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6051DFA-E13F-3344-9F36-79C90D6CCA3B}"/>
              </a:ext>
            </a:extLst>
          </p:cNvPr>
          <p:cNvCxnSpPr>
            <a:cxnSpLocks/>
          </p:cNvCxnSpPr>
          <p:nvPr/>
        </p:nvCxnSpPr>
        <p:spPr bwMode="auto">
          <a:xfrm flipV="1">
            <a:off x="7188366" y="3933056"/>
            <a:ext cx="2147994" cy="8640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4162895-433F-F04A-A454-E747172528B9}"/>
              </a:ext>
            </a:extLst>
          </p:cNvPr>
          <p:cNvCxnSpPr/>
          <p:nvPr/>
        </p:nvCxnSpPr>
        <p:spPr bwMode="auto">
          <a:xfrm>
            <a:off x="7896200" y="4240510"/>
            <a:ext cx="576064" cy="4126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A2E74F3-F6BE-A649-A3A3-E7ED25226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40216" y="4085456"/>
            <a:ext cx="360040" cy="5676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30E28AA-DE29-3341-BA6B-9500362E478B}"/>
              </a:ext>
            </a:extLst>
          </p:cNvPr>
          <p:cNvSpPr/>
          <p:nvPr/>
        </p:nvSpPr>
        <p:spPr bwMode="auto">
          <a:xfrm>
            <a:off x="5591944" y="2780928"/>
            <a:ext cx="2808312" cy="52322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D13E31-FF3F-3745-9449-E742FEF9EE58}"/>
              </a:ext>
            </a:extLst>
          </p:cNvPr>
          <p:cNvSpPr/>
          <p:nvPr/>
        </p:nvSpPr>
        <p:spPr bwMode="auto">
          <a:xfrm>
            <a:off x="8760296" y="3167390"/>
            <a:ext cx="2808312" cy="40562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EF08-A57D-2647-B351-F99BEB02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55576"/>
          </a:xfrm>
        </p:spPr>
        <p:txBody>
          <a:bodyPr/>
          <a:lstStyle/>
          <a:p>
            <a:r>
              <a:rPr kumimoji="1" lang="en-US" altLang="zh-CN" dirty="0"/>
              <a:t>extern</a:t>
            </a:r>
            <a:r>
              <a:rPr kumimoji="1" lang="zh-CN" altLang="en-US" dirty="0"/>
              <a:t>使用总结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FF12E-D6D4-0741-9257-57E71C082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432248"/>
            <a:ext cx="6212138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0000FF"/>
                </a:solidFill>
              </a:rPr>
              <a:t>函数</a:t>
            </a:r>
            <a:r>
              <a:rPr kumimoji="1" lang="zh-CN" altLang="en-US" sz="2000" dirty="0"/>
              <a:t>声明</a:t>
            </a:r>
            <a:r>
              <a:rPr kumimoji="1" lang="en" altLang="zh-CN" sz="2000" dirty="0">
                <a:solidFill>
                  <a:srgbClr val="0000FF"/>
                </a:solidFill>
              </a:rPr>
              <a:t>extern</a:t>
            </a:r>
            <a:r>
              <a:rPr kumimoji="1" lang="zh-CN" altLang="en-US" sz="2000" dirty="0">
                <a:solidFill>
                  <a:srgbClr val="0000FF"/>
                </a:solidFill>
              </a:rPr>
              <a:t>关键词</a:t>
            </a:r>
            <a:r>
              <a:rPr kumimoji="1" lang="zh-CN" altLang="en-US" sz="2000" dirty="0"/>
              <a:t>是</a:t>
            </a:r>
            <a:r>
              <a:rPr kumimoji="1" lang="zh-CN" altLang="en-US" sz="2000" dirty="0">
                <a:solidFill>
                  <a:srgbClr val="0000FF"/>
                </a:solidFill>
              </a:rPr>
              <a:t>可有可无</a:t>
            </a:r>
            <a:r>
              <a:rPr kumimoji="1" lang="zh-CN" altLang="en-US" sz="2000" dirty="0"/>
              <a:t>的，因为函数本身不加修饰的话就是</a:t>
            </a:r>
            <a:r>
              <a:rPr kumimoji="1" lang="en" altLang="zh-CN" sz="2000" dirty="0"/>
              <a:t>extern</a:t>
            </a:r>
            <a:r>
              <a:rPr kumimoji="1" lang="zh-CN" altLang="en" sz="2000" dirty="0"/>
              <a:t>。</a:t>
            </a:r>
            <a:r>
              <a:rPr kumimoji="1" lang="zh-CN" altLang="en-US" sz="2000" dirty="0"/>
              <a:t>但是引用的时候一样需要声明的。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0000FF"/>
                </a:solidFill>
              </a:rPr>
              <a:t>全局变量</a:t>
            </a:r>
            <a:r>
              <a:rPr kumimoji="1" lang="zh-CN" altLang="en-US" sz="2000" dirty="0"/>
              <a:t>为</a:t>
            </a:r>
            <a:r>
              <a:rPr kumimoji="1" lang="zh-CN" altLang="en-US" sz="2000" dirty="0">
                <a:solidFill>
                  <a:srgbClr val="0000FF"/>
                </a:solidFill>
              </a:rPr>
              <a:t>外部使用声明</a:t>
            </a:r>
            <a:r>
              <a:rPr kumimoji="1" lang="zh-CN" altLang="en-US" sz="2000" dirty="0"/>
              <a:t>，必须要加</a:t>
            </a:r>
            <a:r>
              <a:rPr kumimoji="1" lang="en" altLang="zh-CN" sz="2000" dirty="0">
                <a:solidFill>
                  <a:srgbClr val="0000FF"/>
                </a:solidFill>
              </a:rPr>
              <a:t>extern</a:t>
            </a:r>
            <a:r>
              <a:rPr kumimoji="1" lang="zh-CN" altLang="en-US" sz="2000" dirty="0">
                <a:solidFill>
                  <a:srgbClr val="0000FF"/>
                </a:solidFill>
              </a:rPr>
              <a:t>关键字</a:t>
            </a:r>
            <a:endParaRPr kumimoji="1" lang="en-US" altLang="zh-CN" sz="20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/>
              <a:t>如果不用</a:t>
            </a:r>
            <a:r>
              <a:rPr kumimoji="1" lang="en" altLang="zh-CN" sz="1600" dirty="0"/>
              <a:t>extern</a:t>
            </a:r>
            <a:r>
              <a:rPr kumimoji="1" lang="zh-CN" altLang="en-US" sz="1600" dirty="0"/>
              <a:t>，且没有显式的初始化，那就相当于普通的全局变量的定义，编译器会在此标记的存储空间，在执行时加载内存并初始化为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局部变量声明</a:t>
            </a:r>
            <a:r>
              <a:rPr kumimoji="1" lang="zh-CN" altLang="en-US" sz="2000" dirty="0">
                <a:solidFill>
                  <a:srgbClr val="0000FF"/>
                </a:solidFill>
              </a:rPr>
              <a:t>不能用</a:t>
            </a:r>
            <a:r>
              <a:rPr kumimoji="1" lang="en" altLang="zh-CN" sz="2000" dirty="0">
                <a:solidFill>
                  <a:srgbClr val="0000FF"/>
                </a:solidFill>
              </a:rPr>
              <a:t>extern</a:t>
            </a:r>
            <a:r>
              <a:rPr kumimoji="1" lang="zh-CN" altLang="en-US" sz="2000" dirty="0"/>
              <a:t>，且局部变量在运行时才在</a:t>
            </a:r>
            <a:r>
              <a:rPr kumimoji="1" lang="zh-CN" altLang="en-US" sz="2000" dirty="0">
                <a:solidFill>
                  <a:srgbClr val="0000FF"/>
                </a:solidFill>
              </a:rPr>
              <a:t>堆栈部分分配内存</a:t>
            </a:r>
            <a:r>
              <a:rPr kumimoji="1" lang="zh-CN" altLang="en-US" sz="2000" dirty="0"/>
              <a:t>。</a:t>
            </a:r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7D3C5DD-7953-EA4D-8E00-F985E83374D3}"/>
              </a:ext>
            </a:extLst>
          </p:cNvPr>
          <p:cNvSpPr txBox="1">
            <a:spLocks/>
          </p:cNvSpPr>
          <p:nvPr/>
        </p:nvSpPr>
        <p:spPr>
          <a:xfrm>
            <a:off x="6397824" y="2044316"/>
            <a:ext cx="5478266" cy="426500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kumimoji="1" lang="zh-CN" altLang="en-US" sz="2000" kern="0" dirty="0"/>
              <a:t>全局变量或函数本质上讲没有区别，</a:t>
            </a:r>
            <a:r>
              <a:rPr kumimoji="1" lang="zh-CN" altLang="en-US" sz="2000" kern="0" dirty="0">
                <a:solidFill>
                  <a:srgbClr val="0000FF"/>
                </a:solidFill>
              </a:rPr>
              <a:t>函数名</a:t>
            </a:r>
            <a:r>
              <a:rPr kumimoji="1" lang="zh-CN" altLang="en-US" sz="2000" kern="0" dirty="0"/>
              <a:t>是</a:t>
            </a:r>
            <a:r>
              <a:rPr kumimoji="1" lang="zh-CN" altLang="en-US" sz="2000" kern="0" dirty="0">
                <a:solidFill>
                  <a:srgbClr val="0000FF"/>
                </a:solidFill>
              </a:rPr>
              <a:t>指向函数二进制块开头处的指针</a:t>
            </a:r>
            <a:r>
              <a:rPr kumimoji="1" lang="zh-CN" altLang="en-US" sz="2000" kern="0" dirty="0"/>
              <a:t>。</a:t>
            </a:r>
            <a:endParaRPr kumimoji="1" lang="en-US" altLang="zh-CN" sz="2000" kern="0" dirty="0"/>
          </a:p>
          <a:p>
            <a:pPr defTabSz="914400"/>
            <a:r>
              <a:rPr kumimoji="1" lang="zh-CN" altLang="en-US" sz="2000" kern="0" dirty="0"/>
              <a:t>全局变量是在</a:t>
            </a:r>
            <a:r>
              <a:rPr kumimoji="1" lang="zh-CN" altLang="en-US" sz="2000" kern="0" dirty="0">
                <a:solidFill>
                  <a:srgbClr val="0000FF"/>
                </a:solidFill>
              </a:rPr>
              <a:t>函数外部声明的</a:t>
            </a:r>
            <a:r>
              <a:rPr kumimoji="1" lang="zh-CN" altLang="en-US" sz="2000" kern="0" dirty="0"/>
              <a:t>变量。</a:t>
            </a:r>
            <a:endParaRPr kumimoji="1" lang="en-US" altLang="zh-CN" sz="2000" kern="0" dirty="0"/>
          </a:p>
          <a:p>
            <a:pPr defTabSz="914400"/>
            <a:r>
              <a:rPr kumimoji="1" lang="zh-CN" altLang="en-US" sz="2000" kern="0" dirty="0"/>
              <a:t>函数名也在函数外，因此</a:t>
            </a:r>
            <a:r>
              <a:rPr kumimoji="1" lang="zh-CN" altLang="en-US" sz="2000" kern="0" dirty="0">
                <a:solidFill>
                  <a:srgbClr val="0000FF"/>
                </a:solidFill>
              </a:rPr>
              <a:t>函数也是全局的</a:t>
            </a:r>
            <a:r>
              <a:rPr kumimoji="1" lang="zh-CN" altLang="en-US" sz="2000" kern="0" dirty="0"/>
              <a:t>。</a:t>
            </a:r>
          </a:p>
          <a:p>
            <a:pPr defTabSz="914400"/>
            <a:endParaRPr kumimoji="1" lang="zh-CN" altLang="en-US" sz="2000" kern="0" dirty="0"/>
          </a:p>
          <a:p>
            <a:pPr defTabSz="914400"/>
            <a:r>
              <a:rPr kumimoji="1" lang="zh-CN" altLang="en-US" sz="2000" kern="0" dirty="0">
                <a:solidFill>
                  <a:srgbClr val="0000FF"/>
                </a:solidFill>
              </a:rPr>
              <a:t>声明可以多次，定义只能一次</a:t>
            </a:r>
            <a:r>
              <a:rPr kumimoji="1" lang="zh-CN" altLang="en-US" sz="2000" kern="0" dirty="0"/>
              <a:t>。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kumimoji="1" lang="zh-CN" altLang="en-US" sz="2000" kern="0" dirty="0"/>
              <a:t>     </a:t>
            </a:r>
            <a:endParaRPr kumimoji="1" lang="en-US" altLang="zh-CN" sz="2000" kern="0" dirty="0"/>
          </a:p>
          <a:p>
            <a:pPr marL="0" indent="0" defTabSz="914400">
              <a:buFont typeface="Wingdings" panose="05000000000000000000" charset="0"/>
              <a:buNone/>
            </a:pPr>
            <a:r>
              <a:rPr kumimoji="1" lang="zh-CN" altLang="en-US" sz="2000" kern="0" dirty="0">
                <a:solidFill>
                  <a:srgbClr val="0000FF"/>
                </a:solidFill>
              </a:rPr>
              <a:t>     </a:t>
            </a:r>
            <a:r>
              <a:rPr kumimoji="1" lang="en" altLang="zh-CN" sz="2000" kern="0" dirty="0">
                <a:solidFill>
                  <a:srgbClr val="0000FF"/>
                </a:solidFill>
              </a:rPr>
              <a:t>extern int </a:t>
            </a:r>
            <a:r>
              <a:rPr kumimoji="1" lang="en" altLang="zh-CN" sz="2000" kern="0" dirty="0" err="1">
                <a:solidFill>
                  <a:srgbClr val="0000FF"/>
                </a:solidFill>
              </a:rPr>
              <a:t>i</a:t>
            </a:r>
            <a:r>
              <a:rPr kumimoji="1" lang="en" altLang="zh-CN" sz="2000" kern="0" dirty="0">
                <a:solidFill>
                  <a:srgbClr val="0000FF"/>
                </a:solidFill>
              </a:rPr>
              <a:t>; </a:t>
            </a:r>
            <a:r>
              <a:rPr kumimoji="1" lang="en" altLang="zh-CN" sz="2000" kern="0" dirty="0"/>
              <a:t>//</a:t>
            </a:r>
            <a:r>
              <a:rPr kumimoji="1" lang="zh-CN" altLang="en-US" sz="2000" kern="0" dirty="0"/>
              <a:t>声明，不是定义                      </a:t>
            </a:r>
            <a:endParaRPr kumimoji="1" lang="en-US" altLang="zh-CN" sz="2000" kern="0" dirty="0"/>
          </a:p>
          <a:p>
            <a:pPr marL="0" indent="0" defTabSz="914400">
              <a:buFont typeface="Wingdings" panose="05000000000000000000" charset="0"/>
              <a:buNone/>
            </a:pPr>
            <a:r>
              <a:rPr kumimoji="1" lang="zh-CN" altLang="en-US" sz="2000" kern="0" dirty="0">
                <a:solidFill>
                  <a:srgbClr val="0000FF"/>
                </a:solidFill>
              </a:rPr>
              <a:t>     </a:t>
            </a:r>
            <a:r>
              <a:rPr kumimoji="1" lang="en" altLang="zh-CN" sz="2000" kern="0" dirty="0">
                <a:solidFill>
                  <a:srgbClr val="0000FF"/>
                </a:solidFill>
              </a:rPr>
              <a:t>int </a:t>
            </a:r>
            <a:r>
              <a:rPr kumimoji="1" lang="en" altLang="zh-CN" sz="2000" kern="0" dirty="0" err="1">
                <a:solidFill>
                  <a:srgbClr val="0000FF"/>
                </a:solidFill>
              </a:rPr>
              <a:t>i</a:t>
            </a:r>
            <a:r>
              <a:rPr kumimoji="1" lang="en" altLang="zh-CN" sz="2000" kern="0" dirty="0">
                <a:solidFill>
                  <a:srgbClr val="0000FF"/>
                </a:solidFill>
              </a:rPr>
              <a:t>; </a:t>
            </a:r>
            <a:r>
              <a:rPr kumimoji="1" lang="en" altLang="zh-CN" sz="2000" kern="0" dirty="0"/>
              <a:t>//</a:t>
            </a:r>
            <a:r>
              <a:rPr kumimoji="1" lang="zh-CN" altLang="en-US" sz="2000" kern="0" dirty="0"/>
              <a:t>声明，也是定义</a:t>
            </a:r>
          </a:p>
        </p:txBody>
      </p:sp>
    </p:spTree>
    <p:extLst>
      <p:ext uri="{BB962C8B-B14F-4D97-AF65-F5344CB8AC3E}">
        <p14:creationId xmlns:p14="http://schemas.microsoft.com/office/powerpoint/2010/main" val="378817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标题 1"/>
          <p:cNvSpPr>
            <a:spLocks noGrp="1"/>
          </p:cNvSpPr>
          <p:nvPr>
            <p:ph type="title"/>
          </p:nvPr>
        </p:nvSpPr>
        <p:spPr>
          <a:xfrm>
            <a:off x="1271464" y="2276872"/>
            <a:ext cx="6966768" cy="1371600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zh-CN" altLang="en-US" dirty="0"/>
              <a:t>四、大程序开发原则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2179F-D9EF-A644-A777-FB13C72F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55576"/>
          </a:xfrm>
        </p:spPr>
        <p:txBody>
          <a:bodyPr/>
          <a:lstStyle/>
          <a:p>
            <a:r>
              <a:rPr kumimoji="1" lang="zh-CN" altLang="en-US" dirty="0"/>
              <a:t>大程序开发原则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B7634FB-4F1E-1D45-9D89-281637BFA3A2}"/>
              </a:ext>
            </a:extLst>
          </p:cNvPr>
          <p:cNvSpPr/>
          <p:nvPr/>
        </p:nvSpPr>
        <p:spPr bwMode="auto">
          <a:xfrm>
            <a:off x="1055440" y="1412776"/>
            <a:ext cx="158417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需求分析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9BE367C-A6A6-1C4E-B555-B128D96243C4}"/>
              </a:ext>
            </a:extLst>
          </p:cNvPr>
          <p:cNvSpPr/>
          <p:nvPr/>
        </p:nvSpPr>
        <p:spPr bwMode="auto">
          <a:xfrm>
            <a:off x="1055440" y="2492896"/>
            <a:ext cx="158417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系统设计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FFEE3E7-D4A0-5D45-856B-45EB1051798E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1847528" y="206084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434C05E-9654-C940-842F-966AEC6FA191}"/>
              </a:ext>
            </a:extLst>
          </p:cNvPr>
          <p:cNvSpPr/>
          <p:nvPr/>
        </p:nvSpPr>
        <p:spPr bwMode="auto">
          <a:xfrm>
            <a:off x="1055440" y="3595638"/>
            <a:ext cx="158417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编码实现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FC5973B-E453-F84C-AEEE-D865E9A51AB8}"/>
              </a:ext>
            </a:extLst>
          </p:cNvPr>
          <p:cNvSpPr/>
          <p:nvPr/>
        </p:nvSpPr>
        <p:spPr bwMode="auto">
          <a:xfrm>
            <a:off x="1055440" y="4812631"/>
            <a:ext cx="158417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测试运行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20218E-98B0-B648-A624-07B72C394DF3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1847528" y="4243710"/>
            <a:ext cx="0" cy="568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099968F-B52B-8C4D-8861-62E6EF7107BF}"/>
              </a:ext>
            </a:extLst>
          </p:cNvPr>
          <p:cNvSpPr/>
          <p:nvPr/>
        </p:nvSpPr>
        <p:spPr bwMode="auto">
          <a:xfrm>
            <a:off x="3301480" y="4812631"/>
            <a:ext cx="158417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编写文档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B2B2F77-F469-E445-9746-114B241D3CB1}"/>
              </a:ext>
            </a:extLst>
          </p:cNvPr>
          <p:cNvCxnSpPr>
            <a:stCxn id="6" idx="2"/>
            <a:endCxn id="10" idx="0"/>
          </p:cNvCxnSpPr>
          <p:nvPr/>
        </p:nvCxnSpPr>
        <p:spPr bwMode="auto">
          <a:xfrm>
            <a:off x="1847528" y="3140968"/>
            <a:ext cx="0" cy="454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01BF84C-BEF1-E645-9909-AD103FE2BB20}"/>
              </a:ext>
            </a:extLst>
          </p:cNvPr>
          <p:cNvCxnSpPr>
            <a:stCxn id="11" idx="3"/>
            <a:endCxn id="13" idx="1"/>
          </p:cNvCxnSpPr>
          <p:nvPr/>
        </p:nvCxnSpPr>
        <p:spPr bwMode="auto">
          <a:xfrm>
            <a:off x="2639616" y="5136667"/>
            <a:ext cx="6618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6975ABC-9296-0C4B-A25A-152E3CDA3D26}"/>
              </a:ext>
            </a:extLst>
          </p:cNvPr>
          <p:cNvSpPr txBox="1"/>
          <p:nvPr/>
        </p:nvSpPr>
        <p:spPr>
          <a:xfrm>
            <a:off x="3280883" y="161207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基本要遵循软件工程过程</a:t>
            </a: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66A1568E-4DB4-7F4F-82B2-D828469C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086" y="2348880"/>
            <a:ext cx="4152090" cy="1908881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400" dirty="0" err="1"/>
              <a:t>模块化设计原则</a:t>
            </a:r>
            <a:endParaRPr lang="en-US" altLang="zh-CN" sz="2400" dirty="0"/>
          </a:p>
          <a:p>
            <a:r>
              <a:rPr lang="en-US" altLang="en-US" sz="2400" dirty="0" err="1"/>
              <a:t>头文件</a:t>
            </a:r>
            <a:r>
              <a:rPr lang="zh-CN" altLang="en-US" sz="2400" dirty="0"/>
              <a:t>的运用</a:t>
            </a:r>
            <a:endParaRPr lang="en-US" altLang="en-US" sz="2400" dirty="0"/>
          </a:p>
          <a:p>
            <a:r>
              <a:rPr lang="en-US" altLang="en-US" sz="2400" dirty="0" err="1"/>
              <a:t>条件编译</a:t>
            </a:r>
            <a:r>
              <a:rPr lang="zh-CN" altLang="en-US" sz="2400" dirty="0"/>
              <a:t>的运用</a:t>
            </a:r>
            <a:endParaRPr lang="en-US" altLang="zh-CN" sz="2400" dirty="0"/>
          </a:p>
          <a:p>
            <a:r>
              <a:rPr lang="zh-CN" altLang="en-US" sz="2400" dirty="0"/>
              <a:t>严格遵守编码规范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7266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410072" y="548680"/>
            <a:ext cx="8229600" cy="595313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r>
              <a:rPr lang="en-US" altLang="en-US" dirty="0" err="1"/>
              <a:t>设计</a:t>
            </a:r>
            <a:r>
              <a:rPr lang="zh-CN" altLang="en-US" dirty="0"/>
              <a:t>原则</a:t>
            </a:r>
          </a:p>
        </p:txBody>
      </p:sp>
      <p:sp>
        <p:nvSpPr>
          <p:cNvPr id="128002" name="内容占位符 2"/>
          <p:cNvSpPr>
            <a:spLocks noGrp="1"/>
          </p:cNvSpPr>
          <p:nvPr>
            <p:ph idx="1"/>
          </p:nvPr>
        </p:nvSpPr>
        <p:spPr>
          <a:xfrm>
            <a:off x="119336" y="1340767"/>
            <a:ext cx="6622032" cy="530146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800" dirty="0"/>
              <a:t>自顶向下设计</a:t>
            </a:r>
            <a:endParaRPr lang="en-US" altLang="zh-CN" sz="2800" dirty="0"/>
          </a:p>
          <a:p>
            <a:pPr lvl="1"/>
            <a:r>
              <a:rPr lang="zh-CN" altLang="en-US" sz="2400" dirty="0"/>
              <a:t>把一个相对复杂的功能，划分成相对独立的子功能，直到每个子功能相对简单。每个子功能用一个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  <a:r>
              <a:rPr lang="zh-CN" altLang="en-US" sz="2400" dirty="0"/>
              <a:t>来实现。</a:t>
            </a:r>
          </a:p>
          <a:p>
            <a:r>
              <a:rPr lang="zh-CN" altLang="en-US" sz="2800" dirty="0"/>
              <a:t>高质量函数设计原则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好的函数名字，</a:t>
            </a:r>
            <a:r>
              <a:rPr lang="zh-CN" altLang="en-US" sz="2400" dirty="0"/>
              <a:t>描述函数所做的所有事情。如：</a:t>
            </a:r>
            <a:r>
              <a:rPr lang="en-US" altLang="zh-CN" sz="2400" dirty="0" err="1"/>
              <a:t>checkOrderInfo</a:t>
            </a:r>
            <a:r>
              <a:rPr lang="en-US" altLang="zh-CN" sz="2400" dirty="0"/>
              <a:t>(...)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calcMonthlyRevenues</a:t>
            </a:r>
            <a:r>
              <a:rPr lang="en-US" altLang="zh-CN" sz="2400" dirty="0"/>
              <a:t>(...)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高内聚性：尽量</a:t>
            </a:r>
            <a:r>
              <a:rPr lang="zh-CN" altLang="en-US" sz="2400" dirty="0"/>
              <a:t>一个函数只实现一个简单功能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如果一个函数的代码行数很大（比如</a:t>
            </a:r>
            <a:r>
              <a:rPr lang="en-US" altLang="zh-CN" sz="2400" dirty="0">
                <a:solidFill>
                  <a:srgbClr val="FF0000"/>
                </a:solidFill>
              </a:rPr>
              <a:t>150</a:t>
            </a:r>
            <a:r>
              <a:rPr lang="zh-CN" altLang="en-US" sz="2400" dirty="0"/>
              <a:t>以上），把它</a:t>
            </a:r>
            <a:r>
              <a:rPr lang="zh-CN" altLang="en-US" sz="2400" dirty="0">
                <a:solidFill>
                  <a:srgbClr val="FF0000"/>
                </a:solidFill>
              </a:rPr>
              <a:t>分成几个相互调用的小函数</a:t>
            </a:r>
            <a:r>
              <a:rPr lang="zh-CN" altLang="en-US" sz="2400" dirty="0"/>
              <a:t>来完成，每个函数一半</a:t>
            </a:r>
            <a:r>
              <a:rPr lang="zh-CN" altLang="en-US" sz="2400" dirty="0">
                <a:solidFill>
                  <a:srgbClr val="0000FF"/>
                </a:solidFill>
              </a:rPr>
              <a:t>不要超过</a:t>
            </a:r>
            <a:r>
              <a:rPr lang="en-US" altLang="zh-CN" sz="2400" dirty="0">
                <a:solidFill>
                  <a:srgbClr val="0000FF"/>
                </a:solidFill>
              </a:rPr>
              <a:t>60</a:t>
            </a:r>
            <a:r>
              <a:rPr lang="zh-CN" altLang="en-US" sz="2400" dirty="0">
                <a:solidFill>
                  <a:srgbClr val="0000FF"/>
                </a:solidFill>
              </a:rPr>
              <a:t>行</a:t>
            </a:r>
            <a:r>
              <a:rPr lang="zh-CN" altLang="en-US" sz="2400" dirty="0"/>
              <a:t>代码。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624FC5-FEA8-7644-93A2-B6A542CD42C8}"/>
              </a:ext>
            </a:extLst>
          </p:cNvPr>
          <p:cNvSpPr txBox="1">
            <a:spLocks/>
          </p:cNvSpPr>
          <p:nvPr/>
        </p:nvSpPr>
        <p:spPr>
          <a:xfrm>
            <a:off x="6722096" y="1336830"/>
            <a:ext cx="5469904" cy="511256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zh-CN" altLang="en-US" sz="2800" kern="0" dirty="0"/>
              <a:t>函数参数设计：</a:t>
            </a:r>
          </a:p>
          <a:p>
            <a:pPr lvl="1" defTabSz="914400"/>
            <a:r>
              <a:rPr lang="zh-CN" altLang="en-US" sz="2400" kern="0" dirty="0"/>
              <a:t>按照输入</a:t>
            </a:r>
            <a:r>
              <a:rPr lang="en-US" altLang="zh-CN" sz="2400" kern="0" dirty="0"/>
              <a:t>-</a:t>
            </a:r>
            <a:r>
              <a:rPr lang="zh-CN" altLang="en-US" sz="2400" kern="0" dirty="0"/>
              <a:t>修改</a:t>
            </a:r>
            <a:r>
              <a:rPr lang="en-US" altLang="zh-CN" sz="2400" kern="0" dirty="0"/>
              <a:t>-</a:t>
            </a:r>
            <a:r>
              <a:rPr lang="zh-CN" altLang="en-US" sz="2400" kern="0" dirty="0"/>
              <a:t>输出的顺序排列参数</a:t>
            </a:r>
          </a:p>
          <a:p>
            <a:pPr lvl="1" defTabSz="914400"/>
            <a:r>
              <a:rPr lang="zh-CN" altLang="en-US" sz="2400" kern="0" dirty="0"/>
              <a:t>考虑对参数采用某种表示输入、修改、输出的命名规则</a:t>
            </a:r>
          </a:p>
          <a:p>
            <a:pPr lvl="1" defTabSz="914400"/>
            <a:r>
              <a:rPr lang="zh-CN" altLang="en-US" sz="2400" kern="0" dirty="0"/>
              <a:t>使用所有的参数</a:t>
            </a:r>
          </a:p>
          <a:p>
            <a:pPr lvl="1" defTabSz="914400"/>
            <a:r>
              <a:rPr lang="zh-CN" altLang="en-US" sz="2400" kern="0" dirty="0"/>
              <a:t>把状态或出错变量放在最后</a:t>
            </a:r>
          </a:p>
          <a:p>
            <a:pPr lvl="1" defTabSz="914400"/>
            <a:r>
              <a:rPr lang="zh-CN" altLang="en-US" sz="2400" kern="0" dirty="0"/>
              <a:t>不要把函数的参数用作工作变量</a:t>
            </a:r>
          </a:p>
          <a:p>
            <a:pPr lvl="1" defTabSz="914400"/>
            <a:r>
              <a:rPr lang="zh-CN" altLang="en-US" sz="2400" kern="0" dirty="0"/>
              <a:t>在接口中对参数的假定加以说明</a:t>
            </a:r>
          </a:p>
          <a:p>
            <a:pPr lvl="1" defTabSz="914400"/>
            <a:r>
              <a:rPr lang="zh-CN" altLang="en-US" sz="2400" kern="0" dirty="0"/>
              <a:t>把函数的参数个数限制在大约</a:t>
            </a:r>
            <a:r>
              <a:rPr lang="en-US" altLang="zh-CN" sz="2400" kern="0" dirty="0"/>
              <a:t>7</a:t>
            </a:r>
            <a:r>
              <a:rPr lang="zh-CN" altLang="en-US" sz="2400" kern="0" dirty="0"/>
              <a:t>个以内</a:t>
            </a:r>
            <a:endParaRPr lang="en-US" altLang="zh-CN" sz="2400" kern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410072" y="548680"/>
            <a:ext cx="8229600" cy="595313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文件的组织</a:t>
            </a:r>
            <a:r>
              <a:rPr lang="en-US" altLang="en-US" dirty="0" err="1"/>
              <a:t>设计</a:t>
            </a:r>
            <a:endParaRPr lang="zh-CN" altLang="en-US" dirty="0"/>
          </a:p>
        </p:txBody>
      </p:sp>
      <p:sp>
        <p:nvSpPr>
          <p:cNvPr id="128002" name="内容占位符 2"/>
          <p:cNvSpPr>
            <a:spLocks noGrp="1"/>
          </p:cNvSpPr>
          <p:nvPr>
            <p:ph idx="1"/>
          </p:nvPr>
        </p:nvSpPr>
        <p:spPr>
          <a:xfrm>
            <a:off x="263352" y="1412776"/>
            <a:ext cx="11784632" cy="5445224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800" dirty="0">
                <a:solidFill>
                  <a:srgbClr val="0000FF"/>
                </a:solidFill>
              </a:rPr>
              <a:t>功能相对集中</a:t>
            </a:r>
            <a:r>
              <a:rPr lang="zh-CN" altLang="en-US" sz="2800" dirty="0"/>
              <a:t>的若干函数尽量放在一个文件中包含起来。如果一个源文件中包含很多个函数（比如</a:t>
            </a:r>
            <a:r>
              <a:rPr lang="en-US" altLang="zh-CN" sz="2800" dirty="0"/>
              <a:t>50</a:t>
            </a:r>
            <a:r>
              <a:rPr lang="zh-CN" altLang="en-US" sz="2800" dirty="0"/>
              <a:t>个以上），最好的方法就是</a:t>
            </a:r>
            <a:r>
              <a:rPr lang="zh-CN" altLang="en-US" sz="2800" dirty="0">
                <a:solidFill>
                  <a:srgbClr val="FF0000"/>
                </a:solidFill>
              </a:rPr>
              <a:t>把程序再分成几个更小的源文件，</a:t>
            </a:r>
            <a:r>
              <a:rPr lang="zh-CN" altLang="en-US" sz="2800" dirty="0"/>
              <a:t>每个源文件都包含一组功能相关的函数。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头文件</a:t>
            </a:r>
            <a:r>
              <a:rPr lang="en-US" altLang="zh-CN" sz="2800" dirty="0">
                <a:solidFill>
                  <a:srgbClr val="0000FF"/>
                </a:solidFill>
              </a:rPr>
              <a:t>.h+</a:t>
            </a:r>
            <a:r>
              <a:rPr lang="zh-CN" altLang="en-US" sz="2800" dirty="0">
                <a:solidFill>
                  <a:srgbClr val="0000FF"/>
                </a:solidFill>
              </a:rPr>
              <a:t>源文件</a:t>
            </a:r>
            <a:r>
              <a:rPr lang="en-US" altLang="zh-CN" sz="2800" dirty="0">
                <a:solidFill>
                  <a:srgbClr val="0000FF"/>
                </a:solidFill>
              </a:rPr>
              <a:t>.c</a:t>
            </a:r>
            <a:r>
              <a:rPr lang="zh-CN" altLang="en-US" sz="2800" dirty="0">
                <a:solidFill>
                  <a:srgbClr val="0000FF"/>
                </a:solidFill>
              </a:rPr>
              <a:t>成对</a:t>
            </a:r>
            <a:r>
              <a:rPr lang="zh-CN" altLang="en-US" sz="2800" dirty="0"/>
              <a:t>，即每一个</a:t>
            </a:r>
            <a:r>
              <a:rPr lang="en-US" altLang="zh-CN" sz="2800" dirty="0"/>
              <a:t>.c</a:t>
            </a:r>
            <a:r>
              <a:rPr lang="zh-CN" altLang="en-US" sz="2800" dirty="0"/>
              <a:t>文件（源文件）对应一个</a:t>
            </a:r>
            <a:r>
              <a:rPr lang="en-US" altLang="zh-CN" sz="2800" dirty="0"/>
              <a:t>.h</a:t>
            </a:r>
            <a:r>
              <a:rPr lang="zh-CN" altLang="en-US" sz="2800" dirty="0"/>
              <a:t>文件（头文件）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头文件内容</a:t>
            </a:r>
            <a:r>
              <a:rPr lang="zh-CN" altLang="en-US" sz="2800" dirty="0"/>
              <a:t>尽量只针对函数声明</a:t>
            </a:r>
            <a:r>
              <a:rPr lang="en-US" altLang="zh-CN" sz="2800" dirty="0"/>
              <a:t>(</a:t>
            </a:r>
            <a:r>
              <a:rPr lang="zh-CN" altLang="en-US" sz="2800" dirty="0"/>
              <a:t>函数原型要求）、常量定义等，即头文件包含</a:t>
            </a:r>
            <a:r>
              <a:rPr lang="zh-CN" altLang="en-US" sz="2800" dirty="0">
                <a:solidFill>
                  <a:srgbClr val="0000FF"/>
                </a:solidFill>
              </a:rPr>
              <a:t>全局函数声明、全局变量声明、</a:t>
            </a:r>
            <a:r>
              <a:rPr lang="en-US" altLang="zh-CN" sz="2800" dirty="0">
                <a:solidFill>
                  <a:srgbClr val="0000FF"/>
                </a:solidFill>
              </a:rPr>
              <a:t>struct</a:t>
            </a:r>
            <a:r>
              <a:rPr lang="zh-CN" altLang="en-US" sz="2800" dirty="0">
                <a:solidFill>
                  <a:srgbClr val="0000FF"/>
                </a:solidFill>
              </a:rPr>
              <a:t>结构定义、符号常建定义、</a:t>
            </a:r>
            <a:r>
              <a:rPr lang="en-US" altLang="zh-CN" sz="3600" dirty="0">
                <a:solidFill>
                  <a:srgbClr val="0000FF"/>
                </a:solidFill>
              </a:rPr>
              <a:t>typedef</a:t>
            </a:r>
            <a:r>
              <a:rPr lang="zh-CN" altLang="en-US" sz="2800" dirty="0"/>
              <a:t>。如：</a:t>
            </a:r>
            <a:r>
              <a:rPr lang="en-US" altLang="zh-CN" sz="2800" dirty="0" err="1"/>
              <a:t>baseType.h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Utility.h</a:t>
            </a:r>
            <a:r>
              <a:rPr lang="en-US" altLang="zh-CN" sz="2800" dirty="0"/>
              <a:t>,</a:t>
            </a:r>
            <a:r>
              <a:rPr lang="zh-CN" altLang="en-US" sz="2800" dirty="0"/>
              <a:t> 正确使用可以改观代码的可读性、文件大小和性能。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头文件应只用于声明</a:t>
            </a:r>
            <a:r>
              <a:rPr lang="zh-CN" altLang="en-US" sz="2800" dirty="0"/>
              <a:t>，而不应该包含或生成占据存储空间的变量或函数的定义。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95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标题 1"/>
          <p:cNvSpPr>
            <a:spLocks noGrp="1"/>
          </p:cNvSpPr>
          <p:nvPr>
            <p:ph type="title"/>
          </p:nvPr>
        </p:nvSpPr>
        <p:spPr>
          <a:xfrm>
            <a:off x="551384" y="456409"/>
            <a:ext cx="8229600" cy="595313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举例：模块设计与独立编译</a:t>
            </a:r>
          </a:p>
        </p:txBody>
      </p:sp>
      <p:sp>
        <p:nvSpPr>
          <p:cNvPr id="130050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8147053" cy="216024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800" dirty="0"/>
              <a:t>模块：较小的源文件称为模块，包含</a:t>
            </a:r>
            <a:r>
              <a:rPr lang="en-US" altLang="zh-CN" sz="2800" dirty="0"/>
              <a:t>main</a:t>
            </a:r>
            <a:r>
              <a:rPr lang="zh-CN" altLang="en-US" sz="2800" dirty="0"/>
              <a:t>函数的模块叫主模块</a:t>
            </a:r>
            <a:r>
              <a:rPr lang="en-US" altLang="zh-CN" sz="2800" dirty="0"/>
              <a:t>(main module)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独立编译单元：</a:t>
            </a:r>
            <a:r>
              <a:rPr lang="en-US" altLang="zh-CN" sz="2800" dirty="0" err="1"/>
              <a:t>Utility.c</a:t>
            </a:r>
            <a:r>
              <a:rPr lang="en-US" altLang="zh-CN" sz="2800" dirty="0"/>
              <a:t>-&gt;</a:t>
            </a:r>
            <a:r>
              <a:rPr lang="en-US" altLang="zh-CN" sz="2800" dirty="0" err="1"/>
              <a:t>Utility.obj</a:t>
            </a:r>
            <a:endParaRPr lang="en-US" altLang="zh-CN" sz="2800" dirty="0"/>
          </a:p>
          <a:p>
            <a:r>
              <a:rPr lang="en-US" altLang="zh-CN" sz="2800" dirty="0"/>
              <a:t>Example</a:t>
            </a:r>
            <a:r>
              <a:rPr lang="zh-CN" altLang="en-US" sz="2800" dirty="0"/>
              <a:t>：某个</a:t>
            </a:r>
            <a:r>
              <a:rPr lang="zh-CN" altLang="en-US" sz="2800" dirty="0">
                <a:solidFill>
                  <a:srgbClr val="FF0000"/>
                </a:solidFill>
              </a:rPr>
              <a:t>通信管理数据库系统</a:t>
            </a:r>
          </a:p>
          <a:p>
            <a:endParaRPr lang="zh-CN" altLang="en-US" sz="2800" dirty="0"/>
          </a:p>
        </p:txBody>
      </p:sp>
      <p:pic>
        <p:nvPicPr>
          <p:cNvPr id="130051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00" y="3284984"/>
            <a:ext cx="8676352" cy="266429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32A57D-7B73-DC4C-AA61-D56215C3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72" y="5338137"/>
            <a:ext cx="1580983" cy="1654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标题 1"/>
          <p:cNvSpPr>
            <a:spLocks noGrp="1"/>
          </p:cNvSpPr>
          <p:nvPr>
            <p:ph type="title"/>
          </p:nvPr>
        </p:nvSpPr>
        <p:spPr>
          <a:xfrm>
            <a:off x="539617" y="457200"/>
            <a:ext cx="9671183" cy="884238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dirty="0">
                <a:latin typeface="Arial Rounded MT Bold" panose="020F0704030504030204" pitchFamily="6" charset="0"/>
              </a:rPr>
              <a:t>避免头文件多重包含（</a:t>
            </a:r>
            <a:r>
              <a:rPr lang="en-US" altLang="zh-CN" sz="4000" dirty="0">
                <a:latin typeface="Arial Rounded MT Bold" panose="020F0704030504030204" pitchFamily="6" charset="0"/>
              </a:rPr>
              <a:t>#define</a:t>
            </a:r>
            <a:r>
              <a:rPr lang="zh-CN" altLang="en-US" sz="4000" dirty="0"/>
              <a:t>保护）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341438"/>
            <a:ext cx="6912768" cy="5255914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5750" indent="-285750"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头文件多重包含问题如何避免？</a:t>
            </a:r>
            <a:endParaRPr lang="en-US" altLang="zh-CN" sz="2800" b="1" dirty="0"/>
          </a:p>
          <a:p>
            <a:pPr marL="685800" lvl="1"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所有头文件都应该使用</a:t>
            </a: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6" charset="0"/>
              </a:rPr>
              <a:t>#define</a:t>
            </a:r>
            <a:r>
              <a:rPr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6" charset="0"/>
              </a:rPr>
              <a:t> 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防止头文件被</a:t>
            </a:r>
            <a:r>
              <a:rPr lang="zh-CN" altLang="en-US" sz="2400" b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多重包含</a:t>
            </a:r>
            <a:r>
              <a:rPr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6" charset="0"/>
              </a:rPr>
              <a:t>(multiple inclusion)</a:t>
            </a:r>
          </a:p>
          <a:p>
            <a:pPr marL="285750"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sz="2800" b="1" dirty="0"/>
              <a:t>使用头文件的注意点：</a:t>
            </a:r>
            <a:endParaRPr lang="en-US" altLang="zh-CN" sz="2800" b="1" dirty="0"/>
          </a:p>
          <a:p>
            <a:pPr marL="685800" lvl="1"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虽然函数、变量的声明都可以重复，所以同一个声明出现多次也不会影响程序的运行，但它会增加编译时间，</a:t>
            </a:r>
            <a:r>
              <a:rPr lang="zh-CN" altLang="en-US" sz="24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重复引用头文件会浪费编译时间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当头文件中包含结构的定义、枚举定义等一些定义时，这些</a:t>
            </a:r>
            <a:r>
              <a:rPr lang="zh-CN" altLang="en-US" sz="24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定义是不可以重复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的，必须通过一定措施</a:t>
            </a:r>
            <a:r>
              <a:rPr lang="zh-CN" altLang="en-US" sz="24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防止重复引用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400" b="1" dirty="0"/>
          </a:p>
        </p:txBody>
      </p:sp>
      <p:sp>
        <p:nvSpPr>
          <p:cNvPr id="4" name="TextBox 5"/>
          <p:cNvSpPr txBox="1"/>
          <p:nvPr/>
        </p:nvSpPr>
        <p:spPr>
          <a:xfrm>
            <a:off x="7609383" y="3212976"/>
            <a:ext cx="3959225" cy="1938338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000" dirty="0">
                <a:latin typeface="Frutiger LT 55 Roman" charset="-122"/>
              </a:rPr>
              <a:t>#</a:t>
            </a:r>
            <a:r>
              <a:rPr lang="en-US" altLang="zh-CN" sz="2000" dirty="0" err="1">
                <a:latin typeface="Frutiger LT 55 Roman" charset="-122"/>
              </a:rPr>
              <a:t>ifndef</a:t>
            </a:r>
            <a:r>
              <a:rPr lang="en-US" altLang="zh-CN" sz="2000" dirty="0">
                <a:latin typeface="Frutiger LT 55 Roman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 Rounded MT Bold" panose="020F0704030504030204" pitchFamily="6" charset="0"/>
                <a:cs typeface="Times New Roman" panose="02020603050405020304" pitchFamily="6" charset="0"/>
              </a:rPr>
              <a:t>_HEADERNAME_H</a:t>
            </a:r>
            <a:br>
              <a:rPr lang="en-US" altLang="zh-CN" sz="2000" dirty="0">
                <a:latin typeface="Frutiger LT 55 Roman" charset="-122"/>
              </a:rPr>
            </a:br>
            <a:r>
              <a:rPr lang="en-US" altLang="zh-CN" sz="2000" dirty="0">
                <a:latin typeface="Frutiger LT 55 Roman" charset="-122"/>
              </a:rPr>
              <a:t>#define </a:t>
            </a:r>
            <a:r>
              <a:rPr lang="en-US" altLang="zh-CN" sz="2000" dirty="0">
                <a:solidFill>
                  <a:srgbClr val="0070C0"/>
                </a:solidFill>
                <a:latin typeface="Arial Rounded MT Bold" panose="020F0704030504030204" pitchFamily="6" charset="0"/>
                <a:cs typeface="Times New Roman" panose="02020603050405020304" pitchFamily="6" charset="0"/>
              </a:rPr>
              <a:t>_HEADERNAME_H</a:t>
            </a:r>
            <a:br>
              <a:rPr lang="en-US" altLang="zh-CN" sz="2000" dirty="0">
                <a:latin typeface="Frutiger LT 55 Roman" charset="-122"/>
              </a:rPr>
            </a:b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...//(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头文件内容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)</a:t>
            </a:r>
            <a:b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</a:br>
            <a:r>
              <a:rPr lang="en-US" altLang="zh-CN" sz="2000" dirty="0">
                <a:latin typeface="Frutiger LT 55 Roman" charset="-122"/>
              </a:rPr>
              <a:t>#endif</a:t>
            </a:r>
            <a:endParaRPr lang="zh-CN" altLang="en-US" sz="2000" dirty="0">
              <a:latin typeface="Frutiger LT 55 Roman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501E65-8D80-9749-A3D4-9D44CEE34AF4}"/>
              </a:ext>
            </a:extLst>
          </p:cNvPr>
          <p:cNvSpPr txBox="1"/>
          <p:nvPr/>
        </p:nvSpPr>
        <p:spPr>
          <a:xfrm>
            <a:off x="7602291" y="24208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方法：条件编译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ChangeArrowheads="1"/>
          </p:cNvSpPr>
          <p:nvPr/>
        </p:nvSpPr>
        <p:spPr bwMode="auto">
          <a:xfrm>
            <a:off x="593725" y="1217586"/>
            <a:ext cx="5502275" cy="5381004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2"/>
            </a:solidFill>
            <a:miter lim="800000"/>
          </a:ln>
        </p:spPr>
        <p:txBody>
          <a:bodyPr/>
          <a:lstStyle/>
          <a:p>
            <a:pPr>
              <a:lnSpc>
                <a:spcPts val="3300"/>
              </a:lnSpc>
              <a:buClr>
                <a:srgbClr val="FFC000"/>
              </a:buClr>
              <a:buSzPct val="80000"/>
            </a:pP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#define </a:t>
            </a:r>
            <a:r>
              <a:rPr lang="en-US" altLang="zh-CN" sz="2000" dirty="0">
                <a:solidFill>
                  <a:srgbClr val="0070C0"/>
                </a:solidFill>
                <a:latin typeface="Frutiger CE 45 Light" charset="-122"/>
                <a:cs typeface="Times New Roman" panose="02020603050405020304" pitchFamily="6" charset="0"/>
              </a:rPr>
              <a:t>DEBUG</a:t>
            </a: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      </a:t>
            </a:r>
            <a:r>
              <a:rPr lang="en-US" altLang="zh-CN" b="1" dirty="0">
                <a:solidFill>
                  <a:srgbClr val="0070C0"/>
                </a:solidFill>
                <a:latin typeface="Frutiger LT 55 Roman" charset="-122"/>
                <a:ea typeface="Arial Unicode MS" panose="020B0604020202020204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latin typeface="Frutiger LT 55 Roman" charset="-122"/>
                <a:ea typeface="微软雅黑" panose="020B0503020204020204" charset="-122"/>
              </a:rPr>
              <a:t>*此时</a:t>
            </a:r>
            <a:r>
              <a:rPr lang="en-US" altLang="zh-CN" b="1" dirty="0">
                <a:solidFill>
                  <a:srgbClr val="0070C0"/>
                </a:solidFill>
                <a:latin typeface="Frutiger LT 55 Roman" charset="-122"/>
                <a:ea typeface="Arial Unicode MS" panose="020B0604020202020204" charset="-122"/>
              </a:rPr>
              <a:t>#</a:t>
            </a:r>
            <a:r>
              <a:rPr lang="en-US" altLang="zh-CN" b="1" dirty="0" err="1">
                <a:solidFill>
                  <a:srgbClr val="0070C0"/>
                </a:solidFill>
                <a:latin typeface="Frutiger LT 55 Roman" charset="-122"/>
                <a:ea typeface="Arial Unicode MS" panose="020B0604020202020204" charset="-122"/>
              </a:rPr>
              <a:t>ifdef</a:t>
            </a:r>
            <a:r>
              <a:rPr lang="en-US" altLang="zh-CN" b="1" dirty="0">
                <a:solidFill>
                  <a:srgbClr val="0070C0"/>
                </a:solidFill>
                <a:latin typeface="Frutiger LT 55 Roman" charset="-122"/>
                <a:ea typeface="Arial Unicode MS" panose="020B0604020202020204" charset="-122"/>
              </a:rPr>
              <a:t> DEBUG</a:t>
            </a:r>
            <a:r>
              <a:rPr lang="zh-CN" altLang="en-US" b="1" dirty="0">
                <a:solidFill>
                  <a:srgbClr val="0070C0"/>
                </a:solidFill>
                <a:latin typeface="Frutiger LT 55 Roman" charset="-122"/>
                <a:ea typeface="微软雅黑" panose="020B0503020204020204" charset="-122"/>
              </a:rPr>
              <a:t>为真*</a:t>
            </a:r>
            <a:r>
              <a:rPr lang="en-US" altLang="zh-CN" b="1" dirty="0">
                <a:solidFill>
                  <a:srgbClr val="0070C0"/>
                </a:solidFill>
                <a:latin typeface="Frutiger LT 55 Roman" charset="-122"/>
                <a:ea typeface="Arial Unicode MS" panose="020B0604020202020204" charset="-122"/>
              </a:rPr>
              <a:t>/</a:t>
            </a:r>
            <a:br>
              <a:rPr lang="zh-CN" altLang="en-US" b="1" dirty="0">
                <a:latin typeface="Frutiger LT 55 Roman" charset="-122"/>
                <a:ea typeface="微软雅黑" panose="020B0503020204020204" charset="-122"/>
              </a:rPr>
            </a:br>
            <a:br>
              <a:rPr lang="zh-CN" altLang="en-US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 err="1">
                <a:latin typeface="Frutiger CE 45 Light" charset="-122"/>
                <a:cs typeface="Times New Roman" panose="02020603050405020304" pitchFamily="6" charset="0"/>
              </a:rPr>
              <a:t>int</a:t>
            </a: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 main()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{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   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#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ifdef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Frutiger CE 45 Light" charset="-122"/>
                <a:cs typeface="Times New Roman" panose="02020603050405020304" pitchFamily="6" charset="0"/>
              </a:rPr>
              <a:t>DEBUG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        </a:t>
            </a:r>
            <a:r>
              <a:rPr lang="zh-CN" altLang="en-US" sz="2000" dirty="0">
                <a:latin typeface="Frutiger CE 45 Light" charset="-122"/>
                <a:cs typeface="Times New Roman" panose="02020603050405020304" pitchFamily="6" charset="0"/>
              </a:rPr>
              <a:t>代码段</a:t>
            </a: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A;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   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#else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       </a:t>
            </a:r>
            <a:r>
              <a:rPr lang="zh-CN" altLang="en-US" sz="2000" dirty="0">
                <a:latin typeface="Frutiger CE 45 Light" charset="-122"/>
                <a:cs typeface="Times New Roman" panose="02020603050405020304" pitchFamily="6" charset="0"/>
              </a:rPr>
              <a:t>代码段</a:t>
            </a: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B;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   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#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endif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    </a:t>
            </a:r>
            <a:r>
              <a:rPr lang="zh-CN" altLang="en-US" sz="2000" dirty="0">
                <a:latin typeface="Frutiger CE 45 Light" charset="-122"/>
                <a:cs typeface="Times New Roman" panose="02020603050405020304" pitchFamily="6" charset="0"/>
              </a:rPr>
              <a:t>代码段</a:t>
            </a: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C;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    return 0;</a:t>
            </a:r>
            <a:b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}</a:t>
            </a:r>
            <a:endParaRPr lang="zh-CN" altLang="en-US" sz="2000" dirty="0">
              <a:latin typeface="Frutiger CE 45 Light" charset="-122"/>
              <a:cs typeface="Times New Roman" panose="02020603050405020304" pitchFamily="6" charset="0"/>
            </a:endParaRPr>
          </a:p>
          <a:p>
            <a:pPr>
              <a:lnSpc>
                <a:spcPts val="3300"/>
              </a:lnSpc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400" dirty="0">
              <a:latin typeface="华文细黑" panose="02010600040101010101" pitchFamily="6" charset="-122"/>
              <a:ea typeface="Times New Roman" panose="02020603050405020304" pitchFamily="6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335360" y="530448"/>
            <a:ext cx="10441160" cy="5222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hlink"/>
                </a:solidFill>
                <a:latin typeface="Arial Rounded MT Bold" panose="020F0704030504030204" pitchFamily="6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条件编译指令</a:t>
            </a:r>
          </a:p>
        </p:txBody>
      </p:sp>
      <p:sp>
        <p:nvSpPr>
          <p:cNvPr id="136195" name="TextBox 3"/>
          <p:cNvSpPr txBox="1"/>
          <p:nvPr/>
        </p:nvSpPr>
        <p:spPr>
          <a:xfrm>
            <a:off x="7968208" y="2569260"/>
            <a:ext cx="4029401" cy="2677656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1" hangingPunct="1">
              <a:buClrTx/>
            </a:pPr>
            <a:r>
              <a:rPr lang="zh-CN" altLang="en-US" sz="2800" b="1" dirty="0">
                <a:latin typeface="华文细黑" panose="02010600040101010101" pitchFamily="6" charset="-122"/>
                <a:ea typeface="华文细黑" panose="02010600040101010101" pitchFamily="6" charset="-122"/>
              </a:rPr>
              <a:t>这样就可以实现</a:t>
            </a:r>
            <a:r>
              <a:rPr lang="en-US" altLang="zh-CN" sz="2800" b="1" dirty="0">
                <a:latin typeface="华文细黑" panose="02010600040101010101" pitchFamily="6" charset="-122"/>
                <a:ea typeface="华文细黑" panose="02010600040101010101" pitchFamily="6" charset="-122"/>
              </a:rPr>
              <a:t>debug</a:t>
            </a:r>
            <a:r>
              <a:rPr lang="zh-CN" altLang="en-US" sz="2800" b="1" dirty="0">
                <a:latin typeface="华文细黑" panose="02010600040101010101" pitchFamily="6" charset="-122"/>
                <a:ea typeface="华文细黑" panose="02010600040101010101" pitchFamily="6" charset="-122"/>
              </a:rPr>
              <a:t>功能，每次要输出调试信息前，只需要</a:t>
            </a:r>
            <a:r>
              <a:rPr lang="en-US" altLang="zh-CN" sz="2800" b="1" dirty="0">
                <a:latin typeface="华文细黑" panose="02010600040101010101" pitchFamily="6" charset="-122"/>
                <a:ea typeface="华文细黑" panose="02010600040101010101" pitchFamily="6" charset="-122"/>
              </a:rPr>
              <a:t>#ifdef DEBUG</a:t>
            </a:r>
            <a:r>
              <a:rPr lang="zh-CN" altLang="en-US" sz="2800" b="1" dirty="0">
                <a:latin typeface="华文细黑" panose="02010600040101010101" pitchFamily="6" charset="-122"/>
                <a:ea typeface="华文细黑" panose="02010600040101010101" pitchFamily="6" charset="-122"/>
              </a:rPr>
              <a:t>判断一次。</a:t>
            </a:r>
            <a:endParaRPr lang="en-US" altLang="zh-CN" sz="2800" b="1" dirty="0">
              <a:latin typeface="华文细黑" panose="02010600040101010101" pitchFamily="6" charset="-122"/>
              <a:ea typeface="华文细黑" panose="02010600040101010101" pitchFamily="6" charset="-122"/>
            </a:endParaRPr>
          </a:p>
          <a:p>
            <a:pPr eaLnBrk="1" hangingPunct="1">
              <a:buClrTx/>
            </a:pPr>
            <a:r>
              <a:rPr lang="zh-CN" altLang="en-US" sz="2800" b="1" dirty="0">
                <a:latin typeface="华文细黑" panose="02010600040101010101" pitchFamily="6" charset="-122"/>
                <a:ea typeface="华文细黑" panose="02010600040101010101" pitchFamily="6" charset="-122"/>
              </a:rPr>
              <a:t>不需要了就在文件开始定义</a:t>
            </a:r>
            <a:r>
              <a:rPr lang="en-US" altLang="zh-CN" sz="2800" b="1" dirty="0">
                <a:latin typeface="华文细黑" panose="02010600040101010101" pitchFamily="6" charset="-122"/>
                <a:ea typeface="华文细黑" panose="02010600040101010101" pitchFamily="6" charset="-122"/>
              </a:rPr>
              <a:t>#define DEBUG 0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3656049" y="4144946"/>
            <a:ext cx="3950929" cy="1938338"/>
          </a:xfrm>
          <a:prstGeom prst="wedgeRoundRectCallout">
            <a:avLst>
              <a:gd name="adj1" fmla="val -73088"/>
              <a:gd name="adj2" fmla="val -55926"/>
              <a:gd name="adj3" fmla="val 16667"/>
            </a:avLst>
          </a:prstGeom>
          <a:solidFill>
            <a:srgbClr val="FFFF00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</a:pPr>
            <a:r>
              <a:rPr lang="zh-CN" altLang="en-US" sz="2000" dirty="0"/>
              <a:t>规则</a:t>
            </a:r>
            <a:r>
              <a:rPr lang="en-US" altLang="zh-CN" sz="2000" dirty="0"/>
              <a:t>2.4</a:t>
            </a:r>
            <a:r>
              <a:rPr lang="zh-CN" altLang="en-US" sz="2000" dirty="0"/>
              <a:t>（建议）： 代码段不应被“注释掉”（</a:t>
            </a:r>
            <a:r>
              <a:rPr lang="en-US" altLang="zh-CN" sz="2000" dirty="0"/>
              <a:t>comment out</a:t>
            </a:r>
            <a:r>
              <a:rPr lang="zh-CN" altLang="en-US" sz="2000" dirty="0"/>
              <a:t>）。 当源代码段不需要被编译时，应该使用条件编译来完成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410086-3374-6D44-A83E-501297A19A8F}"/>
              </a:ext>
            </a:extLst>
          </p:cNvPr>
          <p:cNvSpPr txBox="1"/>
          <p:nvPr/>
        </p:nvSpPr>
        <p:spPr>
          <a:xfrm>
            <a:off x="8112224" y="613692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</a:rPr>
              <a:t>举例：现场写个小程序演示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020D8F-B749-834D-A509-8949E868D0FC}"/>
              </a:ext>
            </a:extLst>
          </p:cNvPr>
          <p:cNvSpPr/>
          <p:nvPr/>
        </p:nvSpPr>
        <p:spPr>
          <a:xfrm>
            <a:off x="623392" y="655324"/>
            <a:ext cx="5112568" cy="597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FFC000"/>
              </a:buClr>
              <a:buSzPct val="80000"/>
            </a:pP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//</a:t>
            </a:r>
            <a:r>
              <a:rPr lang="en-US" altLang="zh-CN" dirty="0" err="1">
                <a:latin typeface="Frutiger CE 45 Light" charset="-122"/>
                <a:cs typeface="Times New Roman" panose="02020603050405020304" pitchFamily="6" charset="0"/>
              </a:rPr>
              <a:t>defdebug.c</a:t>
            </a:r>
            <a:endParaRPr lang="en-US" altLang="zh-CN" dirty="0">
              <a:latin typeface="Frutiger CE 45 Light" charset="-122"/>
              <a:cs typeface="Times New Roman" panose="02020603050405020304" pitchFamily="6" charset="0"/>
            </a:endParaRPr>
          </a:p>
          <a:p>
            <a:pPr>
              <a:lnSpc>
                <a:spcPts val="3300"/>
              </a:lnSpc>
              <a:buClr>
                <a:srgbClr val="FFC000"/>
              </a:buClr>
              <a:buSzPct val="80000"/>
            </a:pP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#define </a:t>
            </a:r>
            <a:r>
              <a:rPr lang="en-US" altLang="zh-CN" dirty="0">
                <a:solidFill>
                  <a:srgbClr val="0070C0"/>
                </a:solidFill>
                <a:latin typeface="Frutiger CE 45 Light" charset="-122"/>
                <a:cs typeface="Times New Roman" panose="02020603050405020304" pitchFamily="6" charset="0"/>
              </a:rPr>
              <a:t>DEBUG</a:t>
            </a: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latin typeface="Frutiger LT 55 Roman" charset="-122"/>
                <a:ea typeface="Arial Unicode MS" panose="020B0604020202020204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latin typeface="Frutiger LT 55 Roman" charset="-122"/>
                <a:ea typeface="微软雅黑" panose="020B0503020204020204" charset="-122"/>
              </a:rPr>
              <a:t>*此时</a:t>
            </a:r>
            <a:r>
              <a:rPr lang="en-US" altLang="zh-CN" b="1" dirty="0">
                <a:solidFill>
                  <a:srgbClr val="0070C0"/>
                </a:solidFill>
                <a:latin typeface="Frutiger LT 55 Roman" charset="-122"/>
                <a:ea typeface="Arial Unicode MS" panose="020B0604020202020204" charset="-122"/>
              </a:rPr>
              <a:t>#ifdef DEBUG</a:t>
            </a:r>
            <a:r>
              <a:rPr lang="zh-CN" altLang="en-US" b="1" dirty="0">
                <a:solidFill>
                  <a:srgbClr val="0070C0"/>
                </a:solidFill>
                <a:latin typeface="Frutiger LT 55 Roman" charset="-122"/>
                <a:ea typeface="微软雅黑" panose="020B0503020204020204" charset="-122"/>
              </a:rPr>
              <a:t>为真*</a:t>
            </a:r>
            <a:r>
              <a:rPr lang="en-US" altLang="zh-CN" b="1" dirty="0">
                <a:solidFill>
                  <a:srgbClr val="0070C0"/>
                </a:solidFill>
                <a:latin typeface="Frutiger LT 55 Roman" charset="-122"/>
                <a:ea typeface="Arial Unicode MS" panose="020B0604020202020204" charset="-122"/>
              </a:rPr>
              <a:t>/</a:t>
            </a:r>
            <a:br>
              <a:rPr lang="zh-CN" altLang="en-US" b="1" dirty="0">
                <a:latin typeface="Frutiger LT 55 Roman" charset="-122"/>
                <a:ea typeface="微软雅黑" panose="020B0503020204020204" charset="-122"/>
              </a:rPr>
            </a:br>
            <a:br>
              <a:rPr lang="zh-CN" altLang="en-US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int main()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{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   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#ifdef </a:t>
            </a:r>
            <a:r>
              <a:rPr lang="en-US" altLang="zh-CN" dirty="0">
                <a:solidFill>
                  <a:srgbClr val="0070C0"/>
                </a:solidFill>
                <a:latin typeface="Frutiger CE 45 Light" charset="-122"/>
                <a:cs typeface="Times New Roman" panose="02020603050405020304" pitchFamily="6" charset="0"/>
              </a:rPr>
              <a:t>DEBUG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        </a:t>
            </a:r>
            <a:r>
              <a:rPr lang="zh-CN" altLang="en-US" dirty="0">
                <a:latin typeface="Frutiger CE 45 Light" charset="-122"/>
                <a:cs typeface="Times New Roman" panose="02020603050405020304" pitchFamily="6" charset="0"/>
              </a:rPr>
              <a:t>代码段</a:t>
            </a: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A;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   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#else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       </a:t>
            </a:r>
            <a:r>
              <a:rPr lang="zh-CN" altLang="en-US" dirty="0">
                <a:latin typeface="Frutiger CE 45 Light" charset="-122"/>
                <a:cs typeface="Times New Roman" panose="02020603050405020304" pitchFamily="6" charset="0"/>
              </a:rPr>
              <a:t>代码段</a:t>
            </a: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B;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   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Frutiger CE 45 Light" charset="-122"/>
                <a:cs typeface="Times New Roman" panose="02020603050405020304" pitchFamily="6" charset="0"/>
              </a:rPr>
              <a:t>#endif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    </a:t>
            </a:r>
            <a:r>
              <a:rPr lang="zh-CN" altLang="en-US" dirty="0">
                <a:latin typeface="Frutiger CE 45 Light" charset="-122"/>
                <a:cs typeface="Times New Roman" panose="02020603050405020304" pitchFamily="6" charset="0"/>
              </a:rPr>
              <a:t>代码段</a:t>
            </a: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C;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    return 0;</a:t>
            </a:r>
            <a:b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</a:br>
            <a:r>
              <a:rPr lang="en-US" altLang="zh-CN" dirty="0">
                <a:latin typeface="Frutiger CE 45 Light" charset="-122"/>
                <a:cs typeface="Times New Roman" panose="02020603050405020304" pitchFamily="6" charset="0"/>
              </a:rPr>
              <a:t>}</a:t>
            </a:r>
            <a:endParaRPr lang="zh-CN" altLang="en-US" dirty="0">
              <a:latin typeface="Frutiger CE 45 Light" charset="-122"/>
              <a:cs typeface="Times New Roman" panose="02020603050405020304" pitchFamily="6" charset="0"/>
            </a:endParaRPr>
          </a:p>
          <a:p>
            <a:pPr>
              <a:lnSpc>
                <a:spcPts val="3300"/>
              </a:lnSpc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latin typeface="华文细黑" panose="02010600040101010101" pitchFamily="6" charset="-122"/>
              <a:ea typeface="Times New Roman" panose="02020603050405020304" pitchFamily="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2F78DF-7513-4E48-A3A3-02BC5E07C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988840"/>
            <a:ext cx="4724350" cy="4590894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75F9BB-C672-3049-8E22-5E7635906D17}"/>
              </a:ext>
            </a:extLst>
          </p:cNvPr>
          <p:cNvSpPr txBox="1"/>
          <p:nvPr/>
        </p:nvSpPr>
        <p:spPr>
          <a:xfrm>
            <a:off x="8112224" y="2854515"/>
            <a:ext cx="331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输出结果：</a:t>
            </a:r>
            <a:r>
              <a:rPr kumimoji="1" lang="en-US" altLang="zh-CN" sz="3200" b="1" dirty="0"/>
              <a:t>apple</a:t>
            </a:r>
            <a:endParaRPr kumimoji="1" lang="zh-CN" altLang="en-US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7878DA-178A-984A-A9A0-EF29B488A381}"/>
              </a:ext>
            </a:extLst>
          </p:cNvPr>
          <p:cNvSpPr/>
          <p:nvPr/>
        </p:nvSpPr>
        <p:spPr bwMode="auto">
          <a:xfrm>
            <a:off x="2999656" y="2204864"/>
            <a:ext cx="3168352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3ECD04-7F8C-9148-8309-455418F89C33}"/>
              </a:ext>
            </a:extLst>
          </p:cNvPr>
          <p:cNvSpPr txBox="1"/>
          <p:nvPr/>
        </p:nvSpPr>
        <p:spPr>
          <a:xfrm>
            <a:off x="8093206" y="4284287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</a:rPr>
              <a:t>输出结果：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window</a:t>
            </a:r>
            <a:endParaRPr kumimoji="1"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2204864"/>
            <a:ext cx="8352928" cy="1944216"/>
          </a:xfrm>
        </p:spPr>
        <p:txBody>
          <a:bodyPr/>
          <a:lstStyle/>
          <a:p>
            <a:pPr algn="ctr"/>
            <a:r>
              <a:rPr lang="zh-CN" altLang="en-US" sz="5400" dirty="0"/>
              <a:t>三、大程序与编译预处理</a:t>
            </a:r>
            <a:br>
              <a:rPr lang="en-US" altLang="zh-CN" sz="5400" dirty="0"/>
            </a:br>
            <a:r>
              <a:rPr lang="zh-CN" altLang="en-US" dirty="0">
                <a:solidFill>
                  <a:srgbClr val="C00000"/>
                </a:solidFill>
              </a:rPr>
              <a:t>教材第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章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1A6BCC-BC68-7143-B418-B4684C4AC04F}"/>
              </a:ext>
            </a:extLst>
          </p:cNvPr>
          <p:cNvSpPr txBox="1">
            <a:spLocks/>
          </p:cNvSpPr>
          <p:nvPr/>
        </p:nvSpPr>
        <p:spPr>
          <a:xfrm>
            <a:off x="1487488" y="4509120"/>
            <a:ext cx="3888432" cy="97210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indent="-685800" algn="ctr" defTabSz="914400">
              <a:buFont typeface="Wingdings" pitchFamily="2" charset="2"/>
              <a:buChar char="n"/>
            </a:pPr>
            <a:r>
              <a:rPr lang="zh-CN" altLang="en-US" sz="4800" kern="0" dirty="0"/>
              <a:t>文件包含</a:t>
            </a:r>
            <a:endParaRPr lang="zh-CN" altLang="en-US" sz="4800" kern="0" dirty="0">
              <a:solidFill>
                <a:srgbClr val="C0000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B642B4D-4247-604E-8CF4-AD9CD374F100}"/>
              </a:ext>
            </a:extLst>
          </p:cNvPr>
          <p:cNvSpPr txBox="1">
            <a:spLocks/>
          </p:cNvSpPr>
          <p:nvPr/>
        </p:nvSpPr>
        <p:spPr>
          <a:xfrm>
            <a:off x="5843972" y="4509120"/>
            <a:ext cx="5292588" cy="97210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indent="-685800" algn="ctr" defTabSz="914400">
              <a:buFont typeface="Wingdings" pitchFamily="2" charset="2"/>
              <a:buChar char="p"/>
            </a:pPr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</a:rPr>
              <a:t>多文件大程序</a:t>
            </a:r>
            <a:endParaRPr lang="zh-CN" altLang="en-US" sz="48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72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内容占位符 2"/>
          <p:cNvSpPr/>
          <p:nvPr/>
        </p:nvSpPr>
        <p:spPr>
          <a:xfrm>
            <a:off x="263352" y="1893555"/>
            <a:ext cx="5328592" cy="453650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zh-CN" sz="2000" b="1" dirty="0">
                <a:solidFill>
                  <a:srgbClr val="0000CC"/>
                </a:solidFill>
                <a:latin typeface="Frutiger LT 55 Roman" charset="-122"/>
              </a:rPr>
              <a:t>// in </a:t>
            </a:r>
            <a:r>
              <a:rPr lang="en-US" altLang="zh-CN" sz="2000" b="1" dirty="0" err="1">
                <a:solidFill>
                  <a:srgbClr val="0000CC"/>
                </a:solidFill>
                <a:latin typeface="Frutiger LT 55 Roman" charset="-122"/>
              </a:rPr>
              <a:t>header.h</a:t>
            </a:r>
            <a:endParaRPr lang="en-US" altLang="zh-CN" sz="2000" b="1" dirty="0">
              <a:solidFill>
                <a:srgbClr val="0000CC"/>
              </a:solidFill>
              <a:latin typeface="Frutiger LT 55 Roman" charset="-122"/>
            </a:endParaRP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#</a:t>
            </a:r>
            <a:r>
              <a:rPr lang="en-US" altLang="zh-CN" sz="2000" dirty="0" err="1">
                <a:latin typeface="Frutiger LT 55 Roman" charset="-122"/>
                <a:ea typeface="Arial Unicode MS" panose="020B0604020202020204" charset="-122"/>
              </a:rPr>
              <a:t>ifndef</a:t>
            </a: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 _HEADER_H</a:t>
            </a: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#define _HEADER_H</a:t>
            </a:r>
            <a:endParaRPr lang="zh-CN" altLang="zh-CN" sz="2000" dirty="0">
              <a:latin typeface="Frutiger LT 55 Roman" charset="-122"/>
              <a:ea typeface="Arial Unicode MS" panose="020B0604020202020204" charset="-122"/>
            </a:endParaRP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extern void Foo1();    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*函数声明*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</a:t>
            </a: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extern int a1;              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/*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外部变量声明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*/</a:t>
            </a: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struct A;                       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/*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前置声明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*/</a:t>
            </a: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typedef struct ;</a:t>
            </a: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{   int </a:t>
            </a:r>
            <a:r>
              <a:rPr lang="en-US" altLang="zh-CN" sz="2000" dirty="0" err="1">
                <a:latin typeface="Frutiger LT 55 Roman" charset="-122"/>
                <a:ea typeface="Arial Unicode MS" panose="020B0604020202020204" charset="-122"/>
              </a:rPr>
              <a:t>i</a:t>
            </a: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;</a:t>
            </a: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    struct A m;</a:t>
            </a: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}B;</a:t>
            </a:r>
            <a:endParaRPr lang="zh-CN" altLang="zh-CN" sz="2000" dirty="0">
              <a:latin typeface="Frutiger LT 55 Roman" charset="-122"/>
              <a:ea typeface="Arial Unicode MS" panose="020B0604020202020204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Frutiger LT 55 Roman" charset="-122"/>
                <a:ea typeface="Arial Unicode MS" panose="020B0604020202020204" charset="-122"/>
              </a:rPr>
              <a:t>void Foo2()           //</a:t>
            </a:r>
            <a:r>
              <a:rPr lang="zh-CN" altLang="en-US" sz="2000" b="1" dirty="0">
                <a:solidFill>
                  <a:srgbClr val="FF0000"/>
                </a:solidFill>
                <a:latin typeface="Frutiger LT 55 Roman" charset="-122"/>
                <a:ea typeface="Arial Unicode MS" panose="020B0604020202020204" charset="-122"/>
              </a:rPr>
              <a:t>函数定义，</a:t>
            </a:r>
            <a:r>
              <a:rPr lang="en-US" altLang="zh-CN" sz="2000" b="1" dirty="0">
                <a:solidFill>
                  <a:srgbClr val="FF0000"/>
                </a:solidFill>
                <a:latin typeface="Frutiger LT 55 Roman" charset="-122"/>
                <a:ea typeface="Arial Unicode MS" panose="020B0604020202020204" charset="-122"/>
              </a:rPr>
              <a:t>error</a:t>
            </a:r>
          </a:p>
          <a:p>
            <a:r>
              <a:rPr lang="zh-CN" altLang="zh-CN" sz="2000" b="1" dirty="0">
                <a:solidFill>
                  <a:srgbClr val="FF0000"/>
                </a:solidFill>
                <a:latin typeface="Frutiger LT 55 Roman" charset="-122"/>
                <a:ea typeface="Arial Unicode MS" panose="020B060402020202020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rutiger LT 55 Roman" charset="-122"/>
                <a:ea typeface="Arial Unicode MS" panose="020B0604020202020204" charset="-122"/>
              </a:rPr>
              <a:t>{   }              </a:t>
            </a:r>
            <a:endParaRPr lang="zh-CN" altLang="zh-CN" sz="2000" b="1" dirty="0">
              <a:solidFill>
                <a:srgbClr val="FF0000"/>
              </a:solidFill>
              <a:latin typeface="Frutiger LT 55 Roman" charset="-122"/>
              <a:ea typeface="Arial Unicode MS" panose="020B0604020202020204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Frutiger LT 55 Roman" charset="-122"/>
                <a:ea typeface="Arial Unicode MS" panose="020B0604020202020204" charset="-122"/>
              </a:rPr>
              <a:t>int a2;                   //</a:t>
            </a:r>
            <a:r>
              <a:rPr lang="zh-CN" altLang="en-US" sz="2000" b="1" dirty="0">
                <a:solidFill>
                  <a:srgbClr val="FF0000"/>
                </a:solidFill>
                <a:latin typeface="Frutiger LT 55 Roman" charset="-122"/>
                <a:ea typeface="Arial Unicode MS" panose="020B0604020202020204" charset="-122"/>
              </a:rPr>
              <a:t>全局变量定义，</a:t>
            </a:r>
            <a:r>
              <a:rPr lang="en-US" altLang="zh-CN" sz="2000" b="1" dirty="0">
                <a:solidFill>
                  <a:srgbClr val="FF0000"/>
                </a:solidFill>
                <a:latin typeface="Frutiger LT 55 Roman" charset="-122"/>
                <a:ea typeface="Arial Unicode MS" panose="020B0604020202020204" charset="-122"/>
              </a:rPr>
              <a:t>error</a:t>
            </a:r>
          </a:p>
          <a:p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#endif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398F1-1816-454F-AA3E-0FF937E34A47}"/>
              </a:ext>
            </a:extLst>
          </p:cNvPr>
          <p:cNvSpPr/>
          <p:nvPr/>
        </p:nvSpPr>
        <p:spPr>
          <a:xfrm>
            <a:off x="6023992" y="1916832"/>
            <a:ext cx="5472608" cy="307089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buClrTx/>
            </a:pPr>
            <a:r>
              <a:rPr lang="en-US" altLang="zh-CN" sz="2000" b="1" dirty="0">
                <a:solidFill>
                  <a:srgbClr val="0000CC"/>
                </a:solidFill>
                <a:latin typeface="Frutiger LT 55 Roman" charset="-122"/>
              </a:rPr>
              <a:t>//</a:t>
            </a:r>
            <a:r>
              <a:rPr lang="en-US" altLang="zh-CN" b="1" dirty="0" err="1">
                <a:solidFill>
                  <a:srgbClr val="0000CC"/>
                </a:solidFill>
                <a:latin typeface="Frutiger LT 55 Roman" charset="-122"/>
              </a:rPr>
              <a:t>oneFile.c</a:t>
            </a:r>
            <a:endParaRPr lang="en-US" altLang="zh-CN" b="1" dirty="0">
              <a:solidFill>
                <a:srgbClr val="0000CC"/>
              </a:solidFill>
              <a:latin typeface="Frutiger LT 55 Roman" charset="-122"/>
            </a:endParaRPr>
          </a:p>
          <a:p>
            <a:pPr>
              <a:buClrTx/>
            </a:pP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#include "</a:t>
            </a:r>
            <a:r>
              <a:rPr lang="en-US" altLang="zh-CN" sz="2000" dirty="0" err="1">
                <a:latin typeface="Frutiger LT 55 Roman" charset="-122"/>
                <a:ea typeface="Arial Unicode MS" panose="020B0604020202020204" charset="-122"/>
              </a:rPr>
              <a:t>header.h</a:t>
            </a: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"</a:t>
            </a:r>
          </a:p>
          <a:p>
            <a:pPr>
              <a:buClrTx/>
            </a:pP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int a1 = 0;    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/*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定义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正确，头文件已声明*</a:t>
            </a:r>
            <a:r>
              <a:rPr lang="en-US" altLang="zh-CN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</a:t>
            </a:r>
          </a:p>
          <a:p>
            <a:pPr>
              <a:buClrTx/>
            </a:pP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int a2 = 0;    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/*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不合规则</a:t>
            </a:r>
            <a:r>
              <a:rPr lang="en-US" altLang="zh-CN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*/</a:t>
            </a:r>
          </a:p>
          <a:p>
            <a:pPr>
              <a:buClrTx/>
            </a:pP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static int a3 = 0;       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/*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正确，是静态的</a:t>
            </a:r>
            <a:r>
              <a:rPr lang="en-US" altLang="zh-CN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*/</a:t>
            </a:r>
          </a:p>
          <a:p>
            <a:pPr>
              <a:buClrTx/>
            </a:pP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static void Foo2()    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/*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正确，是静态的</a:t>
            </a:r>
            <a:r>
              <a:rPr lang="en-US" altLang="zh-CN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*/</a:t>
            </a:r>
          </a:p>
          <a:p>
            <a:pPr>
              <a:buClrTx/>
            </a:pP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{//…} </a:t>
            </a:r>
          </a:p>
          <a:p>
            <a:pPr>
              <a:buClrTx/>
            </a:pP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void Foo1()</a:t>
            </a:r>
          </a:p>
          <a:p>
            <a:pPr>
              <a:buClrTx/>
            </a:pPr>
            <a:r>
              <a:rPr lang="en-US" altLang="zh-CN" sz="2000" dirty="0">
                <a:latin typeface="Frutiger LT 55 Roman" charset="-122"/>
                <a:ea typeface="Arial Unicode MS" panose="020B0604020202020204" charset="-122"/>
              </a:rPr>
              <a:t>{//…}                  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/*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正确，在头文件中声明了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6" charset="-122"/>
                <a:ea typeface="Arial Unicode MS" panose="020B0604020202020204" charset="-122"/>
              </a:rPr>
              <a:t>*/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08D339F-15EE-A24B-9661-546666163B62}"/>
              </a:ext>
            </a:extLst>
          </p:cNvPr>
          <p:cNvSpPr txBox="1"/>
          <p:nvPr/>
        </p:nvSpPr>
        <p:spPr>
          <a:xfrm>
            <a:off x="191344" y="674464"/>
            <a:ext cx="6696744" cy="5222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hlink"/>
                </a:solidFill>
                <a:latin typeface="Arial Rounded MT Bold" panose="020F0704030504030204" pitchFamily="6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举例</a:t>
            </a:r>
            <a:r>
              <a:rPr lang="en-US" altLang="zh-CN" dirty="0"/>
              <a:t>1:</a:t>
            </a:r>
            <a:r>
              <a:rPr lang="zh-CN" altLang="en-US" dirty="0"/>
              <a:t>条件编译指令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352" y="1318917"/>
            <a:ext cx="3706812" cy="95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000" b="1" dirty="0">
                <a:solidFill>
                  <a:srgbClr val="0000CC"/>
                </a:solidFill>
                <a:latin typeface="Frutiger LT 55 Roman" charset="-122"/>
              </a:rPr>
              <a:t>// </a:t>
            </a:r>
            <a:r>
              <a:rPr lang="zh-CN" altLang="zh-CN" sz="2000" b="1" dirty="0">
                <a:solidFill>
                  <a:srgbClr val="0000CC"/>
                </a:solidFill>
                <a:latin typeface="Frutiger LT 55 Roman" charset="-122"/>
              </a:rPr>
              <a:t>头文件</a:t>
            </a:r>
            <a:r>
              <a:rPr lang="en-US" altLang="zh-CN" sz="2000" b="1" dirty="0" err="1">
                <a:solidFill>
                  <a:srgbClr val="0000CC"/>
                </a:solidFill>
                <a:latin typeface="Frutiger LT 55 Roman" charset="-122"/>
              </a:rPr>
              <a:t>header.h</a:t>
            </a:r>
            <a:endParaRPr lang="en-US" altLang="zh-CN" sz="2000" b="1" dirty="0">
              <a:solidFill>
                <a:srgbClr val="0000CC"/>
              </a:solidFill>
              <a:latin typeface="Frutiger LT 55 Roman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zh-CN" sz="2000" dirty="0">
                <a:latin typeface="Frutiger LT 55 Roman" charset="-122"/>
              </a:rPr>
              <a:t>char school[] = “</a:t>
            </a:r>
            <a:r>
              <a:rPr lang="zh-CN" altLang="en-US" sz="2000" dirty="0">
                <a:latin typeface="Frutiger LT 55 Roman" charset="-122"/>
              </a:rPr>
              <a:t>浙江大学</a:t>
            </a:r>
            <a:r>
              <a:rPr lang="en-US" altLang="zh-CN" sz="2000" dirty="0">
                <a:latin typeface="Frutiger LT 55 Roman" charset="-122"/>
              </a:rPr>
              <a:t>”;   </a:t>
            </a:r>
            <a:endParaRPr lang="en-US" altLang="zh-CN" sz="2000" dirty="0">
              <a:solidFill>
                <a:srgbClr val="FF0000"/>
              </a:solidFill>
              <a:latin typeface="Frutiger LT 55 Roman" charset="-122"/>
            </a:endParaRPr>
          </a:p>
        </p:txBody>
      </p:sp>
      <p:sp>
        <p:nvSpPr>
          <p:cNvPr id="140290" name="TextBox 3"/>
          <p:cNvSpPr txBox="1"/>
          <p:nvPr/>
        </p:nvSpPr>
        <p:spPr>
          <a:xfrm>
            <a:off x="4871864" y="1305229"/>
            <a:ext cx="3671887" cy="1689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solidFill>
                  <a:srgbClr val="0000CC"/>
                </a:solidFill>
                <a:latin typeface="Frutiger LT 55 Roman" charset="-122"/>
                <a:ea typeface="Arial Unicode MS" panose="020B0604020202020204" charset="-122"/>
              </a:rPr>
              <a:t>//f1.c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#include "</a:t>
            </a:r>
            <a:r>
              <a:rPr lang="en-US" altLang="zh-CN" sz="2400" dirty="0" err="1">
                <a:latin typeface="Frutiger LT 55 Roman" charset="-122"/>
                <a:ea typeface="Arial Unicode MS" panose="020B0604020202020204" charset="-122"/>
              </a:rPr>
              <a:t>header.h</a:t>
            </a: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”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……</a:t>
            </a:r>
          </a:p>
        </p:txBody>
      </p:sp>
      <p:sp>
        <p:nvSpPr>
          <p:cNvPr id="140291" name="TextBox 4"/>
          <p:cNvSpPr txBox="1"/>
          <p:nvPr/>
        </p:nvSpPr>
        <p:spPr>
          <a:xfrm>
            <a:off x="4871864" y="3278932"/>
            <a:ext cx="3706812" cy="1689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solidFill>
                  <a:srgbClr val="0000CC"/>
                </a:solidFill>
                <a:latin typeface="Frutiger LT 55 Roman" charset="-122"/>
                <a:ea typeface="Arial Unicode MS" panose="020B0604020202020204" charset="-122"/>
              </a:rPr>
              <a:t>//f2.c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#include "</a:t>
            </a:r>
            <a:r>
              <a:rPr lang="en-US" altLang="zh-CN" sz="2400" dirty="0" err="1">
                <a:latin typeface="Frutiger LT 55 Roman" charset="-122"/>
                <a:ea typeface="Arial Unicode MS" panose="020B0604020202020204" charset="-122"/>
              </a:rPr>
              <a:t>header.h</a:t>
            </a: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”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……</a:t>
            </a:r>
          </a:p>
        </p:txBody>
      </p:sp>
      <p:sp>
        <p:nvSpPr>
          <p:cNvPr id="140292" name="TextBox 5"/>
          <p:cNvSpPr txBox="1"/>
          <p:nvPr/>
        </p:nvSpPr>
        <p:spPr>
          <a:xfrm>
            <a:off x="160879" y="5733256"/>
            <a:ext cx="4680520" cy="10763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buClrTx/>
            </a:pPr>
            <a:r>
              <a:rPr lang="en-US" altLang="zh-CN" sz="3200">
                <a:solidFill>
                  <a:srgbClr val="FF0000"/>
                </a:solidFill>
              </a:rPr>
              <a:t>link-time error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endParaRPr lang="en-US" altLang="zh-CN" sz="3200">
              <a:solidFill>
                <a:srgbClr val="FF0000"/>
              </a:solidFill>
            </a:endParaRPr>
          </a:p>
          <a:p>
            <a:pPr eaLnBrk="1" hangingPunct="1">
              <a:buClrTx/>
            </a:pPr>
            <a:r>
              <a:rPr lang="en-US" altLang="zh-CN" sz="3200">
                <a:solidFill>
                  <a:srgbClr val="FF0000"/>
                </a:solidFill>
              </a:rPr>
              <a:t>"multiple definition of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5ACD5DC-AD2F-9246-9CAF-3CB72D48CC89}"/>
              </a:ext>
            </a:extLst>
          </p:cNvPr>
          <p:cNvSpPr txBox="1"/>
          <p:nvPr/>
        </p:nvSpPr>
        <p:spPr>
          <a:xfrm>
            <a:off x="274988" y="332656"/>
            <a:ext cx="5244948" cy="88333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hlink"/>
                </a:solidFill>
                <a:latin typeface="Arial Rounded MT Bold" panose="020F0704030504030204" pitchFamily="6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/>
              <a:t>举例</a:t>
            </a:r>
            <a:r>
              <a:rPr lang="en-US" altLang="zh-CN" sz="3200" dirty="0"/>
              <a:t>2:</a:t>
            </a:r>
            <a:r>
              <a:rPr lang="zh-CN" altLang="en-US" sz="3200" dirty="0"/>
              <a:t>多重定义编译报错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AD7868-F88B-7B46-9E44-762855943DFD}"/>
              </a:ext>
            </a:extLst>
          </p:cNvPr>
          <p:cNvSpPr/>
          <p:nvPr/>
        </p:nvSpPr>
        <p:spPr>
          <a:xfrm>
            <a:off x="5303912" y="5345921"/>
            <a:ext cx="6336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latin typeface="Calibri" panose="020F0502020204030204" pitchFamily="6" charset="0"/>
              </a:rPr>
              <a:t>说明：在其他文件中只要包含了</a:t>
            </a:r>
            <a:r>
              <a:rPr lang="en-US" altLang="zh-CN" sz="2000" b="1" dirty="0" err="1">
                <a:latin typeface="Calibri" panose="020F0502020204030204" pitchFamily="6" charset="0"/>
              </a:rPr>
              <a:t>header.h</a:t>
            </a:r>
            <a:r>
              <a:rPr lang="zh-CN" altLang="en-US" sz="2000" b="1" dirty="0">
                <a:latin typeface="Calibri" panose="020F0502020204030204" pitchFamily="6" charset="0"/>
              </a:rPr>
              <a:t>就会独立的解释</a:t>
            </a:r>
            <a:r>
              <a:rPr lang="en-US" altLang="zh-CN" sz="2000" b="1" dirty="0">
                <a:latin typeface="Calibri" panose="020F0502020204030204" pitchFamily="6" charset="0"/>
              </a:rPr>
              <a:t>,</a:t>
            </a:r>
            <a:r>
              <a:rPr lang="zh-CN" altLang="en-US" sz="2000" b="1" dirty="0">
                <a:latin typeface="Calibri" panose="020F0502020204030204" pitchFamily="6" charset="0"/>
              </a:rPr>
              <a:t>然后每个</a:t>
            </a:r>
            <a:r>
              <a:rPr lang="en-US" altLang="zh-CN" sz="2000" b="1" dirty="0">
                <a:latin typeface="Calibri" panose="020F0502020204030204" pitchFamily="6" charset="0"/>
              </a:rPr>
              <a:t>.c</a:t>
            </a:r>
            <a:r>
              <a:rPr lang="zh-CN" altLang="en-US" sz="2000" b="1" dirty="0">
                <a:latin typeface="Calibri" panose="020F0502020204030204" pitchFamily="6" charset="0"/>
              </a:rPr>
              <a:t>文件生成独立的标识符。在编译器链接时，就会将工程中所有的符号整合在一起，由于文件中有重名变量，于是就出现了重复定义的错误。</a:t>
            </a:r>
            <a:endParaRPr lang="zh-CN" altLang="en-US" sz="2000" b="1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9F06B64-40AD-9449-9BD6-F87F8191127A}"/>
              </a:ext>
            </a:extLst>
          </p:cNvPr>
          <p:cNvSpPr txBox="1"/>
          <p:nvPr/>
        </p:nvSpPr>
        <p:spPr>
          <a:xfrm>
            <a:off x="8843940" y="1324157"/>
            <a:ext cx="3255585" cy="39050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solidFill>
                  <a:srgbClr val="0000CC"/>
                </a:solidFill>
                <a:latin typeface="Frutiger LT 55 Roman" charset="-122"/>
                <a:ea typeface="Arial Unicode MS" panose="020B0604020202020204" charset="-122"/>
              </a:rPr>
              <a:t>//</a:t>
            </a:r>
            <a:r>
              <a:rPr lang="en-US" altLang="zh-CN" sz="2400" dirty="0" err="1">
                <a:solidFill>
                  <a:srgbClr val="0000CC"/>
                </a:solidFill>
                <a:latin typeface="Frutiger LT 55 Roman" charset="-122"/>
                <a:ea typeface="Arial Unicode MS" panose="020B0604020202020204" charset="-122"/>
              </a:rPr>
              <a:t>main.c</a:t>
            </a:r>
            <a:endParaRPr lang="en-US" altLang="zh-CN" sz="2400" dirty="0">
              <a:solidFill>
                <a:srgbClr val="0000CC"/>
              </a:solidFill>
              <a:latin typeface="Frutiger LT 55 Roman" charset="-122"/>
              <a:ea typeface="Arial Unicode MS" panose="020B0604020202020204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solidFill>
                  <a:srgbClr val="C00000"/>
                </a:solidFill>
                <a:latin typeface="Frutiger LT 55 Roman" charset="-122"/>
                <a:ea typeface="Arial Unicode MS" panose="020B0604020202020204" charset="-122"/>
              </a:rPr>
              <a:t>#include "</a:t>
            </a:r>
            <a:r>
              <a:rPr lang="en-US" altLang="zh-CN" sz="2400" dirty="0" err="1">
                <a:solidFill>
                  <a:srgbClr val="C00000"/>
                </a:solidFill>
                <a:latin typeface="Frutiger LT 55 Roman" charset="-122"/>
                <a:ea typeface="Arial Unicode MS" panose="020B0604020202020204" charset="-122"/>
              </a:rPr>
              <a:t>header.h</a:t>
            </a:r>
            <a:r>
              <a:rPr lang="en-US" altLang="zh-CN" sz="2400" dirty="0">
                <a:solidFill>
                  <a:srgbClr val="C00000"/>
                </a:solidFill>
                <a:latin typeface="Frutiger LT 55 Roman" charset="-122"/>
                <a:ea typeface="Arial Unicode MS" panose="020B0604020202020204" charset="-122"/>
              </a:rPr>
              <a:t>”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solidFill>
                  <a:srgbClr val="C00000"/>
                </a:solidFill>
                <a:latin typeface="Frutiger LT 55 Roman" charset="-122"/>
                <a:ea typeface="Arial Unicode MS" panose="020B0604020202020204" charset="-122"/>
              </a:rPr>
              <a:t>#include "f1.c”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solidFill>
                  <a:srgbClr val="C00000"/>
                </a:solidFill>
                <a:latin typeface="Frutiger LT 55 Roman" charset="-122"/>
                <a:ea typeface="Arial Unicode MS" panose="020B0604020202020204" charset="-122"/>
              </a:rPr>
              <a:t>#include "f2.c"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int main(){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……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400" dirty="0">
                <a:latin typeface="Frutiger LT 55 Roman" charset="-122"/>
                <a:ea typeface="Arial Unicode MS" panose="020B0604020202020204" charset="-122"/>
              </a:rPr>
              <a:t>}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956E8366-E4A5-CF4C-A628-A6072B0C7111}"/>
              </a:ext>
            </a:extLst>
          </p:cNvPr>
          <p:cNvSpPr txBox="1"/>
          <p:nvPr/>
        </p:nvSpPr>
        <p:spPr>
          <a:xfrm>
            <a:off x="274988" y="3072341"/>
            <a:ext cx="3706812" cy="2346283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000" b="1" dirty="0">
                <a:solidFill>
                  <a:srgbClr val="0000CC"/>
                </a:solidFill>
                <a:latin typeface="Frutiger LT 55 Roman" charset="-122"/>
              </a:rPr>
              <a:t>// </a:t>
            </a:r>
            <a:r>
              <a:rPr lang="zh-CN" altLang="zh-CN" sz="2000" b="1" dirty="0">
                <a:solidFill>
                  <a:srgbClr val="0000CC"/>
                </a:solidFill>
                <a:latin typeface="Frutiger LT 55 Roman" charset="-122"/>
              </a:rPr>
              <a:t>头文件</a:t>
            </a:r>
            <a:r>
              <a:rPr lang="en-US" altLang="zh-CN" sz="2000" b="1" dirty="0" err="1">
                <a:solidFill>
                  <a:srgbClr val="0000CC"/>
                </a:solidFill>
                <a:latin typeface="Frutiger LT 55 Roman" charset="-122"/>
              </a:rPr>
              <a:t>header.h</a:t>
            </a:r>
            <a:endParaRPr lang="en-US" altLang="zh-CN" sz="2000" b="1" dirty="0">
              <a:solidFill>
                <a:srgbClr val="0000CC"/>
              </a:solidFill>
              <a:latin typeface="Frutiger LT 55 Roman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zh-CN" sz="2000" dirty="0">
                <a:solidFill>
                  <a:srgbClr val="C00000"/>
                </a:solidFill>
                <a:latin typeface="Frutiger LT 55 Roman" charset="-122"/>
              </a:rPr>
              <a:t>#</a:t>
            </a:r>
            <a:r>
              <a:rPr lang="en-US" altLang="zh-CN" sz="2000" dirty="0" err="1">
                <a:solidFill>
                  <a:srgbClr val="C00000"/>
                </a:solidFill>
                <a:latin typeface="Frutiger LT 55 Roman" charset="-122"/>
              </a:rPr>
              <a:t>ifndef</a:t>
            </a:r>
            <a:r>
              <a:rPr lang="en-US" altLang="zh-CN" sz="2000" dirty="0">
                <a:solidFill>
                  <a:srgbClr val="C00000"/>
                </a:solidFill>
                <a:latin typeface="Frutiger LT 55 Roman" charset="-122"/>
              </a:rPr>
              <a:t> _HEADER_H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000" dirty="0">
                <a:solidFill>
                  <a:srgbClr val="C00000"/>
                </a:solidFill>
                <a:latin typeface="Frutiger LT 55 Roman" charset="-122"/>
              </a:rPr>
              <a:t>#define _HEADER_H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000" dirty="0">
                <a:latin typeface="Frutiger LT 55 Roman" charset="-122"/>
              </a:rPr>
              <a:t>char school[] = “</a:t>
            </a:r>
            <a:r>
              <a:rPr lang="zh-CN" altLang="en-US" sz="2000" dirty="0">
                <a:latin typeface="Frutiger LT 55 Roman" charset="-122"/>
              </a:rPr>
              <a:t>浙江大学</a:t>
            </a:r>
            <a:r>
              <a:rPr lang="en-US" altLang="zh-CN" sz="2000" dirty="0">
                <a:latin typeface="Frutiger LT 55 Roman" charset="-122"/>
              </a:rPr>
              <a:t>”;   </a:t>
            </a:r>
            <a:endParaRPr lang="en-US" altLang="zh-CN" sz="2000" dirty="0">
              <a:solidFill>
                <a:srgbClr val="FF0000"/>
              </a:solidFill>
              <a:latin typeface="Frutiger LT 55 Roman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zh-CN" sz="2000" dirty="0">
                <a:solidFill>
                  <a:srgbClr val="C00000"/>
                </a:solidFill>
                <a:latin typeface="Frutiger LT 55 Roman" charset="-122"/>
              </a:rPr>
              <a:t>#endif 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401F8B3E-A7EE-094A-A859-E30ED3E5DA01}"/>
              </a:ext>
            </a:extLst>
          </p:cNvPr>
          <p:cNvSpPr/>
          <p:nvPr/>
        </p:nvSpPr>
        <p:spPr bwMode="auto">
          <a:xfrm>
            <a:off x="1559496" y="2371831"/>
            <a:ext cx="557262" cy="69712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Arial Rounded MT Bold" panose="020F0704030504030204" pitchFamily="6" charset="0"/>
              </a:rPr>
              <a:t>编码规范</a:t>
            </a:r>
          </a:p>
        </p:txBody>
      </p:sp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407368" y="1707356"/>
            <a:ext cx="10972800" cy="388620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什么是高质量的程序</a:t>
            </a:r>
          </a:p>
          <a:p>
            <a:pPr lvl="1"/>
            <a:r>
              <a:rPr lang="zh-CN" altLang="en-US" dirty="0"/>
              <a:t>正确性：语法正确、功能正确。使之可行</a:t>
            </a:r>
          </a:p>
          <a:p>
            <a:pPr lvl="1"/>
            <a:r>
              <a:rPr lang="zh-CN" altLang="en-US" dirty="0"/>
              <a:t>可读性：通用的、必需的习惯用语和模式可以使代码更加容易理解。使之优雅</a:t>
            </a:r>
          </a:p>
          <a:p>
            <a:pPr lvl="1"/>
            <a:r>
              <a:rPr lang="zh-CN" altLang="en-US" dirty="0"/>
              <a:t>可维护性：程序应对变化的能力。使之优化</a:t>
            </a:r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编码规范很重要，特别是团队开发的时候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927648" y="5500687"/>
            <a:ext cx="3743325" cy="900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129598" tIns="64799" rIns="129598" bIns="64799">
            <a:spAutoFit/>
          </a:bodyPr>
          <a:lstStyle/>
          <a:p>
            <a:pPr defTabSz="1171575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</a:rPr>
              <a:t>《C</a:t>
            </a:r>
            <a:r>
              <a:rPr lang="zh-CN" altLang="en-US" sz="2000" b="1" dirty="0">
                <a:solidFill>
                  <a:srgbClr val="595959"/>
                </a:solidFill>
                <a:latin typeface="宋体" panose="02010600030101010101" pitchFamily="2" charset="-122"/>
              </a:rPr>
              <a:t>编码规范</a:t>
            </a: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</a:rPr>
              <a:t>》</a:t>
            </a:r>
          </a:p>
          <a:p>
            <a:pPr defTabSz="1171575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</a:rPr>
              <a:t>《C</a:t>
            </a:r>
            <a:r>
              <a:rPr lang="zh-CN" altLang="en-US" sz="2000" b="1" dirty="0">
                <a:solidFill>
                  <a:srgbClr val="595959"/>
                </a:solidFill>
                <a:latin typeface="宋体" panose="02010600030101010101" pitchFamily="2" charset="-122"/>
              </a:rPr>
              <a:t>本学期作业代码自检规范</a:t>
            </a: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</a:rPr>
              <a:t>》</a:t>
            </a:r>
            <a:endParaRPr lang="zh-CN" altLang="en-US" sz="2000" b="1" dirty="0">
              <a:solidFill>
                <a:srgbClr val="59595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/>
          <p:nvPr/>
        </p:nvSpPr>
        <p:spPr>
          <a:xfrm>
            <a:off x="479376" y="1179959"/>
            <a:ext cx="7560840" cy="22479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85750" indent="-285750">
              <a:lnSpc>
                <a:spcPts val="3500"/>
              </a:lnSpc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不直接使用基础类型，</a:t>
            </a: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应该使用指示了大小和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华文细黑" panose="02010600040101010101" pitchFamily="6" charset="-122"/>
                <a:ea typeface="华文细黑" panose="02010600040101010101" pitchFamily="6" charset="-122"/>
              </a:rPr>
              <a:t>符号的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Rounded MT Bold" panose="020F0704030504030204" pitchFamily="6" charset="0"/>
                <a:cs typeface="Times New Roman" panose="02020603050405020304" pitchFamily="6" charset="0"/>
              </a:rPr>
              <a:t>typedef</a:t>
            </a: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以代替基本数据类型。</a:t>
            </a:r>
            <a:endParaRPr lang="en-US" altLang="zh-CN" sz="2000" dirty="0">
              <a:latin typeface="华文细黑" panose="02010600040101010101" pitchFamily="6" charset="-122"/>
              <a:cs typeface="Times New Roman" panose="02020603050405020304" pitchFamily="6" charset="0"/>
            </a:endParaRPr>
          </a:p>
          <a:p>
            <a:pPr marL="285750" indent="-285750">
              <a:lnSpc>
                <a:spcPts val="3500"/>
              </a:lnSpc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比如，</a:t>
            </a:r>
            <a:r>
              <a:rPr lang="en-US" altLang="zh-CN" sz="2400" dirty="0">
                <a:latin typeface="华文细黑" panose="02010600040101010101" pitchFamily="6" charset="-122"/>
                <a:cs typeface="Times New Roman" panose="02020603050405020304" pitchFamily="6" charset="0"/>
              </a:rPr>
              <a:t>《</a:t>
            </a:r>
            <a:r>
              <a:rPr lang="en-US" altLang="zh-CN" sz="2400" dirty="0">
                <a:latin typeface="Arial Rounded MT Bold" panose="020F0704030504030204" pitchFamily="6" charset="0"/>
                <a:cs typeface="Times New Roman" panose="02020603050405020304" pitchFamily="6" charset="0"/>
              </a:rPr>
              <a:t>MISRA</a:t>
            </a:r>
            <a:r>
              <a:rPr lang="en-US" altLang="zh-CN" sz="2400" dirty="0">
                <a:latin typeface="Arial Rounded MT Bold" panose="020F0704030504030204" pitchFamily="6" charset="0"/>
                <a:ea typeface="Times New Roman" panose="02020603050405020304" pitchFamily="6" charset="0"/>
              </a:rPr>
              <a:t>—</a:t>
            </a:r>
            <a:r>
              <a:rPr lang="en-US" altLang="zh-CN" sz="2400" dirty="0">
                <a:latin typeface="Arial Rounded MT Bold" panose="020F0704030504030204" pitchFamily="6" charset="0"/>
                <a:cs typeface="Times New Roman" panose="02020603050405020304" pitchFamily="6" charset="0"/>
              </a:rPr>
              <a:t>C-2008</a:t>
            </a: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工业标准</a:t>
            </a:r>
            <a:r>
              <a:rPr lang="en-US" altLang="zh-CN" sz="2400" dirty="0">
                <a:latin typeface="华文细黑" panose="02010600040101010101" pitchFamily="6" charset="-122"/>
                <a:cs typeface="Times New Roman" panose="02020603050405020304" pitchFamily="6" charset="0"/>
              </a:rPr>
              <a:t>》</a:t>
            </a: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建议为所有基本数值类型和字符类型使用如下的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Rounded MT Bold" panose="020F0704030504030204" pitchFamily="6" charset="0"/>
                <a:cs typeface="Times New Roman" panose="02020603050405020304" pitchFamily="6" charset="0"/>
              </a:rPr>
              <a:t>typedef</a:t>
            </a: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。对于</a:t>
            </a:r>
            <a:r>
              <a:rPr lang="en-US" altLang="zh-CN" sz="2400" dirty="0">
                <a:latin typeface="Arial Rounded MT Bold" panose="020F0704030504030204" pitchFamily="6" charset="0"/>
                <a:cs typeface="Times New Roman" panose="02020603050405020304" pitchFamily="6" charset="0"/>
              </a:rPr>
              <a:t>32</a:t>
            </a: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位计算机，它们是： 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623392" y="369664"/>
            <a:ext cx="7772400" cy="6397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 Rounded MT Bold" panose="020F0704030504030204" pitchFamily="6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" dirty="0"/>
              <a:t>巧用</a:t>
            </a:r>
            <a:r>
              <a:rPr lang="en" altLang="zh-CN" dirty="0"/>
              <a:t>typedef</a:t>
            </a:r>
            <a:endParaRPr lang="zh-CN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3392" y="3695676"/>
            <a:ext cx="3960813" cy="27342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3500"/>
              </a:lnSpc>
            </a:pP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typedef  char 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char_t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;</a:t>
            </a: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typedef signed char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int8_t;</a:t>
            </a: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typedef signed short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int16_t;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typedef signed int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int32_t;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typedef signed long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int64_t;</a:t>
            </a:r>
            <a:r>
              <a:rPr lang="en-US" altLang="zh-CN" sz="2000" b="1" dirty="0">
                <a:solidFill>
                  <a:srgbClr val="0070C0"/>
                </a:solidFill>
                <a:latin typeface="Frutiger CE 45 Light" charset="-122"/>
                <a:cs typeface="Times New Roman" panose="02020603050405020304" pitchFamily="6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typedef unsigned char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uint8_t;</a:t>
            </a:r>
            <a:r>
              <a:rPr lang="en-US" altLang="zh-CN" sz="2000" dirty="0">
                <a:latin typeface="Frutiger CE 45 Light" charset="-122"/>
                <a:cs typeface="Times New Roman" panose="02020603050405020304" pitchFamily="6" charset="0"/>
              </a:rPr>
              <a:t> </a:t>
            </a:r>
            <a:endParaRPr lang="zh-CN" altLang="en-US" sz="2000" dirty="0">
              <a:latin typeface="Frutiger CE 45 Light" charset="-122"/>
              <a:ea typeface="Times New Roman" panose="02020603050405020304" pitchFamily="6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43948" y="3695676"/>
            <a:ext cx="4103688" cy="27860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ts val="3500"/>
              </a:lnSpc>
            </a:pPr>
            <a:r>
              <a:rPr lang="en-US" altLang="zh-CN" sz="2000" err="1">
                <a:latin typeface="Frutiger CE 45 Light" charset="-122"/>
                <a:cs typeface="Times New Roman" panose="02020603050405020304" pitchFamily="6" charset="0"/>
              </a:rPr>
              <a:t>typedef</a:t>
            </a:r>
            <a:r>
              <a:rPr lang="en-US" altLang="zh-CN" sz="2000">
                <a:latin typeface="Frutiger CE 45 Light" charset="-122"/>
                <a:cs typeface="Times New Roman" panose="02020603050405020304" pitchFamily="6" charset="0"/>
              </a:rPr>
              <a:t> unsigned short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uint16_t;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err="1">
                <a:latin typeface="Frutiger CE 45 Light" charset="-122"/>
                <a:cs typeface="Times New Roman" panose="02020603050405020304" pitchFamily="6" charset="0"/>
              </a:rPr>
              <a:t>typedef</a:t>
            </a:r>
            <a:r>
              <a:rPr lang="en-US" altLang="zh-CN" sz="2000">
                <a:latin typeface="Frutiger CE 45 Light" charset="-122"/>
                <a:cs typeface="Times New Roman" panose="02020603050405020304" pitchFamily="6" charset="0"/>
              </a:rPr>
              <a:t> unsigned </a:t>
            </a:r>
            <a:r>
              <a:rPr lang="en-US" altLang="zh-CN" sz="2000" err="1">
                <a:latin typeface="Frutiger CE 45 Light" charset="-122"/>
                <a:cs typeface="Times New Roman" panose="02020603050405020304" pitchFamily="6" charset="0"/>
              </a:rPr>
              <a:t>int</a:t>
            </a:r>
            <a:r>
              <a:rPr lang="en-US" altLang="zh-CN" sz="2000">
                <a:latin typeface="Frutiger CE 45 Light" charset="-122"/>
                <a:cs typeface="Times New Roman" panose="02020603050405020304" pitchFamily="6" charset="0"/>
              </a:rPr>
              <a:t> 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uint32_t;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err="1">
                <a:latin typeface="Frutiger CE 45 Light" charset="-122"/>
                <a:cs typeface="Times New Roman" panose="02020603050405020304" pitchFamily="6" charset="0"/>
              </a:rPr>
              <a:t>typedef</a:t>
            </a:r>
            <a:r>
              <a:rPr lang="en-US" altLang="zh-CN" sz="2000">
                <a:latin typeface="Frutiger CE 45 Light" charset="-122"/>
                <a:cs typeface="Times New Roman" panose="02020603050405020304" pitchFamily="6" charset="0"/>
              </a:rPr>
              <a:t> unsigned long 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uint64_t;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err="1">
                <a:latin typeface="Frutiger CE 45 Light" charset="-122"/>
                <a:cs typeface="Times New Roman" panose="02020603050405020304" pitchFamily="6" charset="0"/>
              </a:rPr>
              <a:t>typedef</a:t>
            </a:r>
            <a:r>
              <a:rPr lang="en-US" altLang="zh-CN" sz="2000">
                <a:latin typeface="Frutiger CE 45 Light" charset="-122"/>
                <a:cs typeface="Times New Roman" panose="02020603050405020304" pitchFamily="6" charset="0"/>
              </a:rPr>
              <a:t>  float 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float32_t;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err="1">
                <a:latin typeface="Frutiger CE 45 Light" charset="-122"/>
                <a:cs typeface="Times New Roman" panose="02020603050405020304" pitchFamily="6" charset="0"/>
              </a:rPr>
              <a:t>typedef</a:t>
            </a:r>
            <a:r>
              <a:rPr lang="en-US" altLang="zh-CN" sz="2000">
                <a:latin typeface="Frutiger CE 45 Light" charset="-122"/>
                <a:cs typeface="Times New Roman" panose="02020603050405020304" pitchFamily="6" charset="0"/>
              </a:rPr>
              <a:t>  double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float64_t; 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err="1">
                <a:latin typeface="Frutiger CE 45 Light" charset="-122"/>
                <a:cs typeface="Times New Roman" panose="02020603050405020304" pitchFamily="6" charset="0"/>
              </a:rPr>
              <a:t>typedef</a:t>
            </a:r>
            <a:r>
              <a:rPr lang="en-US" altLang="zh-CN" sz="2000">
                <a:latin typeface="Frutiger CE 45 Light" charset="-122"/>
                <a:cs typeface="Times New Roman" panose="02020603050405020304" pitchFamily="6" charset="0"/>
              </a:rPr>
              <a:t> long double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cs typeface="Times New Roman" panose="02020603050405020304" pitchFamily="6" charset="0"/>
              </a:rPr>
              <a:t>float128_t;  </a:t>
            </a:r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/>
          <p:nvPr/>
        </p:nvSpPr>
        <p:spPr>
          <a:xfrm>
            <a:off x="282303" y="1416422"/>
            <a:ext cx="8310562" cy="201257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85750" indent="-285750"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charset="-122"/>
                <a:cs typeface="Times New Roman" panose="02020603050405020304" pitchFamily="6" charset="0"/>
              </a:rPr>
              <a:t>Pascal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命名规则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当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变量名和函数名称</a:t>
            </a: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是由二个或二个以上单字连结在一起，而构成的唯一识别字时，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第一个单字首字母采用大写字母</a:t>
            </a: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，后续单字的首字母亦用大写字母，例如：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6" charset="0"/>
              </a:rPr>
              <a:t>FirstName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、</a:t>
            </a:r>
            <a:r>
              <a:rPr lang="en-US" altLang="zh-CN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6" charset="0"/>
              </a:rPr>
              <a:t>LastName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lang="en-US" altLang="zh-CN" sz="2400" b="1" dirty="0">
              <a:solidFill>
                <a:schemeClr val="bg2">
                  <a:lumMod val="60000"/>
                  <a:lumOff val="40000"/>
                </a:schemeClr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8E1F930-1CB2-FE4F-8B0E-00DABD84B66F}"/>
              </a:ext>
            </a:extLst>
          </p:cNvPr>
          <p:cNvSpPr txBox="1"/>
          <p:nvPr/>
        </p:nvSpPr>
        <p:spPr>
          <a:xfrm>
            <a:off x="407367" y="548680"/>
            <a:ext cx="8310563" cy="6397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 Rounded MT Bold" panose="020F0704030504030204" pitchFamily="6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变量、函数的命名符合编码规范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00AD0D-6955-294C-91CA-BE682496A477}"/>
              </a:ext>
            </a:extLst>
          </p:cNvPr>
          <p:cNvSpPr/>
          <p:nvPr/>
        </p:nvSpPr>
        <p:spPr>
          <a:xfrm>
            <a:off x="407367" y="3429000"/>
            <a:ext cx="10773395" cy="316835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慎用全局变量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3702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多线程代码</a:t>
            </a:r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中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非常数全局变量</a:t>
            </a:r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是禁止使用的。内建类型的全局变量是允许的，但使用时务必三思。</a:t>
            </a:r>
            <a:endParaRPr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用访问器子程序来取代全局数据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把</a:t>
            </a:r>
            <a:r>
              <a:rPr lang="zh-CN" altLang="en-US" sz="2400" b="1" dirty="0">
                <a:solidFill>
                  <a:srgbClr val="F3702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数据隐藏到模块里面</a:t>
            </a:r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。用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6" charset="0"/>
              </a:rPr>
              <a:t>static</a:t>
            </a:r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关键字来定义该数据，写出可以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6" charset="0"/>
              </a:rPr>
              <a:t>read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读、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6" charset="0"/>
              </a:rPr>
              <a:t>write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和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6" charset="0"/>
              </a:rPr>
              <a:t>initialize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初始化该数据的</a:t>
            </a:r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子程序来。要求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模块外部的代码</a:t>
            </a:r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使用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该访问器子程序来访问该数据</a:t>
            </a:r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，而不是直接操作它。</a:t>
            </a:r>
            <a:endParaRPr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/>
          </p:cNvSpPr>
          <p:nvPr>
            <p:ph type="title"/>
          </p:nvPr>
        </p:nvSpPr>
        <p:spPr>
          <a:xfrm>
            <a:off x="479376" y="457200"/>
            <a:ext cx="8229600" cy="81121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117762" name="Rectangle 3"/>
          <p:cNvSpPr>
            <a:spLocks noGrp="1"/>
          </p:cNvSpPr>
          <p:nvPr>
            <p:ph idx="1"/>
          </p:nvPr>
        </p:nvSpPr>
        <p:spPr>
          <a:xfrm>
            <a:off x="479376" y="1268413"/>
            <a:ext cx="10009237" cy="52562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多函数程序的组织结构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函数调用的层次结构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多文件模块实现：文件包含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合理运用变量在多文件模块、多函数间的关联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程序文件模块：变量与文件模块、函数与文件模块的关系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递归函数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构成要素：递归式子（重点）与递归出口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运用递归函数解决特殊问题（如汉诺塔）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编译预处理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文件包含、条件编译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大程序开发原则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6533" y="1213883"/>
            <a:ext cx="10972800" cy="5324037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要求：</a:t>
            </a:r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完成拼题</a:t>
            </a:r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上的练习题（递归、条件编译等）</a:t>
            </a:r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http://pintia.cn</a:t>
            </a:r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</a:t>
            </a:r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2:</a:t>
            </a:r>
            <a:r>
              <a:rPr lang="en" altLang="zh-CN" sz="3200" b="0" dirty="0"/>
              <a:t>CJH_ZTC20</a:t>
            </a:r>
            <a:r>
              <a:rPr lang="en-US" altLang="zh-CN" sz="3200" b="0" dirty="0"/>
              <a:t>21</a:t>
            </a:r>
            <a:r>
              <a:rPr lang="en" altLang="zh-CN" sz="3200" b="0" dirty="0"/>
              <a:t>_EXAM02[</a:t>
            </a:r>
            <a:r>
              <a:rPr lang="zh-CN" altLang="en-US" sz="3200" b="0" dirty="0"/>
              <a:t>计平时成绩</a:t>
            </a:r>
            <a:r>
              <a:rPr lang="en-US" altLang="zh-CN" sz="3200" b="0" dirty="0"/>
              <a:t>]</a:t>
            </a:r>
            <a:endParaRPr lang="en-US" altLang="zh-CN" sz="5400" b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综合小作业：多文件设计一个走迷宫程序</a:t>
            </a:r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</a:t>
            </a:r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vim/</a:t>
            </a:r>
            <a:r>
              <a:rPr lang="en-US" altLang="zh-CN" sz="32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vi+gcc</a:t>
            </a:r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要求设计成多文件形式，并写出详细文档。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E8057-D542-F847-BFAF-3D07EA7317AC}"/>
              </a:ext>
            </a:extLst>
          </p:cNvPr>
          <p:cNvSpPr txBox="1">
            <a:spLocks/>
          </p:cNvSpPr>
          <p:nvPr/>
        </p:nvSpPr>
        <p:spPr>
          <a:xfrm>
            <a:off x="603341" y="332656"/>
            <a:ext cx="8229600" cy="81121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kern="0" dirty="0"/>
              <a:t>专题一本周作业</a:t>
            </a:r>
            <a:endParaRPr lang="en-US" altLang="zh-CN" kern="0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ChangeArrowheads="1"/>
          </p:cNvSpPr>
          <p:nvPr/>
        </p:nvSpPr>
        <p:spPr bwMode="auto">
          <a:xfrm>
            <a:off x="6311900" y="2205041"/>
            <a:ext cx="2736850" cy="287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50850" y="585475"/>
            <a:ext cx="7772400" cy="784225"/>
          </a:xfrm>
          <a:prstGeom prst="rect">
            <a:avLst/>
          </a:prstGeom>
        </p:spPr>
        <p:txBody>
          <a:bodyPr/>
          <a:lstStyle/>
          <a:p>
            <a:pPr>
              <a:buClrTx/>
            </a:pPr>
            <a:r>
              <a:rPr lang="zh-CN" altLang="en-US" sz="2800" b="1" dirty="0">
                <a:solidFill>
                  <a:srgbClr val="0D0D0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用递归求解迷宫问题</a:t>
            </a:r>
          </a:p>
        </p:txBody>
      </p:sp>
      <p:pic>
        <p:nvPicPr>
          <p:cNvPr id="111619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69700"/>
            <a:ext cx="722947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EEEE9EF-B021-5949-8EC4-3756072F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2290548"/>
            <a:ext cx="5040560" cy="34496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/>
          <a:lstStyle/>
          <a:p>
            <a:pPr marL="285750" indent="-285750"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求迷宫路径算法的基本思想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：</a:t>
            </a:r>
          </a:p>
          <a:p>
            <a:pPr marL="800100" lvl="1" indent="-342900">
              <a:buClr>
                <a:srgbClr val="FFC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若当前位置“可通”，则纳入路径，继续前进；</a:t>
            </a:r>
          </a:p>
          <a:p>
            <a:pPr marL="800100" lvl="1" indent="-342900">
              <a:buClr>
                <a:srgbClr val="FFC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若当前位置“不可通”，则后退，换方向（按东南西北的顺序）继续探索；</a:t>
            </a:r>
          </a:p>
          <a:p>
            <a:pPr marL="800100" lvl="1" indent="-342900">
              <a:buClr>
                <a:srgbClr val="FFC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细黑" panose="02010600040101010101" pitchFamily="6" charset="-122"/>
                <a:ea typeface="华文细黑" panose="02010600040101010101" pitchFamily="6" charset="-122"/>
              </a:rPr>
              <a:t>若四周“均无通路”，则将当前位置从路径中删除出去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407368" y="1196752"/>
            <a:ext cx="9361040" cy="5221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设定当前位置的初值为入口位置；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do{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      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if (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当前位置可通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)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  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{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　将当前位置插入栈顶； 　　　　　　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// 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纳入路径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　若该位置是出口位置，则算法结束；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　　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// 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此时栈中存放的是一条从入口位置到出口位置的路径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　否则切换当前位置的东邻方块为新的当前位置；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  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}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  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else</a:t>
            </a:r>
            <a:endParaRPr lang="zh-CN" altLang="en-US" sz="2000" dirty="0">
              <a:latin typeface="华文细黑" panose="02010600040101010101" pitchFamily="6" charset="-122"/>
              <a:ea typeface="华文细黑" panose="02010600040101010101" pitchFamily="6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  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{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若栈不空且栈顶位置尚有其他方向未被探索，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则设定新的当前位置为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: 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沿顺时针方向旋转找到的栈顶位置的下一相邻块；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若栈不空但栈顶位置的四周均不可通，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则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{ 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删去栈顶位置； 　　　　　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// 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从路径中删去该通道块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　　若栈不空，则重新测试新的栈顶位置，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　　直至找到一个可通的相邻块或出栈至栈空；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　　　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}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　　 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}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} while (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栈不空</a:t>
            </a:r>
            <a:r>
              <a:rPr lang="en-US" altLang="zh-CN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)</a:t>
            </a:r>
            <a:r>
              <a:rPr lang="zh-CN" altLang="en-US" sz="2000" dirty="0">
                <a:latin typeface="华文细黑" panose="02010600040101010101" pitchFamily="6" charset="-122"/>
                <a:ea typeface="华文细黑" panose="02010600040101010101" pitchFamily="6" charset="-122"/>
              </a:rPr>
              <a:t>；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20688"/>
            <a:ext cx="7956550" cy="771525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>
              <a:defRPr/>
            </a:pPr>
            <a:r>
              <a:rPr lang="en-US" altLang="zh-CN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6" charset="0"/>
                <a:ea typeface="微软雅黑" panose="020B0503020204020204" charset="-122"/>
                <a:cs typeface="Times New Roman" panose="02020603050405020304" pitchFamily="6" charset="0"/>
              </a:rPr>
              <a:t>Project</a:t>
            </a:r>
            <a:r>
              <a:rPr lang="en-US" altLang="zh-CN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6" charset="0"/>
              </a:rPr>
              <a:t>:</a:t>
            </a:r>
          </a:p>
        </p:txBody>
      </p:sp>
      <p:sp>
        <p:nvSpPr>
          <p:cNvPr id="115714" name="内容占位符 2"/>
          <p:cNvSpPr/>
          <p:nvPr/>
        </p:nvSpPr>
        <p:spPr>
          <a:xfrm>
            <a:off x="413048" y="1138241"/>
            <a:ext cx="8377238" cy="857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按照模块化设计方法，用递归算法实现迷宫。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charset="-122"/>
              <a:cs typeface="Times New Roman" panose="02020603050405020304" pitchFamily="6" charset="0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SzPct val="80000"/>
            </a:pPr>
            <a:endParaRPr lang="zh-CN" altLang="en-US" sz="2400" dirty="0">
              <a:latin typeface="Frutiger LT 55 Roman" charset="-122"/>
            </a:endParaRPr>
          </a:p>
        </p:txBody>
      </p:sp>
      <p:pic>
        <p:nvPicPr>
          <p:cNvPr id="115715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392" y="2073281"/>
            <a:ext cx="5273675" cy="373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xfrm>
            <a:off x="422829" y="476598"/>
            <a:ext cx="8424863" cy="792162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回顾：</a:t>
            </a:r>
            <a:r>
              <a:rPr lang="en-US" altLang="zh-CN" dirty="0"/>
              <a:t>10.3.2 </a:t>
            </a:r>
            <a:r>
              <a:rPr lang="zh-CN" altLang="en-US" dirty="0"/>
              <a:t>宏基本定义</a:t>
            </a:r>
            <a:r>
              <a:rPr lang="en-US" altLang="zh-CN" dirty="0"/>
              <a:t> </a:t>
            </a:r>
          </a:p>
        </p:txBody>
      </p:sp>
      <p:sp>
        <p:nvSpPr>
          <p:cNvPr id="508931" name="Rectangle 3"/>
          <p:cNvSpPr>
            <a:spLocks noGrp="1"/>
          </p:cNvSpPr>
          <p:nvPr>
            <p:ph idx="1"/>
          </p:nvPr>
        </p:nvSpPr>
        <p:spPr>
          <a:xfrm>
            <a:off x="422829" y="1388878"/>
            <a:ext cx="6393252" cy="53736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#</a:t>
            </a:r>
            <a:r>
              <a:rPr lang="en-US" altLang="zh-CN" sz="2800" dirty="0">
                <a:solidFill>
                  <a:schemeClr val="bg2"/>
                </a:solidFill>
              </a:rPr>
              <a:t>define </a:t>
            </a:r>
            <a:r>
              <a:rPr lang="zh-CN" altLang="en-US" sz="2800" dirty="0">
                <a:solidFill>
                  <a:schemeClr val="bg2"/>
                </a:solidFill>
              </a:rPr>
              <a:t>宏名标识符  宏定义字符串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编译时，把程序中所有与宏名相同的字符串，用</a:t>
            </a:r>
            <a:r>
              <a:rPr lang="zh-CN" altLang="en-US" sz="2400" dirty="0">
                <a:solidFill>
                  <a:srgbClr val="C00000"/>
                </a:solidFill>
              </a:rPr>
              <a:t>宏定义字符串替代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#</a:t>
            </a:r>
            <a:r>
              <a:rPr lang="en-US" altLang="zh-CN" sz="2400" dirty="0"/>
              <a:t>define PI 3.14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/>
              <a:t>#define arr_size  4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说明</a:t>
            </a:r>
            <a:r>
              <a:rPr lang="zh-CN" altLang="en-US" sz="2800" i="1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宏名一般用大写字母，以与变量名区别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宏定义不是Ｃ语句，后面不得跟分号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宏定义可以嵌套使用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	#</a:t>
            </a:r>
            <a:r>
              <a:rPr lang="en-US" altLang="zh-CN" sz="2400" dirty="0"/>
              <a:t>define PI 3.14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	#</a:t>
            </a:r>
            <a:r>
              <a:rPr lang="en-US" altLang="zh-CN" sz="2400" dirty="0"/>
              <a:t>define S 2*PI*PI</a:t>
            </a:r>
          </a:p>
        </p:txBody>
      </p:sp>
      <p:sp>
        <p:nvSpPr>
          <p:cNvPr id="508932" name="Rectangle 4"/>
          <p:cNvSpPr/>
          <p:nvPr/>
        </p:nvSpPr>
        <p:spPr>
          <a:xfrm>
            <a:off x="1703512" y="6227973"/>
            <a:ext cx="2684462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Tx/>
            </a:pPr>
            <a:r>
              <a:rPr lang="zh-CN" altLang="en-US" sz="2800" b="1" dirty="0">
                <a:solidFill>
                  <a:schemeClr val="bg2"/>
                </a:solidFill>
                <a:ea typeface="仿宋_GB2312" pitchFamily="49" charset="-122"/>
              </a:rPr>
              <a:t>多用于符号常量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FDA32F-ECC8-164B-9FF0-28A9F7F3791F}"/>
              </a:ext>
            </a:extLst>
          </p:cNvPr>
          <p:cNvSpPr txBox="1">
            <a:spLocks/>
          </p:cNvSpPr>
          <p:nvPr/>
        </p:nvSpPr>
        <p:spPr>
          <a:xfrm>
            <a:off x="6672064" y="1597510"/>
            <a:ext cx="4771637" cy="2263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 eaLnBrk="1" hangingPunct="1"/>
            <a:r>
              <a:rPr lang="zh-CN" altLang="en-US" sz="2400" kern="0" dirty="0"/>
              <a:t>宏定义可以写在程序中任何位置，它的作用范围从定义书写处到文件尾。</a:t>
            </a:r>
          </a:p>
          <a:p>
            <a:pPr defTabSz="914400" eaLnBrk="1" hangingPunct="1"/>
            <a:r>
              <a:rPr lang="zh-CN" altLang="en-US" sz="2400" kern="0" dirty="0"/>
              <a:t>可以通过“</a:t>
            </a:r>
            <a:r>
              <a:rPr lang="zh-CN" altLang="en-US" sz="2400" b="1" kern="0" dirty="0">
                <a:solidFill>
                  <a:srgbClr val="C00000"/>
                </a:solidFill>
              </a:rPr>
              <a:t>#</a:t>
            </a:r>
            <a:r>
              <a:rPr lang="en-US" altLang="zh-CN" sz="2400" b="1" kern="0" dirty="0" err="1">
                <a:solidFill>
                  <a:srgbClr val="C00000"/>
                </a:solidFill>
              </a:rPr>
              <a:t>undef</a:t>
            </a:r>
            <a:r>
              <a:rPr lang="en-US" altLang="zh-CN" sz="2400" kern="0" dirty="0"/>
              <a:t>”</a:t>
            </a:r>
            <a:r>
              <a:rPr lang="zh-CN" altLang="en-US" sz="2400" kern="0" dirty="0"/>
              <a:t>强制指定宏的结束范围。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13B53D-EBE7-8340-A117-F06CB1996881}"/>
              </a:ext>
            </a:extLst>
          </p:cNvPr>
          <p:cNvSpPr txBox="1"/>
          <p:nvPr/>
        </p:nvSpPr>
        <p:spPr>
          <a:xfrm>
            <a:off x="7099813" y="454492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带参数的宏定义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CB8394-6D3C-5646-8212-D62C9008AA2B}"/>
              </a:ext>
            </a:extLst>
          </p:cNvPr>
          <p:cNvSpPr/>
          <p:nvPr/>
        </p:nvSpPr>
        <p:spPr>
          <a:xfrm>
            <a:off x="7412285" y="5201356"/>
            <a:ext cx="358025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#define  MAX(a, b)  a &gt; b ? a: b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#define  SQR(x)  x * x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579A40-32FF-144F-87F0-BCCD7A85CE59}"/>
              </a:ext>
            </a:extLst>
          </p:cNvPr>
          <p:cNvSpPr txBox="1"/>
          <p:nvPr/>
        </p:nvSpPr>
        <p:spPr>
          <a:xfrm>
            <a:off x="6535122" y="5188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5089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DF9E5-8304-0948-B973-CBE80969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94C90-9972-7641-8667-52ACCB44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编译预处理的文件包含、条件编译</a:t>
            </a:r>
            <a:endParaRPr kumimoji="1" lang="en-US" altLang="zh-CN" dirty="0"/>
          </a:p>
          <a:p>
            <a:r>
              <a:rPr kumimoji="1" lang="zh-CN" altLang="en-US" dirty="0"/>
              <a:t>编码规范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1CE855-473E-D14E-BB9D-386974B4B475}"/>
              </a:ext>
            </a:extLst>
          </p:cNvPr>
          <p:cNvSpPr txBox="1"/>
          <p:nvPr/>
        </p:nvSpPr>
        <p:spPr>
          <a:xfrm>
            <a:off x="1307468" y="4149080"/>
            <a:ext cx="95770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600" b="1" dirty="0"/>
              <a:t>Thanks</a:t>
            </a:r>
          </a:p>
          <a:p>
            <a:pPr algn="ctr"/>
            <a:r>
              <a:rPr kumimoji="1" lang="en-US" altLang="zh-CN" sz="3600" b="1" dirty="0" err="1"/>
              <a:t>Jianhai</a:t>
            </a:r>
            <a:r>
              <a:rPr kumimoji="1" lang="en-US" altLang="zh-CN" sz="3600" b="1" dirty="0"/>
              <a:t> Chen:chenjh919@zju.edu.cn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8664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1EBAB4DD-F704-284E-B4A5-5FEA8CFAB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628800"/>
            <a:ext cx="8137525" cy="417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/>
              <a:t>#</a:t>
            </a:r>
            <a:r>
              <a:rPr lang="en-US" altLang="zh-CN" dirty="0"/>
              <a:t>define F(x)  x </a:t>
            </a:r>
            <a:r>
              <a:rPr lang="en-US" altLang="zh-CN" dirty="0">
                <a:latin typeface="Albertus Extra Bold" pitchFamily="34" charset="0"/>
              </a:rPr>
              <a:t>-</a:t>
            </a:r>
            <a:r>
              <a:rPr lang="en-US" altLang="zh-CN" dirty="0"/>
              <a:t> 2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/>
              <a:t>#define D(x)  x*F(x)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/>
              <a:t>int 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d,%d</a:t>
            </a:r>
            <a:r>
              <a:rPr lang="en-US" altLang="zh-CN" dirty="0"/>
              <a:t>", D(3), D(D(3))) 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6EB805F1-54B7-774A-9C3E-3870D7D50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8508" y="692174"/>
            <a:ext cx="8147050" cy="595312"/>
          </a:xfrm>
        </p:spPr>
        <p:txBody>
          <a:bodyPr/>
          <a:lstStyle/>
          <a:p>
            <a:pPr eaLnBrk="1" hangingPunct="1"/>
            <a:r>
              <a:rPr lang="zh-CN" altLang="en-US" sz="4000"/>
              <a:t>练习</a:t>
            </a:r>
            <a:r>
              <a:rPr lang="en-US" altLang="zh-CN" sz="4000"/>
              <a:t>——</a:t>
            </a:r>
            <a:r>
              <a:rPr lang="zh-CN" altLang="en-US" sz="4000"/>
              <a:t>带宏定义的程序输出</a:t>
            </a:r>
          </a:p>
        </p:txBody>
      </p:sp>
    </p:spTree>
    <p:extLst>
      <p:ext uri="{BB962C8B-B14F-4D97-AF65-F5344CB8AC3E}">
        <p14:creationId xmlns:p14="http://schemas.microsoft.com/office/powerpoint/2010/main" val="209427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6EC59861-1178-3D49-9738-84C3F0EF7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268760"/>
            <a:ext cx="8640763" cy="52832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阅读带宏定义的程序，先全部替换好，最后再统一计算</a:t>
            </a:r>
          </a:p>
          <a:p>
            <a:pPr eaLnBrk="1" hangingPunct="1"/>
            <a:r>
              <a:rPr lang="zh-CN" altLang="en-US" sz="2400" dirty="0"/>
              <a:t>不可一边替换一边计算，更不可以人为添加括号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D(3) = x*F(x) 	    </a:t>
            </a:r>
            <a:r>
              <a:rPr lang="zh-CN" altLang="en-US" sz="2400" dirty="0"/>
              <a:t>先用</a:t>
            </a:r>
            <a:r>
              <a:rPr lang="en-US" altLang="zh-CN" sz="2400" dirty="0"/>
              <a:t>x</a:t>
            </a:r>
            <a:r>
              <a:rPr lang="zh-CN" altLang="en-US" sz="2400" dirty="0"/>
              <a:t>替换展开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	 	  = </a:t>
            </a:r>
            <a:r>
              <a:rPr lang="en-US" altLang="zh-CN" sz="2400" dirty="0"/>
              <a:t>x*x-2            </a:t>
            </a:r>
            <a:r>
              <a:rPr lang="zh-CN" altLang="en-US" sz="2400" dirty="0"/>
              <a:t>进一步对</a:t>
            </a:r>
            <a:r>
              <a:rPr lang="en-US" altLang="zh-CN" sz="2400" dirty="0"/>
              <a:t>F(x)</a:t>
            </a:r>
            <a:r>
              <a:rPr lang="zh-CN" altLang="en-US" sz="2400" dirty="0"/>
              <a:t>展开，这里不能加括号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	    = 3*3-2 = 7	    最后把</a:t>
            </a:r>
            <a:r>
              <a:rPr lang="en-US" altLang="zh-CN" sz="2400" dirty="0"/>
              <a:t>x=3</a:t>
            </a:r>
            <a:r>
              <a:rPr lang="zh-CN" altLang="en-US" sz="2400" dirty="0"/>
              <a:t>代进去计算</a:t>
            </a:r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D(D(3)) = D(x*x-2)             </a:t>
            </a:r>
            <a:r>
              <a:rPr lang="zh-CN" altLang="en-US" sz="2400" dirty="0"/>
              <a:t>先对</a:t>
            </a:r>
            <a:r>
              <a:rPr lang="en-US" altLang="zh-CN" sz="2400" dirty="0"/>
              <a:t>D(3)</a:t>
            </a:r>
            <a:r>
              <a:rPr lang="zh-CN" altLang="en-US" sz="2400" dirty="0"/>
              <a:t>用</a:t>
            </a:r>
            <a:r>
              <a:rPr lang="en-US" altLang="zh-CN" sz="2400" dirty="0"/>
              <a:t>x</a:t>
            </a:r>
            <a:r>
              <a:rPr lang="zh-CN" altLang="en-US" sz="2400" dirty="0"/>
              <a:t>替换展开，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		      = </a:t>
            </a:r>
            <a:r>
              <a:rPr lang="en-US" altLang="zh-CN" sz="2400" dirty="0"/>
              <a:t>x*x-2* F(x*x-2)     </a:t>
            </a:r>
            <a:r>
              <a:rPr lang="zh-CN" altLang="en-US" sz="2000" dirty="0"/>
              <a:t>拿展开后的参数对</a:t>
            </a:r>
            <a:r>
              <a:rPr lang="en-US" altLang="zh-CN" sz="2000" dirty="0"/>
              <a:t>D</a:t>
            </a:r>
            <a:r>
              <a:rPr lang="zh-CN" altLang="en-US" sz="2000" dirty="0"/>
              <a:t>进一步进行宏替换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		      = </a:t>
            </a:r>
            <a:r>
              <a:rPr lang="en-US" altLang="zh-CN" sz="2400" dirty="0"/>
              <a:t>x*x-2* x*x-2-2       </a:t>
            </a:r>
            <a:r>
              <a:rPr lang="zh-CN" altLang="en-US" sz="2000" dirty="0"/>
              <a:t>拿展开后的参数对</a:t>
            </a:r>
            <a:r>
              <a:rPr lang="en-US" altLang="zh-CN" sz="2000" dirty="0"/>
              <a:t>F</a:t>
            </a:r>
            <a:r>
              <a:rPr lang="zh-CN" altLang="en-US" sz="2000" dirty="0"/>
              <a:t>进一步进行宏替换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		      = 3*3-2*3*3-2-2 = -13	最后把</a:t>
            </a:r>
            <a:r>
              <a:rPr lang="en-US" altLang="zh-CN" sz="2400" dirty="0"/>
              <a:t>x=3</a:t>
            </a:r>
            <a:r>
              <a:rPr lang="zh-CN" altLang="en-US" sz="2400" dirty="0"/>
              <a:t>代进去计算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运行结果：7  -13</a:t>
            </a:r>
            <a:endParaRPr lang="zh-CN" altLang="en-US" dirty="0"/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8024ECE5-86FC-0649-AEEC-AD8466ADB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360" y="476672"/>
            <a:ext cx="8218488" cy="595313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243688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D019A8-1054-8340-AB15-A78EF099AE30}"/>
              </a:ext>
            </a:extLst>
          </p:cNvPr>
          <p:cNvSpPr/>
          <p:nvPr/>
        </p:nvSpPr>
        <p:spPr>
          <a:xfrm>
            <a:off x="407368" y="980728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#include "stdio.h"</a:t>
            </a:r>
          </a:p>
          <a:p>
            <a:endParaRPr lang="zh-CN" altLang="en-US" sz="3200" dirty="0"/>
          </a:p>
          <a:p>
            <a:r>
              <a:rPr lang="zh-CN" altLang="en-US" sz="3200" dirty="0"/>
              <a:t>#define  F1(var)  printf("var = %d</a:t>
            </a:r>
            <a:r>
              <a:rPr lang="en-US" altLang="zh-CN" sz="3200" dirty="0"/>
              <a:t>\n</a:t>
            </a:r>
            <a:r>
              <a:rPr lang="zh-CN" altLang="en-US" sz="3200" dirty="0"/>
              <a:t>", var)</a:t>
            </a:r>
          </a:p>
          <a:p>
            <a:r>
              <a:rPr lang="zh-CN" altLang="en-US" sz="3200" dirty="0"/>
              <a:t>#define  F0(var)  F1(var * var)</a:t>
            </a:r>
          </a:p>
          <a:p>
            <a:r>
              <a:rPr lang="zh-CN" altLang="en-US" sz="3200" dirty="0"/>
              <a:t>int main()</a:t>
            </a:r>
          </a:p>
          <a:p>
            <a:r>
              <a:rPr lang="zh-CN" altLang="en-US" sz="3200" dirty="0"/>
              <a:t>{</a:t>
            </a:r>
          </a:p>
          <a:p>
            <a:r>
              <a:rPr lang="zh-CN" altLang="en-US" sz="3200" dirty="0"/>
              <a:t>   F0(3+4);</a:t>
            </a:r>
          </a:p>
          <a:p>
            <a:r>
              <a:rPr lang="zh-CN" altLang="en-US" sz="3200" dirty="0"/>
              <a:t>   return 0;</a:t>
            </a:r>
          </a:p>
          <a:p>
            <a:r>
              <a:rPr lang="zh-CN" altLang="en-US" sz="32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45C00-6978-5341-B4F2-0291C88A5B99}"/>
              </a:ext>
            </a:extLst>
          </p:cNvPr>
          <p:cNvSpPr txBox="1"/>
          <p:nvPr/>
        </p:nvSpPr>
        <p:spPr>
          <a:xfrm>
            <a:off x="6718877" y="4437112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输出结果：</a:t>
            </a:r>
            <a:r>
              <a:rPr kumimoji="1" lang="en-US" altLang="zh-CN" sz="3200" dirty="0"/>
              <a:t>var=19</a:t>
            </a:r>
            <a:endParaRPr kumimoji="1"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D7732-1B61-F943-9A25-DA74BB6064AD}"/>
              </a:ext>
            </a:extLst>
          </p:cNvPr>
          <p:cNvSpPr txBox="1"/>
          <p:nvPr/>
        </p:nvSpPr>
        <p:spPr>
          <a:xfrm>
            <a:off x="6718877" y="5837838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注意：是宏替换，而非宏计算</a:t>
            </a:r>
            <a:endParaRPr kumimoji="1" lang="en-US" altLang="zh-CN" sz="2800" b="1" dirty="0">
              <a:solidFill>
                <a:srgbClr val="C00000"/>
              </a:solidFill>
            </a:endParaRPr>
          </a:p>
          <a:p>
            <a:r>
              <a:rPr kumimoji="1" lang="zh-CN" altLang="en-US" sz="2800" b="1" dirty="0">
                <a:solidFill>
                  <a:srgbClr val="C00000"/>
                </a:solidFill>
              </a:rPr>
              <a:t>即先替换再做计算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8C4FD0-3400-284D-BC92-60CAFEB0C52B}"/>
              </a:ext>
            </a:extLst>
          </p:cNvPr>
          <p:cNvSpPr txBox="1"/>
          <p:nvPr/>
        </p:nvSpPr>
        <p:spPr>
          <a:xfrm>
            <a:off x="9696400" y="3045871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3+4</a:t>
            </a:r>
            <a:r>
              <a:rPr kumimoji="1" lang="zh-CN" altLang="en-US" sz="3200" dirty="0">
                <a:solidFill>
                  <a:srgbClr val="C00000"/>
                </a:solidFill>
              </a:rPr>
              <a:t> * </a:t>
            </a:r>
            <a:r>
              <a:rPr kumimoji="1" lang="en-US" altLang="zh-CN" sz="3200" dirty="0">
                <a:solidFill>
                  <a:srgbClr val="C00000"/>
                </a:solidFill>
              </a:rPr>
              <a:t>3+4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83C9-4037-9948-A224-C84F282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编译预处理的含义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0EC18-54CF-1442-BA4D-862D6AA0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程序的编译过程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CAC2D7-F861-794C-8D72-825D6512F7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00" y="2959457"/>
            <a:ext cx="9014792" cy="685567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17961" dir="2699999" algn="ctr" rotWithShape="0">
              <a:srgbClr val="5C5C99">
                <a:alpha val="100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98E260-4B80-5A4D-9836-4782BEF70C14}"/>
              </a:ext>
            </a:extLst>
          </p:cNvPr>
          <p:cNvSpPr/>
          <p:nvPr/>
        </p:nvSpPr>
        <p:spPr>
          <a:xfrm>
            <a:off x="609600" y="3845366"/>
            <a:ext cx="10742984" cy="2617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编译预处理是Ｃ语言编译程序的组成部分，用于</a:t>
            </a:r>
            <a:r>
              <a:rPr lang="zh-CN" altLang="en-US" sz="2400" b="1" dirty="0">
                <a:solidFill>
                  <a:srgbClr val="C00000"/>
                </a:solidFill>
              </a:rPr>
              <a:t>解释处理</a:t>
            </a:r>
            <a:r>
              <a:rPr lang="zh-CN" altLang="en-US" sz="2400" b="1" dirty="0"/>
              <a:t>Ｃ语言源程序中的各种</a:t>
            </a:r>
            <a:r>
              <a:rPr lang="zh-CN" altLang="en-US" sz="2400" b="1" dirty="0">
                <a:solidFill>
                  <a:srgbClr val="C00000"/>
                </a:solidFill>
              </a:rPr>
              <a:t>预处理指令</a:t>
            </a:r>
            <a:r>
              <a:rPr lang="zh-CN" altLang="en-US" sz="2400" b="1" dirty="0"/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主要的两大预处理指令：文件包含</a:t>
            </a:r>
            <a:r>
              <a:rPr lang="en-US" altLang="zh-CN" sz="2400" b="1" dirty="0">
                <a:solidFill>
                  <a:schemeClr val="bg2"/>
                </a:solidFill>
              </a:rPr>
              <a:t>(</a:t>
            </a:r>
            <a:r>
              <a:rPr lang="zh-CN" altLang="en-US" sz="2400" b="1" dirty="0">
                <a:solidFill>
                  <a:schemeClr val="bg2"/>
                </a:solidFill>
              </a:rPr>
              <a:t>#</a:t>
            </a:r>
            <a:r>
              <a:rPr lang="en-US" altLang="zh-CN" sz="2400" b="1" dirty="0">
                <a:solidFill>
                  <a:schemeClr val="bg2"/>
                </a:solidFill>
              </a:rPr>
              <a:t>include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和宏定义</a:t>
            </a:r>
            <a:r>
              <a:rPr lang="en-US" altLang="zh-CN" sz="2400" b="1" dirty="0">
                <a:solidFill>
                  <a:schemeClr val="bg2"/>
                </a:solidFill>
              </a:rPr>
              <a:t>(</a:t>
            </a:r>
            <a:r>
              <a:rPr lang="zh-CN" altLang="en-US" sz="2400" b="1" dirty="0">
                <a:solidFill>
                  <a:schemeClr val="bg2"/>
                </a:solidFill>
              </a:rPr>
              <a:t>#</a:t>
            </a:r>
            <a:r>
              <a:rPr lang="en-US" altLang="zh-CN" sz="2400" b="1" dirty="0">
                <a:solidFill>
                  <a:schemeClr val="bg2"/>
                </a:solidFill>
              </a:rPr>
              <a:t>define</a:t>
            </a:r>
            <a:r>
              <a:rPr lang="en-US" altLang="zh-CN" sz="2400" b="1" dirty="0"/>
              <a:t>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在形式上都以</a:t>
            </a:r>
            <a:r>
              <a:rPr lang="zh-CN" altLang="en-US" sz="2000" b="1" dirty="0">
                <a:solidFill>
                  <a:srgbClr val="C00000"/>
                </a:solidFill>
              </a:rPr>
              <a:t>“#”</a:t>
            </a:r>
            <a:r>
              <a:rPr lang="zh-CN" altLang="en-US" sz="2000" b="1" dirty="0"/>
              <a:t>开头，不属于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语言中真正的语句</a:t>
            </a:r>
            <a:endParaRPr lang="en-US" altLang="zh-CN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增强了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语言的编程功能，改进Ｃ语言程序设计环境，提高编程效率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B328CB-1478-764B-876A-472C5EAB15F0}"/>
              </a:ext>
            </a:extLst>
          </p:cNvPr>
          <p:cNvSpPr/>
          <p:nvPr/>
        </p:nvSpPr>
        <p:spPr bwMode="auto">
          <a:xfrm>
            <a:off x="1919536" y="2852936"/>
            <a:ext cx="1368152" cy="87142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635724"/>
      </p:ext>
    </p:extLst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16702</TotalTime>
  <Words>5777</Words>
  <Application>Microsoft Macintosh PowerPoint</Application>
  <PresentationFormat>宽屏</PresentationFormat>
  <Paragraphs>575</Paragraphs>
  <Slides>50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SimHei</vt:lpstr>
      <vt:lpstr>华文细黑</vt:lpstr>
      <vt:lpstr>STZhongsong</vt:lpstr>
      <vt:lpstr>宋体</vt:lpstr>
      <vt:lpstr>Microsoft YaHei</vt:lpstr>
      <vt:lpstr>Microsoft YaHei</vt:lpstr>
      <vt:lpstr>Albertus Extra Bold</vt:lpstr>
      <vt:lpstr>Frutiger CE 45 Light</vt:lpstr>
      <vt:lpstr>Frutiger LT 55 Roman</vt:lpstr>
      <vt:lpstr>Kaiti SC</vt:lpstr>
      <vt:lpstr>Arial</vt:lpstr>
      <vt:lpstr>Arial Black</vt:lpstr>
      <vt:lpstr>Arial Rounded MT Bold</vt:lpstr>
      <vt:lpstr>Calibri</vt:lpstr>
      <vt:lpstr>Times New Roman</vt:lpstr>
      <vt:lpstr>Wingdings</vt:lpstr>
      <vt:lpstr>1_Pixel</vt:lpstr>
      <vt:lpstr>程序设计专题</vt:lpstr>
      <vt:lpstr>专题一：模块化程序设计[2]</vt:lpstr>
      <vt:lpstr>基本要求</vt:lpstr>
      <vt:lpstr>三、大程序与编译预处理 教材第10章</vt:lpstr>
      <vt:lpstr>回顾：10.3.2 宏基本定义 </vt:lpstr>
      <vt:lpstr>练习——带宏定义的程序输出</vt:lpstr>
      <vt:lpstr>结果分析</vt:lpstr>
      <vt:lpstr>PowerPoint 演示文稿</vt:lpstr>
      <vt:lpstr>编译预处理的含义</vt:lpstr>
      <vt:lpstr>10.3.4 文件包含</vt:lpstr>
      <vt:lpstr>文件包含</vt:lpstr>
      <vt:lpstr>PowerPoint 演示文稿</vt:lpstr>
      <vt:lpstr>PowerPoint 演示文稿</vt:lpstr>
      <vt:lpstr>常用标准头文件</vt:lpstr>
      <vt:lpstr>编译预处理主要功能</vt:lpstr>
      <vt:lpstr>预处理指令</vt:lpstr>
      <vt:lpstr>编译预处理的过程</vt:lpstr>
      <vt:lpstr>三、大程序与编译预处理 教材第10章</vt:lpstr>
      <vt:lpstr>10.4  大程序构成 ——多文件模块的学生信息库系统 </vt:lpstr>
      <vt:lpstr>10.4.1  分模块设计学生信息库系统 </vt:lpstr>
      <vt:lpstr>10.4.1  分模块设计学生信息库系统 </vt:lpstr>
      <vt:lpstr>10.4.1  分模块设计学生信息库系统 </vt:lpstr>
      <vt:lpstr>10.4.2  C程序文件模块 </vt:lpstr>
      <vt:lpstr>10.4.2  C程序文件模块 </vt:lpstr>
      <vt:lpstr>多文件模块大程序的编译</vt:lpstr>
      <vt:lpstr>10.4.3  文件模块间的通信 </vt:lpstr>
      <vt:lpstr>为其他文件共享数据：外部变量</vt:lpstr>
      <vt:lpstr>举例</vt:lpstr>
      <vt:lpstr>限制其它文件访问：静态全局变量</vt:lpstr>
      <vt:lpstr>10.4.3  外部函数与静态函数 </vt:lpstr>
      <vt:lpstr>extern使用总结</vt:lpstr>
      <vt:lpstr>四、大程序开发原则</vt:lpstr>
      <vt:lpstr>大程序开发原则</vt:lpstr>
      <vt:lpstr>设计原则</vt:lpstr>
      <vt:lpstr>文件的组织设计</vt:lpstr>
      <vt:lpstr>举例：模块设计与独立编译</vt:lpstr>
      <vt:lpstr>避免头文件多重包含（#define保护）</vt:lpstr>
      <vt:lpstr>PowerPoint 演示文稿</vt:lpstr>
      <vt:lpstr>PowerPoint 演示文稿</vt:lpstr>
      <vt:lpstr>PowerPoint 演示文稿</vt:lpstr>
      <vt:lpstr>PowerPoint 演示文稿</vt:lpstr>
      <vt:lpstr>编码规范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Project:</vt:lpstr>
      <vt:lpstr>总结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Microsoft Office User</cp:lastModifiedBy>
  <cp:revision>1880</cp:revision>
  <dcterms:created xsi:type="dcterms:W3CDTF">1998-02-11T08:33:00Z</dcterms:created>
  <dcterms:modified xsi:type="dcterms:W3CDTF">2021-02-28T14:18:00Z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