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72"/>
  </p:notesMasterIdLst>
  <p:sldIdLst>
    <p:sldId id="370" r:id="rId2"/>
    <p:sldId id="574" r:id="rId3"/>
    <p:sldId id="607" r:id="rId4"/>
    <p:sldId id="559" r:id="rId5"/>
    <p:sldId id="606" r:id="rId6"/>
    <p:sldId id="719" r:id="rId7"/>
    <p:sldId id="715" r:id="rId8"/>
    <p:sldId id="716" r:id="rId9"/>
    <p:sldId id="428" r:id="rId10"/>
    <p:sldId id="520" r:id="rId11"/>
    <p:sldId id="522" r:id="rId12"/>
    <p:sldId id="523" r:id="rId13"/>
    <p:sldId id="524" r:id="rId14"/>
    <p:sldId id="525" r:id="rId15"/>
    <p:sldId id="526" r:id="rId16"/>
    <p:sldId id="527" r:id="rId17"/>
    <p:sldId id="528" r:id="rId18"/>
    <p:sldId id="575" r:id="rId19"/>
    <p:sldId id="576" r:id="rId20"/>
    <p:sldId id="577" r:id="rId21"/>
    <p:sldId id="578" r:id="rId22"/>
    <p:sldId id="569" r:id="rId23"/>
    <p:sldId id="570" r:id="rId24"/>
    <p:sldId id="571" r:id="rId25"/>
    <p:sldId id="572" r:id="rId26"/>
    <p:sldId id="573" r:id="rId27"/>
    <p:sldId id="529" r:id="rId28"/>
    <p:sldId id="566" r:id="rId29"/>
    <p:sldId id="534" r:id="rId30"/>
    <p:sldId id="579" r:id="rId31"/>
    <p:sldId id="720" r:id="rId32"/>
    <p:sldId id="549" r:id="rId33"/>
    <p:sldId id="550" r:id="rId34"/>
    <p:sldId id="557" r:id="rId35"/>
    <p:sldId id="551" r:id="rId36"/>
    <p:sldId id="552" r:id="rId37"/>
    <p:sldId id="582" r:id="rId38"/>
    <p:sldId id="553" r:id="rId39"/>
    <p:sldId id="581" r:id="rId40"/>
    <p:sldId id="554" r:id="rId41"/>
    <p:sldId id="583" r:id="rId42"/>
    <p:sldId id="555" r:id="rId43"/>
    <p:sldId id="580" r:id="rId44"/>
    <p:sldId id="558" r:id="rId45"/>
    <p:sldId id="584" r:id="rId46"/>
    <p:sldId id="585" r:id="rId47"/>
    <p:sldId id="586" r:id="rId48"/>
    <p:sldId id="587" r:id="rId49"/>
    <p:sldId id="588" r:id="rId50"/>
    <p:sldId id="556" r:id="rId51"/>
    <p:sldId id="589" r:id="rId52"/>
    <p:sldId id="590" r:id="rId53"/>
    <p:sldId id="591" r:id="rId54"/>
    <p:sldId id="592" r:id="rId55"/>
    <p:sldId id="593" r:id="rId56"/>
    <p:sldId id="594" r:id="rId57"/>
    <p:sldId id="595" r:id="rId58"/>
    <p:sldId id="596" r:id="rId59"/>
    <p:sldId id="597" r:id="rId60"/>
    <p:sldId id="598" r:id="rId61"/>
    <p:sldId id="599" r:id="rId62"/>
    <p:sldId id="600" r:id="rId63"/>
    <p:sldId id="601" r:id="rId64"/>
    <p:sldId id="602" r:id="rId65"/>
    <p:sldId id="603" r:id="rId66"/>
    <p:sldId id="604" r:id="rId67"/>
    <p:sldId id="605" r:id="rId68"/>
    <p:sldId id="567" r:id="rId69"/>
    <p:sldId id="568" r:id="rId70"/>
    <p:sldId id="517" r:id="rId71"/>
  </p:sldIdLst>
  <p:sldSz cx="12192000" cy="6858000"/>
  <p:notesSz cx="9144000" cy="6858000"/>
  <p:defaultTextStyle>
    <a:defPPr>
      <a:defRPr lang="en-US"/>
    </a:defPPr>
    <a:lvl1pPr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sz="1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400" b="1"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9900"/>
    <a:srgbClr val="66FF66"/>
    <a:srgbClr val="969696"/>
    <a:srgbClr val="FFFF66"/>
    <a:srgbClr val="CCFFCC"/>
    <a:srgbClr val="FFCC99"/>
    <a:srgbClr val="FF0000"/>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4"/>
    <p:restoredTop sz="87177" autoAdjust="0"/>
  </p:normalViewPr>
  <p:slideViewPr>
    <p:cSldViewPr>
      <p:cViewPr varScale="1">
        <p:scale>
          <a:sx n="85" d="100"/>
          <a:sy n="85" d="100"/>
        </p:scale>
        <p:origin x="176"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84" charset="0"/>
                <a:ea typeface="ＭＳ Ｐゴシック" pitchFamily="84" charset="-128"/>
                <a:cs typeface="+mn-cs"/>
              </a:defRPr>
            </a:lvl1pPr>
          </a:lstStyle>
          <a:p>
            <a:pPr>
              <a:defRPr/>
            </a:pPr>
            <a:endParaRPr lang="zh-CN" altLang="zh-CN"/>
          </a:p>
        </p:txBody>
      </p:sp>
      <p:sp>
        <p:nvSpPr>
          <p:cNvPr id="97283" name="Rectangle 3"/>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84" charset="0"/>
                <a:ea typeface="ＭＳ Ｐゴシック" pitchFamily="84" charset="-128"/>
                <a:cs typeface="+mn-cs"/>
              </a:defRPr>
            </a:lvl1pPr>
          </a:lstStyle>
          <a:p>
            <a:pPr>
              <a:defRPr/>
            </a:pPr>
            <a:endParaRPr lang="zh-CN" altLang="zh-CN"/>
          </a:p>
        </p:txBody>
      </p:sp>
      <p:sp>
        <p:nvSpPr>
          <p:cNvPr id="29700" name="Rectangle 4"/>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5" name="Rectangle 5"/>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7286" name="Rectangle 6"/>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84" charset="0"/>
                <a:ea typeface="ＭＳ Ｐゴシック" pitchFamily="84" charset="-128"/>
                <a:cs typeface="+mn-cs"/>
              </a:defRPr>
            </a:lvl1pPr>
          </a:lstStyle>
          <a:p>
            <a:pPr>
              <a:defRPr/>
            </a:pPr>
            <a:endParaRPr lang="zh-CN" altLang="zh-CN"/>
          </a:p>
        </p:txBody>
      </p:sp>
      <p:sp>
        <p:nvSpPr>
          <p:cNvPr id="97287" name="Rectangle 7"/>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39D1863E-9211-AF4B-A884-EE1E539DF08D}" type="slidenum">
              <a:rPr lang="en-US" altLang="zh-CN"/>
              <a:pPr/>
              <a:t>‹#›</a:t>
            </a:fld>
            <a:endParaRPr lang="en-US" altLang="zh-CN"/>
          </a:p>
        </p:txBody>
      </p:sp>
    </p:spTree>
    <p:extLst>
      <p:ext uri="{BB962C8B-B14F-4D97-AF65-F5344CB8AC3E}">
        <p14:creationId xmlns:p14="http://schemas.microsoft.com/office/powerpoint/2010/main" val="22791732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234AFD3B-8448-354B-913C-CC441208B0EF}" type="slidenum">
              <a:rPr lang="en-US" altLang="zh-CN" sz="1200" b="0"/>
              <a:pPr/>
              <a:t>1</a:t>
            </a:fld>
            <a:endParaRPr lang="en-US" altLang="zh-CN" sz="1200" b="0"/>
          </a:p>
        </p:txBody>
      </p:sp>
      <p:sp>
        <p:nvSpPr>
          <p:cNvPr id="30723"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4103486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13</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48674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950822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15</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95219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16</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121799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17</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931484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22</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116507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23</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939612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marL="342900" indent="-342900" algn="just">
              <a:lnSpc>
                <a:spcPct val="85000"/>
              </a:lnSpc>
              <a:spcAft>
                <a:spcPct val="50000"/>
              </a:spcAft>
              <a:buFontTx/>
              <a:buChar char="•"/>
            </a:pPr>
            <a:r>
              <a:rPr lang="en-US" altLang="zh-CN" sz="1200" b="0" dirty="0"/>
              <a:t>In C, an interface is traditionally represented by a header file, like </a:t>
            </a:r>
            <a:r>
              <a:rPr lang="en-US" altLang="zh-CN" sz="1200" b="0" dirty="0" err="1"/>
              <a:t>stdio.h</a:t>
            </a:r>
            <a:r>
              <a:rPr lang="en-US" altLang="zh-CN" sz="1200" b="0" dirty="0"/>
              <a:t> and </a:t>
            </a:r>
            <a:r>
              <a:rPr lang="en-US" altLang="zh-CN" sz="1200" b="0" dirty="0" err="1"/>
              <a:t>string.h</a:t>
            </a:r>
            <a:endParaRPr lang="en-US" altLang="zh-CN" sz="1200" b="0" dirty="0"/>
          </a:p>
          <a:p>
            <a:pPr marL="342900" indent="-342900" algn="just">
              <a:lnSpc>
                <a:spcPct val="85000"/>
              </a:lnSpc>
              <a:spcAft>
                <a:spcPct val="50000"/>
              </a:spcAft>
              <a:buFontTx/>
              <a:buChar char="•"/>
            </a:pPr>
            <a:r>
              <a:rPr lang="en-US" altLang="zh-CN" sz="1200" b="0" dirty="0"/>
              <a:t>Each of these header files specifies the interface to the underlying library.</a:t>
            </a:r>
          </a:p>
          <a:p>
            <a:pPr marL="342900" indent="-342900" algn="just">
              <a:lnSpc>
                <a:spcPct val="85000"/>
              </a:lnSpc>
              <a:spcAft>
                <a:spcPct val="50000"/>
              </a:spcAft>
              <a:buFontTx/>
              <a:buChar char="•"/>
            </a:pPr>
            <a:r>
              <a:rPr lang="en-US" altLang="zh-CN" sz="1200" b="0" dirty="0"/>
              <a:t>To use a library, or say to use functions in a library, the header file of that library has to be included in the source file.</a:t>
            </a:r>
          </a:p>
          <a:p>
            <a:pPr marL="342900" indent="-342900" algn="just">
              <a:lnSpc>
                <a:spcPct val="85000"/>
              </a:lnSpc>
              <a:spcAft>
                <a:spcPct val="50000"/>
              </a:spcAft>
              <a:buFontTx/>
              <a:buChar char="•"/>
            </a:pPr>
            <a:r>
              <a:rPr lang="en-US" altLang="zh-CN" sz="1200" b="0" dirty="0"/>
              <a:t>The  purpose for the header file here, is to tell the compiler the prototype of the functions you are going to use in the source file.</a:t>
            </a:r>
          </a:p>
          <a:p>
            <a:endParaRPr lang="zh-CN" dirty="0">
              <a:ea typeface="ＭＳ Ｐゴシック" charset="0"/>
              <a:cs typeface="ＭＳ Ｐゴシック" charset="0"/>
            </a:endParaRPr>
          </a:p>
        </p:txBody>
      </p:sp>
    </p:spTree>
    <p:extLst>
      <p:ext uri="{BB962C8B-B14F-4D97-AF65-F5344CB8AC3E}">
        <p14:creationId xmlns:p14="http://schemas.microsoft.com/office/powerpoint/2010/main" val="2050898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25</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marL="342900" indent="-342900" algn="just">
              <a:lnSpc>
                <a:spcPct val="85000"/>
              </a:lnSpc>
              <a:spcAft>
                <a:spcPct val="50000"/>
              </a:spcAft>
              <a:buFontTx/>
              <a:buChar char="•"/>
            </a:pPr>
            <a:r>
              <a:rPr lang="en-US" altLang="zh-CN" sz="1200" b="0" dirty="0"/>
              <a:t>Incorporating a graphical window into a program usually makes life more difficult for the programmer.</a:t>
            </a:r>
          </a:p>
          <a:p>
            <a:pPr marL="342900" indent="-342900" algn="just">
              <a:lnSpc>
                <a:spcPct val="85000"/>
              </a:lnSpc>
              <a:spcAft>
                <a:spcPct val="50000"/>
              </a:spcAft>
              <a:buFontTx/>
              <a:buChar char="•"/>
            </a:pPr>
            <a:r>
              <a:rPr lang="en-US" altLang="zh-CN" sz="1200" b="0" dirty="0"/>
              <a:t>The graphics library provided here is a small example of library that serves as an interface to the underlying mechanism of the Windows platform.</a:t>
            </a:r>
          </a:p>
          <a:p>
            <a:pPr marL="342900" indent="-342900" algn="just">
              <a:lnSpc>
                <a:spcPct val="85000"/>
              </a:lnSpc>
              <a:spcAft>
                <a:spcPct val="50000"/>
              </a:spcAft>
              <a:buFontTx/>
              <a:buChar char="•"/>
            </a:pPr>
            <a:r>
              <a:rPr lang="en-US" altLang="zh-CN" sz="1200" b="0" dirty="0"/>
              <a:t>It provides very basic functions to draw simple shapes on a window.</a:t>
            </a:r>
          </a:p>
          <a:p>
            <a:pPr marL="342900" indent="-342900" algn="just">
              <a:lnSpc>
                <a:spcPct val="85000"/>
              </a:lnSpc>
              <a:spcAft>
                <a:spcPct val="50000"/>
              </a:spcAft>
              <a:buFontTx/>
              <a:buChar char="•"/>
            </a:pPr>
            <a:r>
              <a:rPr lang="en-US" altLang="zh-CN" sz="1200" b="0" dirty="0"/>
              <a:t>It comes with both header file and the source file.</a:t>
            </a:r>
          </a:p>
          <a:p>
            <a:pPr marL="342900" indent="-342900" algn="just">
              <a:lnSpc>
                <a:spcPct val="85000"/>
              </a:lnSpc>
              <a:spcAft>
                <a:spcPct val="50000"/>
              </a:spcAft>
              <a:buFontTx/>
              <a:buChar char="•"/>
            </a:pPr>
            <a:r>
              <a:rPr lang="en-US" altLang="zh-CN" sz="1200" b="0" dirty="0"/>
              <a:t>It does not matter what the form of that library is, either in .lib or .c.</a:t>
            </a:r>
          </a:p>
          <a:p>
            <a:endParaRPr lang="zh-CN" dirty="0">
              <a:ea typeface="ＭＳ Ｐゴシック" charset="0"/>
              <a:cs typeface="ＭＳ Ｐゴシック" charset="0"/>
            </a:endParaRPr>
          </a:p>
        </p:txBody>
      </p:sp>
    </p:spTree>
    <p:extLst>
      <p:ext uri="{BB962C8B-B14F-4D97-AF65-F5344CB8AC3E}">
        <p14:creationId xmlns:p14="http://schemas.microsoft.com/office/powerpoint/2010/main" val="3950018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26</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marL="342900" indent="-342900" algn="just">
              <a:lnSpc>
                <a:spcPct val="85000"/>
              </a:lnSpc>
              <a:spcAft>
                <a:spcPct val="50000"/>
              </a:spcAft>
              <a:buFontTx/>
              <a:buChar char="•"/>
            </a:pPr>
            <a:r>
              <a:rPr lang="en-US" altLang="zh-CN" sz="1200" b="0" dirty="0"/>
              <a:t>More likely, you have to apply for a certain area to show your contents – the window.</a:t>
            </a:r>
          </a:p>
          <a:p>
            <a:pPr marL="342900" indent="-342900" algn="just">
              <a:lnSpc>
                <a:spcPct val="85000"/>
              </a:lnSpc>
              <a:spcAft>
                <a:spcPct val="50000"/>
              </a:spcAft>
              <a:buFontTx/>
              <a:buChar char="•"/>
            </a:pPr>
            <a:r>
              <a:rPr lang="en-US" altLang="zh-CN" sz="1200" b="0" dirty="0"/>
              <a:t>Although the window in MS Windows is a set of pixels, it is treated as a piece of paper, with virtual coordinates, different from the native Windows one.</a:t>
            </a:r>
          </a:p>
          <a:p>
            <a:pPr marL="342900" indent="-342900" algn="just">
              <a:lnSpc>
                <a:spcPct val="85000"/>
              </a:lnSpc>
              <a:spcAft>
                <a:spcPct val="50000"/>
              </a:spcAft>
              <a:buFontTx/>
              <a:buChar char="•"/>
            </a:pPr>
            <a:r>
              <a:rPr lang="en-US" altLang="zh-CN" sz="1200" b="0" dirty="0"/>
              <a:t>Because it is designed to be as general as possible, and this generality makes it difficult to describe precisely how the graphical display will be presented on any given system.</a:t>
            </a:r>
          </a:p>
          <a:p>
            <a:endParaRPr lang="zh-CN" dirty="0">
              <a:ea typeface="ＭＳ Ｐゴシック" charset="0"/>
              <a:cs typeface="ＭＳ Ｐゴシック" charset="0"/>
            </a:endParaRPr>
          </a:p>
        </p:txBody>
      </p:sp>
    </p:spTree>
    <p:extLst>
      <p:ext uri="{BB962C8B-B14F-4D97-AF65-F5344CB8AC3E}">
        <p14:creationId xmlns:p14="http://schemas.microsoft.com/office/powerpoint/2010/main" val="136429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234AFD3B-8448-354B-913C-CC441208B0EF}" type="slidenum">
              <a:rPr lang="en-US" altLang="zh-CN" sz="1200" b="0"/>
              <a:pPr/>
              <a:t>3</a:t>
            </a:fld>
            <a:endParaRPr lang="en-US" altLang="zh-CN" sz="1200" b="0"/>
          </a:p>
        </p:txBody>
      </p:sp>
      <p:sp>
        <p:nvSpPr>
          <p:cNvPr id="30723"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325458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27</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011140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28</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179192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234AFD3B-8448-354B-913C-CC441208B0EF}" type="slidenum">
              <a:rPr lang="en-US" altLang="zh-CN" sz="1200" b="0"/>
              <a:pPr/>
              <a:t>29</a:t>
            </a:fld>
            <a:endParaRPr lang="en-US" altLang="zh-CN" sz="1200" b="0"/>
          </a:p>
        </p:txBody>
      </p:sp>
      <p:sp>
        <p:nvSpPr>
          <p:cNvPr id="30723"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850459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32</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725158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33</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588872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34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757862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35</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4251760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36</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521335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38</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745954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40</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23655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marL="342900" indent="-342900" algn="just">
              <a:lnSpc>
                <a:spcPct val="85000"/>
              </a:lnSpc>
              <a:spcAft>
                <a:spcPct val="50000"/>
              </a:spcAft>
              <a:buFontTx/>
              <a:buChar char="•"/>
            </a:pPr>
            <a:r>
              <a:rPr lang="en-US" altLang="zh-CN" sz="1200" b="0" dirty="0"/>
              <a:t>To understand the meaning of the terms interface, package, abstraction, implementer, and client as they apply to libraries.</a:t>
            </a:r>
          </a:p>
          <a:p>
            <a:pPr marL="342900" indent="-342900" algn="just">
              <a:lnSpc>
                <a:spcPct val="85000"/>
              </a:lnSpc>
              <a:spcAft>
                <a:spcPct val="50000"/>
              </a:spcAft>
              <a:buFontTx/>
              <a:buChar char="•"/>
            </a:pPr>
            <a:r>
              <a:rPr lang="en-US" altLang="zh-CN" sz="1200" b="0" dirty="0"/>
              <a:t>To recognize that interfaces are represented in C using header files.</a:t>
            </a:r>
          </a:p>
          <a:p>
            <a:pPr marL="342900" indent="-342900" algn="just">
              <a:lnSpc>
                <a:spcPct val="85000"/>
              </a:lnSpc>
              <a:spcAft>
                <a:spcPct val="50000"/>
              </a:spcAft>
              <a:buFontTx/>
              <a:buChar char="•"/>
            </a:pPr>
            <a:r>
              <a:rPr lang="en-US" altLang="zh-CN" sz="1200" b="0" dirty="0"/>
              <a:t>To be able to read the </a:t>
            </a:r>
            <a:r>
              <a:rPr lang="en-US" altLang="zh-CN" sz="1200" b="0" dirty="0" err="1"/>
              <a:t>graphics.h</a:t>
            </a:r>
            <a:r>
              <a:rPr lang="en-US" altLang="zh-CN" sz="1200" b="0" dirty="0"/>
              <a:t> interface, which provides access to a library for drawing simple pictures on the screen, and to understand the conceptual abstraction used by the graphics library.</a:t>
            </a:r>
          </a:p>
          <a:p>
            <a:pPr marL="342900" indent="-342900" algn="just">
              <a:lnSpc>
                <a:spcPct val="85000"/>
              </a:lnSpc>
              <a:spcAft>
                <a:spcPct val="50000"/>
              </a:spcAft>
              <a:buFontTx/>
              <a:buChar char="•"/>
            </a:pPr>
            <a:r>
              <a:rPr lang="en-US" altLang="zh-CN" sz="1200" b="0" dirty="0"/>
              <a:t>To learn how to draw lines using </a:t>
            </a:r>
            <a:r>
              <a:rPr lang="en-US" altLang="zh-CN" sz="1200" b="0" dirty="0" err="1"/>
              <a:t>Movepen</a:t>
            </a:r>
            <a:r>
              <a:rPr lang="en-US" altLang="zh-CN" sz="1200" b="0" dirty="0"/>
              <a:t> and </a:t>
            </a:r>
            <a:r>
              <a:rPr lang="en-US" altLang="zh-CN" sz="1200" b="0" dirty="0" err="1"/>
              <a:t>DrawLine</a:t>
            </a:r>
            <a:r>
              <a:rPr lang="en-US" altLang="zh-CN" sz="1200" b="0" dirty="0"/>
              <a:t> and to draw arcs using </a:t>
            </a:r>
            <a:r>
              <a:rPr lang="en-US" altLang="zh-CN" sz="1200" b="0" dirty="0" err="1"/>
              <a:t>DrawArc</a:t>
            </a:r>
            <a:r>
              <a:rPr lang="en-US" altLang="zh-CN" sz="1200" b="0" dirty="0"/>
              <a:t>.</a:t>
            </a:r>
          </a:p>
          <a:p>
            <a:pPr marL="342900" indent="-342900" algn="just">
              <a:lnSpc>
                <a:spcPct val="85000"/>
              </a:lnSpc>
              <a:spcAft>
                <a:spcPct val="50000"/>
              </a:spcAft>
              <a:buFontTx/>
              <a:buChar char="•"/>
            </a:pPr>
            <a:r>
              <a:rPr lang="en-US" altLang="zh-CN" sz="1200" b="0" dirty="0"/>
              <a:t>To learn how to extend the basic capabilities of the graphics library by defining new higher-level functions.</a:t>
            </a:r>
          </a:p>
          <a:p>
            <a:pPr marL="342900" indent="-342900" algn="just">
              <a:lnSpc>
                <a:spcPct val="85000"/>
              </a:lnSpc>
              <a:spcAft>
                <a:spcPct val="50000"/>
              </a:spcAft>
              <a:buFontTx/>
              <a:buChar char="•"/>
            </a:pPr>
            <a:r>
              <a:rPr lang="en-US" altLang="zh-CN" sz="1200" b="0" dirty="0"/>
              <a:t>To practice writing large programs using the graphics package.</a:t>
            </a:r>
          </a:p>
          <a:p>
            <a:endParaRPr lang="zh-CN" dirty="0">
              <a:ea typeface="ＭＳ Ｐゴシック" charset="0"/>
              <a:cs typeface="ＭＳ Ｐゴシック" charset="0"/>
            </a:endParaRPr>
          </a:p>
        </p:txBody>
      </p:sp>
    </p:spTree>
    <p:extLst>
      <p:ext uri="{BB962C8B-B14F-4D97-AF65-F5344CB8AC3E}">
        <p14:creationId xmlns:p14="http://schemas.microsoft.com/office/powerpoint/2010/main" val="376901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42</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3785838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44</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772429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50</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488645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68</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185095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69</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685107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35DEF645-22E5-D442-90FB-C6971F9DC36B}" type="slidenum">
              <a:rPr lang="en-US" altLang="zh-CN" sz="1200" b="0"/>
              <a:pPr/>
              <a:t>70</a:t>
            </a:fld>
            <a:endParaRPr lang="en-US" altLang="zh-CN" sz="1200" b="0"/>
          </a:p>
        </p:txBody>
      </p:sp>
      <p:sp>
        <p:nvSpPr>
          <p:cNvPr id="57347" name="Rectangle 2"/>
          <p:cNvSpPr>
            <a:spLocks noGrp="1" noRot="1" noChangeAspect="1" noChangeArrowheads="1" noTextEdit="1"/>
          </p:cNvSpPr>
          <p:nvPr>
            <p:ph type="sldImg"/>
          </p:nvPr>
        </p:nvSpPr>
        <p:spPr>
          <a:xfrm>
            <a:off x="2270125" y="533400"/>
            <a:ext cx="4603750" cy="25908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847478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幻灯片图像占位符 1"/>
          <p:cNvSpPr>
            <a:spLocks noGrp="1" noRot="1" noChangeAspect="1" noTextEdit="1"/>
          </p:cNvSpPr>
          <p:nvPr>
            <p:ph type="sldImg"/>
          </p:nvPr>
        </p:nvSpPr>
        <p:spPr>
          <a:ln/>
        </p:spPr>
      </p:sp>
      <p:sp>
        <p:nvSpPr>
          <p:cNvPr id="945155" name="备注占位符 2"/>
          <p:cNvSpPr>
            <a:spLocks noGrp="1"/>
          </p:cNvSpPr>
          <p:nvPr>
            <p:ph type="body" idx="1"/>
          </p:nvPr>
        </p:nvSpPr>
        <p:spPr/>
        <p:txBody>
          <a:bodyPr/>
          <a:lstStyle/>
          <a:p>
            <a:pPr defTabSz="1217613">
              <a:spcBef>
                <a:spcPct val="0"/>
              </a:spcBef>
            </a:pPr>
            <a:endParaRPr lang="zh-CN" altLang="en-US"/>
          </a:p>
        </p:txBody>
      </p:sp>
      <p:sp>
        <p:nvSpPr>
          <p:cNvPr id="94515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4C30214F-8AAB-407C-9C3B-2395894EE73C}" type="slidenum">
              <a:rPr lang="zh-CN" altLang="en-US" sz="1200">
                <a:latin typeface="Calibri" pitchFamily="34" charset="0"/>
                <a:ea typeface="微软雅黑" pitchFamily="34" charset="-122"/>
              </a:rPr>
              <a:pPr algn="r" eaLnBrk="1" hangingPunct="1"/>
              <a:t>7</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170508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幻灯片图像占位符 1"/>
          <p:cNvSpPr>
            <a:spLocks noGrp="1" noRot="1" noChangeAspect="1" noTextEdit="1"/>
          </p:cNvSpPr>
          <p:nvPr>
            <p:ph type="sldImg"/>
          </p:nvPr>
        </p:nvSpPr>
        <p:spPr>
          <a:ln/>
        </p:spPr>
      </p:sp>
      <p:sp>
        <p:nvSpPr>
          <p:cNvPr id="945155" name="备注占位符 2"/>
          <p:cNvSpPr>
            <a:spLocks noGrp="1"/>
          </p:cNvSpPr>
          <p:nvPr>
            <p:ph type="body" idx="1"/>
          </p:nvPr>
        </p:nvSpPr>
        <p:spPr/>
        <p:txBody>
          <a:bodyPr/>
          <a:lstStyle/>
          <a:p>
            <a:pPr defTabSz="1217613">
              <a:spcBef>
                <a:spcPct val="0"/>
              </a:spcBef>
            </a:pPr>
            <a:endParaRPr lang="zh-CN" altLang="en-US"/>
          </a:p>
        </p:txBody>
      </p:sp>
      <p:sp>
        <p:nvSpPr>
          <p:cNvPr id="94515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4C30214F-8AAB-407C-9C3B-2395894EE73C}" type="slidenum">
              <a:rPr lang="zh-CN" altLang="en-US" sz="1200">
                <a:latin typeface="Calibri" pitchFamily="34" charset="0"/>
                <a:ea typeface="微软雅黑" pitchFamily="34" charset="-122"/>
              </a:rPr>
              <a:pPr algn="r" eaLnBrk="1" hangingPunct="1"/>
              <a:t>8</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125685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9</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2274547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10</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05968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11</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79844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7C60BA0C-35E8-C54A-90DD-7FEB3C2B4967}" type="slidenum">
              <a:rPr lang="en-US" altLang="zh-CN" sz="1200" b="0"/>
              <a:pPr/>
              <a:t>12</a:t>
            </a:fld>
            <a:endParaRPr lang="en-US" altLang="zh-CN" sz="1200" b="0"/>
          </a:p>
        </p:txBody>
      </p:sp>
      <p:sp>
        <p:nvSpPr>
          <p:cNvPr id="38915" name="Rectangle 2"/>
          <p:cNvSpPr>
            <a:spLocks noGrp="1" noRot="1" noChangeAspect="1" noChangeArrowheads="1" noTextEdit="1"/>
          </p:cNvSpPr>
          <p:nvPr>
            <p:ph type="sldImg"/>
          </p:nvPr>
        </p:nvSpPr>
        <p:spPr>
          <a:xfrm>
            <a:off x="2270125" y="533400"/>
            <a:ext cx="4603750" cy="2590800"/>
          </a:xfrm>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zh-CN">
              <a:ea typeface="ＭＳ Ｐゴシック" charset="0"/>
              <a:cs typeface="ＭＳ Ｐゴシック" charset="0"/>
            </a:endParaRPr>
          </a:p>
        </p:txBody>
      </p:sp>
    </p:spTree>
    <p:extLst>
      <p:ext uri="{BB962C8B-B14F-4D97-AF65-F5344CB8AC3E}">
        <p14:creationId xmlns:p14="http://schemas.microsoft.com/office/powerpoint/2010/main" val="132638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grpSp>
      </p:grpSp>
      <p:sp>
        <p:nvSpPr>
          <p:cNvPr id="34920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zh-CN" altLang="en-US"/>
              <a:t>单击此处编辑母版标题样式</a:t>
            </a:r>
          </a:p>
        </p:txBody>
      </p:sp>
      <p:sp>
        <p:nvSpPr>
          <p:cNvPr id="34920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4995FEB7-760A-BE4F-B4F4-C5B5DF06974D}" type="slidenum">
              <a:rPr lang="zh-CN" altLang="en-US"/>
              <a:pPr>
                <a:defRPr/>
              </a:pPr>
              <a:t>‹#›</a:t>
            </a:fld>
            <a:endParaRPr lang="en-US" altLang="zh-CN"/>
          </a:p>
        </p:txBody>
      </p:sp>
    </p:spTree>
    <p:extLst>
      <p:ext uri="{BB962C8B-B14F-4D97-AF65-F5344CB8AC3E}">
        <p14:creationId xmlns:p14="http://schemas.microsoft.com/office/powerpoint/2010/main" val="140803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424EC18-6032-6E4F-B61E-AE90500185C2}"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1887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0E29AC01-ACB6-414F-81D5-B31BF3944A69}"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0539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1B07295-9248-4D40-8500-8C358D6B8056}"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3595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表格占位符 2"/>
          <p:cNvSpPr>
            <a:spLocks noGrp="1"/>
          </p:cNvSpPr>
          <p:nvPr>
            <p:ph type="tbl" idx="1"/>
          </p:nvPr>
        </p:nvSpPr>
        <p:spPr>
          <a:xfrm>
            <a:off x="609600" y="1981200"/>
            <a:ext cx="10972800" cy="3886200"/>
          </a:xfrm>
        </p:spPr>
        <p:txBody>
          <a:bodyPr/>
          <a:lstStyle/>
          <a:p>
            <a:pPr lvl="0"/>
            <a:endParaRPr lang="zh-CN" alt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D4AEC22-96A1-0D44-A8DB-6F80BB8A9EBE}"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9087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0D7C7C8-8CD0-884E-BC93-4DFF35E36DE8}"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3548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3FFD26F-41BE-1E4E-B44F-E76D4FE9DF3F}"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3459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1F8A1A7-702F-AB47-8B86-8E69420E0545}"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4159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1D7EAD40-D45F-7349-86E3-BA62F280502A}"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3102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A10967F0-175F-204F-B98E-958C12DDB2E0}"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7915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5A885F1B-201F-414D-BFE0-5D2ED4CA1B71}"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2225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FA6A952-5636-2447-B64F-39EDDE374ABA}"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6438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434584E-549C-A54F-8747-6FEB2BF49D7A}"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184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pitchFamily="2" charset="-122"/>
                <a:cs typeface="+mn-cs"/>
              </a:defRPr>
            </a:lvl1pPr>
          </a:lstStyle>
          <a:p>
            <a:pPr>
              <a:defRPr/>
            </a:pPr>
            <a:endParaRPr lang="en-US" altLang="zh-CN"/>
          </a:p>
        </p:txBody>
      </p:sp>
      <p:sp>
        <p:nvSpPr>
          <p:cNvPr id="348163" name="Rectangle 3"/>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charset="0"/>
              </a:defRPr>
            </a:lvl1pPr>
          </a:lstStyle>
          <a:p>
            <a:pPr>
              <a:defRPr/>
            </a:pPr>
            <a:fld id="{BE069B5E-B2FF-F040-8338-493B3447BD05}" type="slidenum">
              <a:rPr lang="zh-CN" altLang="en-US"/>
              <a:pPr>
                <a:defRPr/>
              </a:pPr>
              <a:t>‹#›</a:t>
            </a:fld>
            <a:endParaRPr lang="en-US" altLang="zh-CN"/>
          </a:p>
        </p:txBody>
      </p:sp>
      <p:grpSp>
        <p:nvGrpSpPr>
          <p:cNvPr id="1028" name="Group 4"/>
          <p:cNvGrpSpPr>
            <a:grpSpLocks/>
          </p:cNvGrpSpPr>
          <p:nvPr/>
        </p:nvGrpSpPr>
        <p:grpSpPr bwMode="auto">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400">
                <a:solidFill>
                  <a:schemeClr val="accent2"/>
                </a:solidFill>
              </a:endParaRPr>
            </a:p>
          </p:txBody>
        </p:sp>
      </p:grpSp>
      <p:sp>
        <p:nvSpPr>
          <p:cNvPr id="1029" name="Rectangle 14"/>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176" name="Rectangle 16"/>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cs typeface="+mn-cs"/>
              </a:defRPr>
            </a:lvl1pPr>
          </a:lstStyle>
          <a:p>
            <a:pPr>
              <a:defRPr/>
            </a:pPr>
            <a:endParaRPr lang="en-US" altLang="zh-CN"/>
          </a:p>
        </p:txBody>
      </p:sp>
    </p:spTree>
    <p:extLst>
      <p:ext uri="{BB962C8B-B14F-4D97-AF65-F5344CB8AC3E}">
        <p14:creationId xmlns:p14="http://schemas.microsoft.com/office/powerpoint/2010/main" val="19927395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sz="4400" b="1">
          <a:solidFill>
            <a:schemeClr val="hlink"/>
          </a:solidFill>
          <a:latin typeface="+mj-lt"/>
          <a:ea typeface="+mj-ea"/>
          <a:cs typeface="宋体" charset="0"/>
        </a:defRPr>
      </a:lvl1pPr>
      <a:lvl2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2pPr>
      <a:lvl3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3pPr>
      <a:lvl4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4pPr>
      <a:lvl5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n"/>
        <a:defRPr sz="3200" b="1">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0000"/>
        <a:buFont typeface="Wingdings"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charset="0"/>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charset="0"/>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27648" y="1628800"/>
            <a:ext cx="7560840" cy="2808312"/>
          </a:xfrm>
        </p:spPr>
        <p:txBody>
          <a:bodyPr/>
          <a:lstStyle/>
          <a:p>
            <a:pPr algn="ctr"/>
            <a:r>
              <a:rPr lang="zh-CN" altLang="en-US" sz="48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专题三：</a:t>
            </a:r>
            <a:r>
              <a:rPr lang="zh-CN" altLang="en-US" sz="4800" dirty="0">
                <a:solidFill>
                  <a:schemeClr val="bg1"/>
                </a:solidFill>
                <a:latin typeface="黑体" panose="02010609060101010101" pitchFamily="49" charset="-122"/>
                <a:ea typeface="黑体" panose="02010609060101010101" pitchFamily="49" charset="-122"/>
                <a:cs typeface="ＭＳ Ｐゴシック" charset="0"/>
              </a:rPr>
              <a:t>图形程序设计</a:t>
            </a:r>
            <a:br>
              <a:rPr lang="zh-CN" altLang="en-US" sz="4800" dirty="0">
                <a:solidFill>
                  <a:schemeClr val="bg1"/>
                </a:solidFill>
                <a:latin typeface="黑体" panose="02010609060101010101" pitchFamily="49" charset="-122"/>
                <a:ea typeface="黑体" panose="02010609060101010101" pitchFamily="49" charset="-122"/>
                <a:cs typeface="ＭＳ Ｐゴシック" charset="0"/>
              </a:rPr>
            </a:br>
            <a:r>
              <a:rPr lang="zh-CN" altLang="en-US" sz="4800" dirty="0">
                <a:solidFill>
                  <a:schemeClr val="bg1"/>
                </a:solidFill>
                <a:latin typeface="黑体" panose="02010609060101010101" pitchFamily="49" charset="-122"/>
                <a:ea typeface="黑体" panose="02010609060101010101" pitchFamily="49" charset="-122"/>
                <a:cs typeface="ＭＳ Ｐゴシック" charset="0"/>
              </a:rPr>
              <a:t>陈建海</a:t>
            </a:r>
            <a:endParaRPr lang="en-US" altLang="zh-CN" sz="4000" kern="1200" dirty="0">
              <a:solidFill>
                <a:schemeClr val="bg1"/>
              </a:solidFill>
              <a:latin typeface="黑体" panose="02010609060101010101" pitchFamily="49" charset="-122"/>
              <a:ea typeface="黑体" panose="02010609060101010101" pitchFamily="49" charset="-122"/>
              <a:cs typeface="+mn-cs"/>
            </a:endParaRP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95400" y="404664"/>
            <a:ext cx="9144000" cy="1143000"/>
          </a:xfrm>
          <a:noFill/>
        </p:spPr>
        <p:txBody>
          <a:bodyPr/>
          <a:lstStyle/>
          <a:p>
            <a:pPr eaLnBrk="1" hangingPunct="1"/>
            <a:r>
              <a:rPr lang="zh-CN" altLang="en-US" sz="4000" dirty="0">
                <a:latin typeface="Arial" charset="0"/>
                <a:ea typeface="宋体" charset="0"/>
              </a:rPr>
              <a:t>第三方图形库</a:t>
            </a:r>
            <a:endParaRPr lang="en-US" altLang="zh-CN" sz="4000" dirty="0">
              <a:latin typeface="Arial" charset="0"/>
              <a:ea typeface="宋体" charset="0"/>
            </a:endParaRPr>
          </a:p>
        </p:txBody>
      </p:sp>
      <p:sp>
        <p:nvSpPr>
          <p:cNvPr id="10243" name="Rectangle 3"/>
          <p:cNvSpPr>
            <a:spLocks noChangeArrowheads="1"/>
          </p:cNvSpPr>
          <p:nvPr/>
        </p:nvSpPr>
        <p:spPr bwMode="auto">
          <a:xfrm>
            <a:off x="335360" y="1628800"/>
            <a:ext cx="11377264" cy="4824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en-US" altLang="zh-CN" sz="2800" b="0" dirty="0"/>
              <a:t>C</a:t>
            </a:r>
            <a:r>
              <a:rPr lang="zh-CN" altLang="en-US" sz="2800" b="0" dirty="0"/>
              <a:t>语言本身不提供图形绘制功能。</a:t>
            </a:r>
            <a:endParaRPr lang="en-US" altLang="zh-CN" sz="2800" b="0" dirty="0"/>
          </a:p>
          <a:p>
            <a:pPr marL="342900" indent="-342900" algn="just">
              <a:lnSpc>
                <a:spcPct val="85000"/>
              </a:lnSpc>
              <a:spcAft>
                <a:spcPct val="50000"/>
              </a:spcAft>
              <a:buFontTx/>
              <a:buChar char="•"/>
            </a:pPr>
            <a:r>
              <a:rPr lang="zh-CN" altLang="en-US" sz="2800" b="0" dirty="0"/>
              <a:t>借助于第三方提供的图形库，可实现图形的绘制。</a:t>
            </a:r>
            <a:endParaRPr lang="en-US" altLang="zh-CN" sz="2800" b="0" dirty="0"/>
          </a:p>
          <a:p>
            <a:pPr marL="342900" indent="-342900" algn="just">
              <a:lnSpc>
                <a:spcPct val="85000"/>
              </a:lnSpc>
              <a:spcAft>
                <a:spcPct val="50000"/>
              </a:spcAft>
              <a:buFontTx/>
              <a:buChar char="•"/>
            </a:pPr>
            <a:r>
              <a:rPr lang="zh-CN" altLang="en-US" sz="2800" b="0" dirty="0"/>
              <a:t>图形库以</a:t>
            </a:r>
            <a:r>
              <a:rPr lang="en-US" altLang="zh-CN" sz="2800" b="0" dirty="0"/>
              <a:t>C</a:t>
            </a:r>
            <a:r>
              <a:rPr lang="zh-CN" altLang="en-US" sz="2800" b="0" dirty="0"/>
              <a:t>原码形式，或者以二进制目标码形式提供。</a:t>
            </a:r>
            <a:endParaRPr lang="en-US" altLang="zh-CN" sz="2800" b="0" dirty="0"/>
          </a:p>
          <a:p>
            <a:pPr marL="342900" indent="-342900" algn="just">
              <a:lnSpc>
                <a:spcPct val="85000"/>
              </a:lnSpc>
              <a:spcAft>
                <a:spcPct val="50000"/>
              </a:spcAft>
              <a:buFontTx/>
              <a:buChar char="•"/>
            </a:pPr>
            <a:r>
              <a:rPr lang="zh-CN" altLang="en-US" sz="2800" b="0" dirty="0"/>
              <a:t>在应用第三方图形库时，不需要了解其具体的实现，只需了解其基本功能和图形绘制流程。</a:t>
            </a:r>
            <a:endParaRPr lang="en-US" altLang="zh-CN" sz="2800" b="0" dirty="0"/>
          </a:p>
          <a:p>
            <a:pPr marL="342900" indent="-342900" algn="just">
              <a:lnSpc>
                <a:spcPct val="85000"/>
              </a:lnSpc>
              <a:spcAft>
                <a:spcPct val="50000"/>
              </a:spcAft>
              <a:buFontTx/>
              <a:buChar char="•"/>
            </a:pPr>
            <a:r>
              <a:rPr lang="zh-CN" altLang="en-US" sz="2800" b="0" dirty="0"/>
              <a:t>直接调用相关图形库函数来实现具体的图形绘制。</a:t>
            </a:r>
            <a:endParaRPr lang="en-US" altLang="zh-CN" sz="2800" b="0" dirty="0"/>
          </a:p>
          <a:p>
            <a:pPr marL="342900" indent="-342900" algn="just">
              <a:lnSpc>
                <a:spcPct val="85000"/>
              </a:lnSpc>
              <a:spcAft>
                <a:spcPct val="50000"/>
              </a:spcAft>
              <a:buFontTx/>
              <a:buChar char="•"/>
            </a:pPr>
            <a:r>
              <a:rPr lang="zh-CN" altLang="en-US" sz="2800" b="0" dirty="0"/>
              <a:t>注意：图形库接口</a:t>
            </a:r>
            <a:r>
              <a:rPr lang="en-US" altLang="zh-CN" sz="2800" b="0" dirty="0"/>
              <a:t>——</a:t>
            </a:r>
            <a:r>
              <a:rPr lang="zh-CN" altLang="en-US" sz="2800" b="0" dirty="0"/>
              <a:t>头文件应当被包含到源文件中。</a:t>
            </a:r>
            <a:endParaRPr lang="en-US" altLang="zh-CN" sz="2800" b="0" dirty="0"/>
          </a:p>
          <a:p>
            <a:pPr marL="342900" indent="-342900" algn="just">
              <a:lnSpc>
                <a:spcPct val="85000"/>
              </a:lnSpc>
              <a:spcAft>
                <a:spcPct val="50000"/>
              </a:spcAft>
              <a:buFontTx/>
              <a:buChar char="•"/>
            </a:pPr>
            <a:r>
              <a:rPr lang="zh-CN" altLang="en-US" sz="2800" b="0" dirty="0"/>
              <a:t>头文件包含了相关图形库函数的原型。</a:t>
            </a:r>
            <a:endParaRPr lang="en-US" altLang="zh-CN" sz="2800" b="0" dirty="0"/>
          </a:p>
        </p:txBody>
      </p:sp>
    </p:spTree>
    <p:extLst>
      <p:ext uri="{BB962C8B-B14F-4D97-AF65-F5344CB8AC3E}">
        <p14:creationId xmlns:p14="http://schemas.microsoft.com/office/powerpoint/2010/main" val="16640757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zh-CN" altLang="en-US" sz="4000" dirty="0">
                <a:latin typeface="Arial" charset="0"/>
                <a:ea typeface="宋体" charset="0"/>
              </a:rPr>
              <a:t>基本图形函数</a:t>
            </a:r>
            <a:endParaRPr lang="en-US" altLang="zh-CN" sz="4000" dirty="0">
              <a:latin typeface="Arial" charset="0"/>
              <a:ea typeface="宋体"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329787278"/>
              </p:ext>
            </p:extLst>
          </p:nvPr>
        </p:nvGraphicFramePr>
        <p:xfrm>
          <a:off x="479376" y="987512"/>
          <a:ext cx="11150709" cy="5696370"/>
        </p:xfrm>
        <a:graphic>
          <a:graphicData uri="http://schemas.openxmlformats.org/drawingml/2006/table">
            <a:tbl>
              <a:tblPr firstRow="1" bandRow="1">
                <a:tableStyleId>{2D5ABB26-0587-4C30-8999-92F81FD0307C}</a:tableStyleId>
              </a:tblPr>
              <a:tblGrid>
                <a:gridCol w="3758565">
                  <a:extLst>
                    <a:ext uri="{9D8B030D-6E8A-4147-A177-3AD203B41FA5}">
                      <a16:colId xmlns:a16="http://schemas.microsoft.com/office/drawing/2014/main" val="20000"/>
                    </a:ext>
                  </a:extLst>
                </a:gridCol>
                <a:gridCol w="7392144">
                  <a:extLst>
                    <a:ext uri="{9D8B030D-6E8A-4147-A177-3AD203B41FA5}">
                      <a16:colId xmlns:a16="http://schemas.microsoft.com/office/drawing/2014/main" val="20001"/>
                    </a:ext>
                  </a:extLst>
                </a:gridCol>
              </a:tblGrid>
              <a:tr h="675075">
                <a:tc>
                  <a:txBody>
                    <a:bodyPr/>
                    <a:lstStyle/>
                    <a:p>
                      <a:r>
                        <a:rPr lang="en-US" altLang="zh-CN" sz="2400" b="1" dirty="0" err="1">
                          <a:latin typeface="+mj-lt"/>
                          <a:cs typeface="Courier New" panose="02070309020205020404" pitchFamily="49" charset="0"/>
                        </a:rPr>
                        <a:t>InitGraphics</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Initializes the graphics package, open</a:t>
                      </a:r>
                      <a:r>
                        <a:rPr lang="en-US" altLang="zh-CN" sz="2400" b="0" baseline="0" dirty="0">
                          <a:latin typeface="+mj-lt"/>
                          <a:cs typeface="Courier New" panose="02070309020205020404" pitchFamily="49" charset="0"/>
                        </a:rPr>
                        <a:t> the window for rendering</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5075">
                <a:tc>
                  <a:txBody>
                    <a:bodyPr/>
                    <a:lstStyle/>
                    <a:p>
                      <a:r>
                        <a:rPr lang="en-US" altLang="zh-CN" sz="2400" b="1" dirty="0" err="1">
                          <a:latin typeface="+mj-lt"/>
                          <a:cs typeface="Courier New" panose="02070309020205020404" pitchFamily="49" charset="0"/>
                        </a:rPr>
                        <a:t>MovePen</a:t>
                      </a:r>
                      <a:r>
                        <a:rPr lang="en-US" altLang="zh-CN" sz="2400" b="1" dirty="0">
                          <a:latin typeface="+mj-lt"/>
                          <a:cs typeface="Courier New" panose="02070309020205020404" pitchFamily="49" charset="0"/>
                        </a:rPr>
                        <a:t>(x, y)</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Moves the pen to an </a:t>
                      </a:r>
                      <a:r>
                        <a:rPr lang="en-US" altLang="zh-CN" sz="2400" b="0" dirty="0">
                          <a:solidFill>
                            <a:srgbClr val="FF0000"/>
                          </a:solidFill>
                          <a:latin typeface="+mj-lt"/>
                          <a:cs typeface="Courier New" panose="02070309020205020404" pitchFamily="49" charset="0"/>
                        </a:rPr>
                        <a:t>absolute position</a:t>
                      </a:r>
                      <a:endParaRPr lang="zh-CN" altLang="en-US" sz="2400" b="0" dirty="0">
                        <a:solidFill>
                          <a:srgbClr val="FF0000"/>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75075">
                <a:tc>
                  <a:txBody>
                    <a:bodyPr/>
                    <a:lstStyle/>
                    <a:p>
                      <a:r>
                        <a:rPr lang="en-US" altLang="zh-CN" sz="2400" b="1" dirty="0" err="1">
                          <a:latin typeface="+mj-lt"/>
                          <a:cs typeface="Courier New" panose="02070309020205020404" pitchFamily="49" charset="0"/>
                        </a:rPr>
                        <a:t>DrawLine</a:t>
                      </a:r>
                      <a:r>
                        <a:rPr lang="en-US" altLang="zh-CN" sz="2400" b="1" dirty="0">
                          <a:latin typeface="+mj-lt"/>
                          <a:cs typeface="Courier New" panose="02070309020205020404" pitchFamily="49" charset="0"/>
                        </a:rPr>
                        <a:t>(dx, </a:t>
                      </a:r>
                      <a:r>
                        <a:rPr lang="en-US" altLang="zh-CN" sz="2400" b="1" dirty="0" err="1">
                          <a:latin typeface="+mj-lt"/>
                          <a:cs typeface="Courier New" panose="02070309020205020404" pitchFamily="49" charset="0"/>
                        </a:rPr>
                        <a:t>dy</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Draws a line from current position</a:t>
                      </a:r>
                      <a:r>
                        <a:rPr lang="en-US" altLang="zh-CN" sz="2400" b="0" baseline="0" dirty="0">
                          <a:latin typeface="+mj-lt"/>
                          <a:cs typeface="Courier New" panose="02070309020205020404" pitchFamily="49" charset="0"/>
                        </a:rPr>
                        <a:t> to a</a:t>
                      </a:r>
                      <a:r>
                        <a:rPr lang="en-US" altLang="zh-CN" sz="2400" b="0" dirty="0">
                          <a:latin typeface="+mj-lt"/>
                          <a:cs typeface="Courier New" panose="02070309020205020404" pitchFamily="49" charset="0"/>
                        </a:rPr>
                        <a:t> </a:t>
                      </a:r>
                      <a:r>
                        <a:rPr lang="en-US" altLang="zh-CN" sz="2400" b="0" dirty="0">
                          <a:solidFill>
                            <a:srgbClr val="FF0000"/>
                          </a:solidFill>
                          <a:latin typeface="+mj-lt"/>
                          <a:cs typeface="Courier New" panose="02070309020205020404" pitchFamily="49" charset="0"/>
                        </a:rPr>
                        <a:t>relative coordinates</a:t>
                      </a:r>
                      <a:endParaRPr lang="zh-CN" altLang="en-US" sz="2400" b="0" dirty="0">
                        <a:solidFill>
                          <a:srgbClr val="FF0000"/>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75075">
                <a:tc>
                  <a:txBody>
                    <a:bodyPr/>
                    <a:lstStyle/>
                    <a:p>
                      <a:r>
                        <a:rPr lang="en-US" altLang="zh-CN" sz="2400" b="1" dirty="0" err="1">
                          <a:latin typeface="+mj-lt"/>
                          <a:cs typeface="Courier New" panose="02070309020205020404" pitchFamily="49" charset="0"/>
                        </a:rPr>
                        <a:t>DrawArc</a:t>
                      </a:r>
                      <a:r>
                        <a:rPr lang="en-US" altLang="zh-CN" sz="2400" b="1" dirty="0">
                          <a:latin typeface="+mj-lt"/>
                          <a:cs typeface="Courier New" panose="02070309020205020404" pitchFamily="49" charset="0"/>
                        </a:rPr>
                        <a:t>(r, start, sweep)</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Draws an arc specified by a radius and two angles</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75075">
                <a:tc>
                  <a:txBody>
                    <a:bodyPr/>
                    <a:lstStyle/>
                    <a:p>
                      <a:r>
                        <a:rPr lang="en-US" altLang="zh-CN" sz="2400" b="1" dirty="0" err="1">
                          <a:latin typeface="+mj-lt"/>
                          <a:cs typeface="Courier New" panose="02070309020205020404" pitchFamily="49" charset="0"/>
                        </a:rPr>
                        <a:t>GetWindowWidth</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Returns the width of the graphics window</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75075">
                <a:tc>
                  <a:txBody>
                    <a:bodyPr/>
                    <a:lstStyle/>
                    <a:p>
                      <a:r>
                        <a:rPr lang="en-US" altLang="zh-CN" sz="2400" b="1" dirty="0" err="1">
                          <a:latin typeface="+mj-lt"/>
                          <a:cs typeface="Courier New" panose="02070309020205020404" pitchFamily="49" charset="0"/>
                        </a:rPr>
                        <a:t>GetWindowHeight</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Returns the height of the graphics window</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75075">
                <a:tc>
                  <a:txBody>
                    <a:bodyPr/>
                    <a:lstStyle/>
                    <a:p>
                      <a:r>
                        <a:rPr lang="en-US" altLang="zh-CN" sz="2400" b="1" dirty="0" err="1">
                          <a:latin typeface="+mj-lt"/>
                          <a:cs typeface="Courier New" panose="02070309020205020404" pitchFamily="49" charset="0"/>
                        </a:rPr>
                        <a:t>GetCurrentX</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Returns the current x-coordinate of the pen</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75075">
                <a:tc>
                  <a:txBody>
                    <a:bodyPr/>
                    <a:lstStyle/>
                    <a:p>
                      <a:r>
                        <a:rPr lang="en-US" altLang="zh-CN" sz="2400" b="1" dirty="0" err="1">
                          <a:latin typeface="+mj-lt"/>
                          <a:cs typeface="Courier New" panose="02070309020205020404" pitchFamily="49" charset="0"/>
                        </a:rPr>
                        <a:t>GetCurrentY</a:t>
                      </a:r>
                      <a:r>
                        <a:rPr lang="en-US" altLang="zh-CN" sz="2400" b="1" dirty="0">
                          <a:latin typeface="+mj-lt"/>
                          <a:cs typeface="Courier New" panose="02070309020205020404" pitchFamily="49" charset="0"/>
                        </a:rPr>
                        <a:t>()</a:t>
                      </a:r>
                      <a:endParaRPr lang="zh-CN" altLang="en-US" sz="2400" b="1"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dirty="0">
                          <a:latin typeface="+mj-lt"/>
                          <a:cs typeface="Courier New" panose="02070309020205020404" pitchFamily="49" charset="0"/>
                        </a:rPr>
                        <a:t>Returns the current y-coordinate of the pen</a:t>
                      </a:r>
                      <a:endParaRPr lang="zh-CN" altLang="en-US" sz="2400" b="0" dirty="0">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496189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7408" y="76200"/>
            <a:ext cx="9900592" cy="1143000"/>
          </a:xfrm>
          <a:noFill/>
        </p:spPr>
        <p:txBody>
          <a:bodyPr/>
          <a:lstStyle/>
          <a:p>
            <a:r>
              <a:rPr lang="zh-CN" altLang="en-US" sz="4000" dirty="0">
                <a:latin typeface="Arial" charset="0"/>
                <a:ea typeface="宋体" charset="0"/>
              </a:rPr>
              <a:t>初始化</a:t>
            </a:r>
            <a:endParaRPr lang="en-US" altLang="zh-CN" sz="4000" dirty="0">
              <a:latin typeface="Arial" charset="0"/>
              <a:ea typeface="宋体" charset="0"/>
            </a:endParaRPr>
          </a:p>
        </p:txBody>
      </p:sp>
      <p:sp>
        <p:nvSpPr>
          <p:cNvPr id="10243" name="Rectangle 3"/>
          <p:cNvSpPr>
            <a:spLocks noChangeArrowheads="1"/>
          </p:cNvSpPr>
          <p:nvPr/>
        </p:nvSpPr>
        <p:spPr bwMode="auto">
          <a:xfrm>
            <a:off x="335360" y="1412776"/>
            <a:ext cx="11449272" cy="504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130000"/>
              </a:lnSpc>
              <a:spcAft>
                <a:spcPts val="0"/>
              </a:spcAft>
              <a:buFontTx/>
              <a:buChar char="•"/>
            </a:pPr>
            <a:r>
              <a:rPr lang="zh-CN" altLang="en-US" sz="2800" b="0" dirty="0">
                <a:latin typeface="Microsoft YaHei" panose="020B0503020204020204" pitchFamily="34" charset="-122"/>
                <a:ea typeface="Microsoft YaHei" panose="020B0503020204020204" pitchFamily="34" charset="-122"/>
              </a:rPr>
              <a:t>本课程采用的第三方图形库是基于</a:t>
            </a:r>
            <a:r>
              <a:rPr lang="en-US" altLang="zh-CN" sz="2800" b="0" dirty="0">
                <a:latin typeface="Microsoft YaHei" panose="020B0503020204020204" pitchFamily="34" charset="-122"/>
                <a:ea typeface="Microsoft YaHei" panose="020B0503020204020204" pitchFamily="34" charset="-122"/>
              </a:rPr>
              <a:t>windows</a:t>
            </a:r>
            <a:r>
              <a:rPr lang="zh-CN" altLang="en-US" sz="2800" b="0" dirty="0">
                <a:latin typeface="Microsoft YaHei" panose="020B0503020204020204" pitchFamily="34" charset="-122"/>
                <a:ea typeface="Microsoft YaHei" panose="020B0503020204020204" pitchFamily="34" charset="-122"/>
              </a:rPr>
              <a:t>系统的</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基于</a:t>
            </a:r>
            <a:r>
              <a:rPr lang="en-US" altLang="zh-CN" sz="2800" b="0" dirty="0">
                <a:latin typeface="Microsoft YaHei" panose="020B0503020204020204" pitchFamily="34" charset="-122"/>
                <a:ea typeface="Microsoft YaHei" panose="020B0503020204020204" pitchFamily="34" charset="-122"/>
              </a:rPr>
              <a:t>Win32API.</a:t>
            </a:r>
          </a:p>
          <a:p>
            <a:pPr marL="342900" indent="-342900" algn="just">
              <a:lnSpc>
                <a:spcPct val="130000"/>
              </a:lnSpc>
              <a:spcAft>
                <a:spcPts val="0"/>
              </a:spcAft>
              <a:buFontTx/>
              <a:buChar char="•"/>
            </a:pPr>
            <a:r>
              <a:rPr lang="zh-CN" altLang="en-US" sz="2800" b="0" dirty="0">
                <a:latin typeface="Microsoft YaHei" panose="020B0503020204020204" pitchFamily="34" charset="-122"/>
                <a:ea typeface="Microsoft YaHei" panose="020B0503020204020204" pitchFamily="34" charset="-122"/>
              </a:rPr>
              <a:t>在</a:t>
            </a:r>
            <a:r>
              <a:rPr lang="en-US" altLang="zh-CN" sz="2800" b="0" dirty="0">
                <a:latin typeface="Microsoft YaHei" panose="020B0503020204020204" pitchFamily="34" charset="-122"/>
                <a:ea typeface="Microsoft YaHei" panose="020B0503020204020204" pitchFamily="34" charset="-122"/>
              </a:rPr>
              <a:t>Win32API</a:t>
            </a:r>
            <a:r>
              <a:rPr lang="zh-CN" altLang="en-US" sz="2800" b="0" dirty="0">
                <a:latin typeface="Microsoft YaHei" panose="020B0503020204020204" pitchFamily="34" charset="-122"/>
                <a:ea typeface="Microsoft YaHei" panose="020B0503020204020204" pitchFamily="34" charset="-122"/>
              </a:rPr>
              <a:t>中</a:t>
            </a:r>
            <a:r>
              <a:rPr lang="en-US" altLang="zh-CN" sz="2800" b="0" dirty="0">
                <a:latin typeface="Microsoft YaHei" panose="020B0503020204020204" pitchFamily="34" charset="-122"/>
                <a:ea typeface="Microsoft YaHei" panose="020B0503020204020204" pitchFamily="34" charset="-122"/>
              </a:rPr>
              <a:t>, </a:t>
            </a:r>
            <a:r>
              <a:rPr lang="zh-CN" altLang="en-US" sz="2800" b="0" dirty="0">
                <a:latin typeface="Microsoft YaHei" panose="020B0503020204020204" pitchFamily="34" charset="-122"/>
                <a:ea typeface="Microsoft YaHei" panose="020B0503020204020204" pitchFamily="34" charset="-122"/>
              </a:rPr>
              <a:t>第一个</a:t>
            </a:r>
            <a:r>
              <a:rPr lang="en-US" altLang="zh-CN" sz="2800" b="0" dirty="0">
                <a:latin typeface="Microsoft YaHei" panose="020B0503020204020204" pitchFamily="34" charset="-122"/>
                <a:ea typeface="Microsoft YaHei" panose="020B0503020204020204" pitchFamily="34" charset="-122"/>
              </a:rPr>
              <a:t>C</a:t>
            </a:r>
            <a:r>
              <a:rPr lang="zh-CN" altLang="en-US" sz="2800" b="0" dirty="0">
                <a:latin typeface="Microsoft YaHei" panose="020B0503020204020204" pitchFamily="34" charset="-122"/>
                <a:ea typeface="Microsoft YaHei" panose="020B0503020204020204" pitchFamily="34" charset="-122"/>
              </a:rPr>
              <a:t>函数是</a:t>
            </a:r>
            <a:r>
              <a:rPr lang="en-US" altLang="zh-CN" sz="2800" b="0" dirty="0" err="1">
                <a:latin typeface="Microsoft YaHei" panose="020B0503020204020204" pitchFamily="34" charset="-122"/>
                <a:ea typeface="Microsoft YaHei" panose="020B0503020204020204" pitchFamily="34" charset="-122"/>
              </a:rPr>
              <a:t>WinMain</a:t>
            </a:r>
            <a:r>
              <a:rPr lang="en-US" altLang="zh-CN" sz="2800" b="0" dirty="0">
                <a:latin typeface="Microsoft YaHei" panose="020B0503020204020204" pitchFamily="34" charset="-122"/>
                <a:ea typeface="Microsoft YaHei" panose="020B0503020204020204" pitchFamily="34" charset="-122"/>
              </a:rPr>
              <a:t>(), </a:t>
            </a:r>
            <a:r>
              <a:rPr lang="zh-CN" altLang="en-US" sz="2800" b="0" dirty="0">
                <a:latin typeface="Microsoft YaHei" panose="020B0503020204020204" pitchFamily="34" charset="-122"/>
                <a:ea typeface="Microsoft YaHei" panose="020B0503020204020204" pitchFamily="34" charset="-122"/>
              </a:rPr>
              <a:t>而不是</a:t>
            </a:r>
            <a:r>
              <a:rPr lang="en-US" altLang="zh-CN" sz="2800" b="0" dirty="0">
                <a:latin typeface="Microsoft YaHei" panose="020B0503020204020204" pitchFamily="34" charset="-122"/>
                <a:ea typeface="Microsoft YaHei" panose="020B0503020204020204" pitchFamily="34" charset="-122"/>
              </a:rPr>
              <a:t> main()</a:t>
            </a:r>
            <a:r>
              <a:rPr lang="zh-CN" altLang="en-US" sz="2800" b="0" dirty="0">
                <a:latin typeface="Microsoft YaHei" panose="020B0503020204020204" pitchFamily="34" charset="-122"/>
                <a:ea typeface="Microsoft YaHei" panose="020B0503020204020204" pitchFamily="34" charset="-122"/>
              </a:rPr>
              <a:t>，且要遵循</a:t>
            </a:r>
            <a:r>
              <a:rPr lang="en-US" altLang="zh-CN" sz="2800" b="0" dirty="0">
                <a:latin typeface="Microsoft YaHei" panose="020B0503020204020204" pitchFamily="34" charset="-122"/>
                <a:ea typeface="Microsoft YaHei" panose="020B0503020204020204" pitchFamily="34" charset="-122"/>
              </a:rPr>
              <a:t>windows</a:t>
            </a:r>
            <a:r>
              <a:rPr lang="zh-CN" altLang="en-US" sz="2800" b="0" dirty="0">
                <a:latin typeface="Microsoft YaHei" panose="020B0503020204020204" pitchFamily="34" charset="-122"/>
                <a:ea typeface="Microsoft YaHei" panose="020B0503020204020204" pitchFamily="34" charset="-122"/>
              </a:rPr>
              <a:t>编程规范</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这需要花很多时间去学习</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130000"/>
              </a:lnSpc>
              <a:spcAft>
                <a:spcPts val="0"/>
              </a:spcAft>
              <a:buFontTx/>
              <a:buChar char="•"/>
            </a:pPr>
            <a:r>
              <a:rPr lang="zh-CN" altLang="en-US" sz="2800" b="0" dirty="0">
                <a:latin typeface="Microsoft YaHei" panose="020B0503020204020204" pitchFamily="34" charset="-122"/>
                <a:ea typeface="Microsoft YaHei" panose="020B0503020204020204" pitchFamily="34" charset="-122"/>
              </a:rPr>
              <a:t>为了方面初学者使用，在第三方图形库中，已实现了通用的</a:t>
            </a:r>
            <a:r>
              <a:rPr lang="en-US" altLang="zh-CN" sz="2800" b="0" dirty="0" err="1">
                <a:latin typeface="Microsoft YaHei" panose="020B0503020204020204" pitchFamily="34" charset="-122"/>
                <a:ea typeface="Microsoft YaHei" panose="020B0503020204020204" pitchFamily="34" charset="-122"/>
              </a:rPr>
              <a:t>WinMain</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基本功能</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而应用程序所要做的相关初始化工作只需写在</a:t>
            </a:r>
            <a:r>
              <a:rPr lang="en-US" altLang="zh-CN" sz="2800" b="0" dirty="0">
                <a:latin typeface="Microsoft YaHei" panose="020B0503020204020204" pitchFamily="34" charset="-122"/>
                <a:ea typeface="Microsoft YaHei" panose="020B0503020204020204" pitchFamily="34" charset="-122"/>
              </a:rPr>
              <a:t> Main()</a:t>
            </a:r>
            <a:r>
              <a:rPr lang="zh-CN" altLang="en-US" sz="2800" b="0" dirty="0">
                <a:latin typeface="Microsoft YaHei" panose="020B0503020204020204" pitchFamily="34" charset="-122"/>
                <a:ea typeface="Microsoft YaHei" panose="020B0503020204020204" pitchFamily="34" charset="-122"/>
              </a:rPr>
              <a:t>函数中即可</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130000"/>
              </a:lnSpc>
              <a:spcAft>
                <a:spcPts val="0"/>
              </a:spcAft>
              <a:buFontTx/>
              <a:buChar char="•"/>
            </a:pPr>
            <a:r>
              <a:rPr lang="zh-CN" altLang="en-US" sz="2800" b="0" dirty="0">
                <a:latin typeface="Microsoft YaHei" panose="020B0503020204020204" pitchFamily="34" charset="-122"/>
                <a:ea typeface="Microsoft YaHei" panose="020B0503020204020204" pitchFamily="34" charset="-122"/>
              </a:rPr>
              <a:t>在</a:t>
            </a:r>
            <a:r>
              <a:rPr lang="en-US" altLang="zh-CN" sz="2800" b="0" dirty="0">
                <a:latin typeface="Microsoft YaHei" panose="020B0503020204020204" pitchFamily="34" charset="-122"/>
                <a:ea typeface="Microsoft YaHei" panose="020B0503020204020204" pitchFamily="34" charset="-122"/>
              </a:rPr>
              <a:t>Main()</a:t>
            </a:r>
            <a:r>
              <a:rPr lang="zh-CN" altLang="en-US" sz="2800" b="0" dirty="0">
                <a:latin typeface="Microsoft YaHei" panose="020B0503020204020204" pitchFamily="34" charset="-122"/>
                <a:ea typeface="Microsoft YaHei" panose="020B0503020204020204" pitchFamily="34" charset="-122"/>
              </a:rPr>
              <a:t>函数中，首先要调用</a:t>
            </a:r>
            <a:r>
              <a:rPr lang="en-US" altLang="zh-CN" sz="2800" dirty="0" err="1">
                <a:solidFill>
                  <a:srgbClr val="FF0000"/>
                </a:solidFill>
                <a:latin typeface="Microsoft YaHei" panose="020B0503020204020204" pitchFamily="34" charset="-122"/>
                <a:ea typeface="Microsoft YaHei" panose="020B0503020204020204" pitchFamily="34" charset="-122"/>
              </a:rPr>
              <a:t>InitGraphics</a:t>
            </a:r>
            <a:r>
              <a:rPr lang="en-US" altLang="zh-CN" sz="2800" dirty="0">
                <a:solidFill>
                  <a:srgbClr val="FF0000"/>
                </a:solidFill>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来初始化图形窗口，以便绘制图形。</a:t>
            </a:r>
          </a:p>
          <a:p>
            <a:pPr marL="342900" indent="-342900" algn="just">
              <a:lnSpc>
                <a:spcPct val="130000"/>
              </a:lnSpc>
              <a:spcAft>
                <a:spcPts val="0"/>
              </a:spcAft>
              <a:buFontTx/>
              <a:buChar char="•"/>
            </a:pPr>
            <a:endParaRPr lang="en-US" altLang="zh-CN" sz="2800" b="0" dirty="0">
              <a:latin typeface="Microsoft YaHei" panose="020B0503020204020204" pitchFamily="34" charset="-122"/>
              <a:ea typeface="Microsoft YaHei" panose="020B0503020204020204" pitchFamily="34" charset="-122"/>
            </a:endParaRPr>
          </a:p>
          <a:p>
            <a:pPr algn="just">
              <a:lnSpc>
                <a:spcPct val="130000"/>
              </a:lnSpc>
              <a:spcAft>
                <a:spcPts val="0"/>
              </a:spcAft>
            </a:pPr>
            <a:endParaRPr lang="en-US" altLang="zh-CN" sz="2800" b="0" dirty="0">
              <a:latin typeface="Microsoft YaHei" panose="020B0503020204020204" pitchFamily="34" charset="-122"/>
              <a:ea typeface="Microsoft YaHei" panose="020B0503020204020204" pitchFamily="34" charset="-122"/>
            </a:endParaRPr>
          </a:p>
          <a:p>
            <a:pPr marL="342900" indent="-342900" algn="just">
              <a:lnSpc>
                <a:spcPct val="130000"/>
              </a:lnSpc>
              <a:spcAft>
                <a:spcPts val="0"/>
              </a:spcAft>
              <a:buFontTx/>
              <a:buChar char="•"/>
            </a:pPr>
            <a:endParaRPr lang="en-US" altLang="zh-CN" sz="2800" b="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8718727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2749" y="341164"/>
            <a:ext cx="10260632" cy="1143000"/>
          </a:xfrm>
          <a:noFill/>
        </p:spPr>
        <p:txBody>
          <a:bodyPr/>
          <a:lstStyle/>
          <a:p>
            <a:r>
              <a:rPr lang="zh-CN" altLang="en-US" sz="4000" dirty="0">
                <a:latin typeface="Arial" charset="0"/>
                <a:ea typeface="宋体" charset="0"/>
              </a:rPr>
              <a:t>画笔（定位光标）</a:t>
            </a:r>
            <a:endParaRPr lang="en-US" altLang="zh-CN" sz="4000" dirty="0">
              <a:latin typeface="Arial" charset="0"/>
              <a:ea typeface="宋体" charset="0"/>
            </a:endParaRPr>
          </a:p>
        </p:txBody>
      </p:sp>
      <p:sp>
        <p:nvSpPr>
          <p:cNvPr id="10243" name="Rectangle 3"/>
          <p:cNvSpPr>
            <a:spLocks noChangeArrowheads="1"/>
          </p:cNvSpPr>
          <p:nvPr/>
        </p:nvSpPr>
        <p:spPr bwMode="auto">
          <a:xfrm>
            <a:off x="372573" y="1484164"/>
            <a:ext cx="11377264"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可以想象在图形窗口里有一只虚拟的画笔存在</a:t>
            </a:r>
            <a:r>
              <a:rPr lang="en-US" altLang="zh-CN" sz="2800" b="0" dirty="0">
                <a:latin typeface="Microsoft YaHei" panose="020B0503020204020204" pitchFamily="34" charset="-122"/>
                <a:ea typeface="Microsoft YaHei" panose="020B0503020204020204" pitchFamily="34" charset="-122"/>
              </a:rPr>
              <a:t>. </a:t>
            </a:r>
          </a:p>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设定画笔的位置（坐标）</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实现定位</a:t>
            </a:r>
            <a:endParaRPr lang="en-US" altLang="zh-CN" sz="2800" b="0" dirty="0">
              <a:latin typeface="Microsoft YaHei" panose="020B0503020204020204" pitchFamily="34" charset="-122"/>
              <a:ea typeface="Microsoft YaHei" panose="020B0503020204020204" pitchFamily="34" charset="-122"/>
            </a:endParaRPr>
          </a:p>
          <a:p>
            <a:pPr marL="800100" lvl="1" indent="-342900" algn="just">
              <a:lnSpc>
                <a:spcPct val="85000"/>
              </a:lnSpc>
              <a:spcAft>
                <a:spcPct val="50000"/>
              </a:spcAft>
              <a:buFontTx/>
              <a:buChar char="•"/>
            </a:pPr>
            <a:r>
              <a:rPr lang="en-US" altLang="zh-CN" sz="2800" dirty="0" err="1">
                <a:solidFill>
                  <a:srgbClr val="FF0000"/>
                </a:solidFill>
                <a:latin typeface="Microsoft YaHei" panose="020B0503020204020204" pitchFamily="34" charset="-122"/>
                <a:ea typeface="Microsoft YaHei" panose="020B0503020204020204" pitchFamily="34" charset="-122"/>
              </a:rPr>
              <a:t>MovePen</a:t>
            </a:r>
            <a:r>
              <a:rPr lang="en-US" altLang="zh-CN" sz="2800" dirty="0">
                <a:solidFill>
                  <a:srgbClr val="FF0000"/>
                </a:solidFill>
                <a:latin typeface="Microsoft YaHei" panose="020B0503020204020204" pitchFamily="34" charset="-122"/>
                <a:ea typeface="Microsoft YaHei" panose="020B0503020204020204" pitchFamily="34" charset="-122"/>
              </a:rPr>
              <a:t>(x, y);</a:t>
            </a:r>
          </a:p>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坐标</a:t>
            </a:r>
            <a:r>
              <a:rPr lang="en-US" altLang="zh-CN" sz="2800" b="0" dirty="0">
                <a:latin typeface="Microsoft YaHei" panose="020B0503020204020204" pitchFamily="34" charset="-122"/>
                <a:ea typeface="Microsoft YaHei" panose="020B0503020204020204" pitchFamily="34" charset="-122"/>
              </a:rPr>
              <a:t>x</a:t>
            </a:r>
            <a:r>
              <a:rPr lang="zh-CN" altLang="en-US" sz="2800" b="0" dirty="0">
                <a:latin typeface="Microsoft YaHei" panose="020B0503020204020204" pitchFamily="34" charset="-122"/>
                <a:ea typeface="Microsoft YaHei" panose="020B0503020204020204" pitchFamily="34" charset="-122"/>
              </a:rPr>
              <a:t>和</a:t>
            </a:r>
            <a:r>
              <a:rPr lang="en-US" altLang="zh-CN" sz="2800" b="0" dirty="0">
                <a:latin typeface="Microsoft YaHei" panose="020B0503020204020204" pitchFamily="34" charset="-122"/>
                <a:ea typeface="Microsoft YaHei" panose="020B0503020204020204" pitchFamily="34" charset="-122"/>
              </a:rPr>
              <a:t>y</a:t>
            </a:r>
            <a:r>
              <a:rPr lang="zh-CN" altLang="en-US" sz="2800" b="0" dirty="0">
                <a:latin typeface="Microsoft YaHei" panose="020B0503020204020204" pitchFamily="34" charset="-122"/>
                <a:ea typeface="Microsoft YaHei" panose="020B0503020204020204" pitchFamily="34" charset="-122"/>
              </a:rPr>
              <a:t>是图形窗口的绝对坐标（单位：英寸）</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85000"/>
              </a:lnSpc>
              <a:spcAft>
                <a:spcPct val="50000"/>
              </a:spcAft>
              <a:buFontTx/>
              <a:buChar char="•"/>
            </a:pPr>
            <a:r>
              <a:rPr lang="en-US" altLang="zh-CN" sz="2800" b="0" dirty="0" err="1">
                <a:latin typeface="Microsoft YaHei" panose="020B0503020204020204" pitchFamily="34" charset="-122"/>
                <a:ea typeface="Microsoft YaHei" panose="020B0503020204020204" pitchFamily="34" charset="-122"/>
              </a:rPr>
              <a:t>MovePen</a:t>
            </a:r>
            <a:r>
              <a:rPr lang="en-US" altLang="zh-CN" sz="2800" b="0" dirty="0">
                <a:latin typeface="Microsoft YaHei" panose="020B0503020204020204" pitchFamily="34" charset="-122"/>
                <a:ea typeface="Microsoft YaHei" panose="020B0503020204020204" pitchFamily="34" charset="-122"/>
              </a:rPr>
              <a:t>(x, y)</a:t>
            </a:r>
            <a:r>
              <a:rPr lang="zh-CN" altLang="en-US" sz="2800" b="0" dirty="0">
                <a:latin typeface="Microsoft YaHei" panose="020B0503020204020204" pitchFamily="34" charset="-122"/>
                <a:ea typeface="Microsoft YaHei" panose="020B0503020204020204" pitchFamily="34" charset="-122"/>
              </a:rPr>
              <a:t>将把画笔移到</a:t>
            </a:r>
            <a:r>
              <a:rPr lang="en-US" altLang="zh-CN" sz="2800" b="0" dirty="0">
                <a:latin typeface="Microsoft YaHei" panose="020B0503020204020204" pitchFamily="34" charset="-122"/>
                <a:ea typeface="Microsoft YaHei" panose="020B0503020204020204" pitchFamily="34" charset="-122"/>
              </a:rPr>
              <a:t>(</a:t>
            </a:r>
            <a:r>
              <a:rPr lang="en-US" altLang="zh-CN" sz="2800" b="0" dirty="0" err="1">
                <a:latin typeface="Microsoft YaHei" panose="020B0503020204020204" pitchFamily="34" charset="-122"/>
                <a:ea typeface="Microsoft YaHei" panose="020B0503020204020204" pitchFamily="34" charset="-122"/>
              </a:rPr>
              <a:t>x,y</a:t>
            </a:r>
            <a:r>
              <a:rPr lang="en-US" altLang="zh-CN" sz="2800" b="0" dirty="0">
                <a:latin typeface="Microsoft YaHei" panose="020B0503020204020204" pitchFamily="34" charset="-122"/>
                <a:ea typeface="Microsoft YaHei" panose="020B0503020204020204" pitchFamily="34" charset="-122"/>
              </a:rPr>
              <a:t>)——</a:t>
            </a:r>
            <a:r>
              <a:rPr lang="zh-CN" altLang="en-US" sz="2800" b="0" dirty="0">
                <a:latin typeface="Microsoft YaHei" panose="020B0503020204020204" pitchFamily="34" charset="-122"/>
                <a:ea typeface="Microsoft YaHei" panose="020B0503020204020204" pitchFamily="34" charset="-122"/>
              </a:rPr>
              <a:t>画笔当前位置</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接下来的图形绘制都是从该位置开始的</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85000"/>
              </a:lnSpc>
              <a:spcAft>
                <a:spcPct val="50000"/>
              </a:spcAft>
              <a:buFontTx/>
              <a:buChar char="•"/>
            </a:pPr>
            <a:r>
              <a:rPr lang="zh-CN" altLang="en-US" sz="2800" b="0" dirty="0">
                <a:latin typeface="Microsoft YaHei" panose="020B0503020204020204" pitchFamily="34" charset="-122"/>
                <a:ea typeface="Microsoft YaHei" panose="020B0503020204020204" pitchFamily="34" charset="-122"/>
              </a:rPr>
              <a:t>有的绘图函数可以更改画笔当前位置</a:t>
            </a:r>
            <a:r>
              <a:rPr lang="en-US" altLang="zh-CN" sz="2800" b="0" dirty="0">
                <a:latin typeface="Microsoft YaHei" panose="020B0503020204020204" pitchFamily="34" charset="-122"/>
                <a:ea typeface="Microsoft YaHei" panose="020B0503020204020204" pitchFamily="34" charset="-122"/>
              </a:rPr>
              <a:t>.</a:t>
            </a:r>
          </a:p>
          <a:p>
            <a:pPr marL="342900" indent="-342900" algn="just">
              <a:lnSpc>
                <a:spcPct val="85000"/>
              </a:lnSpc>
              <a:spcAft>
                <a:spcPct val="50000"/>
              </a:spcAft>
              <a:buFontTx/>
              <a:buChar char="•"/>
            </a:pPr>
            <a:endParaRPr lang="en-US" altLang="zh-CN" sz="2800" b="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664210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63352" y="76200"/>
            <a:ext cx="10404648" cy="1143000"/>
          </a:xfrm>
          <a:noFill/>
        </p:spPr>
        <p:txBody>
          <a:bodyPr/>
          <a:lstStyle/>
          <a:p>
            <a:r>
              <a:rPr lang="zh-CN" altLang="en-US" sz="4000" dirty="0">
                <a:latin typeface="Arial" charset="0"/>
                <a:ea typeface="宋体" charset="0"/>
              </a:rPr>
              <a:t>绘制直线</a:t>
            </a:r>
            <a:endParaRPr lang="en-US" altLang="zh-CN" sz="4000" dirty="0">
              <a:latin typeface="Arial" charset="0"/>
              <a:ea typeface="宋体" charset="0"/>
            </a:endParaRPr>
          </a:p>
        </p:txBody>
      </p:sp>
      <p:sp>
        <p:nvSpPr>
          <p:cNvPr id="10243" name="Rectangle 3"/>
          <p:cNvSpPr>
            <a:spLocks noChangeArrowheads="1"/>
          </p:cNvSpPr>
          <p:nvPr/>
        </p:nvSpPr>
        <p:spPr bwMode="auto">
          <a:xfrm>
            <a:off x="407368" y="1155700"/>
            <a:ext cx="11784632" cy="5153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t>画直线函数</a:t>
            </a:r>
            <a:endParaRPr lang="en-US" altLang="zh-CN" sz="2800" b="0" dirty="0"/>
          </a:p>
          <a:p>
            <a:pPr lvl="1" algn="just">
              <a:lnSpc>
                <a:spcPct val="85000"/>
              </a:lnSpc>
              <a:spcAft>
                <a:spcPct val="50000"/>
              </a:spcAft>
            </a:pPr>
            <a:r>
              <a:rPr lang="en-US" altLang="zh-CN" sz="4000" dirty="0" err="1">
                <a:solidFill>
                  <a:srgbClr val="0432FF"/>
                </a:solidFill>
              </a:rPr>
              <a:t>DrawLine</a:t>
            </a:r>
            <a:r>
              <a:rPr lang="en-US" altLang="zh-CN" sz="4000" dirty="0">
                <a:solidFill>
                  <a:srgbClr val="0432FF"/>
                </a:solidFill>
              </a:rPr>
              <a:t>(dx, </a:t>
            </a:r>
            <a:r>
              <a:rPr lang="en-US" altLang="zh-CN" sz="4000" dirty="0" err="1">
                <a:solidFill>
                  <a:srgbClr val="0432FF"/>
                </a:solidFill>
              </a:rPr>
              <a:t>dy</a:t>
            </a:r>
            <a:r>
              <a:rPr lang="en-US" altLang="zh-CN" sz="4000" dirty="0">
                <a:solidFill>
                  <a:srgbClr val="0432FF"/>
                </a:solidFill>
              </a:rPr>
              <a:t>);</a:t>
            </a:r>
          </a:p>
          <a:p>
            <a:pPr marL="342900" indent="-342900" algn="just">
              <a:lnSpc>
                <a:spcPct val="85000"/>
              </a:lnSpc>
              <a:spcAft>
                <a:spcPct val="50000"/>
              </a:spcAft>
              <a:buFontTx/>
              <a:buChar char="•"/>
            </a:pPr>
            <a:r>
              <a:rPr lang="zh-CN" altLang="en-US" sz="2800" b="0" dirty="0"/>
              <a:t>其中，</a:t>
            </a:r>
            <a:r>
              <a:rPr lang="en-US" altLang="zh-CN" sz="2800" b="0" dirty="0"/>
              <a:t>dx</a:t>
            </a:r>
            <a:r>
              <a:rPr lang="zh-CN" altLang="en-US" sz="2800" b="0" dirty="0"/>
              <a:t>和</a:t>
            </a:r>
            <a:r>
              <a:rPr lang="en-US" altLang="zh-CN" sz="2800" b="0" dirty="0" err="1"/>
              <a:t>dy</a:t>
            </a:r>
            <a:r>
              <a:rPr lang="zh-CN" altLang="en-US" sz="2800" b="0" dirty="0"/>
              <a:t>是相对于画笔当前位置的偏移量。</a:t>
            </a:r>
            <a:endParaRPr lang="en-US" altLang="zh-CN" sz="2800" b="0" dirty="0"/>
          </a:p>
          <a:p>
            <a:pPr marL="342900" indent="-342900" algn="just">
              <a:lnSpc>
                <a:spcPct val="85000"/>
              </a:lnSpc>
              <a:spcAft>
                <a:spcPct val="50000"/>
              </a:spcAft>
              <a:buFontTx/>
              <a:buChar char="•"/>
            </a:pPr>
            <a:r>
              <a:rPr lang="zh-CN" altLang="en-US" sz="2800" b="0" dirty="0"/>
              <a:t>功能：从当前位置到</a:t>
            </a:r>
            <a:r>
              <a:rPr lang="en-US" altLang="zh-CN" sz="2800" b="0" dirty="0" err="1"/>
              <a:t>dx,dy</a:t>
            </a:r>
            <a:r>
              <a:rPr lang="zh-CN" altLang="en-US" sz="2800" b="0" dirty="0"/>
              <a:t>位置绘制一条直线</a:t>
            </a:r>
            <a:endParaRPr lang="en-US" altLang="zh-CN" sz="2800" b="0" dirty="0"/>
          </a:p>
          <a:p>
            <a:pPr marL="800100" lvl="1" indent="-342900" algn="just">
              <a:lnSpc>
                <a:spcPct val="85000"/>
              </a:lnSpc>
              <a:spcAft>
                <a:spcPct val="50000"/>
              </a:spcAft>
              <a:buFontTx/>
              <a:buChar char="•"/>
            </a:pPr>
            <a:r>
              <a:rPr lang="zh-CN" altLang="en-US" sz="2800" b="0" dirty="0"/>
              <a:t>假设画笔当前位置是</a:t>
            </a:r>
            <a:r>
              <a:rPr lang="en-US" altLang="zh-CN" sz="2800" b="0" dirty="0"/>
              <a:t>(</a:t>
            </a:r>
            <a:r>
              <a:rPr lang="en-US" altLang="zh-CN" sz="2800" b="0" dirty="0" err="1"/>
              <a:t>x,y</a:t>
            </a:r>
            <a:r>
              <a:rPr lang="en-US" altLang="zh-CN" sz="2800" b="0" dirty="0"/>
              <a:t>)</a:t>
            </a:r>
            <a:r>
              <a:rPr lang="zh-CN" altLang="en-US" sz="2800" b="0" dirty="0"/>
              <a:t>，则函数从</a:t>
            </a:r>
            <a:r>
              <a:rPr lang="en-US" altLang="zh-CN" sz="2800" b="0" dirty="0"/>
              <a:t>(</a:t>
            </a:r>
            <a:r>
              <a:rPr lang="en-US" altLang="zh-CN" sz="2800" b="0" dirty="0" err="1"/>
              <a:t>x,y</a:t>
            </a:r>
            <a:r>
              <a:rPr lang="en-US" altLang="zh-CN" sz="2800" b="0" dirty="0"/>
              <a:t>)</a:t>
            </a:r>
            <a:r>
              <a:rPr lang="zh-CN" altLang="en-US" sz="2800" b="0" dirty="0"/>
              <a:t>到</a:t>
            </a:r>
            <a:r>
              <a:rPr lang="en-US" altLang="zh-CN" sz="2800" b="0" dirty="0"/>
              <a:t>(</a:t>
            </a:r>
            <a:r>
              <a:rPr lang="en-US" altLang="zh-CN" sz="2800" b="0" dirty="0" err="1"/>
              <a:t>x+dx</a:t>
            </a:r>
            <a:r>
              <a:rPr lang="en-US" altLang="zh-CN" sz="2800" b="0" dirty="0"/>
              <a:t>, </a:t>
            </a:r>
            <a:r>
              <a:rPr lang="en-US" altLang="zh-CN" sz="2800" b="0" dirty="0" err="1"/>
              <a:t>y+dy</a:t>
            </a:r>
            <a:r>
              <a:rPr lang="en-US" altLang="zh-CN" sz="2800" b="0" dirty="0"/>
              <a:t>)</a:t>
            </a:r>
            <a:r>
              <a:rPr lang="zh-CN" altLang="en-US" sz="2800" b="0" dirty="0"/>
              <a:t>画一条直线</a:t>
            </a:r>
            <a:endParaRPr lang="en-US" altLang="zh-CN" sz="2800" b="0" dirty="0"/>
          </a:p>
          <a:p>
            <a:pPr marL="800100" lvl="1" indent="-342900" algn="just">
              <a:lnSpc>
                <a:spcPct val="85000"/>
              </a:lnSpc>
              <a:spcAft>
                <a:spcPct val="50000"/>
              </a:spcAft>
              <a:buFontTx/>
              <a:buChar char="•"/>
            </a:pPr>
            <a:r>
              <a:rPr lang="zh-CN" altLang="en-US" sz="2800" b="0" dirty="0"/>
              <a:t>画完直线后，画笔当前位置移到</a:t>
            </a:r>
            <a:r>
              <a:rPr lang="en-US" altLang="zh-CN" sz="2800" b="0" dirty="0"/>
              <a:t>(</a:t>
            </a:r>
            <a:r>
              <a:rPr lang="en-US" altLang="zh-CN" sz="2800" b="0" dirty="0" err="1"/>
              <a:t>x+dx,y+dy</a:t>
            </a:r>
            <a:r>
              <a:rPr lang="en-US" altLang="zh-CN" sz="2800" b="0" dirty="0"/>
              <a:t>)</a:t>
            </a:r>
            <a:r>
              <a:rPr lang="zh-CN" altLang="en-US" sz="2800" b="0" dirty="0"/>
              <a:t>。</a:t>
            </a:r>
            <a:endParaRPr lang="en-US" altLang="zh-CN" sz="2800" b="0" dirty="0"/>
          </a:p>
          <a:p>
            <a:pPr marL="342900" indent="-342900" algn="just">
              <a:lnSpc>
                <a:spcPct val="85000"/>
              </a:lnSpc>
              <a:spcAft>
                <a:spcPct val="50000"/>
              </a:spcAft>
              <a:buFontTx/>
              <a:buChar char="•"/>
            </a:pPr>
            <a:r>
              <a:rPr lang="zh-CN" altLang="en-US" sz="2800" b="0" dirty="0"/>
              <a:t>例：画一个矩形：</a:t>
            </a:r>
            <a:endParaRPr lang="en-US" altLang="zh-CN" sz="2800" b="0" dirty="0"/>
          </a:p>
          <a:p>
            <a:pPr algn="just">
              <a:lnSpc>
                <a:spcPct val="85000"/>
              </a:lnSpc>
              <a:spcAft>
                <a:spcPct val="50000"/>
              </a:spcAft>
            </a:pPr>
            <a:endParaRPr lang="en-US" altLang="zh-CN" sz="2800" b="0" dirty="0"/>
          </a:p>
          <a:p>
            <a:pPr marL="342900" indent="-342900" algn="just">
              <a:lnSpc>
                <a:spcPct val="85000"/>
              </a:lnSpc>
              <a:spcAft>
                <a:spcPct val="50000"/>
              </a:spcAft>
              <a:buFontTx/>
              <a:buChar char="•"/>
            </a:pPr>
            <a:endParaRPr lang="en-US" altLang="zh-CN" sz="2800" b="0" dirty="0"/>
          </a:p>
        </p:txBody>
      </p:sp>
      <p:sp>
        <p:nvSpPr>
          <p:cNvPr id="2" name="文本框 1"/>
          <p:cNvSpPr txBox="1"/>
          <p:nvPr/>
        </p:nvSpPr>
        <p:spPr>
          <a:xfrm>
            <a:off x="6888088" y="5013176"/>
            <a:ext cx="2635658" cy="1631216"/>
          </a:xfrm>
          <a:prstGeom prst="rect">
            <a:avLst/>
          </a:prstGeom>
          <a:noFill/>
        </p:spPr>
        <p:txBody>
          <a:bodyPr wrap="none" rtlCol="0">
            <a:spAutoFit/>
          </a:bodyPr>
          <a:lstStyle/>
          <a:p>
            <a:r>
              <a:rPr kumimoji="1" lang="en-US" altLang="zh-CN" sz="2000" dirty="0" err="1">
                <a:solidFill>
                  <a:srgbClr val="FF0000"/>
                </a:solidFill>
                <a:latin typeface="Microsoft YaHei" panose="020B0503020204020204" pitchFamily="34" charset="-122"/>
                <a:ea typeface="Microsoft YaHei" panose="020B0503020204020204" pitchFamily="34" charset="-122"/>
              </a:rPr>
              <a:t>MovePen</a:t>
            </a:r>
            <a:r>
              <a:rPr kumimoji="1" lang="en-US" altLang="zh-CN" sz="2000" dirty="0">
                <a:solidFill>
                  <a:srgbClr val="FF0000"/>
                </a:solidFill>
                <a:latin typeface="Microsoft YaHei" panose="020B0503020204020204" pitchFamily="34" charset="-122"/>
                <a:ea typeface="Microsoft YaHei" panose="020B0503020204020204" pitchFamily="34" charset="-122"/>
              </a:rPr>
              <a:t>(0.5, 0.5);</a:t>
            </a:r>
          </a:p>
          <a:p>
            <a:r>
              <a:rPr kumimoji="1" lang="en-US" altLang="zh-CN" sz="2000" dirty="0" err="1">
                <a:solidFill>
                  <a:srgbClr val="FF0000"/>
                </a:solidFill>
                <a:latin typeface="Microsoft YaHei" panose="020B0503020204020204" pitchFamily="34" charset="-122"/>
                <a:ea typeface="Microsoft YaHei" panose="020B0503020204020204" pitchFamily="34" charset="-122"/>
              </a:rPr>
              <a:t>DrawLine</a:t>
            </a:r>
            <a:r>
              <a:rPr kumimoji="1" lang="en-US" altLang="zh-CN" sz="2000" dirty="0">
                <a:solidFill>
                  <a:srgbClr val="FF0000"/>
                </a:solidFill>
                <a:latin typeface="Microsoft YaHei" panose="020B0503020204020204" pitchFamily="34" charset="-122"/>
                <a:ea typeface="Microsoft YaHei" panose="020B0503020204020204" pitchFamily="34" charset="-122"/>
              </a:rPr>
              <a:t>(0.0, 1.0);</a:t>
            </a:r>
          </a:p>
          <a:p>
            <a:r>
              <a:rPr kumimoji="1" lang="en-US" altLang="zh-CN" sz="2000" dirty="0" err="1">
                <a:solidFill>
                  <a:srgbClr val="FF0000"/>
                </a:solidFill>
                <a:latin typeface="Microsoft YaHei" panose="020B0503020204020204" pitchFamily="34" charset="-122"/>
                <a:ea typeface="Microsoft YaHei" panose="020B0503020204020204" pitchFamily="34" charset="-122"/>
              </a:rPr>
              <a:t>DrawLine</a:t>
            </a:r>
            <a:r>
              <a:rPr kumimoji="1" lang="en-US" altLang="zh-CN" sz="2000" dirty="0">
                <a:solidFill>
                  <a:srgbClr val="FF0000"/>
                </a:solidFill>
                <a:latin typeface="Microsoft YaHei" panose="020B0503020204020204" pitchFamily="34" charset="-122"/>
                <a:ea typeface="Microsoft YaHei" panose="020B0503020204020204" pitchFamily="34" charset="-122"/>
              </a:rPr>
              <a:t>(1.0,0.0);</a:t>
            </a:r>
          </a:p>
          <a:p>
            <a:r>
              <a:rPr kumimoji="1" lang="en-US" altLang="zh-CN" sz="2000" dirty="0" err="1">
                <a:solidFill>
                  <a:srgbClr val="FF0000"/>
                </a:solidFill>
                <a:latin typeface="Microsoft YaHei" panose="020B0503020204020204" pitchFamily="34" charset="-122"/>
                <a:ea typeface="Microsoft YaHei" panose="020B0503020204020204" pitchFamily="34" charset="-122"/>
              </a:rPr>
              <a:t>DrawLine</a:t>
            </a:r>
            <a:r>
              <a:rPr kumimoji="1" lang="en-US" altLang="zh-CN" sz="2000" dirty="0">
                <a:solidFill>
                  <a:srgbClr val="FF0000"/>
                </a:solidFill>
                <a:latin typeface="Microsoft YaHei" panose="020B0503020204020204" pitchFamily="34" charset="-122"/>
                <a:ea typeface="Microsoft YaHei" panose="020B0503020204020204" pitchFamily="34" charset="-122"/>
              </a:rPr>
              <a:t>(0.0,-1.0);</a:t>
            </a:r>
          </a:p>
          <a:p>
            <a:r>
              <a:rPr kumimoji="1" lang="en-US" altLang="zh-CN" sz="2000" dirty="0" err="1">
                <a:solidFill>
                  <a:srgbClr val="FF0000"/>
                </a:solidFill>
                <a:latin typeface="Microsoft YaHei" panose="020B0503020204020204" pitchFamily="34" charset="-122"/>
                <a:ea typeface="Microsoft YaHei" panose="020B0503020204020204" pitchFamily="34" charset="-122"/>
              </a:rPr>
              <a:t>DrawLine</a:t>
            </a:r>
            <a:r>
              <a:rPr kumimoji="1" lang="en-US" altLang="zh-CN" sz="2000" dirty="0">
                <a:solidFill>
                  <a:srgbClr val="FF0000"/>
                </a:solidFill>
                <a:latin typeface="Microsoft YaHei" panose="020B0503020204020204" pitchFamily="34" charset="-122"/>
                <a:ea typeface="Microsoft YaHei" panose="020B0503020204020204" pitchFamily="34" charset="-122"/>
              </a:rPr>
              <a:t>(-1.0,0.0);</a:t>
            </a:r>
            <a:endParaRPr kumimoji="1" lang="zh-CN" altLang="en-US"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664210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95400" y="390156"/>
            <a:ext cx="9972600" cy="1048544"/>
          </a:xfrm>
          <a:noFill/>
        </p:spPr>
        <p:txBody>
          <a:bodyPr/>
          <a:lstStyle/>
          <a:p>
            <a:r>
              <a:rPr lang="zh-CN" altLang="en-US" sz="4000" dirty="0">
                <a:latin typeface="Arial" charset="0"/>
                <a:ea typeface="宋体" charset="0"/>
              </a:rPr>
              <a:t>绘制圆与圆弧</a:t>
            </a:r>
            <a:endParaRPr lang="en-US" altLang="zh-CN" sz="4000" dirty="0">
              <a:latin typeface="Arial" charset="0"/>
              <a:ea typeface="宋体" charset="0"/>
            </a:endParaRPr>
          </a:p>
        </p:txBody>
      </p:sp>
      <p:sp>
        <p:nvSpPr>
          <p:cNvPr id="10243" name="Rectangle 3"/>
          <p:cNvSpPr>
            <a:spLocks noChangeArrowheads="1"/>
          </p:cNvSpPr>
          <p:nvPr/>
        </p:nvSpPr>
        <p:spPr bwMode="auto">
          <a:xfrm>
            <a:off x="191344" y="1859112"/>
            <a:ext cx="11809312"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lnSpc>
                <a:spcPct val="85000"/>
              </a:lnSpc>
              <a:spcAft>
                <a:spcPct val="50000"/>
              </a:spcAft>
            </a:pPr>
            <a:r>
              <a:rPr lang="zh-CN" altLang="en-US" sz="4400" dirty="0">
                <a:solidFill>
                  <a:srgbClr val="0432FF"/>
                </a:solidFill>
              </a:rPr>
              <a:t>             </a:t>
            </a:r>
            <a:r>
              <a:rPr lang="en-US" altLang="zh-CN" sz="4400" dirty="0" err="1">
                <a:solidFill>
                  <a:srgbClr val="0432FF"/>
                </a:solidFill>
              </a:rPr>
              <a:t>DrawArc</a:t>
            </a:r>
            <a:r>
              <a:rPr lang="en-US" altLang="zh-CN" sz="4400" dirty="0">
                <a:solidFill>
                  <a:srgbClr val="0432FF"/>
                </a:solidFill>
              </a:rPr>
              <a:t>(r, start, sweep)</a:t>
            </a:r>
            <a:endParaRPr lang="en-US" altLang="zh-CN" sz="4400" b="0" dirty="0">
              <a:solidFill>
                <a:srgbClr val="0432FF"/>
              </a:solidFill>
            </a:endParaRPr>
          </a:p>
          <a:p>
            <a:pPr marL="342900" indent="-342900" algn="just">
              <a:lnSpc>
                <a:spcPct val="85000"/>
              </a:lnSpc>
              <a:spcAft>
                <a:spcPct val="50000"/>
              </a:spcAft>
              <a:buFontTx/>
              <a:buChar char="•"/>
            </a:pPr>
            <a:r>
              <a:rPr lang="zh-CN" altLang="en-US" sz="2800" b="0" dirty="0"/>
              <a:t>以画笔当前位置作为圆弧所在圆的</a:t>
            </a:r>
            <a:r>
              <a:rPr lang="en-US" altLang="zh-CN" sz="2800" b="0" dirty="0"/>
              <a:t>X</a:t>
            </a:r>
            <a:r>
              <a:rPr lang="zh-CN" altLang="en-US" sz="2800" b="0" dirty="0"/>
              <a:t>轴上右起点，画一段圆弧</a:t>
            </a:r>
            <a:r>
              <a:rPr lang="en-US" altLang="zh-CN" sz="2800" b="0" dirty="0"/>
              <a:t>. </a:t>
            </a:r>
          </a:p>
          <a:p>
            <a:pPr marL="342900" indent="-342900" algn="just">
              <a:lnSpc>
                <a:spcPct val="85000"/>
              </a:lnSpc>
              <a:spcAft>
                <a:spcPct val="50000"/>
              </a:spcAft>
              <a:buFontTx/>
              <a:buChar char="•"/>
            </a:pPr>
            <a:r>
              <a:rPr lang="zh-CN" altLang="en-US" sz="2800" b="0" dirty="0"/>
              <a:t>圆弧的半径为</a:t>
            </a:r>
            <a:r>
              <a:rPr lang="en-US" altLang="zh-CN" sz="2800" b="0" dirty="0"/>
              <a:t>r, </a:t>
            </a:r>
            <a:r>
              <a:rPr lang="zh-CN" altLang="en-US" sz="2800" b="0" dirty="0"/>
              <a:t>起始角度为</a:t>
            </a:r>
            <a:r>
              <a:rPr lang="en-US" altLang="zh-CN" sz="2800" b="0" dirty="0"/>
              <a:t>start</a:t>
            </a:r>
            <a:r>
              <a:rPr lang="zh-CN" altLang="en-US" sz="2800" b="0" dirty="0"/>
              <a:t>（单位：度，相对于</a:t>
            </a:r>
            <a:r>
              <a:rPr lang="en-US" altLang="zh-CN" sz="2800" b="0" dirty="0"/>
              <a:t>X</a:t>
            </a:r>
            <a:r>
              <a:rPr lang="zh-CN" altLang="en-US" sz="2800" b="0" dirty="0"/>
              <a:t>轴方向逆时针为正）</a:t>
            </a:r>
            <a:r>
              <a:rPr lang="en-US" altLang="zh-CN" sz="2800" b="0" dirty="0"/>
              <a:t>, </a:t>
            </a:r>
            <a:r>
              <a:rPr lang="zh-CN" altLang="en-US" sz="2800" b="0" dirty="0"/>
              <a:t>弧度为</a:t>
            </a:r>
            <a:r>
              <a:rPr lang="en-US" altLang="zh-CN" sz="2800" b="0" dirty="0"/>
              <a:t>sweep. </a:t>
            </a:r>
          </a:p>
          <a:p>
            <a:pPr marL="342900" indent="-342900" algn="just">
              <a:lnSpc>
                <a:spcPct val="85000"/>
              </a:lnSpc>
              <a:spcAft>
                <a:spcPct val="50000"/>
              </a:spcAft>
              <a:buFontTx/>
              <a:buChar char="•"/>
            </a:pPr>
            <a:r>
              <a:rPr lang="zh-CN" altLang="en-US" sz="2800" b="0" dirty="0"/>
              <a:t>画圆：弧度为</a:t>
            </a:r>
            <a:r>
              <a:rPr lang="en-US" altLang="zh-CN" sz="2800" b="0" dirty="0"/>
              <a:t>360.</a:t>
            </a:r>
          </a:p>
          <a:p>
            <a:pPr marL="342900" indent="-342900" algn="just">
              <a:lnSpc>
                <a:spcPct val="85000"/>
              </a:lnSpc>
              <a:spcAft>
                <a:spcPct val="50000"/>
              </a:spcAft>
              <a:buFontTx/>
              <a:buChar char="•"/>
            </a:pPr>
            <a:r>
              <a:rPr lang="zh-CN" altLang="en-US" sz="2800" b="0" dirty="0"/>
              <a:t>例：画一个圆</a:t>
            </a:r>
            <a:r>
              <a:rPr lang="en-US" altLang="zh-CN" sz="2800" b="0" dirty="0"/>
              <a:t>(</a:t>
            </a:r>
            <a:r>
              <a:rPr lang="zh-CN" altLang="en-US" sz="2800" b="0" dirty="0"/>
              <a:t>半径为</a:t>
            </a:r>
            <a:r>
              <a:rPr lang="en-US" altLang="zh-CN" sz="2800" b="0" dirty="0"/>
              <a:t>1</a:t>
            </a:r>
            <a:r>
              <a:rPr lang="zh-CN" altLang="en-US" sz="2800" b="0" dirty="0"/>
              <a:t>，起始角度</a:t>
            </a:r>
            <a:r>
              <a:rPr lang="en-US" altLang="zh-CN" sz="2800" b="0" dirty="0"/>
              <a:t>0</a:t>
            </a:r>
            <a:r>
              <a:rPr lang="zh-CN" altLang="en-US" sz="2800" b="0" dirty="0"/>
              <a:t>，度数为</a:t>
            </a:r>
            <a:r>
              <a:rPr lang="en-US" altLang="zh-CN" sz="2800" b="0" dirty="0"/>
              <a:t>360)</a:t>
            </a:r>
          </a:p>
          <a:p>
            <a:pPr marL="800100" lvl="1" indent="-342900" algn="just">
              <a:lnSpc>
                <a:spcPct val="85000"/>
              </a:lnSpc>
              <a:spcAft>
                <a:spcPct val="50000"/>
              </a:spcAft>
              <a:buFontTx/>
              <a:buChar char="•"/>
            </a:pPr>
            <a:r>
              <a:rPr lang="en-US" altLang="zh-CN" sz="2800" b="0" dirty="0" err="1">
                <a:solidFill>
                  <a:srgbClr val="FF0000"/>
                </a:solidFill>
              </a:rPr>
              <a:t>DrawArc</a:t>
            </a:r>
            <a:r>
              <a:rPr lang="en-US" altLang="zh-CN" sz="2800" b="0" dirty="0">
                <a:solidFill>
                  <a:srgbClr val="FF0000"/>
                </a:solidFill>
              </a:rPr>
              <a:t>(1,0,360); </a:t>
            </a:r>
          </a:p>
          <a:p>
            <a:pPr marL="342900" indent="-342900" algn="just">
              <a:lnSpc>
                <a:spcPct val="85000"/>
              </a:lnSpc>
              <a:spcAft>
                <a:spcPct val="50000"/>
              </a:spcAft>
              <a:buFontTx/>
              <a:buChar char="•"/>
            </a:pPr>
            <a:endParaRPr lang="en-US" altLang="zh-CN" sz="2800" b="0" dirty="0"/>
          </a:p>
        </p:txBody>
      </p:sp>
    </p:spTree>
    <p:extLst>
      <p:ext uri="{BB962C8B-B14F-4D97-AF65-F5344CB8AC3E}">
        <p14:creationId xmlns:p14="http://schemas.microsoft.com/office/powerpoint/2010/main" val="146642105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76200"/>
            <a:ext cx="10044608" cy="1143000"/>
          </a:xfrm>
          <a:noFill/>
        </p:spPr>
        <p:txBody>
          <a:bodyPr/>
          <a:lstStyle/>
          <a:p>
            <a:r>
              <a:rPr lang="zh-CN" altLang="en-US" sz="4000" dirty="0">
                <a:latin typeface="Arial" charset="0"/>
                <a:ea typeface="宋体" charset="0"/>
              </a:rPr>
              <a:t>绘制文本</a:t>
            </a:r>
            <a:endParaRPr lang="en-US" altLang="zh-CN" sz="4000" dirty="0">
              <a:latin typeface="Arial" charset="0"/>
              <a:ea typeface="宋体" charset="0"/>
            </a:endParaRPr>
          </a:p>
        </p:txBody>
      </p:sp>
      <p:sp>
        <p:nvSpPr>
          <p:cNvPr id="10243" name="Rectangle 3"/>
          <p:cNvSpPr>
            <a:spLocks noChangeArrowheads="1"/>
          </p:cNvSpPr>
          <p:nvPr/>
        </p:nvSpPr>
        <p:spPr bwMode="auto">
          <a:xfrm>
            <a:off x="335360" y="1234672"/>
            <a:ext cx="11521280"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t>常用的</a:t>
            </a:r>
            <a:r>
              <a:rPr lang="en-US" altLang="zh-CN" sz="2800" b="0" dirty="0" err="1"/>
              <a:t>printf</a:t>
            </a:r>
            <a:r>
              <a:rPr lang="zh-CN" altLang="en-US" sz="2800" b="0" dirty="0"/>
              <a:t>用于标准输出（控制台窗口）输出格式化数据，不能用于在图形窗口输出文本。</a:t>
            </a:r>
            <a:endParaRPr lang="en-US" altLang="zh-CN" sz="2800" b="0" dirty="0"/>
          </a:p>
          <a:p>
            <a:pPr marL="342900" indent="-342900" algn="just">
              <a:lnSpc>
                <a:spcPct val="85000"/>
              </a:lnSpc>
              <a:spcAft>
                <a:spcPct val="50000"/>
              </a:spcAft>
              <a:buFontTx/>
              <a:buChar char="•"/>
            </a:pPr>
            <a:r>
              <a:rPr lang="zh-CN" altLang="en-US" sz="2800" b="0" dirty="0"/>
              <a:t>图形库提供了专门用于图形窗口输出文本的函数</a:t>
            </a:r>
            <a:r>
              <a:rPr lang="en-US" altLang="zh-CN" sz="2800" b="0" dirty="0"/>
              <a:t>:</a:t>
            </a:r>
          </a:p>
          <a:p>
            <a:pPr lvl="1" algn="just">
              <a:lnSpc>
                <a:spcPct val="85000"/>
              </a:lnSpc>
              <a:spcAft>
                <a:spcPct val="50000"/>
              </a:spcAft>
            </a:pPr>
            <a:r>
              <a:rPr lang="en-US" altLang="zh-CN" sz="4800" dirty="0" err="1">
                <a:solidFill>
                  <a:srgbClr val="0432FF"/>
                </a:solidFill>
              </a:rPr>
              <a:t>DrawTextString</a:t>
            </a:r>
            <a:r>
              <a:rPr lang="en-US" altLang="zh-CN" sz="4800" dirty="0">
                <a:solidFill>
                  <a:srgbClr val="0432FF"/>
                </a:solidFill>
              </a:rPr>
              <a:t>(string);</a:t>
            </a:r>
          </a:p>
          <a:p>
            <a:pPr marL="800100" lvl="1" indent="-342900" algn="just">
              <a:lnSpc>
                <a:spcPct val="85000"/>
              </a:lnSpc>
              <a:spcAft>
                <a:spcPct val="50000"/>
              </a:spcAft>
              <a:buFontTx/>
              <a:buChar char="•"/>
            </a:pPr>
            <a:r>
              <a:rPr lang="zh-CN" altLang="en-US" sz="2800" b="0" dirty="0"/>
              <a:t>从当前位置开始输出文本（字符串）</a:t>
            </a:r>
            <a:r>
              <a:rPr lang="en-US" altLang="zh-CN" sz="2800" b="0" dirty="0"/>
              <a:t>string</a:t>
            </a:r>
          </a:p>
          <a:p>
            <a:pPr marL="800100" lvl="1" indent="-342900" algn="just">
              <a:lnSpc>
                <a:spcPct val="85000"/>
              </a:lnSpc>
              <a:spcAft>
                <a:spcPct val="50000"/>
              </a:spcAft>
              <a:buFontTx/>
              <a:buChar char="•"/>
            </a:pPr>
            <a:r>
              <a:rPr lang="en-US" altLang="zh-CN" sz="2800" b="0" dirty="0"/>
              <a:t>string </a:t>
            </a:r>
            <a:r>
              <a:rPr lang="zh-CN" altLang="en-US" sz="2800" b="0" dirty="0"/>
              <a:t>是字符串指针。</a:t>
            </a:r>
            <a:endParaRPr lang="en-US" altLang="zh-CN" sz="2800" b="0" dirty="0"/>
          </a:p>
          <a:p>
            <a:pPr marL="800100" lvl="1" indent="-342900" algn="just">
              <a:lnSpc>
                <a:spcPct val="85000"/>
              </a:lnSpc>
              <a:spcAft>
                <a:spcPct val="50000"/>
              </a:spcAft>
              <a:buFontTx/>
              <a:buChar char="•"/>
            </a:pPr>
            <a:endParaRPr lang="en-US" altLang="zh-CN" sz="2800" b="0" dirty="0"/>
          </a:p>
          <a:p>
            <a:pPr marL="800100" lvl="1" indent="-342900" algn="just">
              <a:lnSpc>
                <a:spcPct val="85000"/>
              </a:lnSpc>
              <a:spcAft>
                <a:spcPct val="50000"/>
              </a:spcAft>
              <a:buFontTx/>
              <a:buChar char="•"/>
            </a:pPr>
            <a:r>
              <a:rPr lang="en-US" altLang="zh-CN" sz="2800" b="0" dirty="0" err="1"/>
              <a:t>DrawTextString</a:t>
            </a:r>
            <a:r>
              <a:rPr lang="en-US" altLang="zh-CN" sz="2800" b="0" dirty="0"/>
              <a:t>(“Hello!”);</a:t>
            </a:r>
          </a:p>
        </p:txBody>
      </p:sp>
    </p:spTree>
    <p:extLst>
      <p:ext uri="{BB962C8B-B14F-4D97-AF65-F5344CB8AC3E}">
        <p14:creationId xmlns:p14="http://schemas.microsoft.com/office/powerpoint/2010/main" val="34532492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79376" y="76200"/>
            <a:ext cx="10188624" cy="1143000"/>
          </a:xfrm>
          <a:noFill/>
        </p:spPr>
        <p:txBody>
          <a:bodyPr/>
          <a:lstStyle/>
          <a:p>
            <a:r>
              <a:rPr lang="en-US" altLang="zh-CN" sz="4000" dirty="0" err="1">
                <a:latin typeface="Arial" charset="0"/>
                <a:ea typeface="宋体" charset="0"/>
              </a:rPr>
              <a:t>sprintf</a:t>
            </a:r>
            <a:endParaRPr lang="en-US" altLang="zh-CN" sz="4000" dirty="0">
              <a:latin typeface="Arial" charset="0"/>
              <a:ea typeface="宋体" charset="0"/>
            </a:endParaRPr>
          </a:p>
        </p:txBody>
      </p:sp>
      <p:sp>
        <p:nvSpPr>
          <p:cNvPr id="10243" name="Rectangle 3"/>
          <p:cNvSpPr>
            <a:spLocks noChangeArrowheads="1"/>
          </p:cNvSpPr>
          <p:nvPr/>
        </p:nvSpPr>
        <p:spPr bwMode="auto">
          <a:xfrm>
            <a:off x="119336" y="1155700"/>
            <a:ext cx="11881320"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lvl="1" indent="-342900" algn="just">
              <a:lnSpc>
                <a:spcPct val="85000"/>
              </a:lnSpc>
              <a:spcAft>
                <a:spcPct val="50000"/>
              </a:spcAft>
              <a:buFontTx/>
              <a:buChar char="•"/>
            </a:pPr>
            <a:r>
              <a:rPr lang="en-US" altLang="zh-CN" sz="2800" b="0" dirty="0" err="1"/>
              <a:t>DrawTextString</a:t>
            </a:r>
            <a:r>
              <a:rPr lang="en-US" altLang="zh-CN" sz="2800" b="0" dirty="0"/>
              <a:t>()</a:t>
            </a:r>
            <a:r>
              <a:rPr lang="zh-CN" altLang="en-US" sz="2800" b="0" dirty="0"/>
              <a:t>函数只能输出文本（字符串），不能直接输出格式化数据。</a:t>
            </a:r>
            <a:endParaRPr lang="en-US" altLang="zh-CN" sz="2800" b="0" dirty="0"/>
          </a:p>
          <a:p>
            <a:pPr marL="342900" indent="-342900" algn="just">
              <a:lnSpc>
                <a:spcPct val="85000"/>
              </a:lnSpc>
              <a:spcAft>
                <a:spcPct val="50000"/>
              </a:spcAft>
              <a:buFontTx/>
              <a:buChar char="•"/>
            </a:pPr>
            <a:r>
              <a:rPr lang="zh-CN" altLang="en-US" sz="2800" b="0" dirty="0"/>
              <a:t>函数</a:t>
            </a:r>
            <a:r>
              <a:rPr lang="en-US" altLang="zh-CN" sz="2800" b="0" dirty="0" err="1"/>
              <a:t>sprintf</a:t>
            </a:r>
            <a:r>
              <a:rPr lang="en-US" altLang="zh-CN" sz="2800" b="0" dirty="0"/>
              <a:t>()</a:t>
            </a:r>
            <a:r>
              <a:rPr lang="zh-CN" altLang="en-US" sz="2800" b="0" dirty="0"/>
              <a:t>可将格式化数据输出到一个缓冲区中，形成一个字符串</a:t>
            </a:r>
            <a:r>
              <a:rPr lang="en-US" altLang="zh-CN" sz="2800" b="0" dirty="0"/>
              <a:t>:</a:t>
            </a:r>
          </a:p>
          <a:p>
            <a:pPr lvl="1" algn="just">
              <a:lnSpc>
                <a:spcPct val="85000"/>
              </a:lnSpc>
              <a:spcAft>
                <a:spcPct val="50000"/>
              </a:spcAft>
            </a:pPr>
            <a:r>
              <a:rPr lang="en-US" altLang="zh-CN" sz="4000" dirty="0" err="1">
                <a:solidFill>
                  <a:srgbClr val="0432FF"/>
                </a:solidFill>
              </a:rPr>
              <a:t>sprintf</a:t>
            </a:r>
            <a:r>
              <a:rPr lang="en-US" altLang="zh-CN" sz="4000" dirty="0">
                <a:solidFill>
                  <a:srgbClr val="0432FF"/>
                </a:solidFill>
              </a:rPr>
              <a:t>(string, “format string”, values…);</a:t>
            </a:r>
            <a:endParaRPr lang="en-US" altLang="zh-CN" sz="2800" dirty="0">
              <a:solidFill>
                <a:srgbClr val="0432FF"/>
              </a:solidFill>
            </a:endParaRPr>
          </a:p>
          <a:p>
            <a:pPr marL="342900" indent="-342900" algn="just">
              <a:lnSpc>
                <a:spcPct val="85000"/>
              </a:lnSpc>
              <a:spcAft>
                <a:spcPct val="50000"/>
              </a:spcAft>
              <a:buFontTx/>
              <a:buChar char="•"/>
            </a:pPr>
            <a:r>
              <a:rPr lang="en-US" altLang="zh-CN" sz="2800" b="0" dirty="0" err="1"/>
              <a:t>sprintf</a:t>
            </a:r>
            <a:r>
              <a:rPr lang="en-US" altLang="zh-CN" sz="2800" b="0" dirty="0"/>
              <a:t>()</a:t>
            </a:r>
            <a:r>
              <a:rPr lang="zh-CN" altLang="en-US" sz="2800" b="0" dirty="0"/>
              <a:t>的用法同</a:t>
            </a:r>
            <a:r>
              <a:rPr lang="en-US" altLang="zh-CN" sz="2800" b="0" dirty="0" err="1"/>
              <a:t>printf</a:t>
            </a:r>
            <a:r>
              <a:rPr lang="en-US" altLang="zh-CN" sz="2800" b="0" dirty="0"/>
              <a:t>():</a:t>
            </a:r>
          </a:p>
          <a:p>
            <a:pPr marL="342900" indent="-342900" algn="just">
              <a:lnSpc>
                <a:spcPct val="85000"/>
              </a:lnSpc>
              <a:spcAft>
                <a:spcPct val="50000"/>
              </a:spcAft>
              <a:buFontTx/>
              <a:buChar char="•"/>
            </a:pPr>
            <a:r>
              <a:rPr lang="en-US" altLang="zh-CN" sz="2800" b="0" dirty="0" err="1"/>
              <a:t>printf</a:t>
            </a:r>
            <a:r>
              <a:rPr lang="zh-CN" altLang="en-US" sz="2800" b="0" dirty="0"/>
              <a:t>将结果输出到标准输出设备上（显示终端）</a:t>
            </a:r>
            <a:endParaRPr lang="en-US" altLang="zh-CN" sz="2800" b="0" dirty="0"/>
          </a:p>
          <a:p>
            <a:pPr marL="342900" indent="-342900" algn="just">
              <a:lnSpc>
                <a:spcPct val="85000"/>
              </a:lnSpc>
              <a:spcAft>
                <a:spcPct val="50000"/>
              </a:spcAft>
              <a:buFontTx/>
              <a:buChar char="•"/>
            </a:pPr>
            <a:r>
              <a:rPr lang="en-US" altLang="zh-CN" sz="2800" b="0" dirty="0" err="1"/>
              <a:t>sprintf</a:t>
            </a:r>
            <a:r>
              <a:rPr lang="zh-CN" altLang="en-US" sz="2800" b="0" dirty="0"/>
              <a:t>将结果输出（保存）到内存缓冲区</a:t>
            </a:r>
            <a:r>
              <a:rPr lang="en-US" altLang="zh-CN" sz="2800" b="0" dirty="0"/>
              <a:t>string</a:t>
            </a:r>
            <a:r>
              <a:rPr lang="zh-CN" altLang="en-US" sz="2800" b="0" dirty="0"/>
              <a:t>中</a:t>
            </a:r>
            <a:endParaRPr lang="en-US" altLang="zh-CN" sz="2800" b="0" dirty="0"/>
          </a:p>
          <a:p>
            <a:pPr marL="342900" indent="-342900" algn="just">
              <a:lnSpc>
                <a:spcPct val="85000"/>
              </a:lnSpc>
              <a:spcAft>
                <a:spcPct val="50000"/>
              </a:spcAft>
              <a:buFontTx/>
              <a:buChar char="•"/>
            </a:pPr>
            <a:r>
              <a:rPr lang="zh-CN" altLang="en-US" sz="2800" b="0" dirty="0"/>
              <a:t>例</a:t>
            </a:r>
            <a:r>
              <a:rPr lang="en-US" altLang="zh-CN" sz="2800" b="0" dirty="0"/>
              <a:t>: </a:t>
            </a:r>
            <a:r>
              <a:rPr lang="en-US" altLang="zh-CN" sz="2800" b="0" dirty="0" err="1"/>
              <a:t>int</a:t>
            </a:r>
            <a:r>
              <a:rPr lang="en-US" altLang="zh-CN" sz="2800" b="0" dirty="0"/>
              <a:t> age=15; char s[100];</a:t>
            </a:r>
          </a:p>
          <a:p>
            <a:pPr marL="342900" indent="-342900" algn="just">
              <a:lnSpc>
                <a:spcPct val="85000"/>
              </a:lnSpc>
              <a:spcAft>
                <a:spcPct val="50000"/>
              </a:spcAft>
              <a:buFontTx/>
              <a:buChar char="•"/>
            </a:pPr>
            <a:r>
              <a:rPr lang="en-US" altLang="zh-CN" sz="2800" b="0" dirty="0"/>
              <a:t>      sprint(</a:t>
            </a:r>
            <a:r>
              <a:rPr lang="en-US" altLang="zh-CN" sz="2800" b="0" dirty="0" err="1"/>
              <a:t>s,”He</a:t>
            </a:r>
            <a:r>
              <a:rPr lang="en-US" altLang="zh-CN" sz="2800" b="0" dirty="0"/>
              <a:t> is %d years </a:t>
            </a:r>
            <a:r>
              <a:rPr lang="en-US" altLang="zh-CN" sz="2800" b="0" dirty="0" err="1"/>
              <a:t>old!”,age</a:t>
            </a:r>
            <a:r>
              <a:rPr lang="en-US" altLang="zh-CN" sz="2800" b="0" dirty="0"/>
              <a:t>);</a:t>
            </a:r>
          </a:p>
          <a:p>
            <a:pPr marL="342900" indent="-342900" algn="just">
              <a:lnSpc>
                <a:spcPct val="85000"/>
              </a:lnSpc>
              <a:spcAft>
                <a:spcPct val="50000"/>
              </a:spcAft>
              <a:buFontTx/>
              <a:buChar char="•"/>
            </a:pPr>
            <a:r>
              <a:rPr lang="en-US" altLang="zh-CN" sz="2800" b="0" dirty="0"/>
              <a:t>   </a:t>
            </a:r>
            <a:r>
              <a:rPr lang="en-US" altLang="zh-CN" sz="2800" b="0" dirty="0">
                <a:solidFill>
                  <a:srgbClr val="FF0000"/>
                </a:solidFill>
              </a:rPr>
              <a:t>   s</a:t>
            </a:r>
            <a:r>
              <a:rPr lang="zh-CN" altLang="en-US" sz="2800" b="0" dirty="0">
                <a:solidFill>
                  <a:srgbClr val="FF0000"/>
                </a:solidFill>
              </a:rPr>
              <a:t>的内容是字符串“</a:t>
            </a:r>
            <a:r>
              <a:rPr lang="en-US" altLang="zh-CN" sz="2800" b="0" dirty="0">
                <a:solidFill>
                  <a:srgbClr val="FF0000"/>
                </a:solidFill>
              </a:rPr>
              <a:t>He is 15 years old!</a:t>
            </a:r>
            <a:r>
              <a:rPr lang="zh-CN" altLang="en-US" sz="2800" b="0" dirty="0">
                <a:solidFill>
                  <a:srgbClr val="FF0000"/>
                </a:solidFill>
              </a:rPr>
              <a:t>”。</a:t>
            </a:r>
            <a:r>
              <a:rPr lang="en-US" altLang="zh-CN" sz="2800" b="0" dirty="0"/>
              <a:t> </a:t>
            </a:r>
          </a:p>
          <a:p>
            <a:pPr marL="342900" indent="-342900" algn="just">
              <a:lnSpc>
                <a:spcPct val="85000"/>
              </a:lnSpc>
              <a:spcAft>
                <a:spcPct val="50000"/>
              </a:spcAft>
              <a:buFontTx/>
              <a:buChar char="•"/>
            </a:pPr>
            <a:endParaRPr lang="en-US" altLang="zh-CN" sz="2800" b="0" dirty="0"/>
          </a:p>
        </p:txBody>
      </p:sp>
    </p:spTree>
    <p:extLst>
      <p:ext uri="{BB962C8B-B14F-4D97-AF65-F5344CB8AC3E}">
        <p14:creationId xmlns:p14="http://schemas.microsoft.com/office/powerpoint/2010/main" val="388015687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图形库编程基本过程</a:t>
            </a:r>
          </a:p>
        </p:txBody>
      </p:sp>
      <p:sp>
        <p:nvSpPr>
          <p:cNvPr id="3" name="内容占位符 2"/>
          <p:cNvSpPr>
            <a:spLocks noGrp="1"/>
          </p:cNvSpPr>
          <p:nvPr>
            <p:ph idx="1"/>
          </p:nvPr>
        </p:nvSpPr>
        <p:spPr>
          <a:xfrm>
            <a:off x="263352" y="1844824"/>
            <a:ext cx="8350696" cy="4544144"/>
          </a:xfrm>
        </p:spPr>
        <p:txBody>
          <a:bodyPr/>
          <a:lstStyle/>
          <a:p>
            <a:r>
              <a:rPr lang="zh-CN" altLang="en-US" sz="2800" dirty="0"/>
              <a:t>使用</a:t>
            </a:r>
            <a:r>
              <a:rPr lang="en-US" altLang="zh-CN" sz="2800" dirty="0"/>
              <a:t>Graphics</a:t>
            </a:r>
            <a:r>
              <a:rPr lang="zh-CN" altLang="en-US" sz="2800" dirty="0"/>
              <a:t>框架模板</a:t>
            </a:r>
            <a:endParaRPr lang="en-US" altLang="zh-CN" sz="2800" dirty="0"/>
          </a:p>
          <a:p>
            <a:r>
              <a:rPr lang="zh-CN" altLang="en-US" sz="2800" dirty="0"/>
              <a:t>用</a:t>
            </a:r>
            <a:r>
              <a:rPr lang="en-US" altLang="zh-CN" sz="2800" dirty="0"/>
              <a:t>dev</a:t>
            </a:r>
            <a:r>
              <a:rPr lang="zh-CN" altLang="en-US" sz="2800" dirty="0"/>
              <a:t> </a:t>
            </a:r>
            <a:r>
              <a:rPr lang="en-US" altLang="zh-CN" sz="2800" dirty="0"/>
              <a:t>C</a:t>
            </a:r>
            <a:r>
              <a:rPr lang="zh-CN" altLang="en-US" sz="2800" dirty="0"/>
              <a:t>打开</a:t>
            </a:r>
            <a:r>
              <a:rPr lang="en-US" altLang="zh-CN" sz="2800" dirty="0" err="1"/>
              <a:t>graphics.dev</a:t>
            </a:r>
            <a:endParaRPr lang="en-US" altLang="zh-CN" sz="2800" dirty="0"/>
          </a:p>
          <a:p>
            <a:r>
              <a:rPr lang="zh-CN" altLang="en-US" sz="2800" dirty="0"/>
              <a:t>新建源代码文件</a:t>
            </a:r>
            <a:r>
              <a:rPr lang="en-US" altLang="zh-CN" sz="2800" dirty="0"/>
              <a:t>.c</a:t>
            </a:r>
            <a:r>
              <a:rPr lang="zh-CN" altLang="en-US" sz="2800" dirty="0"/>
              <a:t>（如</a:t>
            </a:r>
            <a:r>
              <a:rPr lang="en-US" altLang="zh-CN" sz="2800" dirty="0"/>
              <a:t>gratest1.c</a:t>
            </a:r>
            <a:r>
              <a:rPr lang="zh-CN" altLang="en-US" sz="2800" dirty="0"/>
              <a:t>）</a:t>
            </a:r>
            <a:endParaRPr lang="en-US" altLang="zh-CN" sz="2800" dirty="0"/>
          </a:p>
          <a:p>
            <a:r>
              <a:rPr lang="zh-CN" altLang="en-US" sz="2800" dirty="0"/>
              <a:t>加入到当前工程</a:t>
            </a:r>
            <a:endParaRPr lang="en-US" altLang="zh-CN" sz="2800" dirty="0"/>
          </a:p>
          <a:p>
            <a:r>
              <a:rPr lang="zh-CN" altLang="en-US" sz="2800" dirty="0"/>
              <a:t>修改</a:t>
            </a:r>
            <a:r>
              <a:rPr lang="en-US" altLang="zh-CN" sz="2800" dirty="0" err="1"/>
              <a:t>Makefile.win</a:t>
            </a:r>
            <a:r>
              <a:rPr lang="zh-CN" altLang="en-US" sz="2800" dirty="0"/>
              <a:t>文件</a:t>
            </a:r>
            <a:endParaRPr lang="en-US" altLang="zh-CN" sz="2800" dirty="0"/>
          </a:p>
          <a:p>
            <a:pPr lvl="1"/>
            <a:r>
              <a:rPr lang="zh-CN" altLang="en-US" sz="2400" dirty="0"/>
              <a:t>末尾加入：</a:t>
            </a:r>
            <a:endParaRPr lang="en-US" altLang="zh-CN" sz="2400" dirty="0"/>
          </a:p>
          <a:p>
            <a:pPr lvl="2"/>
            <a:r>
              <a:rPr lang="en-US" altLang="zh-CN" sz="2000" dirty="0"/>
              <a:t>gratest1.o: gratest1.c</a:t>
            </a:r>
          </a:p>
          <a:p>
            <a:pPr lvl="2"/>
            <a:r>
              <a:rPr lang="en-US" altLang="zh-CN" sz="2000" dirty="0"/>
              <a:t>$(CC) -c gratest1.c -o gratest1.o $(CFLAGS)</a:t>
            </a:r>
          </a:p>
          <a:p>
            <a:pPr lvl="1"/>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232" y="1850181"/>
            <a:ext cx="3199797" cy="3456384"/>
          </a:xfrm>
          <a:prstGeom prst="rect">
            <a:avLst/>
          </a:prstGeom>
        </p:spPr>
      </p:pic>
    </p:spTree>
    <p:extLst>
      <p:ext uri="{BB962C8B-B14F-4D97-AF65-F5344CB8AC3E}">
        <p14:creationId xmlns:p14="http://schemas.microsoft.com/office/powerpoint/2010/main" val="57513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027584"/>
          </a:xfrm>
        </p:spPr>
        <p:txBody>
          <a:bodyPr/>
          <a:lstStyle/>
          <a:p>
            <a:r>
              <a:rPr lang="zh-CN" altLang="en-US" dirty="0"/>
              <a:t>源代码文件（</a:t>
            </a:r>
            <a:r>
              <a:rPr lang="en-US" altLang="zh-CN" dirty="0"/>
              <a:t>Main</a:t>
            </a:r>
            <a:r>
              <a:rPr lang="zh-CN" altLang="en-US" dirty="0"/>
              <a:t>）</a:t>
            </a:r>
          </a:p>
        </p:txBody>
      </p:sp>
      <p:sp>
        <p:nvSpPr>
          <p:cNvPr id="3" name="内容占位符 2"/>
          <p:cNvSpPr>
            <a:spLocks noGrp="1"/>
          </p:cNvSpPr>
          <p:nvPr>
            <p:ph idx="1"/>
          </p:nvPr>
        </p:nvSpPr>
        <p:spPr>
          <a:xfrm>
            <a:off x="335360" y="1628800"/>
            <a:ext cx="11521280" cy="5112568"/>
          </a:xfrm>
        </p:spPr>
        <p:txBody>
          <a:bodyPr/>
          <a:lstStyle/>
          <a:p>
            <a:r>
              <a:rPr lang="zh-CN" altLang="en-US" dirty="0"/>
              <a:t>包含基本库头文件</a:t>
            </a:r>
            <a:endParaRPr lang="en-US" altLang="zh-CN" dirty="0"/>
          </a:p>
          <a:p>
            <a:r>
              <a:rPr lang="zh-CN" altLang="en-US" dirty="0"/>
              <a:t>必须包含</a:t>
            </a:r>
            <a:r>
              <a:rPr lang="en-US" altLang="zh-CN" dirty="0" err="1"/>
              <a:t>graphics.h</a:t>
            </a:r>
            <a:endParaRPr lang="en-US" altLang="zh-CN" dirty="0"/>
          </a:p>
          <a:p>
            <a:pPr lvl="1"/>
            <a:r>
              <a:rPr lang="en-US" altLang="zh-CN" dirty="0"/>
              <a:t>#include “</a:t>
            </a:r>
            <a:r>
              <a:rPr lang="en-US" altLang="zh-CN" dirty="0" err="1"/>
              <a:t>graphics.h</a:t>
            </a:r>
            <a:r>
              <a:rPr lang="en-US" altLang="zh-CN" dirty="0"/>
              <a:t>”</a:t>
            </a:r>
          </a:p>
          <a:p>
            <a:r>
              <a:rPr lang="en-US" altLang="zh-CN" dirty="0"/>
              <a:t>Main</a:t>
            </a:r>
            <a:r>
              <a:rPr lang="zh-CN" altLang="en-US" dirty="0"/>
              <a:t>函数</a:t>
            </a:r>
            <a:endParaRPr lang="en-US" altLang="zh-CN" dirty="0"/>
          </a:p>
          <a:p>
            <a:pPr lvl="1"/>
            <a:r>
              <a:rPr lang="en-US" altLang="zh-CN" dirty="0"/>
              <a:t>void Main(){</a:t>
            </a:r>
          </a:p>
          <a:p>
            <a:pPr lvl="1"/>
            <a:r>
              <a:rPr lang="en-US" altLang="zh-CN" dirty="0"/>
              <a:t>////////</a:t>
            </a:r>
          </a:p>
          <a:p>
            <a:pPr lvl="1"/>
            <a:r>
              <a:rPr lang="en-US" altLang="zh-CN" i="1" dirty="0" err="1">
                <a:solidFill>
                  <a:srgbClr val="FF0000"/>
                </a:solidFill>
              </a:rPr>
              <a:t>InitGraphics</a:t>
            </a:r>
            <a:r>
              <a:rPr lang="en-US" altLang="zh-CN" i="1" dirty="0">
                <a:solidFill>
                  <a:srgbClr val="FF0000"/>
                </a:solidFill>
              </a:rPr>
              <a:t>();</a:t>
            </a:r>
          </a:p>
          <a:p>
            <a:pPr lvl="1"/>
            <a:r>
              <a:rPr lang="en-US" altLang="zh-CN" dirty="0"/>
              <a:t>////////</a:t>
            </a:r>
          </a:p>
          <a:p>
            <a:pPr lvl="1"/>
            <a:r>
              <a:rPr lang="en-US" altLang="zh-CN" dirty="0"/>
              <a:t>}</a:t>
            </a:r>
          </a:p>
          <a:p>
            <a:endParaRPr lang="zh-CN" altLang="en-US" dirty="0"/>
          </a:p>
        </p:txBody>
      </p:sp>
      <p:sp>
        <p:nvSpPr>
          <p:cNvPr id="4" name="矩形 3"/>
          <p:cNvSpPr/>
          <p:nvPr/>
        </p:nvSpPr>
        <p:spPr>
          <a:xfrm>
            <a:off x="7392144" y="1981201"/>
            <a:ext cx="3024336" cy="3693319"/>
          </a:xfrm>
          <a:prstGeom prst="rect">
            <a:avLst/>
          </a:prstGeom>
        </p:spPr>
        <p:txBody>
          <a:bodyPr wrap="square">
            <a:spAutoFit/>
          </a:bodyPr>
          <a:lstStyle/>
          <a:p>
            <a:r>
              <a:rPr lang="en-US" altLang="zh-CN" sz="1800" dirty="0"/>
              <a:t>#include &lt;</a:t>
            </a:r>
            <a:r>
              <a:rPr lang="en-US" altLang="zh-CN" sz="1800" dirty="0" err="1"/>
              <a:t>stdlib.h</a:t>
            </a:r>
            <a:r>
              <a:rPr lang="en-US" altLang="zh-CN" sz="1800" dirty="0"/>
              <a:t>&gt;</a:t>
            </a:r>
          </a:p>
          <a:p>
            <a:r>
              <a:rPr lang="en-US" altLang="zh-CN" sz="1800" dirty="0"/>
              <a:t>#include &lt;</a:t>
            </a:r>
            <a:r>
              <a:rPr lang="en-US" altLang="zh-CN" sz="1800" dirty="0" err="1"/>
              <a:t>stddef.h</a:t>
            </a:r>
            <a:r>
              <a:rPr lang="en-US" altLang="zh-CN" sz="1800" dirty="0"/>
              <a:t>&gt;</a:t>
            </a:r>
          </a:p>
          <a:p>
            <a:r>
              <a:rPr lang="en-US" altLang="zh-CN" sz="1800" dirty="0">
                <a:solidFill>
                  <a:srgbClr val="FF0000"/>
                </a:solidFill>
              </a:rPr>
              <a:t>#include "</a:t>
            </a:r>
            <a:r>
              <a:rPr lang="en-US" altLang="zh-CN" sz="1800" dirty="0" err="1">
                <a:solidFill>
                  <a:srgbClr val="FF0000"/>
                </a:solidFill>
              </a:rPr>
              <a:t>graphics.h</a:t>
            </a:r>
            <a:r>
              <a:rPr lang="en-US" altLang="zh-CN" sz="1800" dirty="0">
                <a:solidFill>
                  <a:srgbClr val="FF0000"/>
                </a:solidFill>
              </a:rPr>
              <a:t>"</a:t>
            </a:r>
          </a:p>
          <a:p>
            <a:r>
              <a:rPr lang="en-US" altLang="zh-CN" sz="1800" dirty="0"/>
              <a:t>#include "</a:t>
            </a:r>
            <a:r>
              <a:rPr lang="en-US" altLang="zh-CN" sz="1800" dirty="0" err="1"/>
              <a:t>genlib.h</a:t>
            </a:r>
            <a:r>
              <a:rPr lang="en-US" altLang="zh-CN" sz="1800" dirty="0"/>
              <a:t>"</a:t>
            </a:r>
          </a:p>
          <a:p>
            <a:r>
              <a:rPr lang="en-US" altLang="zh-CN" sz="1800" dirty="0"/>
              <a:t>#include "</a:t>
            </a:r>
            <a:r>
              <a:rPr lang="en-US" altLang="zh-CN" sz="1800" dirty="0" err="1"/>
              <a:t>conio.h</a:t>
            </a:r>
            <a:r>
              <a:rPr lang="en-US" altLang="zh-CN" sz="1800" dirty="0"/>
              <a:t>"</a:t>
            </a:r>
          </a:p>
          <a:p>
            <a:r>
              <a:rPr lang="en-US" altLang="zh-CN" sz="1800" dirty="0"/>
              <a:t>#include &lt;</a:t>
            </a:r>
            <a:r>
              <a:rPr lang="en-US" altLang="zh-CN" sz="1800" dirty="0" err="1"/>
              <a:t>windows.h</a:t>
            </a:r>
            <a:r>
              <a:rPr lang="en-US" altLang="zh-CN" sz="1800" dirty="0"/>
              <a:t>&gt;</a:t>
            </a:r>
          </a:p>
          <a:p>
            <a:r>
              <a:rPr lang="en-US" altLang="zh-CN" sz="1800" dirty="0"/>
              <a:t>#include &lt;</a:t>
            </a:r>
            <a:r>
              <a:rPr lang="en-US" altLang="zh-CN" sz="1800" dirty="0" err="1"/>
              <a:t>olectl.h</a:t>
            </a:r>
            <a:r>
              <a:rPr lang="en-US" altLang="zh-CN" sz="1800" dirty="0"/>
              <a:t>&gt;</a:t>
            </a:r>
          </a:p>
          <a:p>
            <a:r>
              <a:rPr lang="en-US" altLang="zh-CN" sz="1800" dirty="0"/>
              <a:t>#include &lt;</a:t>
            </a:r>
            <a:r>
              <a:rPr lang="en-US" altLang="zh-CN" sz="1800" dirty="0" err="1"/>
              <a:t>stdio.h</a:t>
            </a:r>
            <a:r>
              <a:rPr lang="en-US" altLang="zh-CN" sz="1800" dirty="0"/>
              <a:t>&gt;</a:t>
            </a:r>
          </a:p>
          <a:p>
            <a:r>
              <a:rPr lang="en-US" altLang="zh-CN" sz="1800" dirty="0"/>
              <a:t>#include &lt;</a:t>
            </a:r>
            <a:r>
              <a:rPr lang="en-US" altLang="zh-CN" sz="1800" dirty="0" err="1"/>
              <a:t>mmsystem.h</a:t>
            </a:r>
            <a:r>
              <a:rPr lang="en-US" altLang="zh-CN" sz="1800" dirty="0"/>
              <a:t>&gt;</a:t>
            </a:r>
          </a:p>
          <a:p>
            <a:r>
              <a:rPr lang="en-US" altLang="zh-CN" sz="1800" dirty="0"/>
              <a:t>#include &lt;</a:t>
            </a:r>
            <a:r>
              <a:rPr lang="en-US" altLang="zh-CN" sz="1800" dirty="0" err="1"/>
              <a:t>wingdi.h</a:t>
            </a:r>
            <a:r>
              <a:rPr lang="en-US" altLang="zh-CN" sz="1800" dirty="0"/>
              <a:t>&gt;</a:t>
            </a:r>
          </a:p>
          <a:p>
            <a:r>
              <a:rPr lang="en-US" altLang="zh-CN" sz="1800" dirty="0"/>
              <a:t>#include &lt;ole2.h&gt;</a:t>
            </a:r>
          </a:p>
          <a:p>
            <a:r>
              <a:rPr lang="en-US" altLang="zh-CN" sz="1800" dirty="0"/>
              <a:t>#include &lt;</a:t>
            </a:r>
            <a:r>
              <a:rPr lang="en-US" altLang="zh-CN" sz="1800" dirty="0" err="1"/>
              <a:t>ocidl.h</a:t>
            </a:r>
            <a:r>
              <a:rPr lang="en-US" altLang="zh-CN" sz="1800" dirty="0"/>
              <a:t>&gt;</a:t>
            </a:r>
          </a:p>
          <a:p>
            <a:r>
              <a:rPr lang="en-US" altLang="zh-CN" sz="1800" dirty="0"/>
              <a:t>#include &lt;</a:t>
            </a:r>
            <a:r>
              <a:rPr lang="en-US" altLang="zh-CN" sz="1800" dirty="0" err="1"/>
              <a:t>winuser.h</a:t>
            </a:r>
            <a:r>
              <a:rPr lang="en-US" altLang="zh-CN" sz="1800" dirty="0"/>
              <a:t>&gt;</a:t>
            </a:r>
          </a:p>
        </p:txBody>
      </p:sp>
    </p:spTree>
    <p:extLst>
      <p:ext uri="{BB962C8B-B14F-4D97-AF65-F5344CB8AC3E}">
        <p14:creationId xmlns:p14="http://schemas.microsoft.com/office/powerpoint/2010/main" val="335871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a:t>
            </a:r>
          </a:p>
        </p:txBody>
      </p:sp>
      <p:sp>
        <p:nvSpPr>
          <p:cNvPr id="3" name="内容占位符 2"/>
          <p:cNvSpPr>
            <a:spLocks noGrp="1"/>
          </p:cNvSpPr>
          <p:nvPr>
            <p:ph idx="1"/>
          </p:nvPr>
        </p:nvSpPr>
        <p:spPr/>
        <p:txBody>
          <a:bodyPr/>
          <a:lstStyle/>
          <a:p>
            <a:r>
              <a:rPr lang="zh-CN" altLang="en-US" dirty="0"/>
              <a:t>学习用图形库</a:t>
            </a:r>
            <a:r>
              <a:rPr lang="en-US" altLang="zh-CN" dirty="0" err="1"/>
              <a:t>graphics.h</a:t>
            </a:r>
            <a:r>
              <a:rPr lang="zh-CN" altLang="en-US" dirty="0"/>
              <a:t>的接口函数实现基本的图形程序</a:t>
            </a:r>
            <a:endParaRPr lang="en-US" altLang="zh-CN" dirty="0"/>
          </a:p>
          <a:p>
            <a:r>
              <a:rPr lang="zh-CN" altLang="en-US" dirty="0"/>
              <a:t>学习图形库中的基本图形绘制函数</a:t>
            </a:r>
            <a:endParaRPr lang="en-US" altLang="zh-CN" dirty="0"/>
          </a:p>
          <a:p>
            <a:r>
              <a:rPr lang="zh-CN" altLang="en-US" dirty="0"/>
              <a:t>学习交互式图形编程的基本思想和实现方法</a:t>
            </a:r>
            <a:endParaRPr lang="en-US" altLang="zh-CN" dirty="0"/>
          </a:p>
          <a:p>
            <a:r>
              <a:rPr lang="zh-CN" altLang="en-US" dirty="0"/>
              <a:t>理解</a:t>
            </a:r>
            <a:r>
              <a:rPr lang="en-US" altLang="zh-CN" dirty="0"/>
              <a:t>Windows</a:t>
            </a:r>
            <a:r>
              <a:rPr lang="zh-CN" altLang="en-US" dirty="0"/>
              <a:t>消息机制进行事件编程</a:t>
            </a:r>
          </a:p>
          <a:p>
            <a:r>
              <a:rPr lang="en-US" altLang="zh-CN" dirty="0" err="1"/>
              <a:t>libGraphics</a:t>
            </a:r>
            <a:r>
              <a:rPr lang="zh-CN" altLang="en-US" dirty="0"/>
              <a:t>库编程案例</a:t>
            </a:r>
            <a:endParaRPr lang="en-US" altLang="zh-CN" dirty="0"/>
          </a:p>
          <a:p>
            <a:endParaRPr lang="zh-CN" altLang="en-US" dirty="0"/>
          </a:p>
        </p:txBody>
      </p:sp>
    </p:spTree>
    <p:extLst>
      <p:ext uri="{BB962C8B-B14F-4D97-AF65-F5344CB8AC3E}">
        <p14:creationId xmlns:p14="http://schemas.microsoft.com/office/powerpoint/2010/main" val="377665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编译连接运行</a:t>
            </a:r>
          </a:p>
        </p:txBody>
      </p:sp>
      <p:sp>
        <p:nvSpPr>
          <p:cNvPr id="3" name="内容占位符 2"/>
          <p:cNvSpPr>
            <a:spLocks noGrp="1"/>
          </p:cNvSpPr>
          <p:nvPr>
            <p:ph idx="1"/>
          </p:nvPr>
        </p:nvSpPr>
        <p:spPr/>
        <p:txBody>
          <a:bodyPr/>
          <a:lstStyle/>
          <a:p>
            <a:r>
              <a:rPr lang="en-US" altLang="zh-CN" dirty="0"/>
              <a:t>F9</a:t>
            </a:r>
            <a:r>
              <a:rPr lang="zh-CN" altLang="en-US" dirty="0"/>
              <a:t>：编译源代码文件</a:t>
            </a:r>
            <a:endParaRPr lang="en-US" altLang="zh-CN" dirty="0"/>
          </a:p>
          <a:p>
            <a:endParaRPr lang="en-US" altLang="zh-CN" dirty="0"/>
          </a:p>
          <a:p>
            <a:endParaRPr lang="en-US" altLang="zh-CN" dirty="0"/>
          </a:p>
          <a:p>
            <a:pPr marL="0" indent="0">
              <a:buNone/>
            </a:pPr>
            <a:endParaRPr lang="en-US" altLang="zh-CN" dirty="0"/>
          </a:p>
          <a:p>
            <a:r>
              <a:rPr lang="en-US" altLang="zh-CN" dirty="0"/>
              <a:t>F10</a:t>
            </a:r>
            <a:r>
              <a:rPr lang="zh-CN" altLang="en-US" dirty="0"/>
              <a:t>：</a:t>
            </a:r>
            <a:endParaRPr lang="en-US" altLang="zh-CN" dirty="0"/>
          </a:p>
          <a:p>
            <a:pPr lvl="1"/>
            <a:r>
              <a:rPr lang="zh-CN" altLang="en-US" dirty="0"/>
              <a:t>运行程序</a:t>
            </a:r>
          </a:p>
        </p:txBody>
      </p:sp>
      <p:pic>
        <p:nvPicPr>
          <p:cNvPr id="4" name="图片 3"/>
          <p:cNvPicPr>
            <a:picLocks noChangeAspect="1"/>
          </p:cNvPicPr>
          <p:nvPr/>
        </p:nvPicPr>
        <p:blipFill>
          <a:blip r:embed="rId2"/>
          <a:stretch>
            <a:fillRect/>
          </a:stretch>
        </p:blipFill>
        <p:spPr>
          <a:xfrm>
            <a:off x="1847528" y="2780929"/>
            <a:ext cx="8662566" cy="1457325"/>
          </a:xfrm>
          <a:prstGeom prst="rect">
            <a:avLst/>
          </a:prstGeom>
        </p:spPr>
      </p:pic>
    </p:spTree>
    <p:extLst>
      <p:ext uri="{BB962C8B-B14F-4D97-AF65-F5344CB8AC3E}">
        <p14:creationId xmlns:p14="http://schemas.microsoft.com/office/powerpoint/2010/main" val="1515894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393002"/>
            <a:ext cx="7772400" cy="741052"/>
          </a:xfrm>
        </p:spPr>
        <p:txBody>
          <a:bodyPr/>
          <a:lstStyle/>
          <a:p>
            <a:r>
              <a:rPr lang="zh-CN" altLang="en-US" dirty="0"/>
              <a:t>运行结果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268760"/>
            <a:ext cx="7452320" cy="5356832"/>
          </a:xfrm>
          <a:prstGeom prst="rect">
            <a:avLst/>
          </a:prstGeom>
        </p:spPr>
      </p:pic>
    </p:spTree>
    <p:extLst>
      <p:ext uri="{BB962C8B-B14F-4D97-AF65-F5344CB8AC3E}">
        <p14:creationId xmlns:p14="http://schemas.microsoft.com/office/powerpoint/2010/main" val="4085040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51384" y="404664"/>
            <a:ext cx="10116616" cy="814536"/>
          </a:xfrm>
          <a:noFill/>
        </p:spPr>
        <p:txBody>
          <a:bodyPr/>
          <a:lstStyle/>
          <a:p>
            <a:r>
              <a:rPr lang="zh-CN" altLang="en-US" sz="4000" dirty="0">
                <a:latin typeface="Arial" charset="0"/>
                <a:ea typeface="宋体" charset="0"/>
              </a:rPr>
              <a:t>接口</a:t>
            </a:r>
            <a:endParaRPr lang="en-US" altLang="zh-CN" sz="4000" dirty="0">
              <a:latin typeface="Arial" charset="0"/>
              <a:ea typeface="宋体" charset="0"/>
            </a:endParaRPr>
          </a:p>
        </p:txBody>
      </p:sp>
      <p:sp>
        <p:nvSpPr>
          <p:cNvPr id="10243" name="Rectangle 3"/>
          <p:cNvSpPr>
            <a:spLocks noChangeArrowheads="1"/>
          </p:cNvSpPr>
          <p:nvPr/>
        </p:nvSpPr>
        <p:spPr bwMode="auto">
          <a:xfrm>
            <a:off x="335360" y="1284157"/>
            <a:ext cx="11521280"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t>接口是两个不同实体之间的一种通用边界</a:t>
            </a:r>
            <a:endParaRPr lang="en-US" altLang="zh-CN" sz="2800" b="0" dirty="0"/>
          </a:p>
          <a:p>
            <a:pPr marL="342900" indent="-342900" algn="just">
              <a:lnSpc>
                <a:spcPct val="85000"/>
              </a:lnSpc>
              <a:spcAft>
                <a:spcPct val="50000"/>
              </a:spcAft>
              <a:buFontTx/>
              <a:buChar char="•"/>
            </a:pPr>
            <a:r>
              <a:rPr lang="zh-CN" altLang="en-US" sz="2800" b="0" dirty="0"/>
              <a:t>在编程中，接口是一种边界，是一个库的实现和使用这个库的程序之间的边界</a:t>
            </a:r>
            <a:r>
              <a:rPr lang="en-US" altLang="zh-CN" sz="2800" b="0" dirty="0"/>
              <a:t>.</a:t>
            </a:r>
          </a:p>
          <a:p>
            <a:pPr marL="800100" lvl="1" indent="-342900" algn="just">
              <a:lnSpc>
                <a:spcPct val="85000"/>
              </a:lnSpc>
              <a:spcAft>
                <a:spcPct val="50000"/>
              </a:spcAft>
              <a:buFontTx/>
              <a:buChar char="•"/>
            </a:pPr>
            <a:r>
              <a:rPr lang="zh-CN" altLang="en-US" sz="2800" b="0" dirty="0"/>
              <a:t>实现者与客户端</a:t>
            </a:r>
            <a:endParaRPr lang="en-US" altLang="zh-CN" sz="2800" b="0" dirty="0"/>
          </a:p>
          <a:p>
            <a:pPr marL="342900" indent="-342900" algn="just">
              <a:lnSpc>
                <a:spcPct val="85000"/>
              </a:lnSpc>
              <a:spcAft>
                <a:spcPct val="50000"/>
              </a:spcAft>
              <a:buFontTx/>
              <a:buChar char="•"/>
            </a:pPr>
            <a:r>
              <a:rPr lang="zh-CN" altLang="en-US" sz="2800" b="0" dirty="0"/>
              <a:t>对库中的每个函数，客户端必须知道如下信息：</a:t>
            </a:r>
            <a:endParaRPr lang="en-US" altLang="zh-CN" sz="2800" b="0" dirty="0"/>
          </a:p>
          <a:p>
            <a:pPr marL="800100" lvl="1" indent="-342900" algn="just">
              <a:lnSpc>
                <a:spcPct val="85000"/>
              </a:lnSpc>
              <a:spcAft>
                <a:spcPct val="50000"/>
              </a:spcAft>
              <a:buFontTx/>
              <a:buChar char="•"/>
            </a:pPr>
            <a:r>
              <a:rPr lang="zh-CN" altLang="en-US" sz="2800" b="0" dirty="0"/>
              <a:t>名称：</a:t>
            </a:r>
            <a:r>
              <a:rPr lang="en-US" altLang="zh-CN" sz="2800" b="0" dirty="0"/>
              <a:t>Name</a:t>
            </a:r>
          </a:p>
          <a:p>
            <a:pPr marL="800100" lvl="1" indent="-342900" algn="just">
              <a:lnSpc>
                <a:spcPct val="85000"/>
              </a:lnSpc>
              <a:spcAft>
                <a:spcPct val="50000"/>
              </a:spcAft>
              <a:buFontTx/>
              <a:buChar char="•"/>
            </a:pPr>
            <a:r>
              <a:rPr lang="zh-CN" altLang="en-US" sz="2800" b="0" dirty="0"/>
              <a:t>参数：</a:t>
            </a:r>
            <a:r>
              <a:rPr lang="en-US" altLang="zh-CN" sz="2800" b="0" dirty="0"/>
              <a:t>Arguments</a:t>
            </a:r>
          </a:p>
          <a:p>
            <a:pPr marL="800100" lvl="1" indent="-342900" algn="just">
              <a:lnSpc>
                <a:spcPct val="85000"/>
              </a:lnSpc>
              <a:spcAft>
                <a:spcPct val="50000"/>
              </a:spcAft>
              <a:buFontTx/>
              <a:buChar char="•"/>
            </a:pPr>
            <a:r>
              <a:rPr lang="zh-CN" altLang="en-US" sz="2800" b="0" dirty="0"/>
              <a:t>返回类型：</a:t>
            </a:r>
            <a:r>
              <a:rPr lang="en-US" altLang="zh-CN" sz="2800" b="0" dirty="0"/>
              <a:t>Return type</a:t>
            </a:r>
          </a:p>
        </p:txBody>
      </p:sp>
    </p:spTree>
    <p:extLst>
      <p:ext uri="{BB962C8B-B14F-4D97-AF65-F5344CB8AC3E}">
        <p14:creationId xmlns:p14="http://schemas.microsoft.com/office/powerpoint/2010/main" val="195071866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7408" y="404664"/>
            <a:ext cx="9144000" cy="1143000"/>
          </a:xfrm>
          <a:noFill/>
        </p:spPr>
        <p:txBody>
          <a:bodyPr/>
          <a:lstStyle/>
          <a:p>
            <a:r>
              <a:rPr lang="zh-CN" altLang="en-US" sz="4000" dirty="0">
                <a:latin typeface="Arial" charset="0"/>
                <a:ea typeface="宋体" charset="0"/>
              </a:rPr>
              <a:t>接口</a:t>
            </a:r>
            <a:endParaRPr lang="en-US" altLang="zh-CN" sz="4000" dirty="0">
              <a:latin typeface="Arial" charset="0"/>
              <a:ea typeface="宋体" charset="0"/>
            </a:endParaRPr>
          </a:p>
        </p:txBody>
      </p:sp>
      <p:pic>
        <p:nvPicPr>
          <p:cNvPr id="2" name="图片 1"/>
          <p:cNvPicPr>
            <a:picLocks noChangeAspect="1"/>
          </p:cNvPicPr>
          <p:nvPr/>
        </p:nvPicPr>
        <p:blipFill>
          <a:blip r:embed="rId3"/>
          <a:stretch>
            <a:fillRect/>
          </a:stretch>
        </p:blipFill>
        <p:spPr>
          <a:xfrm>
            <a:off x="479376" y="2420888"/>
            <a:ext cx="11233247" cy="2952328"/>
          </a:xfrm>
          <a:prstGeom prst="rect">
            <a:avLst/>
          </a:prstGeom>
        </p:spPr>
      </p:pic>
    </p:spTree>
    <p:extLst>
      <p:ext uri="{BB962C8B-B14F-4D97-AF65-F5344CB8AC3E}">
        <p14:creationId xmlns:p14="http://schemas.microsoft.com/office/powerpoint/2010/main" val="22318354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95400" y="417193"/>
            <a:ext cx="9144000" cy="1143000"/>
          </a:xfrm>
          <a:noFill/>
        </p:spPr>
        <p:txBody>
          <a:bodyPr/>
          <a:lstStyle/>
          <a:p>
            <a:r>
              <a:rPr lang="zh-CN" altLang="en-US" sz="4000" dirty="0">
                <a:latin typeface="Arial" charset="0"/>
                <a:ea typeface="宋体" charset="0"/>
              </a:rPr>
              <a:t>头文件</a:t>
            </a:r>
            <a:r>
              <a:rPr lang="en-US" altLang="zh-CN" sz="4000" dirty="0">
                <a:latin typeface="Arial" charset="0"/>
                <a:ea typeface="宋体" charset="0"/>
              </a:rPr>
              <a:t>(Header</a:t>
            </a:r>
            <a:r>
              <a:rPr lang="zh-CN" altLang="en-US" sz="4000" dirty="0">
                <a:latin typeface="Arial" charset="0"/>
                <a:ea typeface="宋体" charset="0"/>
              </a:rPr>
              <a:t> </a:t>
            </a:r>
            <a:r>
              <a:rPr lang="en-US" altLang="zh-CN" sz="4000" dirty="0">
                <a:latin typeface="Arial" charset="0"/>
                <a:ea typeface="宋体" charset="0"/>
              </a:rPr>
              <a:t>Files)</a:t>
            </a:r>
          </a:p>
        </p:txBody>
      </p:sp>
      <p:sp>
        <p:nvSpPr>
          <p:cNvPr id="10243" name="Rectangle 3"/>
          <p:cNvSpPr>
            <a:spLocks noChangeArrowheads="1"/>
          </p:cNvSpPr>
          <p:nvPr/>
        </p:nvSpPr>
        <p:spPr bwMode="auto">
          <a:xfrm>
            <a:off x="479376" y="1772816"/>
            <a:ext cx="11449272" cy="4680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buFont typeface="Arial" panose="020B0604020202020204" pitchFamily="34" charset="0"/>
              <a:buChar char="•"/>
            </a:pPr>
            <a:r>
              <a:rPr lang="zh-CN" altLang="en-US" sz="3200" b="0" dirty="0"/>
              <a:t>在</a:t>
            </a:r>
            <a:r>
              <a:rPr lang="en-US" altLang="zh-CN" sz="3200" b="0" dirty="0"/>
              <a:t>C</a:t>
            </a:r>
            <a:r>
              <a:rPr lang="zh-CN" altLang="en-US" sz="3200" b="0" dirty="0"/>
              <a:t>语言中，一个接口通常由头文件来表示，比如</a:t>
            </a:r>
            <a:r>
              <a:rPr lang="en-US" altLang="zh-CN" sz="3200" b="0" dirty="0" err="1"/>
              <a:t>stdio.h</a:t>
            </a:r>
            <a:r>
              <a:rPr lang="zh-CN" altLang="en-US" sz="3200" b="0" dirty="0"/>
              <a:t>和</a:t>
            </a:r>
            <a:r>
              <a:rPr lang="en-US" altLang="zh-CN" sz="3200" b="0" dirty="0" err="1"/>
              <a:t>string.h</a:t>
            </a:r>
            <a:r>
              <a:rPr lang="zh-CN" altLang="en-US" sz="3200" b="0" dirty="0"/>
              <a:t>。</a:t>
            </a:r>
            <a:endParaRPr lang="en-US" altLang="zh-CN" sz="3200" b="0" dirty="0"/>
          </a:p>
          <a:p>
            <a:pPr marL="457200" indent="-457200">
              <a:buFont typeface="Arial" panose="020B0604020202020204" pitchFamily="34" charset="0"/>
              <a:buChar char="•"/>
            </a:pPr>
            <a:r>
              <a:rPr lang="zh-CN" altLang="en-US" sz="3200" b="0" dirty="0"/>
              <a:t>这些头文件中的每一个都指定了底层库的接口。</a:t>
            </a:r>
          </a:p>
          <a:p>
            <a:pPr marL="457200" indent="-457200">
              <a:buFont typeface="Arial" panose="020B0604020202020204" pitchFamily="34" charset="0"/>
              <a:buChar char="•"/>
            </a:pPr>
            <a:r>
              <a:rPr lang="zh-CN" altLang="en-US" sz="3200" b="0" dirty="0"/>
              <a:t>为了使用库，或者说是在库中使用函数，该库的头文件必须包含在源文件中。</a:t>
            </a:r>
          </a:p>
          <a:p>
            <a:pPr marL="457200" indent="-457200">
              <a:buFont typeface="Arial" panose="020B0604020202020204" pitchFamily="34" charset="0"/>
              <a:buChar char="•"/>
            </a:pPr>
            <a:r>
              <a:rPr lang="zh-CN" altLang="en-US" sz="3200" b="0" dirty="0"/>
              <a:t>这里的头文件的目的是告诉编译器您将要在源文件中使用的函数的原型。</a:t>
            </a:r>
          </a:p>
        </p:txBody>
      </p:sp>
    </p:spTree>
    <p:extLst>
      <p:ext uri="{BB962C8B-B14F-4D97-AF65-F5344CB8AC3E}">
        <p14:creationId xmlns:p14="http://schemas.microsoft.com/office/powerpoint/2010/main" val="158815149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7408" y="548680"/>
            <a:ext cx="9144000" cy="1143000"/>
          </a:xfrm>
          <a:noFill/>
        </p:spPr>
        <p:txBody>
          <a:bodyPr/>
          <a:lstStyle/>
          <a:p>
            <a:r>
              <a:rPr lang="zh-CN" altLang="en-US" sz="4000" dirty="0">
                <a:latin typeface="Arial" charset="0"/>
                <a:ea typeface="宋体" charset="0"/>
              </a:rPr>
              <a:t>图形库（</a:t>
            </a:r>
            <a:r>
              <a:rPr lang="en-US" altLang="zh-CN" sz="4000" dirty="0">
                <a:latin typeface="Arial" charset="0"/>
                <a:ea typeface="宋体" charset="0"/>
              </a:rPr>
              <a:t>The Graphics Library</a:t>
            </a:r>
            <a:r>
              <a:rPr lang="zh-CN" altLang="en-US" sz="4000" dirty="0">
                <a:latin typeface="Arial" charset="0"/>
                <a:ea typeface="宋体" charset="0"/>
              </a:rPr>
              <a:t>）</a:t>
            </a:r>
            <a:endParaRPr lang="en-US" altLang="zh-CN" sz="4000" dirty="0">
              <a:latin typeface="Arial" charset="0"/>
              <a:ea typeface="宋体" charset="0"/>
            </a:endParaRPr>
          </a:p>
        </p:txBody>
      </p:sp>
      <p:sp>
        <p:nvSpPr>
          <p:cNvPr id="10243" name="Rectangle 3"/>
          <p:cNvSpPr>
            <a:spLocks noChangeArrowheads="1"/>
          </p:cNvSpPr>
          <p:nvPr/>
        </p:nvSpPr>
        <p:spPr bwMode="auto">
          <a:xfrm>
            <a:off x="191344" y="1988840"/>
            <a:ext cx="11665296" cy="4464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buFont typeface="Arial" panose="020B0604020202020204" pitchFamily="34" charset="0"/>
              <a:buChar char="•"/>
            </a:pPr>
            <a:r>
              <a:rPr lang="zh-CN" altLang="en-US" sz="2800" b="0" dirty="0"/>
              <a:t>将图形窗口加入到程序中通常会使程序员的生活变得更加困难。</a:t>
            </a:r>
          </a:p>
          <a:p>
            <a:pPr marL="457200" indent="-457200">
              <a:buFont typeface="Arial" panose="020B0604020202020204" pitchFamily="34" charset="0"/>
              <a:buChar char="•"/>
            </a:pPr>
            <a:r>
              <a:rPr lang="zh-CN" altLang="en-US" sz="2800" b="0" dirty="0"/>
              <a:t>这里提供的图形库是一个小型的库，它可以作为</a:t>
            </a:r>
            <a:r>
              <a:rPr lang="en-US" altLang="zh-CN" sz="2800" b="0" dirty="0"/>
              <a:t>Windows</a:t>
            </a:r>
            <a:r>
              <a:rPr lang="zh-CN" altLang="en-US" sz="2800" b="0" dirty="0"/>
              <a:t>平台底层机制的接口。</a:t>
            </a:r>
          </a:p>
          <a:p>
            <a:pPr marL="457200" indent="-457200">
              <a:buFont typeface="Arial" panose="020B0604020202020204" pitchFamily="34" charset="0"/>
              <a:buChar char="•"/>
            </a:pPr>
            <a:r>
              <a:rPr lang="zh-CN" altLang="en-US" sz="2800" b="0" dirty="0"/>
              <a:t>它提供了非常基本的功能，可以在窗口中绘制简单的图形。</a:t>
            </a:r>
          </a:p>
          <a:p>
            <a:pPr marL="457200" indent="-457200">
              <a:buFont typeface="Arial" panose="020B0604020202020204" pitchFamily="34" charset="0"/>
              <a:buChar char="•"/>
            </a:pPr>
            <a:r>
              <a:rPr lang="zh-CN" altLang="en-US" sz="2800" b="0" dirty="0"/>
              <a:t>它附带了头文件和源文件。</a:t>
            </a:r>
          </a:p>
          <a:p>
            <a:pPr marL="457200" indent="-457200">
              <a:buFont typeface="Arial" panose="020B0604020202020204" pitchFamily="34" charset="0"/>
              <a:buChar char="•"/>
            </a:pPr>
            <a:r>
              <a:rPr lang="zh-CN" altLang="en-US" sz="2800" b="0" dirty="0"/>
              <a:t>无论这个库的形式是什么，都不重要</a:t>
            </a:r>
            <a:r>
              <a:rPr lang="en-US" altLang="zh-CN" sz="2800" b="0" dirty="0"/>
              <a:t>, </a:t>
            </a:r>
            <a:r>
              <a:rPr lang="zh-CN" altLang="en-US" sz="2800" b="0" dirty="0"/>
              <a:t>在</a:t>
            </a:r>
            <a:r>
              <a:rPr lang="en-US" altLang="zh-CN" sz="2800" b="0" dirty="0"/>
              <a:t>.lib</a:t>
            </a:r>
            <a:r>
              <a:rPr lang="zh-CN" altLang="en-US" sz="2800" b="0" dirty="0"/>
              <a:t>或</a:t>
            </a:r>
            <a:r>
              <a:rPr lang="en-US" altLang="zh-CN" sz="2800" b="0" dirty="0"/>
              <a:t>.c</a:t>
            </a:r>
            <a:r>
              <a:rPr lang="zh-CN" altLang="en-US" sz="2800" b="0" dirty="0"/>
              <a:t>中。</a:t>
            </a:r>
          </a:p>
        </p:txBody>
      </p:sp>
    </p:spTree>
    <p:extLst>
      <p:ext uri="{BB962C8B-B14F-4D97-AF65-F5344CB8AC3E}">
        <p14:creationId xmlns:p14="http://schemas.microsoft.com/office/powerpoint/2010/main" val="16666922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79376" y="341784"/>
            <a:ext cx="9936088" cy="1143000"/>
          </a:xfrm>
          <a:noFill/>
        </p:spPr>
        <p:txBody>
          <a:bodyPr/>
          <a:lstStyle/>
          <a:p>
            <a:r>
              <a:rPr lang="zh-CN" altLang="en-US" sz="4000" dirty="0">
                <a:latin typeface="Arial" charset="0"/>
                <a:ea typeface="宋体" charset="0"/>
              </a:rPr>
              <a:t>底层模型（</a:t>
            </a:r>
            <a:r>
              <a:rPr lang="en-US" altLang="zh-CN" sz="4000" dirty="0">
                <a:latin typeface="Arial" charset="0"/>
                <a:ea typeface="宋体" charset="0"/>
              </a:rPr>
              <a:t>The Underlying Model</a:t>
            </a:r>
            <a:r>
              <a:rPr lang="zh-CN" altLang="en-US" sz="4000" dirty="0">
                <a:latin typeface="Arial" charset="0"/>
                <a:ea typeface="宋体" charset="0"/>
              </a:rPr>
              <a:t>）</a:t>
            </a:r>
            <a:endParaRPr lang="en-US" altLang="zh-CN" sz="4000" dirty="0">
              <a:latin typeface="Arial" charset="0"/>
              <a:ea typeface="宋体" charset="0"/>
            </a:endParaRPr>
          </a:p>
        </p:txBody>
      </p:sp>
      <p:sp>
        <p:nvSpPr>
          <p:cNvPr id="10243" name="Rectangle 3"/>
          <p:cNvSpPr>
            <a:spLocks noChangeArrowheads="1"/>
          </p:cNvSpPr>
          <p:nvPr/>
        </p:nvSpPr>
        <p:spPr bwMode="auto">
          <a:xfrm>
            <a:off x="479376" y="1484784"/>
            <a:ext cx="11449272"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130000"/>
              </a:lnSpc>
              <a:spcAft>
                <a:spcPct val="50000"/>
              </a:spcAft>
              <a:buFontTx/>
              <a:buChar char="•"/>
            </a:pPr>
            <a:r>
              <a:rPr lang="en-US" altLang="zh-CN" sz="2800" b="0" dirty="0"/>
              <a:t>MS Windows</a:t>
            </a:r>
            <a:r>
              <a:rPr lang="zh-CN" altLang="en-US" sz="2800" b="0" dirty="0"/>
              <a:t>图形化桌面系统中，程序不可能控制屏幕上的所有像素</a:t>
            </a:r>
            <a:r>
              <a:rPr lang="en-US" altLang="zh-CN" sz="2800" b="0" dirty="0"/>
              <a:t>.</a:t>
            </a:r>
          </a:p>
          <a:p>
            <a:pPr marL="457200" indent="-457200">
              <a:lnSpc>
                <a:spcPct val="130000"/>
              </a:lnSpc>
              <a:buFont typeface="Arial" panose="020B0604020202020204" pitchFamily="34" charset="0"/>
              <a:buChar char="•"/>
            </a:pPr>
            <a:r>
              <a:rPr lang="zh-CN" altLang="en-US" sz="2800" b="0" dirty="0"/>
              <a:t>必须申请一个特定的区域来显示你的内容</a:t>
            </a:r>
            <a:r>
              <a:rPr lang="en-US" altLang="zh-CN" sz="2800" b="0" dirty="0"/>
              <a:t>——</a:t>
            </a:r>
            <a:r>
              <a:rPr lang="zh-CN" altLang="en-US" sz="2800" b="0" dirty="0"/>
              <a:t>窗口。</a:t>
            </a:r>
          </a:p>
          <a:p>
            <a:pPr marL="457200" indent="-457200">
              <a:lnSpc>
                <a:spcPct val="130000"/>
              </a:lnSpc>
              <a:buFont typeface="Arial" panose="020B0604020202020204" pitchFamily="34" charset="0"/>
              <a:buChar char="•"/>
            </a:pPr>
            <a:r>
              <a:rPr lang="zh-CN" altLang="en-US" sz="2800" b="0" dirty="0"/>
              <a:t>尽管</a:t>
            </a:r>
            <a:r>
              <a:rPr lang="en-US" altLang="zh-CN" sz="2800" b="0" dirty="0"/>
              <a:t>Windows</a:t>
            </a:r>
            <a:r>
              <a:rPr lang="zh-CN" altLang="en-US" sz="2800" b="0" dirty="0"/>
              <a:t>中的窗口是一组像素，但它被看作是一张纸，具有虚拟坐标，与本机窗口不同。</a:t>
            </a:r>
          </a:p>
          <a:p>
            <a:pPr marL="457200" indent="-457200">
              <a:lnSpc>
                <a:spcPct val="130000"/>
              </a:lnSpc>
              <a:buFont typeface="Arial" panose="020B0604020202020204" pitchFamily="34" charset="0"/>
              <a:buChar char="•"/>
            </a:pPr>
            <a:r>
              <a:rPr lang="zh-CN" altLang="en-US" sz="2800" b="0" dirty="0"/>
              <a:t>它的设计是尽可能的一般化，而这种普遍性使得很难准确描述图形显示在任何给定的系统上是如何呈现的。</a:t>
            </a:r>
          </a:p>
          <a:p>
            <a:pPr marL="342900" indent="-342900" algn="just">
              <a:lnSpc>
                <a:spcPct val="130000"/>
              </a:lnSpc>
              <a:spcAft>
                <a:spcPct val="50000"/>
              </a:spcAft>
              <a:buFontTx/>
              <a:buChar char="•"/>
            </a:pPr>
            <a:endParaRPr lang="en-US" altLang="zh-CN" sz="2800" b="0" dirty="0"/>
          </a:p>
        </p:txBody>
      </p:sp>
    </p:spTree>
    <p:extLst>
      <p:ext uri="{BB962C8B-B14F-4D97-AF65-F5344CB8AC3E}">
        <p14:creationId xmlns:p14="http://schemas.microsoft.com/office/powerpoint/2010/main" val="38012222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7368" y="332656"/>
            <a:ext cx="10260632" cy="1143000"/>
          </a:xfrm>
          <a:noFill/>
        </p:spPr>
        <p:txBody>
          <a:bodyPr/>
          <a:lstStyle/>
          <a:p>
            <a:r>
              <a:rPr lang="zh-CN" altLang="en-US" sz="4000" dirty="0">
                <a:latin typeface="Arial" charset="0"/>
                <a:ea typeface="宋体" charset="0"/>
              </a:rPr>
              <a:t>基本图形绘制示例：画房子</a:t>
            </a:r>
            <a:endParaRPr lang="en-US" altLang="zh-CN" sz="4000" dirty="0">
              <a:latin typeface="Arial" charset="0"/>
              <a:ea typeface="宋体"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456" y="1340768"/>
            <a:ext cx="6656327" cy="51845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9125131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76200"/>
            <a:ext cx="10044608" cy="1143000"/>
          </a:xfrm>
          <a:noFill/>
        </p:spPr>
        <p:txBody>
          <a:bodyPr/>
          <a:lstStyle/>
          <a:p>
            <a:r>
              <a:rPr lang="en-US" altLang="zh-CN" sz="4000" dirty="0">
                <a:latin typeface="Arial" charset="0"/>
                <a:ea typeface="宋体" charset="0"/>
              </a:rPr>
              <a:t>Homework:</a:t>
            </a:r>
          </a:p>
        </p:txBody>
      </p:sp>
      <p:sp>
        <p:nvSpPr>
          <p:cNvPr id="6" name="Rectangle 3"/>
          <p:cNvSpPr>
            <a:spLocks noChangeArrowheads="1"/>
          </p:cNvSpPr>
          <p:nvPr/>
        </p:nvSpPr>
        <p:spPr bwMode="auto">
          <a:xfrm>
            <a:off x="623392" y="1196752"/>
            <a:ext cx="9649072" cy="936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zh-CN" sz="2800" b="0" dirty="0">
                <a:latin typeface="黑体" panose="02010609060101010101" pitchFamily="49" charset="-122"/>
                <a:ea typeface="黑体" panose="02010609060101010101" pitchFamily="49" charset="-122"/>
              </a:rPr>
              <a:t>画房子，写程序画出下面的房子之一：</a:t>
            </a:r>
          </a:p>
          <a:p>
            <a:r>
              <a:rPr lang="en-US" altLang="zh-CN" sz="2800" dirty="0"/>
              <a:t> </a:t>
            </a:r>
            <a:endParaRPr lang="zh-CN" altLang="zh-CN" sz="2800" dirty="0"/>
          </a:p>
          <a:p>
            <a:r>
              <a:rPr lang="en-US" altLang="zh-CN" sz="2800" dirty="0"/>
              <a:t> </a:t>
            </a:r>
            <a:endParaRPr lang="zh-CN" altLang="zh-CN" sz="2800"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947428" y="2132856"/>
            <a:ext cx="2232248" cy="3653919"/>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601668"/>
            <a:ext cx="4656534" cy="3086641"/>
          </a:xfrm>
          <a:prstGeom prst="rect">
            <a:avLst/>
          </a:prstGeom>
          <a:noFill/>
          <a:ln>
            <a:noFill/>
          </a:ln>
        </p:spPr>
      </p:pic>
    </p:spTree>
    <p:extLst>
      <p:ext uri="{BB962C8B-B14F-4D97-AF65-F5344CB8AC3E}">
        <p14:creationId xmlns:p14="http://schemas.microsoft.com/office/powerpoint/2010/main" val="285714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724148" y="2492896"/>
            <a:ext cx="6915252" cy="1143000"/>
          </a:xfrm>
        </p:spPr>
        <p:txBody>
          <a:bodyPr/>
          <a:lstStyle/>
          <a:p>
            <a:r>
              <a:rPr lang="en-US" altLang="zh-CN" sz="60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Part II:</a:t>
            </a:r>
            <a:r>
              <a:rPr lang="zh-CN" altLang="en-US" sz="60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br>
              <a:rPr lang="en-US" altLang="zh-CN" sz="6000" dirty="0">
                <a:solidFill>
                  <a:schemeClr val="bg1"/>
                </a:solidFill>
                <a:latin typeface="黑体" panose="02010609060101010101" pitchFamily="49" charset="-122"/>
                <a:ea typeface="黑体" panose="02010609060101010101" pitchFamily="49" charset="-122"/>
                <a:cs typeface="ＭＳ Ｐゴシック" charset="0"/>
              </a:rPr>
            </a:br>
            <a:r>
              <a:rPr lang="zh-CN" altLang="en-US" sz="6000" dirty="0">
                <a:solidFill>
                  <a:schemeClr val="bg1"/>
                </a:solidFill>
                <a:latin typeface="黑体" panose="02010609060101010101" pitchFamily="49" charset="-122"/>
                <a:ea typeface="黑体" panose="02010609060101010101" pitchFamily="49" charset="-122"/>
                <a:cs typeface="ＭＳ Ｐゴシック" charset="0"/>
              </a:rPr>
              <a:t>交互图形编程</a:t>
            </a:r>
            <a:endParaRPr lang="en-US" altLang="zh-CN" sz="4800" kern="1200" dirty="0">
              <a:solidFill>
                <a:schemeClr val="bg1"/>
              </a:solidFill>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315738356"/>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223792" y="2204864"/>
            <a:ext cx="5904656" cy="1584176"/>
          </a:xfrm>
        </p:spPr>
        <p:txBody>
          <a:bodyPr/>
          <a:lstStyle/>
          <a:p>
            <a:r>
              <a:rPr lang="en-US" altLang="zh-CN" sz="60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Part 1:</a:t>
            </a:r>
            <a:r>
              <a:rPr lang="zh-CN" altLang="en-US" sz="60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br>
              <a:rPr lang="en-US" altLang="zh-CN" sz="6000" dirty="0">
                <a:solidFill>
                  <a:schemeClr val="bg1"/>
                </a:solidFill>
                <a:latin typeface="黑体" panose="02010609060101010101" pitchFamily="49" charset="-122"/>
                <a:ea typeface="黑体" panose="02010609060101010101" pitchFamily="49" charset="-122"/>
                <a:cs typeface="ＭＳ Ｐゴシック" charset="0"/>
              </a:rPr>
            </a:br>
            <a:r>
              <a:rPr lang="zh-CN" altLang="en-US" sz="6000" dirty="0">
                <a:solidFill>
                  <a:schemeClr val="bg1"/>
                </a:solidFill>
                <a:latin typeface="黑体" panose="02010609060101010101" pitchFamily="49" charset="-122"/>
                <a:ea typeface="黑体" panose="02010609060101010101" pitchFamily="49" charset="-122"/>
                <a:cs typeface="ＭＳ Ｐゴシック" charset="0"/>
              </a:rPr>
              <a:t>图形学基础</a:t>
            </a:r>
            <a:endParaRPr lang="en-US" altLang="zh-CN" sz="4800" kern="1200" dirty="0">
              <a:solidFill>
                <a:schemeClr val="bg1"/>
              </a:solidFill>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891703768"/>
      </p:ext>
    </p:extLst>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主要内容</a:t>
            </a:r>
          </a:p>
        </p:txBody>
      </p:sp>
      <p:sp>
        <p:nvSpPr>
          <p:cNvPr id="3" name="内容占位符 2"/>
          <p:cNvSpPr>
            <a:spLocks noGrp="1"/>
          </p:cNvSpPr>
          <p:nvPr>
            <p:ph idx="1"/>
          </p:nvPr>
        </p:nvSpPr>
        <p:spPr/>
        <p:txBody>
          <a:bodyPr/>
          <a:lstStyle/>
          <a:p>
            <a:r>
              <a:rPr kumimoji="1" lang="zh-CN" altLang="en-US" dirty="0"/>
              <a:t>新的编程模型</a:t>
            </a:r>
            <a:r>
              <a:rPr kumimoji="1" lang="en-US" altLang="zh-CN" dirty="0"/>
              <a:t>-</a:t>
            </a:r>
            <a:r>
              <a:rPr kumimoji="1" lang="zh-CN" altLang="en-US" dirty="0"/>
              <a:t>（消息机制与事件处理）</a:t>
            </a:r>
            <a:endParaRPr kumimoji="1" lang="en-US" altLang="zh-CN" dirty="0"/>
          </a:p>
          <a:p>
            <a:r>
              <a:rPr kumimoji="1" lang="zh-CN" altLang="en-US" dirty="0"/>
              <a:t>编程实例</a:t>
            </a:r>
          </a:p>
        </p:txBody>
      </p:sp>
    </p:spTree>
    <p:extLst>
      <p:ext uri="{BB962C8B-B14F-4D97-AF65-F5344CB8AC3E}">
        <p14:creationId xmlns:p14="http://schemas.microsoft.com/office/powerpoint/2010/main" val="3618639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ED1BA-EC66-BB4B-812A-24821AF64911}"/>
              </a:ext>
            </a:extLst>
          </p:cNvPr>
          <p:cNvSpPr>
            <a:spLocks noGrp="1"/>
          </p:cNvSpPr>
          <p:nvPr>
            <p:ph type="title"/>
          </p:nvPr>
        </p:nvSpPr>
        <p:spPr>
          <a:xfrm>
            <a:off x="609600" y="457200"/>
            <a:ext cx="10972800" cy="667544"/>
          </a:xfrm>
        </p:spPr>
        <p:txBody>
          <a:bodyPr/>
          <a:lstStyle/>
          <a:p>
            <a:r>
              <a:rPr kumimoji="1" lang="zh-CN" altLang="en-US" dirty="0"/>
              <a:t>新的编程模型</a:t>
            </a:r>
            <a:r>
              <a:rPr kumimoji="1" lang="en-US" altLang="zh-CN" dirty="0"/>
              <a:t>——</a:t>
            </a:r>
            <a:r>
              <a:rPr kumimoji="1" lang="zh-CN" altLang="en-US" dirty="0"/>
              <a:t>基于事件驱动</a:t>
            </a:r>
          </a:p>
        </p:txBody>
      </p:sp>
      <p:sp>
        <p:nvSpPr>
          <p:cNvPr id="3" name="内容占位符 2">
            <a:extLst>
              <a:ext uri="{FF2B5EF4-FFF2-40B4-BE49-F238E27FC236}">
                <a16:creationId xmlns:a16="http://schemas.microsoft.com/office/drawing/2014/main" id="{146BA648-4BCC-2741-8B6B-38F33106E4E8}"/>
              </a:ext>
            </a:extLst>
          </p:cNvPr>
          <p:cNvSpPr>
            <a:spLocks noGrp="1"/>
          </p:cNvSpPr>
          <p:nvPr>
            <p:ph idx="1"/>
          </p:nvPr>
        </p:nvSpPr>
        <p:spPr>
          <a:xfrm>
            <a:off x="609600" y="1268760"/>
            <a:ext cx="4550296" cy="4598640"/>
          </a:xfrm>
        </p:spPr>
        <p:txBody>
          <a:bodyPr/>
          <a:lstStyle/>
          <a:p>
            <a:r>
              <a:rPr kumimoji="1" lang="zh-CN" altLang="en-US" dirty="0"/>
              <a:t>以往程序</a:t>
            </a:r>
            <a:r>
              <a:rPr kumimoji="1" lang="en-US" altLang="zh-CN" dirty="0"/>
              <a:t>: </a:t>
            </a:r>
            <a:r>
              <a:rPr kumimoji="1" lang="zh-CN" altLang="en-US" dirty="0"/>
              <a:t>当程序有需要时等待用户的输入</a:t>
            </a:r>
          </a:p>
          <a:p>
            <a:endParaRPr kumimoji="1" lang="zh-CN" altLang="en-US" dirty="0"/>
          </a:p>
          <a:p>
            <a:r>
              <a:rPr kumimoji="1" lang="zh-CN" altLang="en-US" dirty="0"/>
              <a:t>事件驱动程序</a:t>
            </a:r>
            <a:r>
              <a:rPr kumimoji="1" lang="en-US" altLang="zh-CN" dirty="0"/>
              <a:t>:</a:t>
            </a:r>
            <a:r>
              <a:rPr kumimoji="1" lang="zh-CN" altLang="en-US" dirty="0"/>
              <a:t>当有用户输入时就响应</a:t>
            </a:r>
          </a:p>
          <a:p>
            <a:endParaRPr kumimoji="1" lang="zh-CN" altLang="en-US" dirty="0"/>
          </a:p>
          <a:p>
            <a:r>
              <a:rPr kumimoji="1" lang="zh-CN" altLang="en-US" dirty="0"/>
              <a:t>系统会捕获事件并把消息发给相关应用程序</a:t>
            </a:r>
          </a:p>
          <a:p>
            <a:endParaRPr kumimoji="1" lang="zh-CN" altLang="en-US" dirty="0"/>
          </a:p>
          <a:p>
            <a:endParaRPr kumimoji="1" lang="zh-CN" altLang="en-US" dirty="0"/>
          </a:p>
        </p:txBody>
      </p:sp>
      <p:pic>
        <p:nvPicPr>
          <p:cNvPr id="4" name="图片 3" descr="ACLLib流程.pdf">
            <a:extLst>
              <a:ext uri="{FF2B5EF4-FFF2-40B4-BE49-F238E27FC236}">
                <a16:creationId xmlns:a16="http://schemas.microsoft.com/office/drawing/2014/main" id="{A58D51AA-1D53-0144-850D-F01F8CB89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936" y="908720"/>
            <a:ext cx="5760640" cy="5760640"/>
          </a:xfrm>
          <a:prstGeom prst="rect">
            <a:avLst/>
          </a:prstGeom>
        </p:spPr>
      </p:pic>
    </p:spTree>
    <p:extLst>
      <p:ext uri="{BB962C8B-B14F-4D97-AF65-F5344CB8AC3E}">
        <p14:creationId xmlns:p14="http://schemas.microsoft.com/office/powerpoint/2010/main" val="74487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353693"/>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回调函数</a:t>
            </a:r>
            <a:r>
              <a:rPr lang="en-US" altLang="zh-CN" dirty="0">
                <a:solidFill>
                  <a:schemeClr val="tx1"/>
                </a:solidFill>
                <a:latin typeface="Times New Roman" charset="0"/>
                <a:ea typeface="ＭＳ Ｐゴシック" charset="0"/>
                <a:cs typeface="ＭＳ Ｐゴシック" charset="0"/>
              </a:rPr>
              <a:t>(callback)</a:t>
            </a:r>
          </a:p>
        </p:txBody>
      </p:sp>
      <p:sp>
        <p:nvSpPr>
          <p:cNvPr id="10243" name="Rectangle 3"/>
          <p:cNvSpPr>
            <a:spLocks noChangeArrowheads="1"/>
          </p:cNvSpPr>
          <p:nvPr/>
        </p:nvSpPr>
        <p:spPr bwMode="auto">
          <a:xfrm>
            <a:off x="335360" y="1484164"/>
            <a:ext cx="11521280"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3200" b="0" dirty="0"/>
              <a:t>当事件发生时，回过来调用我的函数</a:t>
            </a:r>
            <a:endParaRPr lang="en-US" altLang="zh-CN" sz="3200" b="0" dirty="0"/>
          </a:p>
          <a:p>
            <a:pPr lvl="1" algn="just">
              <a:lnSpc>
                <a:spcPct val="85000"/>
              </a:lnSpc>
              <a:spcAft>
                <a:spcPct val="50000"/>
              </a:spcAft>
            </a:pPr>
            <a:r>
              <a:rPr lang="en-US" altLang="zh-CN" sz="2800" b="0" dirty="0"/>
              <a:t>1. </a:t>
            </a:r>
            <a:r>
              <a:rPr lang="zh-CN" altLang="en-US" sz="2800" b="0" dirty="0"/>
              <a:t>给将来会发生事件的地方注册一个回调函数</a:t>
            </a:r>
            <a:r>
              <a:rPr lang="en-US" altLang="zh-CN" sz="2800" b="0" dirty="0"/>
              <a:t>.</a:t>
            </a:r>
          </a:p>
          <a:p>
            <a:pPr lvl="1" algn="just">
              <a:lnSpc>
                <a:spcPct val="85000"/>
              </a:lnSpc>
              <a:spcAft>
                <a:spcPct val="50000"/>
              </a:spcAft>
            </a:pPr>
            <a:r>
              <a:rPr lang="en-US" altLang="zh-CN" sz="2800" b="0" dirty="0"/>
              <a:t>2. </a:t>
            </a:r>
            <a:r>
              <a:rPr lang="zh-CN" altLang="en-US" sz="2800" b="0" dirty="0"/>
              <a:t>当事件发生时，该回调函数被调用（执行）</a:t>
            </a:r>
            <a:r>
              <a:rPr lang="en-US" altLang="zh-CN" sz="2800" b="0" dirty="0"/>
              <a:t>.</a:t>
            </a:r>
          </a:p>
          <a:p>
            <a:pPr marL="342900" indent="-342900" algn="just">
              <a:lnSpc>
                <a:spcPct val="85000"/>
              </a:lnSpc>
              <a:spcAft>
                <a:spcPct val="50000"/>
              </a:spcAft>
              <a:buFontTx/>
              <a:buChar char="•"/>
            </a:pPr>
            <a:r>
              <a:rPr lang="zh-CN" altLang="en-US" sz="3200" b="0" dirty="0"/>
              <a:t>回调函数经常用于事件处理（</a:t>
            </a:r>
            <a:r>
              <a:rPr lang="en-US" altLang="zh-CN" sz="3200" dirty="0">
                <a:solidFill>
                  <a:srgbClr val="FF0000"/>
                </a:solidFill>
              </a:rPr>
              <a:t> event handling </a:t>
            </a:r>
            <a:r>
              <a:rPr lang="zh-CN" altLang="en-US" sz="3200" b="0" dirty="0"/>
              <a:t>），譬如：当按下键盘、移动鼠标等事件发生时，就调用相应的回调函数去处理这些操作</a:t>
            </a:r>
            <a:r>
              <a:rPr lang="en-US" altLang="zh-CN" sz="3200" b="0" dirty="0"/>
              <a:t>.</a:t>
            </a:r>
          </a:p>
          <a:p>
            <a:pPr marL="342900" indent="-342900" algn="just">
              <a:lnSpc>
                <a:spcPct val="85000"/>
              </a:lnSpc>
              <a:spcAft>
                <a:spcPct val="50000"/>
              </a:spcAft>
              <a:buFontTx/>
              <a:buChar char="•"/>
            </a:pPr>
            <a:r>
              <a:rPr lang="zh-CN" altLang="en-US" sz="3200" b="0" dirty="0"/>
              <a:t>可在回调函数中实现对图形的交互。</a:t>
            </a:r>
            <a:endParaRPr lang="en-US" altLang="zh-CN" sz="3200" b="0" dirty="0"/>
          </a:p>
        </p:txBody>
      </p:sp>
    </p:spTree>
    <p:extLst>
      <p:ext uri="{BB962C8B-B14F-4D97-AF65-F5344CB8AC3E}">
        <p14:creationId xmlns:p14="http://schemas.microsoft.com/office/powerpoint/2010/main" val="242968936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07855" y="269776"/>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关于交互的四类回调函数原型</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79376" y="1412776"/>
            <a:ext cx="11233248"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lnSpc>
                <a:spcPct val="85000"/>
              </a:lnSpc>
              <a:spcAft>
                <a:spcPct val="50000"/>
              </a:spcAft>
              <a:buFont typeface="Wingdings" panose="05000000000000000000" pitchFamily="2" charset="2"/>
              <a:buChar char="n"/>
            </a:pPr>
            <a:r>
              <a:rPr lang="zh-CN" altLang="en-US" sz="2200" b="0" dirty="0">
                <a:latin typeface="黑体" panose="02010609060101010101" pitchFamily="49" charset="-122"/>
                <a:ea typeface="黑体" panose="02010609060101010101" pitchFamily="49" charset="-122"/>
              </a:rPr>
              <a:t>键盘消息回调函数</a:t>
            </a:r>
            <a:endParaRPr lang="en-US" altLang="zh-CN" sz="2200" b="0" dirty="0">
              <a:latin typeface="黑体" panose="02010609060101010101" pitchFamily="49" charset="-122"/>
              <a:ea typeface="黑体" panose="02010609060101010101" pitchFamily="49" charset="-122"/>
            </a:endParaRP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void </a:t>
            </a:r>
            <a:r>
              <a:rPr lang="en-US" altLang="zh-CN" sz="2200" b="0" dirty="0" err="1">
                <a:latin typeface="黑体" panose="02010609060101010101" pitchFamily="49" charset="-122"/>
                <a:ea typeface="黑体" panose="02010609060101010101" pitchFamily="49" charset="-122"/>
              </a:rPr>
              <a:t>KeyboardEventProcess</a:t>
            </a:r>
            <a:r>
              <a:rPr lang="en-US" altLang="zh-CN" sz="2200" b="0" dirty="0">
                <a:latin typeface="黑体" panose="02010609060101010101" pitchFamily="49" charset="-122"/>
                <a:ea typeface="黑体" panose="02010609060101010101" pitchFamily="49" charset="-122"/>
              </a:rPr>
              <a:t>(</a:t>
            </a:r>
            <a:r>
              <a:rPr lang="en-US" altLang="zh-CN" sz="2200" b="0" dirty="0" err="1">
                <a:latin typeface="黑体" panose="02010609060101010101" pitchFamily="49" charset="-122"/>
                <a:ea typeface="黑体" panose="02010609060101010101" pitchFamily="49" charset="-122"/>
              </a:rPr>
              <a:t>int</a:t>
            </a:r>
            <a:r>
              <a:rPr lang="en-US" altLang="zh-CN" sz="2200" b="0" dirty="0">
                <a:latin typeface="黑体" panose="02010609060101010101" pitchFamily="49" charset="-122"/>
                <a:ea typeface="黑体" panose="02010609060101010101" pitchFamily="49" charset="-122"/>
              </a:rPr>
              <a:t> key, </a:t>
            </a:r>
            <a:r>
              <a:rPr lang="en-US" altLang="zh-CN" sz="2200" b="0" dirty="0" err="1">
                <a:latin typeface="黑体" panose="02010609060101010101" pitchFamily="49" charset="-122"/>
                <a:ea typeface="黑体" panose="02010609060101010101" pitchFamily="49" charset="-122"/>
              </a:rPr>
              <a:t>int</a:t>
            </a:r>
            <a:r>
              <a:rPr lang="en-US" altLang="zh-CN" sz="2200" b="0" dirty="0">
                <a:latin typeface="黑体" panose="02010609060101010101" pitchFamily="49" charset="-122"/>
                <a:ea typeface="黑体" panose="02010609060101010101" pitchFamily="49" charset="-122"/>
              </a:rPr>
              <a:t> event);</a:t>
            </a:r>
          </a:p>
          <a:p>
            <a:pPr lvl="1">
              <a:lnSpc>
                <a:spcPct val="85000"/>
              </a:lnSpc>
              <a:spcAft>
                <a:spcPct val="50000"/>
              </a:spcAft>
            </a:pPr>
            <a:r>
              <a:rPr lang="en-US" altLang="zh-CN" sz="2200" b="0" dirty="0">
                <a:latin typeface="黑体" panose="02010609060101010101" pitchFamily="49" charset="-122"/>
                <a:ea typeface="黑体" panose="02010609060101010101" pitchFamily="49" charset="-122"/>
              </a:rPr>
              <a:t>/*key</a:t>
            </a:r>
            <a:r>
              <a:rPr lang="zh-CN" altLang="en-US" sz="2200" b="0" dirty="0">
                <a:latin typeface="黑体" panose="02010609060101010101" pitchFamily="49" charset="-122"/>
                <a:ea typeface="黑体" panose="02010609060101010101" pitchFamily="49" charset="-122"/>
              </a:rPr>
              <a:t>表示哪个键，</a:t>
            </a:r>
            <a:r>
              <a:rPr lang="en-US" altLang="zh-CN" sz="2200" b="0" dirty="0">
                <a:latin typeface="黑体" panose="02010609060101010101" pitchFamily="49" charset="-122"/>
                <a:ea typeface="黑体" panose="02010609060101010101" pitchFamily="49" charset="-122"/>
              </a:rPr>
              <a:t>event</a:t>
            </a:r>
            <a:r>
              <a:rPr lang="zh-CN" altLang="en-US" sz="2200" b="0" dirty="0">
                <a:latin typeface="黑体" panose="02010609060101010101" pitchFamily="49" charset="-122"/>
                <a:ea typeface="黑体" panose="02010609060101010101" pitchFamily="49" charset="-122"/>
              </a:rPr>
              <a:t>表示按下或松开等事件</a:t>
            </a:r>
            <a:r>
              <a:rPr lang="en-US" altLang="zh-CN" sz="2200" b="0" dirty="0">
                <a:latin typeface="黑体" panose="02010609060101010101" pitchFamily="49" charset="-122"/>
                <a:ea typeface="黑体" panose="02010609060101010101" pitchFamily="49" charset="-122"/>
              </a:rPr>
              <a:t>*/</a:t>
            </a:r>
          </a:p>
          <a:p>
            <a:pPr marL="457200" indent="-457200">
              <a:lnSpc>
                <a:spcPct val="85000"/>
              </a:lnSpc>
              <a:spcAft>
                <a:spcPct val="50000"/>
              </a:spcAft>
              <a:buFont typeface="Wingdings" panose="05000000000000000000" pitchFamily="2" charset="2"/>
              <a:buChar char="n"/>
            </a:pPr>
            <a:r>
              <a:rPr lang="zh-CN" altLang="en-US" sz="2200" b="0" dirty="0">
                <a:latin typeface="黑体" panose="02010609060101010101" pitchFamily="49" charset="-122"/>
                <a:ea typeface="黑体" panose="02010609060101010101" pitchFamily="49" charset="-122"/>
              </a:rPr>
              <a:t>字符消息回调函数</a:t>
            </a:r>
            <a:endParaRPr lang="en-US" altLang="zh-CN" sz="2200" b="0" dirty="0">
              <a:latin typeface="黑体" panose="02010609060101010101" pitchFamily="49" charset="-122"/>
              <a:ea typeface="黑体" panose="02010609060101010101" pitchFamily="49" charset="-122"/>
            </a:endParaRP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void </a:t>
            </a:r>
            <a:r>
              <a:rPr lang="en-US" altLang="zh-CN" sz="2200" b="0" dirty="0" err="1">
                <a:latin typeface="黑体" panose="02010609060101010101" pitchFamily="49" charset="-122"/>
                <a:ea typeface="黑体" panose="02010609060101010101" pitchFamily="49" charset="-122"/>
              </a:rPr>
              <a:t>CharEventProcess</a:t>
            </a:r>
            <a:r>
              <a:rPr lang="en-US" altLang="zh-CN" sz="2200" b="0" dirty="0">
                <a:latin typeface="黑体" panose="02010609060101010101" pitchFamily="49" charset="-122"/>
                <a:ea typeface="黑体" panose="02010609060101010101" pitchFamily="49" charset="-122"/>
              </a:rPr>
              <a:t>(char c);/*c</a:t>
            </a:r>
            <a:r>
              <a:rPr lang="zh-CN" altLang="en-US" sz="2200" b="0" dirty="0">
                <a:latin typeface="黑体" panose="02010609060101010101" pitchFamily="49" charset="-122"/>
                <a:ea typeface="黑体" panose="02010609060101010101" pitchFamily="49" charset="-122"/>
              </a:rPr>
              <a:t>表示按键的</a:t>
            </a:r>
            <a:r>
              <a:rPr lang="en-US" altLang="zh-CN" sz="2200" b="0" dirty="0">
                <a:latin typeface="黑体" panose="02010609060101010101" pitchFamily="49" charset="-122"/>
                <a:ea typeface="黑体" panose="02010609060101010101" pitchFamily="49" charset="-122"/>
              </a:rPr>
              <a:t>ASCII</a:t>
            </a:r>
            <a:r>
              <a:rPr lang="zh-CN" altLang="en-US" sz="2200" b="0" dirty="0">
                <a:latin typeface="黑体" panose="02010609060101010101" pitchFamily="49" charset="-122"/>
                <a:ea typeface="黑体" panose="02010609060101010101" pitchFamily="49" charset="-122"/>
              </a:rPr>
              <a:t>码*</a:t>
            </a:r>
            <a:r>
              <a:rPr lang="en-US" altLang="zh-CN" sz="2200" b="0" dirty="0">
                <a:latin typeface="黑体" panose="02010609060101010101" pitchFamily="49" charset="-122"/>
                <a:ea typeface="黑体" panose="02010609060101010101" pitchFamily="49" charset="-122"/>
              </a:rPr>
              <a:t>/</a:t>
            </a:r>
          </a:p>
          <a:p>
            <a:pPr marL="457200" indent="-457200">
              <a:lnSpc>
                <a:spcPct val="85000"/>
              </a:lnSpc>
              <a:spcAft>
                <a:spcPct val="50000"/>
              </a:spcAft>
              <a:buFont typeface="Wingdings" panose="05000000000000000000" pitchFamily="2" charset="2"/>
              <a:buChar char="n"/>
            </a:pPr>
            <a:r>
              <a:rPr lang="zh-CN" altLang="en-US" sz="2200" b="0" dirty="0">
                <a:latin typeface="黑体" panose="02010609060101010101" pitchFamily="49" charset="-122"/>
                <a:ea typeface="黑体" panose="02010609060101010101" pitchFamily="49" charset="-122"/>
              </a:rPr>
              <a:t>鼠标消息回调函数</a:t>
            </a:r>
            <a:endParaRPr lang="en-US" altLang="zh-CN" sz="2200" b="0" dirty="0">
              <a:latin typeface="黑体" panose="02010609060101010101" pitchFamily="49" charset="-122"/>
              <a:ea typeface="黑体" panose="02010609060101010101" pitchFamily="49" charset="-122"/>
            </a:endParaRP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a:t>
            </a:r>
            <a:r>
              <a:rPr lang="en-US" altLang="zh-CN" sz="2000" b="0" dirty="0">
                <a:latin typeface="黑体" panose="02010609060101010101" pitchFamily="49" charset="-122"/>
                <a:ea typeface="黑体" panose="02010609060101010101" pitchFamily="49" charset="-122"/>
              </a:rPr>
              <a:t>void </a:t>
            </a:r>
            <a:r>
              <a:rPr lang="en-US" altLang="zh-CN" sz="2000" b="0" dirty="0" err="1">
                <a:latin typeface="黑体" panose="02010609060101010101" pitchFamily="49" charset="-122"/>
                <a:ea typeface="黑体" panose="02010609060101010101" pitchFamily="49" charset="-122"/>
              </a:rPr>
              <a:t>MouseEventProcess</a:t>
            </a:r>
            <a:r>
              <a:rPr lang="en-US" altLang="zh-CN" sz="2000" b="0" dirty="0">
                <a:latin typeface="黑体" panose="02010609060101010101" pitchFamily="49" charset="-122"/>
                <a:ea typeface="黑体" panose="02010609060101010101" pitchFamily="49" charset="-122"/>
              </a:rPr>
              <a:t>(</a:t>
            </a:r>
            <a:r>
              <a:rPr lang="en-US" altLang="zh-CN" sz="2000" b="0" dirty="0" err="1">
                <a:latin typeface="黑体" panose="02010609060101010101" pitchFamily="49" charset="-122"/>
                <a:ea typeface="黑体" panose="02010609060101010101" pitchFamily="49" charset="-122"/>
              </a:rPr>
              <a:t>int</a:t>
            </a:r>
            <a:r>
              <a:rPr lang="en-US" altLang="zh-CN" sz="2000" b="0" dirty="0">
                <a:latin typeface="黑体" panose="02010609060101010101" pitchFamily="49" charset="-122"/>
                <a:ea typeface="黑体" panose="02010609060101010101" pitchFamily="49" charset="-122"/>
              </a:rPr>
              <a:t> x, </a:t>
            </a:r>
            <a:r>
              <a:rPr lang="en-US" altLang="zh-CN" sz="2000" b="0" dirty="0" err="1">
                <a:latin typeface="黑体" panose="02010609060101010101" pitchFamily="49" charset="-122"/>
                <a:ea typeface="黑体" panose="02010609060101010101" pitchFamily="49" charset="-122"/>
              </a:rPr>
              <a:t>int</a:t>
            </a:r>
            <a:r>
              <a:rPr lang="en-US" altLang="zh-CN" sz="2000" b="0" dirty="0">
                <a:latin typeface="黑体" panose="02010609060101010101" pitchFamily="49" charset="-122"/>
                <a:ea typeface="黑体" panose="02010609060101010101" pitchFamily="49" charset="-122"/>
              </a:rPr>
              <a:t> y, </a:t>
            </a:r>
            <a:r>
              <a:rPr lang="en-US" altLang="zh-CN" sz="2000" b="0" dirty="0" err="1">
                <a:latin typeface="黑体" panose="02010609060101010101" pitchFamily="49" charset="-122"/>
                <a:ea typeface="黑体" panose="02010609060101010101" pitchFamily="49" charset="-122"/>
              </a:rPr>
              <a:t>int</a:t>
            </a:r>
            <a:r>
              <a:rPr lang="en-US" altLang="zh-CN" sz="2000" b="0" dirty="0">
                <a:latin typeface="黑体" panose="02010609060101010101" pitchFamily="49" charset="-122"/>
                <a:ea typeface="黑体" panose="02010609060101010101" pitchFamily="49" charset="-122"/>
              </a:rPr>
              <a:t> button, </a:t>
            </a:r>
            <a:r>
              <a:rPr lang="en-US" altLang="zh-CN" sz="2000" b="0" dirty="0" err="1">
                <a:latin typeface="黑体" panose="02010609060101010101" pitchFamily="49" charset="-122"/>
                <a:ea typeface="黑体" panose="02010609060101010101" pitchFamily="49" charset="-122"/>
              </a:rPr>
              <a:t>int</a:t>
            </a:r>
            <a:r>
              <a:rPr lang="en-US" altLang="zh-CN" sz="2000" b="0" dirty="0">
                <a:latin typeface="黑体" panose="02010609060101010101" pitchFamily="49" charset="-122"/>
                <a:ea typeface="黑体" panose="02010609060101010101" pitchFamily="49" charset="-122"/>
              </a:rPr>
              <a:t> event);</a:t>
            </a: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a:t>
            </a:r>
            <a:r>
              <a:rPr lang="en-US" altLang="zh-CN" sz="2200" b="0" dirty="0" err="1">
                <a:latin typeface="黑体" panose="02010609060101010101" pitchFamily="49" charset="-122"/>
                <a:ea typeface="黑体" panose="02010609060101010101" pitchFamily="49" charset="-122"/>
              </a:rPr>
              <a:t>x,y</a:t>
            </a:r>
            <a:r>
              <a:rPr lang="zh-CN" altLang="en-US" sz="2200" b="0" dirty="0">
                <a:latin typeface="黑体" panose="02010609060101010101" pitchFamily="49" charset="-122"/>
                <a:ea typeface="黑体" panose="02010609060101010101" pitchFamily="49" charset="-122"/>
              </a:rPr>
              <a:t>位置坐标，</a:t>
            </a:r>
            <a:r>
              <a:rPr lang="en-US" altLang="zh-CN" sz="2200" b="0" dirty="0">
                <a:latin typeface="黑体" panose="02010609060101010101" pitchFamily="49" charset="-122"/>
                <a:ea typeface="黑体" panose="02010609060101010101" pitchFamily="49" charset="-122"/>
              </a:rPr>
              <a:t>button</a:t>
            </a:r>
            <a:r>
              <a:rPr lang="zh-CN" altLang="en-US" sz="2200" b="0" dirty="0">
                <a:latin typeface="黑体" panose="02010609060101010101" pitchFamily="49" charset="-122"/>
                <a:ea typeface="黑体" panose="02010609060101010101" pitchFamily="49" charset="-122"/>
              </a:rPr>
              <a:t>哪个键，</a:t>
            </a:r>
            <a:r>
              <a:rPr lang="en-US" altLang="zh-CN" sz="2200" b="0" dirty="0">
                <a:latin typeface="黑体" panose="02010609060101010101" pitchFamily="49" charset="-122"/>
                <a:ea typeface="黑体" panose="02010609060101010101" pitchFamily="49" charset="-122"/>
              </a:rPr>
              <a:t>event</a:t>
            </a:r>
            <a:r>
              <a:rPr lang="zh-CN" altLang="en-US" sz="2200" b="0" dirty="0">
                <a:latin typeface="黑体" panose="02010609060101010101" pitchFamily="49" charset="-122"/>
                <a:ea typeface="黑体" panose="02010609060101010101" pitchFamily="49" charset="-122"/>
              </a:rPr>
              <a:t>按下</a:t>
            </a:r>
            <a:r>
              <a:rPr lang="en-US" altLang="zh-CN" sz="2200" b="0" dirty="0">
                <a:latin typeface="黑体" panose="02010609060101010101" pitchFamily="49" charset="-122"/>
                <a:ea typeface="黑体" panose="02010609060101010101" pitchFamily="49" charset="-122"/>
              </a:rPr>
              <a:t>/</a:t>
            </a:r>
            <a:r>
              <a:rPr lang="zh-CN" altLang="en-US" sz="2200" b="0" dirty="0">
                <a:latin typeface="黑体" panose="02010609060101010101" pitchFamily="49" charset="-122"/>
                <a:ea typeface="黑体" panose="02010609060101010101" pitchFamily="49" charset="-122"/>
              </a:rPr>
              <a:t>松开</a:t>
            </a:r>
            <a:r>
              <a:rPr lang="en-US" altLang="zh-CN" sz="2200" b="0" dirty="0">
                <a:latin typeface="黑体" panose="02010609060101010101" pitchFamily="49" charset="-122"/>
                <a:ea typeface="黑体" panose="02010609060101010101" pitchFamily="49" charset="-122"/>
              </a:rPr>
              <a:t>/</a:t>
            </a:r>
            <a:r>
              <a:rPr lang="zh-CN" altLang="en-US" sz="2200" b="0" dirty="0">
                <a:latin typeface="黑体" panose="02010609060101010101" pitchFamily="49" charset="-122"/>
                <a:ea typeface="黑体" panose="02010609060101010101" pitchFamily="49" charset="-122"/>
              </a:rPr>
              <a:t>移动等事件</a:t>
            </a:r>
            <a:r>
              <a:rPr lang="en-US" altLang="zh-CN" sz="2200" b="0" dirty="0">
                <a:latin typeface="黑体" panose="02010609060101010101" pitchFamily="49" charset="-122"/>
                <a:ea typeface="黑体" panose="02010609060101010101" pitchFamily="49" charset="-122"/>
              </a:rPr>
              <a:t>*/</a:t>
            </a:r>
          </a:p>
          <a:p>
            <a:pPr marL="457200" indent="-457200">
              <a:lnSpc>
                <a:spcPct val="85000"/>
              </a:lnSpc>
              <a:spcAft>
                <a:spcPct val="50000"/>
              </a:spcAft>
              <a:buFont typeface="Wingdings" panose="05000000000000000000" pitchFamily="2" charset="2"/>
              <a:buChar char="n"/>
            </a:pPr>
            <a:r>
              <a:rPr lang="zh-CN" altLang="en-US" sz="2200" b="0" dirty="0">
                <a:latin typeface="黑体" panose="02010609060101010101" pitchFamily="49" charset="-122"/>
                <a:ea typeface="黑体" panose="02010609060101010101" pitchFamily="49" charset="-122"/>
              </a:rPr>
              <a:t>定时器消息回调函数</a:t>
            </a:r>
            <a:endParaRPr lang="en-US" altLang="zh-CN" sz="2200" b="0" dirty="0">
              <a:latin typeface="黑体" panose="02010609060101010101" pitchFamily="49" charset="-122"/>
              <a:ea typeface="黑体" panose="02010609060101010101" pitchFamily="49" charset="-122"/>
            </a:endParaRP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void </a:t>
            </a:r>
            <a:r>
              <a:rPr lang="en-US" altLang="zh-CN" sz="2200" b="0" dirty="0" err="1">
                <a:latin typeface="黑体" panose="02010609060101010101" pitchFamily="49" charset="-122"/>
                <a:ea typeface="黑体" panose="02010609060101010101" pitchFamily="49" charset="-122"/>
              </a:rPr>
              <a:t>TimerEventProcess</a:t>
            </a:r>
            <a:r>
              <a:rPr lang="en-US" altLang="zh-CN" sz="2200" b="0" dirty="0">
                <a:latin typeface="黑体" panose="02010609060101010101" pitchFamily="49" charset="-122"/>
                <a:ea typeface="黑体" panose="02010609060101010101" pitchFamily="49" charset="-122"/>
              </a:rPr>
              <a:t>(</a:t>
            </a:r>
            <a:r>
              <a:rPr lang="en-US" altLang="zh-CN" sz="2200" b="0" dirty="0" err="1">
                <a:latin typeface="黑体" panose="02010609060101010101" pitchFamily="49" charset="-122"/>
                <a:ea typeface="黑体" panose="02010609060101010101" pitchFamily="49" charset="-122"/>
              </a:rPr>
              <a:t>int</a:t>
            </a:r>
            <a:r>
              <a:rPr lang="en-US" altLang="zh-CN" sz="2200" b="0" dirty="0">
                <a:latin typeface="黑体" panose="02010609060101010101" pitchFamily="49" charset="-122"/>
                <a:ea typeface="黑体" panose="02010609060101010101" pitchFamily="49" charset="-122"/>
              </a:rPr>
              <a:t> </a:t>
            </a:r>
            <a:r>
              <a:rPr lang="en-US" altLang="zh-CN" sz="2200" b="0" dirty="0" err="1">
                <a:latin typeface="黑体" panose="02010609060101010101" pitchFamily="49" charset="-122"/>
                <a:ea typeface="黑体" panose="02010609060101010101" pitchFamily="49" charset="-122"/>
              </a:rPr>
              <a:t>timerID</a:t>
            </a:r>
            <a:r>
              <a:rPr lang="en-US" altLang="zh-CN" sz="2200" b="0" dirty="0">
                <a:latin typeface="黑体" panose="02010609060101010101" pitchFamily="49" charset="-122"/>
                <a:ea typeface="黑体" panose="02010609060101010101" pitchFamily="49" charset="-122"/>
              </a:rPr>
              <a:t>);</a:t>
            </a:r>
          </a:p>
          <a:p>
            <a:pPr>
              <a:lnSpc>
                <a:spcPct val="85000"/>
              </a:lnSpc>
              <a:spcAft>
                <a:spcPct val="50000"/>
              </a:spcAft>
            </a:pPr>
            <a:r>
              <a:rPr lang="en-US" altLang="zh-CN" sz="2200" b="0" dirty="0">
                <a:latin typeface="黑体" panose="02010609060101010101" pitchFamily="49" charset="-122"/>
                <a:ea typeface="黑体" panose="02010609060101010101" pitchFamily="49" charset="-122"/>
              </a:rPr>
              <a:t>   /*</a:t>
            </a:r>
            <a:r>
              <a:rPr lang="en-US" altLang="zh-CN" sz="2200" b="0" dirty="0" err="1">
                <a:latin typeface="黑体" panose="02010609060101010101" pitchFamily="49" charset="-122"/>
                <a:ea typeface="黑体" panose="02010609060101010101" pitchFamily="49" charset="-122"/>
              </a:rPr>
              <a:t>timerID</a:t>
            </a:r>
            <a:r>
              <a:rPr lang="zh-CN" altLang="en-US" sz="2200" b="0" dirty="0">
                <a:latin typeface="黑体" panose="02010609060101010101" pitchFamily="49" charset="-122"/>
                <a:ea typeface="黑体" panose="02010609060101010101" pitchFamily="49" charset="-122"/>
              </a:rPr>
              <a:t>定时器号</a:t>
            </a:r>
            <a:r>
              <a:rPr lang="en-US" altLang="zh-CN" sz="2200" b="0" dirty="0">
                <a:latin typeface="黑体" panose="02010609060101010101" pitchFamily="49" charset="-122"/>
                <a:ea typeface="黑体" panose="02010609060101010101" pitchFamily="49" charset="-122"/>
              </a:rPr>
              <a:t>-</a:t>
            </a:r>
            <a:r>
              <a:rPr lang="zh-CN" altLang="en-US" sz="2200" b="0" dirty="0">
                <a:latin typeface="黑体" panose="02010609060101010101" pitchFamily="49" charset="-122"/>
                <a:ea typeface="黑体" panose="02010609060101010101" pitchFamily="49" charset="-122"/>
              </a:rPr>
              <a:t>哪个定时器触发了消息</a:t>
            </a:r>
            <a:r>
              <a:rPr lang="en-US" altLang="zh-CN" sz="2200" b="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41960448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回调函数类型</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191344" y="1124744"/>
            <a:ext cx="11665296" cy="5328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lnSpc>
                <a:spcPct val="85000"/>
              </a:lnSpc>
              <a:spcAft>
                <a:spcPct val="50000"/>
              </a:spcAft>
              <a:buFont typeface="Wingdings" panose="05000000000000000000" pitchFamily="2" charset="2"/>
              <a:buChar char="n"/>
            </a:pPr>
            <a:r>
              <a:rPr lang="zh-CN" altLang="en-US" sz="2800" b="0" dirty="0"/>
              <a:t>定义键盘消息回调函数指针类型</a:t>
            </a:r>
            <a:endParaRPr lang="en-US" altLang="zh-CN" sz="2800" b="0" dirty="0"/>
          </a:p>
          <a:p>
            <a:pPr>
              <a:lnSpc>
                <a:spcPct val="85000"/>
              </a:lnSpc>
              <a:spcAft>
                <a:spcPct val="50000"/>
              </a:spcAft>
            </a:pPr>
            <a:r>
              <a:rPr lang="en-US" altLang="zh-CN" sz="2400" b="0" dirty="0"/>
              <a:t>    </a:t>
            </a:r>
            <a:r>
              <a:rPr lang="en-US" altLang="zh-CN" sz="2400" b="0" dirty="0" err="1"/>
              <a:t>typedef</a:t>
            </a:r>
            <a:r>
              <a:rPr lang="en-US" altLang="zh-CN" sz="2400" b="0" dirty="0"/>
              <a:t> void (*</a:t>
            </a:r>
            <a:r>
              <a:rPr lang="en-US" altLang="zh-CN" sz="2400" dirty="0" err="1">
                <a:solidFill>
                  <a:srgbClr val="FF0000"/>
                </a:solidFill>
              </a:rPr>
              <a:t>KeyboardEventCallback</a:t>
            </a:r>
            <a:r>
              <a:rPr lang="en-US" altLang="zh-CN" sz="2400" b="0" dirty="0"/>
              <a:t>) (</a:t>
            </a:r>
            <a:r>
              <a:rPr lang="en-US" altLang="zh-CN" sz="2400" b="0" dirty="0" err="1"/>
              <a:t>int</a:t>
            </a:r>
            <a:r>
              <a:rPr lang="en-US" altLang="zh-CN" sz="2400" b="0" dirty="0"/>
              <a:t> key, </a:t>
            </a:r>
            <a:r>
              <a:rPr lang="en-US" altLang="zh-CN" sz="2400" b="0" dirty="0" err="1"/>
              <a:t>int</a:t>
            </a:r>
            <a:r>
              <a:rPr lang="en-US" altLang="zh-CN" sz="2400" b="0" dirty="0"/>
              <a:t> event); </a:t>
            </a:r>
          </a:p>
          <a:p>
            <a:pPr marL="457200" indent="-457200">
              <a:lnSpc>
                <a:spcPct val="85000"/>
              </a:lnSpc>
              <a:spcAft>
                <a:spcPct val="50000"/>
              </a:spcAft>
              <a:buFont typeface="Wingdings" panose="05000000000000000000" pitchFamily="2" charset="2"/>
              <a:buChar char="n"/>
            </a:pPr>
            <a:r>
              <a:rPr lang="zh-CN" altLang="en-US" sz="2800" b="0" dirty="0"/>
              <a:t>定义字符消息回调函数指针类型</a:t>
            </a:r>
            <a:endParaRPr lang="en-US" altLang="zh-CN" sz="2800" b="0" dirty="0"/>
          </a:p>
          <a:p>
            <a:pPr>
              <a:lnSpc>
                <a:spcPct val="85000"/>
              </a:lnSpc>
              <a:spcAft>
                <a:spcPct val="50000"/>
              </a:spcAft>
            </a:pPr>
            <a:r>
              <a:rPr lang="en-US" altLang="zh-CN" sz="2400" b="0" dirty="0"/>
              <a:t>    </a:t>
            </a:r>
            <a:r>
              <a:rPr lang="en-US" altLang="zh-CN" sz="2400" b="0" dirty="0" err="1"/>
              <a:t>typedef</a:t>
            </a:r>
            <a:r>
              <a:rPr lang="en-US" altLang="zh-CN" sz="2400" b="0" dirty="0"/>
              <a:t> void (*</a:t>
            </a:r>
            <a:r>
              <a:rPr lang="en-US" altLang="zh-CN" sz="2400" dirty="0" err="1">
                <a:solidFill>
                  <a:srgbClr val="FF0000"/>
                </a:solidFill>
              </a:rPr>
              <a:t>CharEventCallback</a:t>
            </a:r>
            <a:r>
              <a:rPr lang="en-US" altLang="zh-CN" sz="2400" b="0" dirty="0"/>
              <a:t>) (</a:t>
            </a:r>
            <a:r>
              <a:rPr lang="en-US" altLang="zh-CN" sz="2400" b="0" dirty="0" err="1"/>
              <a:t>int</a:t>
            </a:r>
            <a:r>
              <a:rPr lang="en-US" altLang="zh-CN" sz="2400" b="0" dirty="0"/>
              <a:t> key);</a:t>
            </a:r>
          </a:p>
          <a:p>
            <a:pPr marL="457200" indent="-457200">
              <a:lnSpc>
                <a:spcPct val="85000"/>
              </a:lnSpc>
              <a:spcAft>
                <a:spcPct val="50000"/>
              </a:spcAft>
              <a:buFont typeface="Wingdings" panose="05000000000000000000" pitchFamily="2" charset="2"/>
              <a:buChar char="n"/>
            </a:pPr>
            <a:r>
              <a:rPr lang="zh-CN" altLang="en-US" sz="2800" b="0" dirty="0"/>
              <a:t>定义鼠标消息回调函数指针类型</a:t>
            </a:r>
            <a:endParaRPr lang="en-US" altLang="zh-CN" sz="2800" b="0" dirty="0"/>
          </a:p>
          <a:p>
            <a:pPr>
              <a:lnSpc>
                <a:spcPct val="85000"/>
              </a:lnSpc>
              <a:spcAft>
                <a:spcPct val="50000"/>
              </a:spcAft>
            </a:pPr>
            <a:r>
              <a:rPr lang="en-US" altLang="zh-CN" sz="2200" b="0" dirty="0"/>
              <a:t>    </a:t>
            </a:r>
            <a:r>
              <a:rPr lang="en-US" altLang="zh-CN" sz="2200" b="0" dirty="0" err="1"/>
              <a:t>typedef</a:t>
            </a:r>
            <a:r>
              <a:rPr lang="en-US" altLang="zh-CN" sz="2200" b="0" dirty="0"/>
              <a:t> void (*</a:t>
            </a:r>
            <a:r>
              <a:rPr lang="en-US" altLang="zh-CN" sz="2200" dirty="0" err="1">
                <a:solidFill>
                  <a:srgbClr val="FF0000"/>
                </a:solidFill>
              </a:rPr>
              <a:t>MouseEventCallback</a:t>
            </a:r>
            <a:r>
              <a:rPr lang="en-US" altLang="zh-CN" sz="2200" b="0" dirty="0"/>
              <a:t>) (</a:t>
            </a:r>
            <a:r>
              <a:rPr lang="en-US" altLang="zh-CN" sz="2200" b="0" dirty="0" err="1"/>
              <a:t>int</a:t>
            </a:r>
            <a:r>
              <a:rPr lang="en-US" altLang="zh-CN" sz="2200" b="0" dirty="0"/>
              <a:t> x, </a:t>
            </a:r>
            <a:r>
              <a:rPr lang="en-US" altLang="zh-CN" sz="2200" b="0" dirty="0" err="1"/>
              <a:t>int</a:t>
            </a:r>
            <a:r>
              <a:rPr lang="en-US" altLang="zh-CN" sz="2200" b="0" dirty="0"/>
              <a:t> y, </a:t>
            </a:r>
            <a:r>
              <a:rPr lang="en-US" altLang="zh-CN" sz="2200" b="0" dirty="0" err="1"/>
              <a:t>int</a:t>
            </a:r>
            <a:r>
              <a:rPr lang="en-US" altLang="zh-CN" sz="2200" b="0" dirty="0"/>
              <a:t> button, </a:t>
            </a:r>
            <a:r>
              <a:rPr lang="en-US" altLang="zh-CN" sz="2200" b="0" dirty="0" err="1"/>
              <a:t>int</a:t>
            </a:r>
            <a:r>
              <a:rPr lang="en-US" altLang="zh-CN" sz="2200" b="0" dirty="0"/>
              <a:t> event);</a:t>
            </a:r>
          </a:p>
          <a:p>
            <a:pPr marL="457200" indent="-457200">
              <a:lnSpc>
                <a:spcPct val="85000"/>
              </a:lnSpc>
              <a:spcAft>
                <a:spcPct val="50000"/>
              </a:spcAft>
              <a:buFont typeface="Wingdings" panose="05000000000000000000" pitchFamily="2" charset="2"/>
              <a:buChar char="n"/>
            </a:pPr>
            <a:r>
              <a:rPr lang="zh-CN" altLang="en-US" sz="2800" b="0" dirty="0"/>
              <a:t>定义定时器消息回调函数指针类型</a:t>
            </a:r>
            <a:endParaRPr lang="en-US" altLang="zh-CN" sz="2800" b="0" dirty="0"/>
          </a:p>
          <a:p>
            <a:pPr>
              <a:lnSpc>
                <a:spcPct val="85000"/>
              </a:lnSpc>
              <a:spcAft>
                <a:spcPct val="50000"/>
              </a:spcAft>
            </a:pPr>
            <a:r>
              <a:rPr lang="en-US" altLang="zh-CN" sz="2400" b="0" dirty="0"/>
              <a:t>    </a:t>
            </a:r>
            <a:r>
              <a:rPr lang="en-US" altLang="zh-CN" sz="2400" b="0" dirty="0" err="1"/>
              <a:t>typedef</a:t>
            </a:r>
            <a:r>
              <a:rPr lang="en-US" altLang="zh-CN" sz="2400" b="0" dirty="0"/>
              <a:t> void (*</a:t>
            </a:r>
            <a:r>
              <a:rPr lang="en-US" altLang="zh-CN" sz="2400" dirty="0" err="1">
                <a:solidFill>
                  <a:srgbClr val="FF0000"/>
                </a:solidFill>
              </a:rPr>
              <a:t>TimerEventCallback</a:t>
            </a:r>
            <a:r>
              <a:rPr lang="en-US" altLang="zh-CN" sz="2400" b="0" dirty="0"/>
              <a:t>) (</a:t>
            </a:r>
            <a:r>
              <a:rPr lang="en-US" altLang="zh-CN" sz="2400" b="0" dirty="0" err="1"/>
              <a:t>int</a:t>
            </a:r>
            <a:r>
              <a:rPr lang="en-US" altLang="zh-CN" sz="2400" b="0" dirty="0"/>
              <a:t> </a:t>
            </a:r>
            <a:r>
              <a:rPr lang="en-US" altLang="zh-CN" sz="2400" b="0" dirty="0" err="1"/>
              <a:t>timerID</a:t>
            </a:r>
            <a:r>
              <a:rPr lang="en-US" altLang="zh-CN" sz="2400" b="0" dirty="0"/>
              <a:t>);</a:t>
            </a:r>
          </a:p>
        </p:txBody>
      </p:sp>
    </p:spTree>
    <p:extLst>
      <p:ext uri="{BB962C8B-B14F-4D97-AF65-F5344CB8AC3E}">
        <p14:creationId xmlns:p14="http://schemas.microsoft.com/office/powerpoint/2010/main" val="3369552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Keyboard</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263352" y="1155700"/>
            <a:ext cx="11449272"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Tx/>
              <a:buChar char="•"/>
            </a:pPr>
            <a:r>
              <a:rPr lang="en-US" altLang="zh-CN" sz="2400" b="0" dirty="0" err="1">
                <a:latin typeface="+mj-lt"/>
              </a:rPr>
              <a:t>typedef</a:t>
            </a:r>
            <a:r>
              <a:rPr lang="en-US" altLang="zh-CN" sz="2400" b="0" dirty="0">
                <a:latin typeface="+mj-lt"/>
              </a:rPr>
              <a:t> void (*</a:t>
            </a:r>
            <a:r>
              <a:rPr lang="en-US" altLang="zh-CN" sz="2400" b="0" dirty="0" err="1">
                <a:latin typeface="+mj-lt"/>
              </a:rPr>
              <a:t>KeyboardEventCallback</a:t>
            </a:r>
            <a:r>
              <a:rPr lang="en-US" altLang="zh-CN" sz="2400" b="0" dirty="0">
                <a:latin typeface="+mj-lt"/>
              </a:rPr>
              <a:t>) (</a:t>
            </a:r>
            <a:r>
              <a:rPr lang="en-US" altLang="zh-CN" sz="2400" b="0" dirty="0" err="1">
                <a:latin typeface="+mj-lt"/>
              </a:rPr>
              <a:t>int</a:t>
            </a:r>
            <a:r>
              <a:rPr lang="en-US" altLang="zh-CN" sz="2400" b="0" dirty="0">
                <a:latin typeface="+mj-lt"/>
              </a:rPr>
              <a:t> key, </a:t>
            </a:r>
            <a:r>
              <a:rPr lang="en-US" altLang="zh-CN" sz="2400" b="0" dirty="0" err="1">
                <a:latin typeface="+mj-lt"/>
              </a:rPr>
              <a:t>int</a:t>
            </a:r>
            <a:r>
              <a:rPr lang="en-US" altLang="zh-CN" sz="2400" b="0" dirty="0">
                <a:latin typeface="+mj-lt"/>
              </a:rPr>
              <a:t> event);</a:t>
            </a:r>
          </a:p>
          <a:p>
            <a:pPr>
              <a:lnSpc>
                <a:spcPct val="85000"/>
              </a:lnSpc>
              <a:spcAft>
                <a:spcPct val="50000"/>
              </a:spcAft>
            </a:pPr>
            <a:endParaRPr lang="en-US" altLang="zh-CN" sz="2400" b="0" dirty="0">
              <a:latin typeface="+mj-lt"/>
            </a:endParaRPr>
          </a:p>
          <a:p>
            <a:pPr marL="342900" indent="-342900">
              <a:lnSpc>
                <a:spcPct val="85000"/>
              </a:lnSpc>
              <a:spcAft>
                <a:spcPct val="50000"/>
              </a:spcAft>
              <a:buFontTx/>
              <a:buChar char="•"/>
            </a:pPr>
            <a:r>
              <a:rPr lang="en-US" altLang="zh-CN" sz="2400" b="0" dirty="0">
                <a:latin typeface="+mj-lt"/>
              </a:rPr>
              <a:t>void </a:t>
            </a:r>
            <a:r>
              <a:rPr lang="en-US" altLang="zh-CN" sz="2400" b="0" dirty="0" err="1">
                <a:latin typeface="+mj-lt"/>
              </a:rPr>
              <a:t>registerKeyboardEvent</a:t>
            </a:r>
            <a:r>
              <a:rPr lang="en-US" altLang="zh-CN" sz="2400" b="0" dirty="0">
                <a:latin typeface="+mj-lt"/>
              </a:rPr>
              <a:t>(</a:t>
            </a:r>
            <a:r>
              <a:rPr lang="en-US" altLang="zh-CN" sz="2400" b="0" dirty="0" err="1">
                <a:latin typeface="+mj-lt"/>
              </a:rPr>
              <a:t>KeyboardEventCallback</a:t>
            </a:r>
            <a:r>
              <a:rPr lang="en-US" altLang="zh-CN" sz="2400" b="0" dirty="0">
                <a:latin typeface="+mj-lt"/>
              </a:rPr>
              <a:t> callback);</a:t>
            </a:r>
          </a:p>
          <a:p>
            <a:pPr>
              <a:lnSpc>
                <a:spcPct val="85000"/>
              </a:lnSpc>
              <a:spcAft>
                <a:spcPct val="50000"/>
              </a:spcAft>
            </a:pPr>
            <a:r>
              <a:rPr lang="en-US" altLang="zh-CN" sz="2400" b="0" dirty="0">
                <a:latin typeface="+mj-lt"/>
              </a:rPr>
              <a:t>    /*</a:t>
            </a:r>
            <a:r>
              <a:rPr lang="zh-CN" altLang="en-US" sz="2400" b="0" dirty="0">
                <a:latin typeface="+mj-lt"/>
              </a:rPr>
              <a:t>注册键盘消息回调函数</a:t>
            </a:r>
            <a:r>
              <a:rPr lang="en-US" altLang="zh-CN" sz="2400" b="0" dirty="0">
                <a:latin typeface="+mj-lt"/>
              </a:rPr>
              <a:t>——</a:t>
            </a:r>
            <a:r>
              <a:rPr lang="zh-CN" altLang="en-US" sz="2400" b="0" dirty="0">
                <a:latin typeface="+mj-lt"/>
              </a:rPr>
              <a:t>告诉系统用哪个函数来处理键盘   </a:t>
            </a:r>
            <a:endParaRPr lang="en-US" altLang="zh-CN" sz="2400" b="0" dirty="0">
              <a:latin typeface="+mj-lt"/>
            </a:endParaRPr>
          </a:p>
          <a:p>
            <a:pPr>
              <a:lnSpc>
                <a:spcPct val="85000"/>
              </a:lnSpc>
              <a:spcAft>
                <a:spcPct val="50000"/>
              </a:spcAft>
            </a:pPr>
            <a:r>
              <a:rPr lang="en-US" altLang="zh-CN" sz="2400" b="0" dirty="0">
                <a:latin typeface="+mj-lt"/>
              </a:rPr>
              <a:t>        </a:t>
            </a:r>
            <a:r>
              <a:rPr lang="zh-CN" altLang="en-US" sz="2400" b="0" dirty="0">
                <a:latin typeface="+mj-lt"/>
              </a:rPr>
              <a:t>消息</a:t>
            </a:r>
            <a:r>
              <a:rPr lang="en-US" altLang="zh-CN" sz="2400" b="0" dirty="0">
                <a:latin typeface="+mj-lt"/>
              </a:rPr>
              <a:t>*/</a:t>
            </a:r>
          </a:p>
          <a:p>
            <a:pPr>
              <a:lnSpc>
                <a:spcPct val="85000"/>
              </a:lnSpc>
              <a:spcAft>
                <a:spcPct val="50000"/>
              </a:spcAft>
            </a:pPr>
            <a:endParaRPr lang="en-US" altLang="zh-CN" sz="2400" b="0" dirty="0">
              <a:latin typeface="+mj-lt"/>
            </a:endParaRPr>
          </a:p>
          <a:p>
            <a:pPr marL="342900" indent="-342900">
              <a:lnSpc>
                <a:spcPct val="85000"/>
              </a:lnSpc>
              <a:spcAft>
                <a:spcPct val="50000"/>
              </a:spcAft>
              <a:buFontTx/>
              <a:buChar char="•"/>
            </a:pPr>
            <a:r>
              <a:rPr lang="en-US" altLang="zh-CN" sz="2800" b="0" dirty="0" err="1">
                <a:latin typeface="+mj-lt"/>
              </a:rPr>
              <a:t>typedef</a:t>
            </a:r>
            <a:r>
              <a:rPr lang="en-US" altLang="zh-CN" sz="2800" b="0" dirty="0">
                <a:latin typeface="+mj-lt"/>
              </a:rPr>
              <a:t> </a:t>
            </a:r>
            <a:r>
              <a:rPr lang="en-US" altLang="zh-CN" sz="2800" b="0" dirty="0" err="1">
                <a:latin typeface="+mj-lt"/>
              </a:rPr>
              <a:t>enum</a:t>
            </a:r>
            <a:r>
              <a:rPr lang="en-US" altLang="zh-CN" sz="2800" b="0" dirty="0">
                <a:latin typeface="+mj-lt"/>
              </a:rPr>
              <a:t> { /*</a:t>
            </a:r>
            <a:r>
              <a:rPr lang="zh-CN" altLang="en-US" sz="2800" b="0" dirty="0">
                <a:latin typeface="+mj-lt"/>
              </a:rPr>
              <a:t>键盘按键状态</a:t>
            </a:r>
            <a:r>
              <a:rPr lang="en-US" altLang="zh-CN" sz="2800" b="0" dirty="0">
                <a:latin typeface="+mj-lt"/>
              </a:rPr>
              <a:t>*/</a:t>
            </a:r>
          </a:p>
          <a:p>
            <a:pPr>
              <a:lnSpc>
                <a:spcPct val="85000"/>
              </a:lnSpc>
              <a:spcAft>
                <a:spcPct val="50000"/>
              </a:spcAft>
            </a:pPr>
            <a:r>
              <a:rPr lang="en-US" altLang="zh-CN" sz="2800" b="0" dirty="0">
                <a:latin typeface="+mj-lt"/>
              </a:rPr>
              <a:t>	KEY_DOWN,</a:t>
            </a:r>
          </a:p>
          <a:p>
            <a:pPr>
              <a:lnSpc>
                <a:spcPct val="85000"/>
              </a:lnSpc>
              <a:spcAft>
                <a:spcPct val="50000"/>
              </a:spcAft>
            </a:pPr>
            <a:r>
              <a:rPr lang="en-US" altLang="zh-CN" sz="2800" b="0" dirty="0">
                <a:latin typeface="+mj-lt"/>
              </a:rPr>
              <a:t>	KEY_UP</a:t>
            </a:r>
          </a:p>
          <a:p>
            <a:pPr>
              <a:lnSpc>
                <a:spcPct val="85000"/>
              </a:lnSpc>
              <a:spcAft>
                <a:spcPct val="50000"/>
              </a:spcAft>
            </a:pPr>
            <a:r>
              <a:rPr lang="en-US" altLang="zh-CN" sz="2800" b="0" dirty="0">
                <a:latin typeface="+mj-lt"/>
              </a:rPr>
              <a:t>   } </a:t>
            </a:r>
            <a:r>
              <a:rPr lang="en-US" altLang="zh-CN" sz="2800" b="0" dirty="0" err="1">
                <a:latin typeface="+mj-lt"/>
              </a:rPr>
              <a:t>ACL_Keyboard_Event</a:t>
            </a:r>
            <a:r>
              <a:rPr lang="en-US" altLang="zh-CN" sz="2800" b="0" dirty="0">
                <a:latin typeface="+mj-lt"/>
              </a:rPr>
              <a:t>;</a:t>
            </a:r>
          </a:p>
        </p:txBody>
      </p:sp>
    </p:spTree>
    <p:extLst>
      <p:ext uri="{BB962C8B-B14F-4D97-AF65-F5344CB8AC3E}">
        <p14:creationId xmlns:p14="http://schemas.microsoft.com/office/powerpoint/2010/main" val="9783046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86880" y="76200"/>
            <a:ext cx="1008112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Keyboard</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1775520" y="1155700"/>
            <a:ext cx="8784976" cy="5297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Tx/>
              <a:buChar char="•"/>
            </a:pPr>
            <a:r>
              <a:rPr lang="en-US" altLang="zh-CN" sz="2400" b="0" dirty="0" err="1"/>
              <a:t>typedef</a:t>
            </a:r>
            <a:r>
              <a:rPr lang="en-US" altLang="zh-CN" sz="2400" b="0" dirty="0"/>
              <a:t> void (*</a:t>
            </a:r>
            <a:r>
              <a:rPr lang="en-US" altLang="zh-CN" sz="2400" b="0" dirty="0" err="1"/>
              <a:t>KeyboardEventCallback</a:t>
            </a:r>
            <a:r>
              <a:rPr lang="en-US" altLang="zh-CN" sz="2400" b="0" dirty="0"/>
              <a:t>) (</a:t>
            </a:r>
            <a:r>
              <a:rPr lang="en-US" altLang="zh-CN" sz="2400" b="0" dirty="0" err="1"/>
              <a:t>int</a:t>
            </a:r>
            <a:r>
              <a:rPr lang="en-US" altLang="zh-CN" sz="2400" b="0" dirty="0"/>
              <a:t> key, </a:t>
            </a:r>
            <a:r>
              <a:rPr lang="en-US" altLang="zh-CN" sz="2400" b="0" dirty="0" err="1"/>
              <a:t>int</a:t>
            </a:r>
            <a:r>
              <a:rPr lang="en-US" altLang="zh-CN" sz="2400" b="0" dirty="0"/>
              <a:t> event);</a:t>
            </a:r>
          </a:p>
          <a:p>
            <a:pPr>
              <a:lnSpc>
                <a:spcPct val="85000"/>
              </a:lnSpc>
              <a:spcAft>
                <a:spcPct val="50000"/>
              </a:spcAft>
            </a:pPr>
            <a:endParaRPr lang="en-US" altLang="zh-CN" sz="2400" b="0" dirty="0"/>
          </a:p>
          <a:p>
            <a:pPr marL="342900" indent="-342900">
              <a:lnSpc>
                <a:spcPct val="85000"/>
              </a:lnSpc>
              <a:spcAft>
                <a:spcPct val="50000"/>
              </a:spcAft>
              <a:buFontTx/>
              <a:buChar char="•"/>
            </a:pPr>
            <a:r>
              <a:rPr lang="en-US" altLang="zh-CN" sz="2400" b="0" dirty="0"/>
              <a:t>void </a:t>
            </a:r>
            <a:r>
              <a:rPr lang="en-US" altLang="zh-CN" sz="2400" b="0" dirty="0" err="1"/>
              <a:t>registerKeyboardEvent</a:t>
            </a:r>
            <a:r>
              <a:rPr lang="en-US" altLang="zh-CN" sz="2400" b="0" dirty="0"/>
              <a:t>( </a:t>
            </a:r>
            <a:r>
              <a:rPr lang="en-US" altLang="zh-CN" sz="2400" b="0" dirty="0" err="1"/>
              <a:t>KeyboardEventCallback</a:t>
            </a:r>
            <a:r>
              <a:rPr lang="en-US" altLang="zh-CN" sz="2400" b="0" dirty="0"/>
              <a:t> callback);</a:t>
            </a:r>
          </a:p>
          <a:p>
            <a:pPr>
              <a:lnSpc>
                <a:spcPct val="85000"/>
              </a:lnSpc>
              <a:spcAft>
                <a:spcPct val="50000"/>
              </a:spcAft>
            </a:pPr>
            <a:endParaRPr lang="en-US" altLang="zh-CN" sz="2400" b="0" dirty="0"/>
          </a:p>
          <a:p>
            <a:pPr marL="342900" indent="-342900">
              <a:lnSpc>
                <a:spcPct val="85000"/>
              </a:lnSpc>
              <a:spcAft>
                <a:spcPct val="50000"/>
              </a:spcAft>
              <a:buFontTx/>
              <a:buChar char="•"/>
            </a:pPr>
            <a:r>
              <a:rPr lang="en-US" altLang="zh-CN" sz="2800" b="0" dirty="0" err="1"/>
              <a:t>typedef</a:t>
            </a:r>
            <a:r>
              <a:rPr lang="en-US" altLang="zh-CN" sz="2800" b="0" dirty="0"/>
              <a:t> </a:t>
            </a:r>
            <a:r>
              <a:rPr lang="en-US" altLang="zh-CN" sz="2800" b="0" dirty="0" err="1"/>
              <a:t>enum</a:t>
            </a:r>
            <a:r>
              <a:rPr lang="en-US" altLang="zh-CN" sz="2800" b="0" dirty="0"/>
              <a:t> {</a:t>
            </a:r>
          </a:p>
          <a:p>
            <a:pPr>
              <a:lnSpc>
                <a:spcPct val="85000"/>
              </a:lnSpc>
              <a:spcAft>
                <a:spcPct val="50000"/>
              </a:spcAft>
            </a:pPr>
            <a:r>
              <a:rPr lang="en-US" altLang="zh-CN" sz="2800" b="0" dirty="0"/>
              <a:t>	KEY_DOWN,</a:t>
            </a:r>
          </a:p>
          <a:p>
            <a:pPr>
              <a:lnSpc>
                <a:spcPct val="85000"/>
              </a:lnSpc>
              <a:spcAft>
                <a:spcPct val="50000"/>
              </a:spcAft>
            </a:pPr>
            <a:r>
              <a:rPr lang="en-US" altLang="zh-CN" sz="2800" b="0" dirty="0"/>
              <a:t>	KEY_UP</a:t>
            </a:r>
          </a:p>
          <a:p>
            <a:pPr>
              <a:lnSpc>
                <a:spcPct val="85000"/>
              </a:lnSpc>
              <a:spcAft>
                <a:spcPct val="50000"/>
              </a:spcAft>
            </a:pPr>
            <a:r>
              <a:rPr lang="en-US" altLang="zh-CN" sz="2800" b="0" dirty="0"/>
              <a:t>   } </a:t>
            </a:r>
            <a:r>
              <a:rPr lang="en-US" altLang="zh-CN" sz="2800" b="0" dirty="0" err="1"/>
              <a:t>ACL_Keyboard_Event</a:t>
            </a:r>
            <a:r>
              <a:rPr lang="en-US" altLang="zh-CN" sz="2800" b="0" dirty="0"/>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1052736"/>
            <a:ext cx="10081120" cy="5554093"/>
          </a:xfrm>
          <a:prstGeom prst="rect">
            <a:avLst/>
          </a:prstGeom>
        </p:spPr>
      </p:pic>
    </p:spTree>
    <p:extLst>
      <p:ext uri="{BB962C8B-B14F-4D97-AF65-F5344CB8AC3E}">
        <p14:creationId xmlns:p14="http://schemas.microsoft.com/office/powerpoint/2010/main" val="336207954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479376" y="1119815"/>
            <a:ext cx="9144000" cy="4618369"/>
          </a:xfrm>
          <a:prstGeom prst="rect">
            <a:avLst/>
          </a:prstGeom>
        </p:spPr>
      </p:pic>
      <p:sp>
        <p:nvSpPr>
          <p:cNvPr id="2" name="标题 1"/>
          <p:cNvSpPr>
            <a:spLocks noGrp="1"/>
          </p:cNvSpPr>
          <p:nvPr>
            <p:ph type="title"/>
          </p:nvPr>
        </p:nvSpPr>
        <p:spPr/>
        <p:txBody>
          <a:bodyPr/>
          <a:lstStyle/>
          <a:p>
            <a:endParaRPr kumimoji="1" lang="zh-CN" altLang="en-US"/>
          </a:p>
        </p:txBody>
      </p:sp>
      <p:pic>
        <p:nvPicPr>
          <p:cNvPr id="5" name="图片 4"/>
          <p:cNvPicPr>
            <a:picLocks noChangeAspect="1"/>
          </p:cNvPicPr>
          <p:nvPr/>
        </p:nvPicPr>
        <p:blipFill>
          <a:blip r:embed="rId2"/>
          <a:stretch>
            <a:fillRect/>
          </a:stretch>
        </p:blipFill>
        <p:spPr>
          <a:xfrm>
            <a:off x="479376" y="941609"/>
            <a:ext cx="9144000" cy="5380492"/>
          </a:xfrm>
          <a:prstGeom prst="rect">
            <a:avLst/>
          </a:prstGeom>
        </p:spPr>
      </p:pic>
    </p:spTree>
    <p:extLst>
      <p:ext uri="{BB962C8B-B14F-4D97-AF65-F5344CB8AC3E}">
        <p14:creationId xmlns:p14="http://schemas.microsoft.com/office/powerpoint/2010/main" val="19229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Char</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07368" y="1406185"/>
            <a:ext cx="11449272" cy="4001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Tx/>
              <a:buChar char="•"/>
            </a:pPr>
            <a:r>
              <a:rPr lang="en-US" altLang="zh-CN" sz="2800" b="0" dirty="0" err="1">
                <a:latin typeface="+mj-lt"/>
              </a:rPr>
              <a:t>typedef</a:t>
            </a:r>
            <a:r>
              <a:rPr lang="en-US" altLang="zh-CN" sz="2800" b="0" dirty="0">
                <a:latin typeface="+mj-lt"/>
              </a:rPr>
              <a:t> void (*</a:t>
            </a:r>
            <a:r>
              <a:rPr lang="en-US" altLang="zh-CN" sz="2800" b="0" dirty="0" err="1">
                <a:latin typeface="+mj-lt"/>
              </a:rPr>
              <a:t>CharEventCallback</a:t>
            </a:r>
            <a:r>
              <a:rPr lang="en-US" altLang="zh-CN" sz="2800" b="0" dirty="0">
                <a:latin typeface="+mj-lt"/>
              </a:rPr>
              <a:t>) (</a:t>
            </a:r>
            <a:r>
              <a:rPr lang="en-US" altLang="zh-CN" sz="2800" b="0" dirty="0" err="1">
                <a:latin typeface="+mj-lt"/>
              </a:rPr>
              <a:t>int</a:t>
            </a:r>
            <a:r>
              <a:rPr lang="en-US" altLang="zh-CN" sz="2800" b="0" dirty="0">
                <a:latin typeface="+mj-lt"/>
              </a:rPr>
              <a:t> key);</a:t>
            </a:r>
          </a:p>
          <a:p>
            <a:pPr>
              <a:lnSpc>
                <a:spcPct val="85000"/>
              </a:lnSpc>
              <a:spcAft>
                <a:spcPct val="50000"/>
              </a:spcAft>
            </a:pPr>
            <a:r>
              <a:rPr lang="en-US" altLang="zh-CN" sz="2400" b="0" dirty="0">
                <a:latin typeface="+mj-lt"/>
              </a:rPr>
              <a:t>    /*</a:t>
            </a:r>
            <a:r>
              <a:rPr lang="zh-CN" altLang="en-US" sz="2400" b="0" dirty="0">
                <a:latin typeface="+mj-lt"/>
              </a:rPr>
              <a:t>注册字符消息回调函数</a:t>
            </a:r>
            <a:r>
              <a:rPr lang="en-US" altLang="zh-CN" sz="2400" b="0" dirty="0">
                <a:latin typeface="+mj-lt"/>
              </a:rPr>
              <a:t>——</a:t>
            </a:r>
            <a:r>
              <a:rPr lang="zh-CN" altLang="en-US" sz="2400" b="0" dirty="0">
                <a:latin typeface="+mj-lt"/>
              </a:rPr>
              <a:t>告诉系统用哪个函数来处理字符消息</a:t>
            </a:r>
            <a:r>
              <a:rPr lang="en-US" altLang="zh-CN" sz="2400" b="0" dirty="0">
                <a:latin typeface="+mj-lt"/>
              </a:rPr>
              <a:t>*/</a:t>
            </a:r>
          </a:p>
          <a:p>
            <a:pPr>
              <a:lnSpc>
                <a:spcPct val="85000"/>
              </a:lnSpc>
              <a:spcAft>
                <a:spcPct val="50000"/>
              </a:spcAft>
            </a:pPr>
            <a:endParaRPr lang="en-US" altLang="zh-CN" sz="2800" b="0" dirty="0">
              <a:latin typeface="+mj-lt"/>
            </a:endParaRPr>
          </a:p>
          <a:p>
            <a:pPr marL="342900" indent="-342900">
              <a:lnSpc>
                <a:spcPct val="85000"/>
              </a:lnSpc>
              <a:spcAft>
                <a:spcPct val="50000"/>
              </a:spcAft>
              <a:buFontTx/>
              <a:buChar char="•"/>
            </a:pPr>
            <a:r>
              <a:rPr lang="en-US" altLang="zh-CN" sz="2800" b="0" dirty="0">
                <a:latin typeface="+mj-lt"/>
              </a:rPr>
              <a:t>void </a:t>
            </a:r>
            <a:r>
              <a:rPr lang="en-US" altLang="zh-CN" sz="2800" b="0" dirty="0" err="1">
                <a:latin typeface="+mj-lt"/>
              </a:rPr>
              <a:t>registerCharEvent</a:t>
            </a:r>
            <a:r>
              <a:rPr lang="en-US" altLang="zh-CN" sz="2800" b="0" dirty="0">
                <a:latin typeface="+mj-lt"/>
              </a:rPr>
              <a:t>(</a:t>
            </a:r>
            <a:r>
              <a:rPr lang="en-US" altLang="zh-CN" sz="2800" b="0" dirty="0" err="1">
                <a:latin typeface="+mj-lt"/>
              </a:rPr>
              <a:t>CharEventCallback</a:t>
            </a:r>
            <a:r>
              <a:rPr lang="en-US" altLang="zh-CN" sz="2800" b="0" dirty="0">
                <a:latin typeface="+mj-lt"/>
              </a:rPr>
              <a:t> callback);</a:t>
            </a:r>
          </a:p>
        </p:txBody>
      </p:sp>
    </p:spTree>
    <p:extLst>
      <p:ext uri="{BB962C8B-B14F-4D97-AF65-F5344CB8AC3E}">
        <p14:creationId xmlns:p14="http://schemas.microsoft.com/office/powerpoint/2010/main" val="31249779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66814" y="476672"/>
            <a:ext cx="4867490" cy="2562460"/>
          </a:xfrm>
          <a:prstGeom prst="rect">
            <a:avLst/>
          </a:prstGeom>
          <a:ln>
            <a:solidFill>
              <a:srgbClr val="FFFF66"/>
            </a:solidFill>
          </a:ln>
        </p:spPr>
      </p:pic>
      <p:pic>
        <p:nvPicPr>
          <p:cNvPr id="5" name="图片 4"/>
          <p:cNvPicPr>
            <a:picLocks noChangeAspect="1"/>
          </p:cNvPicPr>
          <p:nvPr/>
        </p:nvPicPr>
        <p:blipFill>
          <a:blip r:embed="rId2"/>
          <a:stretch>
            <a:fillRect/>
          </a:stretch>
        </p:blipFill>
        <p:spPr>
          <a:xfrm>
            <a:off x="5159896" y="2276872"/>
            <a:ext cx="6865290" cy="3558220"/>
          </a:xfrm>
          <a:prstGeom prst="rect">
            <a:avLst/>
          </a:prstGeom>
          <a:ln>
            <a:solidFill>
              <a:srgbClr val="FFFF66"/>
            </a:solidFill>
          </a:ln>
        </p:spPr>
      </p:pic>
    </p:spTree>
    <p:extLst>
      <p:ext uri="{BB962C8B-B14F-4D97-AF65-F5344CB8AC3E}">
        <p14:creationId xmlns:p14="http://schemas.microsoft.com/office/powerpoint/2010/main" val="285346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04404" y="260648"/>
            <a:ext cx="9144000" cy="1143000"/>
          </a:xfrm>
          <a:noFill/>
        </p:spPr>
        <p:txBody>
          <a:bodyPr/>
          <a:lstStyle/>
          <a:p>
            <a:r>
              <a:rPr lang="zh-CN" altLang="en-US" sz="4000" dirty="0">
                <a:latin typeface="Arial" charset="0"/>
                <a:ea typeface="宋体" charset="0"/>
              </a:rPr>
              <a:t>目标</a:t>
            </a:r>
            <a:endParaRPr lang="en-US" altLang="zh-CN" sz="4000" dirty="0">
              <a:latin typeface="Arial" charset="0"/>
              <a:ea typeface="宋体" charset="0"/>
            </a:endParaRPr>
          </a:p>
        </p:txBody>
      </p:sp>
      <p:sp>
        <p:nvSpPr>
          <p:cNvPr id="10243" name="Rectangle 3"/>
          <p:cNvSpPr>
            <a:spLocks noChangeArrowheads="1"/>
          </p:cNvSpPr>
          <p:nvPr/>
        </p:nvSpPr>
        <p:spPr bwMode="auto">
          <a:xfrm>
            <a:off x="407368" y="1628800"/>
            <a:ext cx="10138072" cy="4824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Font typeface="Arial" panose="020B0604020202020204" pitchFamily="34" charset="0"/>
              <a:buChar char="•"/>
            </a:pPr>
            <a:r>
              <a:rPr lang="zh-CN" altLang="en-US" sz="2800" b="0" dirty="0"/>
              <a:t>理解图形屏幕坐标系</a:t>
            </a:r>
            <a:endParaRPr lang="en-US" altLang="zh-CN" sz="2800" b="0" dirty="0"/>
          </a:p>
          <a:p>
            <a:pPr marL="342900" indent="-342900">
              <a:buFont typeface="Arial" panose="020B0604020202020204" pitchFamily="34" charset="0"/>
              <a:buChar char="•"/>
            </a:pPr>
            <a:r>
              <a:rPr lang="zh-CN" altLang="en-US" sz="2800" b="0" dirty="0"/>
              <a:t>理解术语接口、包、抽象、实现者和客户端应用于库的含义。</a:t>
            </a:r>
          </a:p>
          <a:p>
            <a:pPr marL="342900" indent="-342900">
              <a:buFont typeface="Arial" panose="020B0604020202020204" pitchFamily="34" charset="0"/>
              <a:buChar char="•"/>
            </a:pPr>
            <a:r>
              <a:rPr lang="zh-CN" altLang="en-US" sz="2800" b="0" dirty="0"/>
              <a:t>要认识到在</a:t>
            </a:r>
            <a:r>
              <a:rPr lang="en-US" altLang="zh-CN" sz="2800" b="0" dirty="0"/>
              <a:t>C</a:t>
            </a:r>
            <a:r>
              <a:rPr lang="zh-CN" altLang="en-US" sz="2800" b="0" dirty="0"/>
              <a:t>中接口是用头文件表示的。</a:t>
            </a:r>
          </a:p>
          <a:p>
            <a:pPr marL="342900" indent="-342900">
              <a:buFont typeface="Arial" panose="020B0604020202020204" pitchFamily="34" charset="0"/>
              <a:buChar char="•"/>
            </a:pPr>
            <a:r>
              <a:rPr lang="zh-CN" altLang="en-US" sz="2800" b="0" dirty="0"/>
              <a:t>能够</a:t>
            </a:r>
            <a:r>
              <a:rPr lang="zh-CN" altLang="en-US" sz="2800" b="0" dirty="0">
                <a:solidFill>
                  <a:srgbClr val="FF0000"/>
                </a:solidFill>
              </a:rPr>
              <a:t>读懂</a:t>
            </a:r>
            <a:r>
              <a:rPr lang="en-US" altLang="zh-CN" sz="2800" b="0" dirty="0" err="1">
                <a:solidFill>
                  <a:srgbClr val="FF0000"/>
                </a:solidFill>
              </a:rPr>
              <a:t>graphics.h</a:t>
            </a:r>
            <a:r>
              <a:rPr lang="zh-CN" altLang="en-US" sz="2800" b="0" dirty="0">
                <a:solidFill>
                  <a:srgbClr val="FF0000"/>
                </a:solidFill>
              </a:rPr>
              <a:t>接口</a:t>
            </a:r>
            <a:r>
              <a:rPr lang="zh-CN" altLang="en-US" sz="2800" b="0" dirty="0"/>
              <a:t>，它提供对一个库的访问，用于在屏幕上绘制简单的图形，以及理解图形库使用的</a:t>
            </a:r>
            <a:r>
              <a:rPr lang="zh-CN" altLang="en-US" sz="2800" b="0" dirty="0">
                <a:solidFill>
                  <a:srgbClr val="FF0000"/>
                </a:solidFill>
              </a:rPr>
              <a:t>概念抽象</a:t>
            </a:r>
            <a:r>
              <a:rPr lang="zh-CN" altLang="en-US" sz="2800" b="0" dirty="0"/>
              <a:t>；</a:t>
            </a:r>
          </a:p>
          <a:p>
            <a:pPr marL="342900" indent="-342900">
              <a:buFont typeface="Arial" panose="020B0604020202020204" pitchFamily="34" charset="0"/>
              <a:buChar char="•"/>
            </a:pPr>
            <a:r>
              <a:rPr lang="zh-CN" altLang="en-US" sz="2800" b="0" dirty="0"/>
              <a:t>学习如何使用</a:t>
            </a:r>
            <a:r>
              <a:rPr lang="en-US" altLang="zh-CN" sz="2800" b="0" dirty="0" err="1">
                <a:solidFill>
                  <a:srgbClr val="FF0000"/>
                </a:solidFill>
              </a:rPr>
              <a:t>MovePen</a:t>
            </a:r>
            <a:r>
              <a:rPr lang="zh-CN" altLang="en-US" sz="2800" b="0" dirty="0">
                <a:solidFill>
                  <a:srgbClr val="FF0000"/>
                </a:solidFill>
              </a:rPr>
              <a:t>和</a:t>
            </a:r>
            <a:r>
              <a:rPr lang="en-US" altLang="zh-CN" sz="2800" b="0" dirty="0" err="1">
                <a:solidFill>
                  <a:srgbClr val="FF0000"/>
                </a:solidFill>
              </a:rPr>
              <a:t>DrawLine</a:t>
            </a:r>
            <a:r>
              <a:rPr lang="zh-CN" altLang="en-US" sz="2800" b="0" dirty="0"/>
              <a:t>绘制线条</a:t>
            </a:r>
            <a:r>
              <a:rPr lang="en-US" altLang="zh-CN" sz="2800" b="0" dirty="0"/>
              <a:t>, </a:t>
            </a:r>
            <a:r>
              <a:rPr lang="zh-CN" altLang="en-US" sz="2800" b="0" dirty="0"/>
              <a:t>使用</a:t>
            </a:r>
            <a:r>
              <a:rPr lang="en-US" altLang="zh-CN" sz="2800" b="0" dirty="0" err="1">
                <a:solidFill>
                  <a:srgbClr val="FF0000"/>
                </a:solidFill>
              </a:rPr>
              <a:t>DrawArc</a:t>
            </a:r>
            <a:r>
              <a:rPr lang="zh-CN" altLang="en-US" sz="2800" b="0" dirty="0"/>
              <a:t>来画弧</a:t>
            </a:r>
            <a:r>
              <a:rPr lang="en-US" altLang="zh-CN" sz="2800" b="0" dirty="0"/>
              <a:t>,</a:t>
            </a:r>
            <a:r>
              <a:rPr lang="zh-CN" altLang="en-US" sz="2800" b="0" dirty="0"/>
              <a:t>使用</a:t>
            </a:r>
            <a:r>
              <a:rPr lang="en-US" altLang="zh-CN" sz="2800" b="0" dirty="0" err="1">
                <a:solidFill>
                  <a:srgbClr val="FF0000"/>
                </a:solidFill>
              </a:rPr>
              <a:t>DrawTextString</a:t>
            </a:r>
            <a:r>
              <a:rPr lang="en-US" altLang="zh-CN" sz="2800" b="0" dirty="0">
                <a:solidFill>
                  <a:srgbClr val="FF0000"/>
                </a:solidFill>
              </a:rPr>
              <a:t>()</a:t>
            </a:r>
            <a:r>
              <a:rPr lang="zh-CN" altLang="en-US" sz="2800" b="0" dirty="0"/>
              <a:t>绘制文本；</a:t>
            </a:r>
          </a:p>
          <a:p>
            <a:pPr marL="342900" indent="-342900">
              <a:buFont typeface="Arial" panose="020B0604020202020204" pitchFamily="34" charset="0"/>
              <a:buChar char="•"/>
            </a:pPr>
            <a:r>
              <a:rPr lang="zh-CN" altLang="en-US" sz="2800" b="0" dirty="0"/>
              <a:t>通过定义新的高级功能，学习如何扩展图形库的基本功能。</a:t>
            </a:r>
          </a:p>
          <a:p>
            <a:pPr marL="342900" indent="-342900">
              <a:buFont typeface="Arial" panose="020B0604020202020204" pitchFamily="34" charset="0"/>
              <a:buChar char="•"/>
            </a:pPr>
            <a:r>
              <a:rPr lang="zh-CN" altLang="en-US" sz="2800" b="0" dirty="0"/>
              <a:t>使用图形程序来编写大型程序。</a:t>
            </a:r>
          </a:p>
        </p:txBody>
      </p:sp>
    </p:spTree>
    <p:extLst>
      <p:ext uri="{BB962C8B-B14F-4D97-AF65-F5344CB8AC3E}">
        <p14:creationId xmlns:p14="http://schemas.microsoft.com/office/powerpoint/2010/main" val="16763548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Mouse</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79376" y="1155700"/>
            <a:ext cx="11233248" cy="1841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 typeface="Arial" panose="020B0604020202020204" pitchFamily="34" charset="0"/>
              <a:buChar char="•"/>
            </a:pPr>
            <a:r>
              <a:rPr lang="en-US" altLang="zh-CN" sz="2400" b="0" dirty="0" err="1">
                <a:latin typeface="+mj-lt"/>
              </a:rPr>
              <a:t>typedef</a:t>
            </a:r>
            <a:r>
              <a:rPr lang="en-US" altLang="zh-CN" sz="2400" b="0" dirty="0">
                <a:latin typeface="+mj-lt"/>
              </a:rPr>
              <a:t> void (*</a:t>
            </a:r>
            <a:r>
              <a:rPr lang="en-US" altLang="zh-CN" sz="2400" b="0" dirty="0" err="1">
                <a:latin typeface="+mj-lt"/>
              </a:rPr>
              <a:t>MouseEventCallback</a:t>
            </a:r>
            <a:r>
              <a:rPr lang="en-US" altLang="zh-CN" sz="2400" b="0" dirty="0">
                <a:latin typeface="+mj-lt"/>
              </a:rPr>
              <a:t>) (</a:t>
            </a:r>
            <a:r>
              <a:rPr lang="en-US" altLang="zh-CN" sz="2400" b="0" dirty="0" err="1">
                <a:latin typeface="+mj-lt"/>
              </a:rPr>
              <a:t>int</a:t>
            </a:r>
            <a:r>
              <a:rPr lang="en-US" altLang="zh-CN" sz="2400" b="0" dirty="0">
                <a:latin typeface="+mj-lt"/>
              </a:rPr>
              <a:t> </a:t>
            </a:r>
            <a:r>
              <a:rPr lang="en-US" altLang="zh-CN" sz="2400" b="0" dirty="0" err="1">
                <a:latin typeface="+mj-lt"/>
              </a:rPr>
              <a:t>x,int</a:t>
            </a:r>
            <a:r>
              <a:rPr lang="en-US" altLang="zh-CN" sz="2400" b="0" dirty="0">
                <a:latin typeface="+mj-lt"/>
              </a:rPr>
              <a:t> </a:t>
            </a:r>
            <a:r>
              <a:rPr lang="en-US" altLang="zh-CN" sz="2400" b="0" dirty="0" err="1">
                <a:latin typeface="+mj-lt"/>
              </a:rPr>
              <a:t>y,int</a:t>
            </a:r>
            <a:r>
              <a:rPr lang="en-US" altLang="zh-CN" sz="2400" b="0" dirty="0">
                <a:latin typeface="+mj-lt"/>
              </a:rPr>
              <a:t> </a:t>
            </a:r>
            <a:r>
              <a:rPr lang="en-US" altLang="zh-CN" sz="2400" b="0" dirty="0" err="1">
                <a:latin typeface="+mj-lt"/>
              </a:rPr>
              <a:t>button,int</a:t>
            </a:r>
            <a:r>
              <a:rPr lang="en-US" altLang="zh-CN" sz="2400" b="0" dirty="0">
                <a:latin typeface="+mj-lt"/>
              </a:rPr>
              <a:t> event);</a:t>
            </a:r>
          </a:p>
          <a:p>
            <a:pPr>
              <a:lnSpc>
                <a:spcPct val="85000"/>
              </a:lnSpc>
              <a:spcAft>
                <a:spcPct val="50000"/>
              </a:spcAft>
            </a:pPr>
            <a:endParaRPr lang="en-US" altLang="zh-CN" sz="2400" b="0" dirty="0">
              <a:latin typeface="+mj-lt"/>
            </a:endParaRPr>
          </a:p>
          <a:p>
            <a:pPr marL="342900" indent="-342900">
              <a:lnSpc>
                <a:spcPct val="85000"/>
              </a:lnSpc>
              <a:spcAft>
                <a:spcPct val="50000"/>
              </a:spcAft>
              <a:buFontTx/>
              <a:buChar char="•"/>
            </a:pPr>
            <a:r>
              <a:rPr lang="en-US" altLang="zh-CN" sz="2400" b="0" dirty="0">
                <a:latin typeface="+mj-lt"/>
              </a:rPr>
              <a:t>void </a:t>
            </a:r>
            <a:r>
              <a:rPr lang="en-US" altLang="zh-CN" sz="2400" b="0" dirty="0" err="1">
                <a:latin typeface="+mj-lt"/>
              </a:rPr>
              <a:t>RegisterMouseEvent</a:t>
            </a:r>
            <a:r>
              <a:rPr lang="en-US" altLang="zh-CN" sz="2400" b="0" dirty="0">
                <a:latin typeface="+mj-lt"/>
              </a:rPr>
              <a:t>(</a:t>
            </a:r>
            <a:r>
              <a:rPr lang="en-US" altLang="zh-CN" sz="2400" b="0" dirty="0" err="1">
                <a:latin typeface="+mj-lt"/>
              </a:rPr>
              <a:t>MouseEventCallback</a:t>
            </a:r>
            <a:r>
              <a:rPr lang="en-US" altLang="zh-CN" sz="2400" b="0" dirty="0">
                <a:latin typeface="+mj-lt"/>
              </a:rPr>
              <a:t> callback);</a:t>
            </a:r>
          </a:p>
          <a:p>
            <a:pPr>
              <a:lnSpc>
                <a:spcPct val="85000"/>
              </a:lnSpc>
              <a:spcAft>
                <a:spcPct val="50000"/>
              </a:spcAft>
            </a:pPr>
            <a:r>
              <a:rPr lang="en-US" altLang="zh-CN" sz="2400" b="0" dirty="0">
                <a:latin typeface="+mj-lt"/>
              </a:rPr>
              <a:t>     /*</a:t>
            </a:r>
            <a:r>
              <a:rPr lang="zh-CN" altLang="en-US" sz="2400" b="0" dirty="0">
                <a:latin typeface="+mj-lt"/>
              </a:rPr>
              <a:t>注册鼠标消息回调函数</a:t>
            </a:r>
            <a:r>
              <a:rPr lang="en-US" altLang="zh-CN" sz="2400" b="0" dirty="0">
                <a:latin typeface="+mj-lt"/>
              </a:rPr>
              <a:t>——</a:t>
            </a:r>
            <a:r>
              <a:rPr lang="zh-CN" altLang="en-US" sz="2400" b="0" dirty="0">
                <a:latin typeface="+mj-lt"/>
              </a:rPr>
              <a:t>告诉系统用哪个函数来处理鼠标   </a:t>
            </a:r>
            <a:endParaRPr lang="en-US" altLang="zh-CN" sz="2400" b="0" dirty="0">
              <a:latin typeface="+mj-lt"/>
            </a:endParaRPr>
          </a:p>
          <a:p>
            <a:pPr>
              <a:lnSpc>
                <a:spcPct val="85000"/>
              </a:lnSpc>
              <a:spcAft>
                <a:spcPct val="50000"/>
              </a:spcAft>
            </a:pPr>
            <a:r>
              <a:rPr lang="en-US" altLang="zh-CN" sz="2400" b="0" dirty="0">
                <a:latin typeface="+mj-lt"/>
              </a:rPr>
              <a:t>        </a:t>
            </a:r>
            <a:r>
              <a:rPr lang="zh-CN" altLang="en-US" sz="2400" b="0" dirty="0">
                <a:latin typeface="+mj-lt"/>
              </a:rPr>
              <a:t>消息</a:t>
            </a:r>
            <a:r>
              <a:rPr lang="en-US" altLang="zh-CN" sz="2400" b="0" dirty="0">
                <a:latin typeface="+mj-lt"/>
              </a:rPr>
              <a:t>*/</a:t>
            </a:r>
          </a:p>
          <a:p>
            <a:pPr marL="342900" indent="-342900">
              <a:lnSpc>
                <a:spcPct val="85000"/>
              </a:lnSpc>
              <a:spcAft>
                <a:spcPct val="50000"/>
              </a:spcAft>
              <a:buFontTx/>
              <a:buChar char="•"/>
            </a:pPr>
            <a:endParaRPr lang="en-US" altLang="zh-CN" sz="2400" b="0" dirty="0">
              <a:latin typeface="+mj-lt"/>
            </a:endParaRPr>
          </a:p>
        </p:txBody>
      </p:sp>
      <p:sp>
        <p:nvSpPr>
          <p:cNvPr id="2" name="矩形 1"/>
          <p:cNvSpPr/>
          <p:nvPr/>
        </p:nvSpPr>
        <p:spPr>
          <a:xfrm>
            <a:off x="551384" y="3935127"/>
            <a:ext cx="3744416" cy="2246769"/>
          </a:xfrm>
          <a:prstGeom prst="rect">
            <a:avLst/>
          </a:prstGeom>
        </p:spPr>
        <p:txBody>
          <a:bodyPr wrap="square">
            <a:spAutoFit/>
          </a:bodyPr>
          <a:lstStyle/>
          <a:p>
            <a:r>
              <a:rPr lang="en-US" altLang="zh-CN" sz="2000" dirty="0" err="1">
                <a:latin typeface="+mj-lt"/>
              </a:rPr>
              <a:t>typedef</a:t>
            </a:r>
            <a:r>
              <a:rPr lang="en-US" altLang="zh-CN" sz="2000" dirty="0">
                <a:latin typeface="+mj-lt"/>
              </a:rPr>
              <a:t> </a:t>
            </a:r>
            <a:r>
              <a:rPr lang="en-US" altLang="zh-CN" sz="2000" dirty="0" err="1">
                <a:latin typeface="+mj-lt"/>
              </a:rPr>
              <a:t>enum</a:t>
            </a:r>
            <a:endParaRPr lang="en-US" altLang="zh-CN" sz="2000" dirty="0">
              <a:latin typeface="+mj-lt"/>
            </a:endParaRPr>
          </a:p>
          <a:p>
            <a:r>
              <a:rPr lang="en-US" altLang="zh-CN" sz="2000" dirty="0">
                <a:latin typeface="+mj-lt"/>
              </a:rPr>
              <a:t>{</a:t>
            </a:r>
          </a:p>
          <a:p>
            <a:r>
              <a:rPr lang="en-US" altLang="zh-CN" sz="2000" dirty="0">
                <a:latin typeface="+mj-lt"/>
              </a:rPr>
              <a:t>    NO_BUTTON = 0,</a:t>
            </a:r>
          </a:p>
          <a:p>
            <a:r>
              <a:rPr lang="en-US" altLang="zh-CN" sz="2000" dirty="0">
                <a:latin typeface="+mj-lt"/>
              </a:rPr>
              <a:t>    LEFT_BUTTON,</a:t>
            </a:r>
          </a:p>
          <a:p>
            <a:r>
              <a:rPr lang="en-US" altLang="zh-CN" sz="2000" dirty="0">
                <a:latin typeface="+mj-lt"/>
              </a:rPr>
              <a:t>    MIDDLE_BUTTON,</a:t>
            </a:r>
          </a:p>
          <a:p>
            <a:r>
              <a:rPr lang="en-US" altLang="zh-CN" sz="2000" dirty="0">
                <a:latin typeface="+mj-lt"/>
              </a:rPr>
              <a:t>    RIGHT_BUTTON</a:t>
            </a:r>
          </a:p>
          <a:p>
            <a:r>
              <a:rPr lang="en-US" altLang="zh-CN" sz="2000" dirty="0">
                <a:latin typeface="+mj-lt"/>
              </a:rPr>
              <a:t>} </a:t>
            </a:r>
            <a:r>
              <a:rPr lang="en-US" altLang="zh-CN" sz="2000" dirty="0" err="1">
                <a:latin typeface="+mj-lt"/>
              </a:rPr>
              <a:t>ACL_Mouse_Button</a:t>
            </a:r>
            <a:r>
              <a:rPr lang="en-US" altLang="zh-CN" sz="2000" dirty="0">
                <a:latin typeface="+mj-lt"/>
              </a:rPr>
              <a:t>;</a:t>
            </a:r>
            <a:endParaRPr lang="zh-CN" altLang="en-US" sz="2000" dirty="0">
              <a:latin typeface="+mj-lt"/>
            </a:endParaRPr>
          </a:p>
        </p:txBody>
      </p:sp>
      <p:sp>
        <p:nvSpPr>
          <p:cNvPr id="3" name="矩形 2"/>
          <p:cNvSpPr/>
          <p:nvPr/>
        </p:nvSpPr>
        <p:spPr>
          <a:xfrm>
            <a:off x="5447928" y="3717032"/>
            <a:ext cx="4572000" cy="2862322"/>
          </a:xfrm>
          <a:prstGeom prst="rect">
            <a:avLst/>
          </a:prstGeom>
        </p:spPr>
        <p:txBody>
          <a:bodyPr>
            <a:spAutoFit/>
          </a:bodyPr>
          <a:lstStyle/>
          <a:p>
            <a:r>
              <a:rPr lang="en-US" altLang="zh-CN" sz="2000" dirty="0" err="1">
                <a:latin typeface="+mj-lt"/>
              </a:rPr>
              <a:t>typedef</a:t>
            </a:r>
            <a:r>
              <a:rPr lang="en-US" altLang="zh-CN" sz="2000" dirty="0">
                <a:latin typeface="+mj-lt"/>
              </a:rPr>
              <a:t> </a:t>
            </a:r>
            <a:r>
              <a:rPr lang="en-US" altLang="zh-CN" sz="2000" dirty="0" err="1">
                <a:latin typeface="+mj-lt"/>
              </a:rPr>
              <a:t>enum</a:t>
            </a:r>
            <a:r>
              <a:rPr lang="en-US" altLang="zh-CN" sz="2000" dirty="0">
                <a:latin typeface="+mj-lt"/>
              </a:rPr>
              <a:t> </a:t>
            </a:r>
          </a:p>
          <a:p>
            <a:r>
              <a:rPr lang="en-US" altLang="zh-CN" sz="2000" dirty="0">
                <a:latin typeface="+mj-lt"/>
              </a:rPr>
              <a:t>{</a:t>
            </a:r>
          </a:p>
          <a:p>
            <a:r>
              <a:rPr lang="en-US" altLang="zh-CN" sz="2000" dirty="0">
                <a:latin typeface="+mj-lt"/>
              </a:rPr>
              <a:t>    BUTTON_DOWN,</a:t>
            </a:r>
          </a:p>
          <a:p>
            <a:r>
              <a:rPr lang="en-US" altLang="zh-CN" sz="2000" dirty="0">
                <a:latin typeface="+mj-lt"/>
              </a:rPr>
              <a:t>    BUTTON_DOUBLECLICK,</a:t>
            </a:r>
          </a:p>
          <a:p>
            <a:r>
              <a:rPr lang="en-US" altLang="zh-CN" sz="2000" dirty="0">
                <a:latin typeface="+mj-lt"/>
              </a:rPr>
              <a:t>    BUTTON_UP,</a:t>
            </a:r>
          </a:p>
          <a:p>
            <a:r>
              <a:rPr lang="en-US" altLang="zh-CN" sz="2000" dirty="0">
                <a:latin typeface="+mj-lt"/>
              </a:rPr>
              <a:t>    ROLL_UP,</a:t>
            </a:r>
          </a:p>
          <a:p>
            <a:r>
              <a:rPr lang="en-US" altLang="zh-CN" sz="2000" dirty="0">
                <a:latin typeface="+mj-lt"/>
              </a:rPr>
              <a:t>    ROLL_DOWN,</a:t>
            </a:r>
          </a:p>
          <a:p>
            <a:r>
              <a:rPr lang="en-US" altLang="zh-CN" sz="2000" dirty="0">
                <a:latin typeface="+mj-lt"/>
              </a:rPr>
              <a:t>    MOUSEMOVE	</a:t>
            </a:r>
          </a:p>
          <a:p>
            <a:r>
              <a:rPr lang="en-US" altLang="zh-CN" sz="2000" dirty="0">
                <a:latin typeface="+mj-lt"/>
              </a:rPr>
              <a:t>} </a:t>
            </a:r>
            <a:r>
              <a:rPr lang="en-US" altLang="zh-CN" sz="2000" dirty="0" err="1">
                <a:latin typeface="+mj-lt"/>
              </a:rPr>
              <a:t>ACL_Mouse_Event</a:t>
            </a:r>
            <a:r>
              <a:rPr lang="en-US" altLang="zh-CN" sz="2000" dirty="0">
                <a:latin typeface="+mj-lt"/>
              </a:rPr>
              <a:t>;</a:t>
            </a:r>
            <a:endParaRPr lang="zh-CN" altLang="en-US" sz="2000" dirty="0">
              <a:latin typeface="+mj-lt"/>
            </a:endParaRPr>
          </a:p>
        </p:txBody>
      </p:sp>
    </p:spTree>
    <p:extLst>
      <p:ext uri="{BB962C8B-B14F-4D97-AF65-F5344CB8AC3E}">
        <p14:creationId xmlns:p14="http://schemas.microsoft.com/office/powerpoint/2010/main" val="37447937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6" name="内容占位符 5"/>
          <p:cNvPicPr>
            <a:picLocks noGrp="1" noChangeAspect="1"/>
          </p:cNvPicPr>
          <p:nvPr>
            <p:ph idx="1"/>
          </p:nvPr>
        </p:nvPicPr>
        <p:blipFill>
          <a:blip r:embed="rId2"/>
          <a:srcRect l="468" r="468"/>
          <a:stretch>
            <a:fillRect/>
          </a:stretch>
        </p:blipFill>
        <p:spPr>
          <a:xfrm>
            <a:off x="335360" y="1860849"/>
            <a:ext cx="10972800" cy="3886200"/>
          </a:xfrm>
        </p:spPr>
      </p:pic>
      <p:pic>
        <p:nvPicPr>
          <p:cNvPr id="7" name="图片 6"/>
          <p:cNvPicPr>
            <a:picLocks noChangeAspect="1"/>
          </p:cNvPicPr>
          <p:nvPr/>
        </p:nvPicPr>
        <p:blipFill>
          <a:blip r:embed="rId2"/>
          <a:stretch>
            <a:fillRect/>
          </a:stretch>
        </p:blipFill>
        <p:spPr>
          <a:xfrm>
            <a:off x="1524000" y="444500"/>
            <a:ext cx="9144000" cy="5960654"/>
          </a:xfrm>
          <a:prstGeom prst="rect">
            <a:avLst/>
          </a:prstGeom>
        </p:spPr>
      </p:pic>
      <p:pic>
        <p:nvPicPr>
          <p:cNvPr id="8" name="图片 7"/>
          <p:cNvPicPr>
            <a:picLocks noChangeAspect="1"/>
          </p:cNvPicPr>
          <p:nvPr/>
        </p:nvPicPr>
        <p:blipFill>
          <a:blip r:embed="rId2"/>
          <a:stretch>
            <a:fillRect/>
          </a:stretch>
        </p:blipFill>
        <p:spPr>
          <a:xfrm>
            <a:off x="1524000" y="228600"/>
            <a:ext cx="9144000" cy="6380558"/>
          </a:xfrm>
          <a:prstGeom prst="rect">
            <a:avLst/>
          </a:prstGeom>
        </p:spPr>
      </p:pic>
      <p:pic>
        <p:nvPicPr>
          <p:cNvPr id="9" name="图片 8"/>
          <p:cNvPicPr>
            <a:picLocks noChangeAspect="1"/>
          </p:cNvPicPr>
          <p:nvPr/>
        </p:nvPicPr>
        <p:blipFill>
          <a:blip r:embed="rId2"/>
          <a:stretch>
            <a:fillRect/>
          </a:stretch>
        </p:blipFill>
        <p:spPr>
          <a:xfrm>
            <a:off x="1551823" y="260649"/>
            <a:ext cx="9144000" cy="6444145"/>
          </a:xfrm>
          <a:prstGeom prst="rect">
            <a:avLst/>
          </a:prstGeom>
        </p:spPr>
      </p:pic>
    </p:spTree>
    <p:extLst>
      <p:ext uri="{BB962C8B-B14F-4D97-AF65-F5344CB8AC3E}">
        <p14:creationId xmlns:p14="http://schemas.microsoft.com/office/powerpoint/2010/main" val="418471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zh-CN" altLang="en-US" sz="4000" dirty="0">
                <a:solidFill>
                  <a:srgbClr val="FF0000"/>
                </a:solidFill>
                <a:latin typeface="Times New Roman" charset="0"/>
                <a:ea typeface="ＭＳ Ｐゴシック" charset="0"/>
                <a:cs typeface="ＭＳ Ｐゴシック" charset="0"/>
              </a:rPr>
              <a:t>定时器（</a:t>
            </a:r>
            <a:r>
              <a:rPr lang="en-US" altLang="zh-CN" sz="4000" dirty="0">
                <a:solidFill>
                  <a:srgbClr val="FF0000"/>
                </a:solidFill>
                <a:latin typeface="Times New Roman" charset="0"/>
                <a:ea typeface="ＭＳ Ｐゴシック" charset="0"/>
                <a:cs typeface="ＭＳ Ｐゴシック" charset="0"/>
              </a:rPr>
              <a:t>Timer</a:t>
            </a:r>
            <a:r>
              <a:rPr lang="zh-CN" altLang="en-US" dirty="0">
                <a:solidFill>
                  <a:srgbClr val="FF0000"/>
                </a:solidFill>
                <a:latin typeface="Times New Roman" charset="0"/>
                <a:ea typeface="ＭＳ Ｐゴシック" charset="0"/>
                <a:cs typeface="ＭＳ Ｐゴシック" charset="0"/>
              </a:rPr>
              <a:t>）</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263352" y="1556792"/>
            <a:ext cx="11593288"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Aft>
                <a:spcPct val="50000"/>
              </a:spcAft>
              <a:buFontTx/>
              <a:buChar char="•"/>
            </a:pPr>
            <a:r>
              <a:rPr lang="en-US" altLang="zh-CN" sz="2800" b="0" dirty="0" err="1"/>
              <a:t>typedef</a:t>
            </a:r>
            <a:r>
              <a:rPr lang="en-US" altLang="zh-CN" sz="2800" b="0" dirty="0"/>
              <a:t> void (*</a:t>
            </a:r>
            <a:r>
              <a:rPr lang="en-US" altLang="zh-CN" sz="2800" b="0" dirty="0" err="1"/>
              <a:t>TimerEventCallback</a:t>
            </a:r>
            <a:r>
              <a:rPr lang="en-US" altLang="zh-CN" sz="2800" b="0" dirty="0"/>
              <a:t>) (</a:t>
            </a:r>
            <a:r>
              <a:rPr lang="en-US" altLang="zh-CN" sz="2800" b="0" dirty="0" err="1"/>
              <a:t>int</a:t>
            </a:r>
            <a:r>
              <a:rPr lang="en-US" altLang="zh-CN" sz="2800" b="0" dirty="0"/>
              <a:t> </a:t>
            </a:r>
            <a:r>
              <a:rPr lang="en-US" altLang="zh-CN" sz="2800" b="0" dirty="0" err="1"/>
              <a:t>timerID</a:t>
            </a:r>
            <a:r>
              <a:rPr lang="en-US" altLang="zh-CN" sz="2800" b="0" dirty="0"/>
              <a:t>);</a:t>
            </a:r>
          </a:p>
          <a:p>
            <a:pPr marL="342900" indent="-342900">
              <a:lnSpc>
                <a:spcPct val="85000"/>
              </a:lnSpc>
              <a:spcAft>
                <a:spcPct val="50000"/>
              </a:spcAft>
              <a:buFontTx/>
              <a:buChar char="•"/>
            </a:pPr>
            <a:r>
              <a:rPr lang="en-US" altLang="zh-CN" sz="2800" b="0" dirty="0"/>
              <a:t>void </a:t>
            </a:r>
            <a:r>
              <a:rPr lang="en-US" altLang="zh-CN" sz="2800" b="0" dirty="0" err="1"/>
              <a:t>RegisterTimerEvent</a:t>
            </a:r>
            <a:r>
              <a:rPr lang="en-US" altLang="zh-CN" sz="2800" b="0" dirty="0"/>
              <a:t>(</a:t>
            </a:r>
            <a:r>
              <a:rPr lang="en-US" altLang="zh-CN" sz="2800" b="0" dirty="0" err="1"/>
              <a:t>TimerEventCallback</a:t>
            </a:r>
            <a:r>
              <a:rPr lang="en-US" altLang="zh-CN" sz="2800" b="0" dirty="0"/>
              <a:t> callback);</a:t>
            </a:r>
          </a:p>
          <a:p>
            <a:pPr>
              <a:lnSpc>
                <a:spcPct val="85000"/>
              </a:lnSpc>
              <a:spcAft>
                <a:spcPct val="50000"/>
              </a:spcAft>
            </a:pPr>
            <a:r>
              <a:rPr lang="en-US" altLang="zh-CN" sz="2400" b="0" dirty="0"/>
              <a:t>    /*</a:t>
            </a:r>
            <a:r>
              <a:rPr lang="zh-CN" altLang="en-US" sz="2400" b="0" dirty="0"/>
              <a:t>注册定时器消息回调函数</a:t>
            </a:r>
            <a:r>
              <a:rPr lang="en-US" altLang="zh-CN" sz="2400" b="0" dirty="0"/>
              <a:t>——</a:t>
            </a:r>
            <a:r>
              <a:rPr lang="zh-CN" altLang="en-US" sz="2400" b="0" dirty="0"/>
              <a:t>告诉系统用哪个函数来处理</a:t>
            </a:r>
            <a:endParaRPr lang="en-US" altLang="zh-CN" sz="2400" b="0" dirty="0"/>
          </a:p>
          <a:p>
            <a:pPr>
              <a:lnSpc>
                <a:spcPct val="85000"/>
              </a:lnSpc>
              <a:spcAft>
                <a:spcPct val="50000"/>
              </a:spcAft>
            </a:pPr>
            <a:r>
              <a:rPr lang="en-US" altLang="zh-CN" sz="2400" b="0" dirty="0"/>
              <a:t>       </a:t>
            </a:r>
            <a:r>
              <a:rPr lang="zh-CN" altLang="en-US" sz="2400" b="0" dirty="0"/>
              <a:t>定时器消息</a:t>
            </a:r>
            <a:r>
              <a:rPr lang="en-US" altLang="zh-CN" sz="2400" b="0" dirty="0"/>
              <a:t>*/</a:t>
            </a:r>
          </a:p>
          <a:p>
            <a:pPr marL="342900" indent="-342900">
              <a:lnSpc>
                <a:spcPct val="85000"/>
              </a:lnSpc>
              <a:spcAft>
                <a:spcPct val="50000"/>
              </a:spcAft>
              <a:buFontTx/>
              <a:buChar char="•"/>
            </a:pPr>
            <a:r>
              <a:rPr lang="en-US" altLang="zh-CN" sz="2800" b="0" dirty="0"/>
              <a:t>void </a:t>
            </a:r>
            <a:r>
              <a:rPr lang="en-US" altLang="zh-CN" sz="2800" b="0" dirty="0" err="1"/>
              <a:t>startTimer</a:t>
            </a:r>
            <a:r>
              <a:rPr lang="en-US" altLang="zh-CN" sz="2800" b="0" dirty="0"/>
              <a:t>(</a:t>
            </a:r>
            <a:r>
              <a:rPr lang="en-US" altLang="zh-CN" sz="2800" b="0" dirty="0" err="1"/>
              <a:t>int</a:t>
            </a:r>
            <a:r>
              <a:rPr lang="en-US" altLang="zh-CN" sz="2800" b="0" dirty="0"/>
              <a:t> </a:t>
            </a:r>
            <a:r>
              <a:rPr lang="en-US" altLang="zh-CN" sz="2800" b="0" dirty="0" err="1"/>
              <a:t>timerID</a:t>
            </a:r>
            <a:r>
              <a:rPr lang="en-US" altLang="zh-CN" sz="2800" b="0" dirty="0"/>
              <a:t>, </a:t>
            </a:r>
            <a:r>
              <a:rPr lang="en-US" altLang="zh-CN" sz="2800" b="0" dirty="0" err="1"/>
              <a:t>int</a:t>
            </a:r>
            <a:r>
              <a:rPr lang="en-US" altLang="zh-CN" sz="2800" b="0" dirty="0"/>
              <a:t> </a:t>
            </a:r>
            <a:r>
              <a:rPr lang="en-US" altLang="zh-CN" sz="2800" b="0" dirty="0" err="1"/>
              <a:t>timeinterval</a:t>
            </a:r>
            <a:r>
              <a:rPr lang="en-US" altLang="zh-CN" sz="2800" b="0" dirty="0"/>
              <a:t>);</a:t>
            </a:r>
          </a:p>
          <a:p>
            <a:pPr>
              <a:lnSpc>
                <a:spcPct val="85000"/>
              </a:lnSpc>
              <a:spcAft>
                <a:spcPct val="50000"/>
              </a:spcAft>
            </a:pPr>
            <a:r>
              <a:rPr lang="en-US" altLang="zh-CN" sz="2800" b="0" dirty="0"/>
              <a:t>   </a:t>
            </a:r>
            <a:r>
              <a:rPr lang="en-US" altLang="zh-CN" sz="2200" b="0" dirty="0"/>
              <a:t>/*</a:t>
            </a:r>
            <a:r>
              <a:rPr lang="zh-CN" altLang="en-US" sz="2200" b="0" dirty="0"/>
              <a:t>启动定时器，</a:t>
            </a:r>
            <a:r>
              <a:rPr lang="en-US" altLang="zh-CN" sz="2200" b="0" dirty="0" err="1"/>
              <a:t>timerID</a:t>
            </a:r>
            <a:r>
              <a:rPr lang="zh-CN" altLang="en-US" sz="2200" b="0" dirty="0"/>
              <a:t>表示某个定时器，</a:t>
            </a:r>
            <a:r>
              <a:rPr lang="en-US" altLang="zh-CN" sz="2200" b="0" dirty="0" err="1"/>
              <a:t>timeinterval</a:t>
            </a:r>
            <a:r>
              <a:rPr lang="zh-CN" altLang="en-US" sz="2200" b="0" dirty="0"/>
              <a:t>表示定时间隔</a:t>
            </a:r>
            <a:r>
              <a:rPr lang="en-US" altLang="zh-CN" sz="2200" b="0" dirty="0"/>
              <a:t>*/</a:t>
            </a:r>
          </a:p>
          <a:p>
            <a:pPr marL="342900" indent="-342900">
              <a:lnSpc>
                <a:spcPct val="85000"/>
              </a:lnSpc>
              <a:spcAft>
                <a:spcPct val="50000"/>
              </a:spcAft>
              <a:buFontTx/>
              <a:buChar char="•"/>
            </a:pPr>
            <a:r>
              <a:rPr lang="en-US" altLang="zh-CN" sz="2800" b="0" dirty="0"/>
              <a:t>void </a:t>
            </a:r>
            <a:r>
              <a:rPr lang="en-US" altLang="zh-CN" sz="2800" b="0" dirty="0" err="1"/>
              <a:t>cancelTimer</a:t>
            </a:r>
            <a:r>
              <a:rPr lang="en-US" altLang="zh-CN" sz="2800" b="0" dirty="0"/>
              <a:t>(</a:t>
            </a:r>
            <a:r>
              <a:rPr lang="en-US" altLang="zh-CN" sz="2800" b="0" dirty="0" err="1"/>
              <a:t>int</a:t>
            </a:r>
            <a:r>
              <a:rPr lang="en-US" altLang="zh-CN" sz="2800" b="0" dirty="0"/>
              <a:t> </a:t>
            </a:r>
            <a:r>
              <a:rPr lang="en-US" altLang="zh-CN" sz="2800" b="0" dirty="0" err="1"/>
              <a:t>timerID</a:t>
            </a:r>
            <a:r>
              <a:rPr lang="en-US" altLang="zh-CN" sz="2800" b="0" dirty="0"/>
              <a:t>);</a:t>
            </a:r>
          </a:p>
          <a:p>
            <a:pPr>
              <a:lnSpc>
                <a:spcPct val="85000"/>
              </a:lnSpc>
              <a:spcAft>
                <a:spcPct val="50000"/>
              </a:spcAft>
            </a:pPr>
            <a:r>
              <a:rPr lang="en-US" altLang="zh-CN" sz="2400" b="0" dirty="0"/>
              <a:t>   /*</a:t>
            </a:r>
            <a:r>
              <a:rPr lang="zh-CN" altLang="en-US" sz="2400" b="0" dirty="0"/>
              <a:t>关闭某个定时器</a:t>
            </a:r>
            <a:r>
              <a:rPr lang="en-US" altLang="zh-CN" sz="2400" b="0" dirty="0"/>
              <a:t>*/</a:t>
            </a:r>
          </a:p>
        </p:txBody>
      </p:sp>
    </p:spTree>
    <p:extLst>
      <p:ext uri="{BB962C8B-B14F-4D97-AF65-F5344CB8AC3E}">
        <p14:creationId xmlns:p14="http://schemas.microsoft.com/office/powerpoint/2010/main" val="11516406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5" name="图片 4"/>
          <p:cNvPicPr>
            <a:picLocks noChangeAspect="1"/>
          </p:cNvPicPr>
          <p:nvPr/>
        </p:nvPicPr>
        <p:blipFill>
          <a:blip r:embed="rId2"/>
          <a:stretch>
            <a:fillRect/>
          </a:stretch>
        </p:blipFill>
        <p:spPr>
          <a:xfrm>
            <a:off x="1524000" y="711200"/>
            <a:ext cx="9144000" cy="5419288"/>
          </a:xfrm>
          <a:prstGeom prst="rect">
            <a:avLst/>
          </a:prstGeom>
        </p:spPr>
      </p:pic>
      <p:pic>
        <p:nvPicPr>
          <p:cNvPr id="6" name="图片 5"/>
          <p:cNvPicPr>
            <a:picLocks noChangeAspect="1"/>
          </p:cNvPicPr>
          <p:nvPr/>
        </p:nvPicPr>
        <p:blipFill>
          <a:blip r:embed="rId2"/>
          <a:stretch>
            <a:fillRect/>
          </a:stretch>
        </p:blipFill>
        <p:spPr>
          <a:xfrm>
            <a:off x="1559768" y="-34180"/>
            <a:ext cx="9108232" cy="6858000"/>
          </a:xfrm>
          <a:prstGeom prst="rect">
            <a:avLst/>
          </a:prstGeom>
        </p:spPr>
      </p:pic>
    </p:spTree>
    <p:extLst>
      <p:ext uri="{BB962C8B-B14F-4D97-AF65-F5344CB8AC3E}">
        <p14:creationId xmlns:p14="http://schemas.microsoft.com/office/powerpoint/2010/main" val="341894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252325"/>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相关说明</a:t>
            </a:r>
            <a:endParaRPr lang="en-US" altLang="zh-CN" dirty="0">
              <a:solidFill>
                <a:schemeClr val="tx1"/>
              </a:solidFill>
              <a:latin typeface="Times New Roman" charset="0"/>
              <a:ea typeface="ＭＳ Ｐゴシック" charset="0"/>
              <a:cs typeface="ＭＳ Ｐゴシック" charset="0"/>
            </a:endParaRPr>
          </a:p>
        </p:txBody>
      </p:sp>
      <p:sp>
        <p:nvSpPr>
          <p:cNvPr id="10243" name="Rectangle 3"/>
          <p:cNvSpPr>
            <a:spLocks noChangeArrowheads="1"/>
          </p:cNvSpPr>
          <p:nvPr/>
        </p:nvSpPr>
        <p:spPr bwMode="auto">
          <a:xfrm>
            <a:off x="479376" y="1412776"/>
            <a:ext cx="11377264" cy="5112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lnSpc>
                <a:spcPct val="85000"/>
              </a:lnSpc>
              <a:spcAft>
                <a:spcPct val="50000"/>
              </a:spcAft>
              <a:buFont typeface="Wingdings" panose="05000000000000000000" pitchFamily="2" charset="2"/>
              <a:buChar char="n"/>
            </a:pPr>
            <a:r>
              <a:rPr lang="zh-CN" altLang="en-US" sz="2800" b="0" dirty="0"/>
              <a:t>注册函数已在系统中定义，直接调用即可</a:t>
            </a:r>
            <a:endParaRPr lang="en-US" altLang="zh-CN" sz="2800" b="0" dirty="0"/>
          </a:p>
          <a:p>
            <a:pPr>
              <a:lnSpc>
                <a:spcPct val="85000"/>
              </a:lnSpc>
              <a:spcAft>
                <a:spcPct val="50000"/>
              </a:spcAft>
            </a:pPr>
            <a:r>
              <a:rPr lang="en-US" altLang="zh-CN" sz="2800" b="0" dirty="0"/>
              <a:t>      </a:t>
            </a:r>
            <a:r>
              <a:rPr lang="en-US" altLang="zh-CN" sz="2800" b="0" dirty="0" err="1"/>
              <a:t>registerKeyboardEvent</a:t>
            </a:r>
            <a:r>
              <a:rPr lang="en-US" altLang="zh-CN" sz="2800" b="0" dirty="0"/>
              <a:t>(</a:t>
            </a:r>
            <a:r>
              <a:rPr lang="en-US" altLang="zh-CN" sz="2800" b="0" dirty="0" err="1"/>
              <a:t>KeyboardEventProcess</a:t>
            </a:r>
            <a:endParaRPr lang="en-US" altLang="zh-CN" sz="2800" b="0" dirty="0"/>
          </a:p>
          <a:p>
            <a:pPr>
              <a:lnSpc>
                <a:spcPct val="85000"/>
              </a:lnSpc>
              <a:spcAft>
                <a:spcPct val="50000"/>
              </a:spcAft>
            </a:pPr>
            <a:r>
              <a:rPr lang="en-US" altLang="zh-CN" sz="2800" b="0" dirty="0"/>
              <a:t>      </a:t>
            </a:r>
            <a:r>
              <a:rPr lang="en-US" altLang="zh-CN" sz="2800" b="0" dirty="0" err="1"/>
              <a:t>registerCharEvent</a:t>
            </a:r>
            <a:r>
              <a:rPr lang="en-US" altLang="zh-CN" sz="2800" b="0" dirty="0"/>
              <a:t>(</a:t>
            </a:r>
            <a:r>
              <a:rPr lang="en-US" altLang="zh-CN" sz="2800" b="0" dirty="0" err="1"/>
              <a:t>CharEventProcess</a:t>
            </a:r>
            <a:r>
              <a:rPr lang="zh-CN" altLang="en-US" sz="2800" b="0" dirty="0"/>
              <a:t>）；</a:t>
            </a:r>
            <a:endParaRPr lang="en-US" altLang="zh-CN" sz="2800" b="0" dirty="0"/>
          </a:p>
          <a:p>
            <a:pPr>
              <a:lnSpc>
                <a:spcPct val="85000"/>
              </a:lnSpc>
              <a:spcAft>
                <a:spcPct val="50000"/>
              </a:spcAft>
            </a:pPr>
            <a:r>
              <a:rPr lang="en-US" altLang="zh-CN" sz="2800" b="0" dirty="0"/>
              <a:t>      </a:t>
            </a:r>
            <a:r>
              <a:rPr lang="en-US" altLang="zh-CN" sz="2800" b="0" dirty="0" err="1"/>
              <a:t>registerMouseEvent</a:t>
            </a:r>
            <a:r>
              <a:rPr lang="en-US" altLang="zh-CN" sz="2800" b="0" dirty="0"/>
              <a:t>(</a:t>
            </a:r>
            <a:r>
              <a:rPr lang="en-US" altLang="zh-CN" sz="2800" b="0" dirty="0" err="1"/>
              <a:t>MouseEventProcess</a:t>
            </a:r>
            <a:r>
              <a:rPr lang="en-US" altLang="zh-CN" sz="2800" b="0" dirty="0"/>
              <a:t>);</a:t>
            </a:r>
          </a:p>
          <a:p>
            <a:pPr>
              <a:lnSpc>
                <a:spcPct val="85000"/>
              </a:lnSpc>
              <a:spcAft>
                <a:spcPct val="50000"/>
              </a:spcAft>
            </a:pPr>
            <a:r>
              <a:rPr lang="en-US" altLang="zh-CN" sz="2800" b="0" dirty="0"/>
              <a:t>      </a:t>
            </a:r>
            <a:r>
              <a:rPr lang="en-US" altLang="zh-CN" sz="2800" b="0" dirty="0" err="1"/>
              <a:t>registerTimerEvent</a:t>
            </a:r>
            <a:r>
              <a:rPr lang="en-US" altLang="zh-CN" sz="2800" b="0" dirty="0"/>
              <a:t>(</a:t>
            </a:r>
            <a:r>
              <a:rPr lang="en-US" altLang="zh-CN" sz="2800" b="0" dirty="0" err="1"/>
              <a:t>TimerEventProcess</a:t>
            </a:r>
            <a:r>
              <a:rPr lang="en-US" altLang="zh-CN" sz="2800" b="0" dirty="0"/>
              <a:t>); </a:t>
            </a:r>
          </a:p>
          <a:p>
            <a:pPr>
              <a:lnSpc>
                <a:spcPct val="85000"/>
              </a:lnSpc>
              <a:spcAft>
                <a:spcPct val="50000"/>
              </a:spcAft>
            </a:pPr>
            <a:r>
              <a:rPr lang="en-US" altLang="zh-CN" sz="2800" b="0" dirty="0"/>
              <a:t>      </a:t>
            </a:r>
            <a:r>
              <a:rPr lang="en-US" altLang="zh-CN" sz="2800" b="0" dirty="0" err="1"/>
              <a:t>startTimer</a:t>
            </a:r>
            <a:r>
              <a:rPr lang="en-US" altLang="zh-CN" sz="2800" b="0" dirty="0"/>
              <a:t>(</a:t>
            </a:r>
            <a:r>
              <a:rPr lang="en-US" altLang="zh-CN" sz="2800" b="0" dirty="0" err="1"/>
              <a:t>int</a:t>
            </a:r>
            <a:r>
              <a:rPr lang="en-US" altLang="zh-CN" sz="2800" b="0" dirty="0"/>
              <a:t> </a:t>
            </a:r>
            <a:r>
              <a:rPr lang="en-US" altLang="zh-CN" sz="2800" b="0" dirty="0" err="1"/>
              <a:t>timerID</a:t>
            </a:r>
            <a:r>
              <a:rPr lang="en-US" altLang="zh-CN" sz="2800" b="0" dirty="0"/>
              <a:t>, </a:t>
            </a:r>
            <a:r>
              <a:rPr lang="en-US" altLang="zh-CN" sz="2800" b="0" dirty="0" err="1"/>
              <a:t>int</a:t>
            </a:r>
            <a:r>
              <a:rPr lang="en-US" altLang="zh-CN" sz="2800" b="0" dirty="0"/>
              <a:t> </a:t>
            </a:r>
            <a:r>
              <a:rPr lang="en-US" altLang="zh-CN" sz="2800" b="0" dirty="0" err="1"/>
              <a:t>timeinterval</a:t>
            </a:r>
            <a:r>
              <a:rPr lang="en-US" altLang="zh-CN" sz="2800" b="0" dirty="0"/>
              <a:t>);</a:t>
            </a:r>
          </a:p>
          <a:p>
            <a:pPr>
              <a:lnSpc>
                <a:spcPct val="85000"/>
              </a:lnSpc>
              <a:spcAft>
                <a:spcPct val="50000"/>
              </a:spcAft>
            </a:pPr>
            <a:r>
              <a:rPr lang="en-US" altLang="zh-CN" sz="2800" b="0" dirty="0"/>
              <a:t>      </a:t>
            </a:r>
            <a:r>
              <a:rPr lang="en-US" altLang="zh-CN" sz="2800" b="0" dirty="0" err="1"/>
              <a:t>cancelTimer</a:t>
            </a:r>
            <a:r>
              <a:rPr lang="en-US" altLang="zh-CN" sz="2800" b="0" dirty="0"/>
              <a:t>(</a:t>
            </a:r>
            <a:r>
              <a:rPr lang="en-US" altLang="zh-CN" sz="2800" b="0" dirty="0" err="1"/>
              <a:t>int</a:t>
            </a:r>
            <a:r>
              <a:rPr lang="en-US" altLang="zh-CN" sz="2800" b="0" dirty="0"/>
              <a:t> </a:t>
            </a:r>
            <a:r>
              <a:rPr lang="en-US" altLang="zh-CN" sz="2800" b="0" dirty="0" err="1"/>
              <a:t>timerID</a:t>
            </a:r>
            <a:r>
              <a:rPr lang="en-US" altLang="zh-CN" sz="2800" b="0" dirty="0"/>
              <a:t>);</a:t>
            </a:r>
          </a:p>
          <a:p>
            <a:pPr marL="457200" indent="-457200">
              <a:lnSpc>
                <a:spcPct val="85000"/>
              </a:lnSpc>
              <a:spcAft>
                <a:spcPct val="50000"/>
              </a:spcAft>
              <a:buFont typeface="Wingdings" panose="05000000000000000000" pitchFamily="2" charset="2"/>
              <a:buChar char="n"/>
            </a:pPr>
            <a:r>
              <a:rPr lang="zh-CN" altLang="en-US" sz="2800" b="0" dirty="0"/>
              <a:t>回调函数需要自己写。</a:t>
            </a:r>
            <a:endParaRPr lang="en-US" altLang="zh-CN" sz="2800" b="0" dirty="0"/>
          </a:p>
        </p:txBody>
      </p:sp>
    </p:spTree>
    <p:extLst>
      <p:ext uri="{BB962C8B-B14F-4D97-AF65-F5344CB8AC3E}">
        <p14:creationId xmlns:p14="http://schemas.microsoft.com/office/powerpoint/2010/main" val="18725487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Libgraphics</a:t>
            </a:r>
            <a:r>
              <a:rPr lang="zh-CN" altLang="en-US" dirty="0"/>
              <a:t>的其他常用函数</a:t>
            </a:r>
          </a:p>
        </p:txBody>
      </p:sp>
      <p:sp>
        <p:nvSpPr>
          <p:cNvPr id="4" name="副标题 3"/>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25709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Libgraphics</a:t>
            </a:r>
            <a:r>
              <a:rPr lang="zh-CN" altLang="en-US" dirty="0"/>
              <a:t>的其他常用函数</a:t>
            </a:r>
          </a:p>
        </p:txBody>
      </p:sp>
      <p:sp>
        <p:nvSpPr>
          <p:cNvPr id="3" name="内容占位符 2"/>
          <p:cNvSpPr>
            <a:spLocks noGrp="1"/>
          </p:cNvSpPr>
          <p:nvPr>
            <p:ph idx="1"/>
          </p:nvPr>
        </p:nvSpPr>
        <p:spPr/>
        <p:txBody>
          <a:bodyPr/>
          <a:lstStyle/>
          <a:p>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void</a:t>
            </a:r>
            <a:r>
              <a:rPr lang="en-US" altLang="zh-CN" dirty="0"/>
              <a:t> </a:t>
            </a:r>
            <a:r>
              <a:rPr lang="en-US" altLang="zh-CN" dirty="0" err="1"/>
              <a:t>InitConsole</a:t>
            </a:r>
            <a:r>
              <a:rPr lang="en-US" altLang="zh-CN" dirty="0"/>
              <a:t>(</a:t>
            </a:r>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void</a:t>
            </a:r>
            <a:r>
              <a:rPr lang="en-US" altLang="zh-CN" dirty="0"/>
              <a:t>);</a:t>
            </a:r>
          </a:p>
          <a:p>
            <a:pPr lvl="1"/>
            <a:r>
              <a:rPr lang="zh-CN" altLang="en-US" dirty="0"/>
              <a:t>打开一个控制窗口</a:t>
            </a:r>
            <a:endParaRPr lang="en-US" altLang="zh-CN" dirty="0"/>
          </a:p>
          <a:p>
            <a:pPr lvl="1"/>
            <a:r>
              <a:rPr lang="zh-CN" altLang="en-US" dirty="0"/>
              <a:t>从而可以用</a:t>
            </a:r>
            <a:r>
              <a:rPr lang="en-US" altLang="zh-CN" dirty="0" err="1"/>
              <a:t>scanf</a:t>
            </a:r>
            <a:r>
              <a:rPr lang="en-US" altLang="zh-CN" dirty="0"/>
              <a:t>/</a:t>
            </a:r>
            <a:r>
              <a:rPr lang="en-US" altLang="zh-CN" dirty="0" err="1"/>
              <a:t>printf</a:t>
            </a:r>
            <a:r>
              <a:rPr lang="zh-CN" altLang="en-US" dirty="0"/>
              <a:t>进行 </a:t>
            </a:r>
            <a:r>
              <a:rPr lang="en-US" altLang="zh-CN" dirty="0" err="1"/>
              <a:t>quick&amp;dirty</a:t>
            </a:r>
            <a:r>
              <a:rPr lang="en-US" altLang="zh-CN" dirty="0"/>
              <a:t> </a:t>
            </a:r>
            <a:r>
              <a:rPr lang="zh-CN" altLang="en-US" dirty="0"/>
              <a:t>输入输出</a:t>
            </a:r>
            <a:endParaRPr lang="en-US" altLang="zh-CN" dirty="0"/>
          </a:p>
          <a:p>
            <a:pPr lvl="1"/>
            <a:r>
              <a:rPr lang="zh-CN" altLang="en-US" dirty="0"/>
              <a:t>方便调试程序</a:t>
            </a:r>
            <a:endParaRPr lang="en-US" altLang="zh-CN" dirty="0"/>
          </a:p>
        </p:txBody>
      </p:sp>
    </p:spTree>
    <p:extLst>
      <p:ext uri="{BB962C8B-B14F-4D97-AF65-F5344CB8AC3E}">
        <p14:creationId xmlns:p14="http://schemas.microsoft.com/office/powerpoint/2010/main" val="114175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Libgraphics</a:t>
            </a:r>
            <a:r>
              <a:rPr lang="zh-CN" altLang="en-US" dirty="0"/>
              <a:t>的其他常用函数</a:t>
            </a:r>
          </a:p>
        </p:txBody>
      </p:sp>
      <p:sp>
        <p:nvSpPr>
          <p:cNvPr id="3" name="内容占位符 2"/>
          <p:cNvSpPr>
            <a:spLocks noGrp="1"/>
          </p:cNvSpPr>
          <p:nvPr>
            <p:ph idx="1"/>
          </p:nvPr>
        </p:nvSpPr>
        <p:spPr/>
        <p:txBody>
          <a:bodyPr/>
          <a:lstStyle/>
          <a:p>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void</a:t>
            </a:r>
            <a:r>
              <a:rPr lang="en-US" altLang="zh-CN" sz="2800" dirty="0"/>
              <a:t> </a:t>
            </a:r>
            <a:r>
              <a:rPr lang="en-US" altLang="zh-CN" sz="2800" dirty="0" err="1"/>
              <a:t>SetWindowSize</a:t>
            </a:r>
            <a:r>
              <a:rPr lang="en-US" altLang="zh-CN" sz="2800" dirty="0"/>
              <a:t>(</a:t>
            </a:r>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double</a:t>
            </a:r>
            <a:r>
              <a:rPr lang="en-US" altLang="zh-CN" sz="2800" dirty="0"/>
              <a:t> w, </a:t>
            </a:r>
            <a:r>
              <a:rPr lang="en-US" altLang="zh-CN" sz="2800" kern="1200" dirty="0">
                <a:solidFill>
                  <a:srgbClr val="0000FF"/>
                </a:solidFill>
                <a:latin typeface="新宋体" panose="02010609030101010101" pitchFamily="49" charset="-122"/>
                <a:ea typeface="新宋体" panose="02010609030101010101" pitchFamily="49" charset="-122"/>
                <a:cs typeface="ＭＳ Ｐゴシック" charset="0"/>
              </a:rPr>
              <a:t>double</a:t>
            </a:r>
            <a:r>
              <a:rPr lang="en-US" altLang="zh-CN" sz="2800" dirty="0"/>
              <a:t> h);</a:t>
            </a:r>
          </a:p>
          <a:p>
            <a:pPr lvl="1"/>
            <a:r>
              <a:rPr lang="zh-CN" altLang="en-US" dirty="0"/>
              <a:t>设置窗口的大小</a:t>
            </a:r>
            <a:endParaRPr lang="en-US" altLang="zh-CN" dirty="0"/>
          </a:p>
          <a:p>
            <a:pPr lvl="1"/>
            <a:r>
              <a:rPr lang="en-US" altLang="zh-CN" dirty="0"/>
              <a:t>w - </a:t>
            </a:r>
            <a:r>
              <a:rPr lang="zh-CN" altLang="en-US" dirty="0"/>
              <a:t>窗口宽度，</a:t>
            </a:r>
            <a:r>
              <a:rPr lang="zh-CN" altLang="en-US" dirty="0">
                <a:solidFill>
                  <a:srgbClr val="FF0000"/>
                </a:solidFill>
              </a:rPr>
              <a:t>单位英寸</a:t>
            </a:r>
            <a:endParaRPr lang="en-US" altLang="zh-CN" dirty="0">
              <a:solidFill>
                <a:srgbClr val="FF0000"/>
              </a:solidFill>
            </a:endParaRPr>
          </a:p>
          <a:p>
            <a:pPr lvl="1"/>
            <a:r>
              <a:rPr lang="en-US" altLang="zh-CN" dirty="0"/>
              <a:t>h -</a:t>
            </a:r>
            <a:r>
              <a:rPr lang="zh-CN" altLang="en-US" dirty="0"/>
              <a:t>窗口高度，</a:t>
            </a:r>
            <a:r>
              <a:rPr lang="zh-CN" altLang="en-US" dirty="0">
                <a:solidFill>
                  <a:srgbClr val="FF0000"/>
                </a:solidFill>
              </a:rPr>
              <a:t>单位英寸</a:t>
            </a:r>
            <a:endParaRPr lang="en-US" altLang="zh-CN" dirty="0">
              <a:solidFill>
                <a:srgbClr val="FF0000"/>
              </a:solidFill>
            </a:endParaRPr>
          </a:p>
          <a:p>
            <a:r>
              <a:rPr lang="zh-CN" altLang="en-US" dirty="0"/>
              <a:t>如果设置的尺寸大于屏幕尺寸，那么</a:t>
            </a:r>
            <a:endParaRPr lang="en-US" altLang="zh-CN" dirty="0"/>
          </a:p>
          <a:p>
            <a:pPr lvl="1"/>
            <a:r>
              <a:rPr lang="zh-CN" altLang="en-US" dirty="0"/>
              <a:t>系统会进行等比例的缩小</a:t>
            </a:r>
            <a:endParaRPr lang="en-US" altLang="zh-CN" dirty="0"/>
          </a:p>
          <a:p>
            <a:pPr lvl="1"/>
            <a:r>
              <a:rPr lang="zh-CN" altLang="en-US" dirty="0"/>
              <a:t>使得符合屏幕大小</a:t>
            </a:r>
            <a:endParaRPr lang="en-US" altLang="zh-CN" dirty="0"/>
          </a:p>
        </p:txBody>
      </p:sp>
    </p:spTree>
    <p:extLst>
      <p:ext uri="{BB962C8B-B14F-4D97-AF65-F5344CB8AC3E}">
        <p14:creationId xmlns:p14="http://schemas.microsoft.com/office/powerpoint/2010/main" val="1994600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Libgraphics</a:t>
            </a:r>
            <a:r>
              <a:rPr lang="zh-CN" altLang="en-US" dirty="0"/>
              <a:t>的其他常用函数</a:t>
            </a:r>
          </a:p>
        </p:txBody>
      </p:sp>
      <p:sp>
        <p:nvSpPr>
          <p:cNvPr id="3" name="内容占位符 2"/>
          <p:cNvSpPr>
            <a:spLocks noGrp="1"/>
          </p:cNvSpPr>
          <p:nvPr>
            <p:ph idx="1"/>
          </p:nvPr>
        </p:nvSpPr>
        <p:spPr/>
        <p:txBody>
          <a:bodyPr/>
          <a:lstStyle/>
          <a:p>
            <a:r>
              <a:rPr lang="zh-CN" altLang="en-US" dirty="0"/>
              <a:t>区域填充开启函数</a:t>
            </a:r>
            <a:endParaRPr lang="en-US" altLang="zh-CN" dirty="0"/>
          </a:p>
          <a:p>
            <a:pPr lvl="1"/>
            <a:endParaRPr lang="en-US" altLang="zh-CN" dirty="0"/>
          </a:p>
          <a:p>
            <a:endParaRPr lang="en-US" altLang="zh-CN" dirty="0"/>
          </a:p>
          <a:p>
            <a:r>
              <a:rPr lang="zh-CN" altLang="en-US" dirty="0"/>
              <a:t>例如</a:t>
            </a:r>
            <a:endParaRPr lang="en-US" altLang="zh-CN" dirty="0"/>
          </a:p>
          <a:p>
            <a:endParaRPr lang="zh-CN" altLang="en-US" dirty="0"/>
          </a:p>
        </p:txBody>
      </p:sp>
      <p:sp>
        <p:nvSpPr>
          <p:cNvPr id="8" name="矩形 7"/>
          <p:cNvSpPr/>
          <p:nvPr/>
        </p:nvSpPr>
        <p:spPr>
          <a:xfrm>
            <a:off x="2999656" y="2564905"/>
            <a:ext cx="6408712" cy="646331"/>
          </a:xfrm>
          <a:prstGeom prst="rect">
            <a:avLst/>
          </a:prstGeom>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StartFilledRegion</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double</a:t>
            </a:r>
            <a:r>
              <a:rPr lang="en-US" altLang="zh-CN" sz="1800" dirty="0">
                <a:solidFill>
                  <a:prstClr val="black"/>
                </a:solidFill>
                <a:latin typeface="新宋体" panose="02010609030101010101" pitchFamily="49" charset="-122"/>
                <a:ea typeface="新宋体" panose="02010609030101010101" pitchFamily="49" charset="-122"/>
              </a:rPr>
              <a:t> density);</a:t>
            </a:r>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EndFilledRegion</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a:t>
            </a:r>
          </a:p>
        </p:txBody>
      </p:sp>
      <p:sp>
        <p:nvSpPr>
          <p:cNvPr id="2" name="矩形 1"/>
          <p:cNvSpPr/>
          <p:nvPr/>
        </p:nvSpPr>
        <p:spPr>
          <a:xfrm>
            <a:off x="3719736" y="4081843"/>
            <a:ext cx="6120680" cy="2246769"/>
          </a:xfrm>
          <a:prstGeom prst="rect">
            <a:avLst/>
          </a:prstGeom>
        </p:spPr>
        <p:txBody>
          <a:bodyPr wrap="square">
            <a:spAutoFit/>
          </a:bodyPr>
          <a:lstStyle/>
          <a:p>
            <a:r>
              <a:rPr lang="fr-FR" altLang="zh-CN" dirty="0">
                <a:solidFill>
                  <a:srgbClr val="0000FF"/>
                </a:solidFill>
                <a:latin typeface="新宋体" panose="02010609030101010101" pitchFamily="49" charset="-122"/>
                <a:ea typeface="新宋体" panose="02010609030101010101" pitchFamily="49" charset="-122"/>
              </a:rPr>
              <a:t>void</a:t>
            </a:r>
            <a:r>
              <a:rPr lang="fr-FR" altLang="zh-CN" dirty="0">
                <a:solidFill>
                  <a:prstClr val="black"/>
                </a:solidFill>
                <a:latin typeface="新宋体" panose="02010609030101010101" pitchFamily="49" charset="-122"/>
                <a:ea typeface="新宋体" panose="02010609030101010101" pitchFamily="49" charset="-122"/>
              </a:rPr>
              <a:t> fillRectangle(</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x,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y,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w, </a:t>
            </a:r>
            <a:r>
              <a:rPr lang="fr-FR" altLang="zh-CN" dirty="0">
                <a:solidFill>
                  <a:srgbClr val="0000FF"/>
                </a:solidFill>
                <a:latin typeface="新宋体" panose="02010609030101010101" pitchFamily="49" charset="-122"/>
                <a:ea typeface="新宋体" panose="02010609030101010101" pitchFamily="49" charset="-122"/>
              </a:rPr>
              <a:t>double</a:t>
            </a:r>
            <a:r>
              <a:rPr lang="fr-FR" altLang="zh-CN" dirty="0">
                <a:solidFill>
                  <a:prstClr val="black"/>
                </a:solidFill>
                <a:latin typeface="新宋体" panose="02010609030101010101" pitchFamily="49" charset="-122"/>
                <a:ea typeface="新宋体" panose="02010609030101010101" pitchFamily="49" charset="-122"/>
              </a:rPr>
              <a:t> h)</a:t>
            </a:r>
          </a:p>
          <a:p>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MovePen</a:t>
            </a:r>
            <a:r>
              <a:rPr lang="en-US" altLang="zh-CN" dirty="0">
                <a:solidFill>
                  <a:prstClr val="black"/>
                </a:solidFill>
                <a:latin typeface="新宋体" panose="02010609030101010101" pitchFamily="49" charset="-122"/>
                <a:ea typeface="新宋体" panose="02010609030101010101" pitchFamily="49" charset="-122"/>
              </a:rPr>
              <a:t>(x, y);</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StartFilledRegion</a:t>
            </a:r>
            <a:r>
              <a:rPr lang="en-US" altLang="zh-CN" dirty="0">
                <a:solidFill>
                  <a:prstClr val="black"/>
                </a:solidFill>
                <a:latin typeface="新宋体" panose="02010609030101010101" pitchFamily="49" charset="-122"/>
                <a:ea typeface="新宋体" panose="02010609030101010101" pitchFamily="49" charset="-122"/>
              </a:rPr>
              <a:t>(1); // </a:t>
            </a:r>
            <a:r>
              <a:rPr lang="zh-CN" altLang="en-US" dirty="0">
                <a:solidFill>
                  <a:prstClr val="black"/>
                </a:solidFill>
                <a:latin typeface="新宋体" panose="02010609030101010101" pitchFamily="49" charset="-122"/>
                <a:ea typeface="新宋体" panose="02010609030101010101" pitchFamily="49" charset="-122"/>
              </a:rPr>
              <a:t>开始</a:t>
            </a:r>
            <a:endParaRPr lang="en-US" altLang="zh-CN" dirty="0">
              <a:solidFill>
                <a:prstClr val="black"/>
              </a:solidFill>
              <a:latin typeface="新宋体" panose="02010609030101010101" pitchFamily="49" charset="-122"/>
              <a:ea typeface="新宋体" panose="02010609030101010101" pitchFamily="49" charset="-122"/>
            </a:endParaRP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DrawLine</a:t>
            </a:r>
            <a:r>
              <a:rPr lang="en-US" altLang="zh-CN" dirty="0">
                <a:solidFill>
                  <a:prstClr val="black"/>
                </a:solidFill>
                <a:latin typeface="新宋体" panose="02010609030101010101" pitchFamily="49" charset="-122"/>
                <a:ea typeface="新宋体" panose="02010609030101010101" pitchFamily="49" charset="-122"/>
              </a:rPr>
              <a:t>(0, h);</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DrawLine</a:t>
            </a:r>
            <a:r>
              <a:rPr lang="en-US" altLang="zh-CN" dirty="0">
                <a:solidFill>
                  <a:prstClr val="black"/>
                </a:solidFill>
                <a:latin typeface="新宋体" panose="02010609030101010101" pitchFamily="49" charset="-122"/>
                <a:ea typeface="新宋体" panose="02010609030101010101" pitchFamily="49" charset="-122"/>
              </a:rPr>
              <a:t>(w, 0);</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DrawLine</a:t>
            </a:r>
            <a:r>
              <a:rPr lang="en-US" altLang="zh-CN" dirty="0">
                <a:solidFill>
                  <a:prstClr val="black"/>
                </a:solidFill>
                <a:latin typeface="新宋体" panose="02010609030101010101" pitchFamily="49" charset="-122"/>
                <a:ea typeface="新宋体" panose="02010609030101010101" pitchFamily="49" charset="-122"/>
              </a:rPr>
              <a:t>(0, -h);</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DrawLine</a:t>
            </a:r>
            <a:r>
              <a:rPr lang="en-US" altLang="zh-CN" dirty="0">
                <a:solidFill>
                  <a:prstClr val="black"/>
                </a:solidFill>
                <a:latin typeface="新宋体" panose="02010609030101010101" pitchFamily="49" charset="-122"/>
                <a:ea typeface="新宋体" panose="02010609030101010101" pitchFamily="49" charset="-122"/>
              </a:rPr>
              <a:t>(-w, 0);</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EndFilledRegion</a:t>
            </a:r>
            <a:r>
              <a:rPr lang="en-US" altLang="zh-CN" dirty="0">
                <a:solidFill>
                  <a:prstClr val="black"/>
                </a:solidFill>
                <a:latin typeface="新宋体" panose="02010609030101010101" pitchFamily="49" charset="-122"/>
                <a:ea typeface="新宋体" panose="02010609030101010101" pitchFamily="49" charset="-122"/>
              </a:rPr>
              <a:t>();   // </a:t>
            </a:r>
            <a:r>
              <a:rPr lang="zh-CN" altLang="en-US" dirty="0">
                <a:solidFill>
                  <a:prstClr val="black"/>
                </a:solidFill>
                <a:latin typeface="新宋体" panose="02010609030101010101" pitchFamily="49" charset="-122"/>
                <a:ea typeface="新宋体" panose="02010609030101010101" pitchFamily="49" charset="-122"/>
              </a:rPr>
              <a:t>结束</a:t>
            </a:r>
            <a:endParaRPr lang="en-US" altLang="zh-CN" dirty="0">
              <a:solidFill>
                <a:prstClr val="black"/>
              </a:solidFill>
              <a:latin typeface="新宋体" panose="02010609030101010101" pitchFamily="49" charset="-122"/>
              <a:ea typeface="新宋体" panose="02010609030101010101" pitchFamily="49" charset="-122"/>
            </a:endParaRPr>
          </a:p>
          <a:p>
            <a:r>
              <a:rPr lang="en-US" altLang="zh-CN" dirty="0">
                <a:solidFill>
                  <a:prstClr val="black"/>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856151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731404" y="332656"/>
            <a:ext cx="8456984" cy="803176"/>
          </a:xfrm>
        </p:spPr>
        <p:txBody>
          <a:bodyPr/>
          <a:lstStyle/>
          <a:p>
            <a:r>
              <a:rPr lang="en-US" altLang="zh-CN" dirty="0" err="1"/>
              <a:t>Libgraphics</a:t>
            </a:r>
            <a:r>
              <a:rPr lang="zh-CN" altLang="en-US" dirty="0"/>
              <a:t>的其他常用函数</a:t>
            </a:r>
          </a:p>
        </p:txBody>
      </p:sp>
      <p:sp>
        <p:nvSpPr>
          <p:cNvPr id="6" name="矩形 5"/>
          <p:cNvSpPr/>
          <p:nvPr/>
        </p:nvSpPr>
        <p:spPr>
          <a:xfrm>
            <a:off x="719970" y="1200809"/>
            <a:ext cx="10729192" cy="5324535"/>
          </a:xfrm>
          <a:prstGeom prst="rect">
            <a:avLst/>
          </a:prstGeom>
        </p:spPr>
        <p:txBody>
          <a:bodyPr wrap="square">
            <a:spAutoFit/>
          </a:bodyPr>
          <a:lstStyle/>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SetWindowTitle</a:t>
            </a:r>
            <a:r>
              <a:rPr lang="en-US" altLang="zh-CN" sz="2000" dirty="0">
                <a:solidFill>
                  <a:prstClr val="black"/>
                </a:solidFill>
                <a:latin typeface="新宋体" panose="02010609030101010101" pitchFamily="49" charset="-122"/>
                <a:ea typeface="新宋体" panose="02010609030101010101" pitchFamily="49" charset="-122"/>
              </a:rPr>
              <a:t>(string title);</a:t>
            </a:r>
          </a:p>
          <a:p>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SetPointSize</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prstClr val="black"/>
                </a:solidFill>
                <a:latin typeface="新宋体" panose="02010609030101010101" pitchFamily="49" charset="-122"/>
                <a:ea typeface="新宋体" panose="02010609030101010101" pitchFamily="49" charset="-122"/>
              </a:rPr>
              <a:t> size);</a:t>
            </a:r>
          </a:p>
          <a:p>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GetPointSize</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a:t>
            </a:r>
          </a:p>
          <a:p>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SetPenSize</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prstClr val="black"/>
                </a:solidFill>
                <a:latin typeface="新宋体" panose="02010609030101010101" pitchFamily="49" charset="-122"/>
                <a:ea typeface="新宋体" panose="02010609030101010101" pitchFamily="49" charset="-122"/>
              </a:rPr>
              <a:t> size);</a:t>
            </a:r>
          </a:p>
          <a:p>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GetPenSize</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a:t>
            </a:r>
          </a:p>
          <a:p>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DrawTextString</a:t>
            </a:r>
            <a:r>
              <a:rPr lang="en-US" altLang="zh-CN" sz="2000" dirty="0">
                <a:solidFill>
                  <a:prstClr val="black"/>
                </a:solidFill>
                <a:latin typeface="新宋体" panose="02010609030101010101" pitchFamily="49" charset="-122"/>
                <a:ea typeface="新宋体" panose="02010609030101010101" pitchFamily="49" charset="-122"/>
              </a:rPr>
              <a:t>(string text);</a:t>
            </a:r>
          </a:p>
          <a:p>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TextStringWidth</a:t>
            </a:r>
            <a:r>
              <a:rPr lang="en-US" altLang="zh-CN" sz="2000" dirty="0">
                <a:solidFill>
                  <a:prstClr val="black"/>
                </a:solidFill>
                <a:latin typeface="新宋体" panose="02010609030101010101" pitchFamily="49" charset="-122"/>
                <a:ea typeface="新宋体" panose="02010609030101010101" pitchFamily="49" charset="-122"/>
              </a:rPr>
              <a:t>(string text);</a:t>
            </a:r>
          </a:p>
          <a:p>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DrawArc</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r,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start,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sweep);</a:t>
            </a: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DrawEllipticalArc</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rx</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ry</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start,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sweep);</a:t>
            </a: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DefineColor</a:t>
            </a:r>
            <a:r>
              <a:rPr lang="en-US" altLang="zh-CN" sz="2000" dirty="0">
                <a:solidFill>
                  <a:prstClr val="black"/>
                </a:solidFill>
                <a:latin typeface="新宋体" panose="02010609030101010101" pitchFamily="49" charset="-122"/>
                <a:ea typeface="新宋体" panose="02010609030101010101" pitchFamily="49" charset="-122"/>
              </a:rPr>
              <a:t>(string name,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red,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green,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prstClr val="black"/>
                </a:solidFill>
                <a:latin typeface="新宋体" panose="02010609030101010101" pitchFamily="49" charset="-122"/>
                <a:ea typeface="新宋体" panose="02010609030101010101" pitchFamily="49" charset="-122"/>
              </a:rPr>
              <a:t> blue);</a:t>
            </a:r>
          </a:p>
          <a:p>
            <a:endParaRPr lang="en-US" altLang="zh-CN" sz="2000" dirty="0">
              <a:solidFill>
                <a:prstClr val="black"/>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SetFont</a:t>
            </a:r>
            <a:r>
              <a:rPr lang="en-US" altLang="zh-CN" sz="2000" dirty="0">
                <a:solidFill>
                  <a:prstClr val="black"/>
                </a:solidFill>
                <a:latin typeface="新宋体" panose="02010609030101010101" pitchFamily="49" charset="-122"/>
                <a:ea typeface="新宋体" panose="02010609030101010101" pitchFamily="49" charset="-122"/>
              </a:rPr>
              <a:t>(string font);</a:t>
            </a:r>
          </a:p>
          <a:p>
            <a:r>
              <a:rPr lang="en-US" altLang="zh-CN" sz="2000" dirty="0">
                <a:solidFill>
                  <a:prstClr val="black"/>
                </a:solidFill>
                <a:latin typeface="新宋体" panose="02010609030101010101" pitchFamily="49" charset="-122"/>
                <a:ea typeface="新宋体" panose="02010609030101010101" pitchFamily="49" charset="-122"/>
              </a:rPr>
              <a:t>string </a:t>
            </a:r>
            <a:r>
              <a:rPr lang="en-US" altLang="zh-CN" sz="2000" dirty="0" err="1">
                <a:solidFill>
                  <a:prstClr val="black"/>
                </a:solidFill>
                <a:latin typeface="新宋体" panose="02010609030101010101" pitchFamily="49" charset="-122"/>
                <a:ea typeface="新宋体" panose="02010609030101010101" pitchFamily="49" charset="-122"/>
              </a:rPr>
              <a:t>GetFont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dirty="0">
              <a:solidFill>
                <a:prstClr val="black"/>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64940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DB837-6DE6-A642-8B78-F4211C519EA8}"/>
              </a:ext>
            </a:extLst>
          </p:cNvPr>
          <p:cNvSpPr>
            <a:spLocks noGrp="1"/>
          </p:cNvSpPr>
          <p:nvPr>
            <p:ph type="title"/>
          </p:nvPr>
        </p:nvSpPr>
        <p:spPr/>
        <p:txBody>
          <a:bodyPr/>
          <a:lstStyle/>
          <a:p>
            <a:r>
              <a:rPr kumimoji="1" lang="zh-CN" altLang="en-US" dirty="0"/>
              <a:t>屏幕设置</a:t>
            </a:r>
          </a:p>
        </p:txBody>
      </p:sp>
      <p:sp>
        <p:nvSpPr>
          <p:cNvPr id="3" name="内容占位符 2">
            <a:extLst>
              <a:ext uri="{FF2B5EF4-FFF2-40B4-BE49-F238E27FC236}">
                <a16:creationId xmlns:a16="http://schemas.microsoft.com/office/drawing/2014/main" id="{4A051604-D843-874F-8FA4-1E8EC03CF5E6}"/>
              </a:ext>
            </a:extLst>
          </p:cNvPr>
          <p:cNvSpPr>
            <a:spLocks noGrp="1"/>
          </p:cNvSpPr>
          <p:nvPr>
            <p:ph idx="1"/>
          </p:nvPr>
        </p:nvSpPr>
        <p:spPr>
          <a:xfrm>
            <a:off x="609600" y="1981200"/>
            <a:ext cx="9986900" cy="4419600"/>
          </a:xfrm>
        </p:spPr>
        <p:txBody>
          <a:bodyPr/>
          <a:lstStyle/>
          <a:p>
            <a:pPr marL="457200" indent="-457200">
              <a:buFont typeface="Wingdings" panose="05000000000000000000" pitchFamily="2" charset="2"/>
              <a:buChar char="l"/>
            </a:pPr>
            <a:r>
              <a:rPr lang="zh-CN" altLang="en-US" sz="2800" dirty="0"/>
              <a:t>计算机图形学是一门实践性很强的课程。</a:t>
            </a:r>
            <a:endParaRPr lang="en-US" altLang="zh-CN" sz="2800" dirty="0"/>
          </a:p>
          <a:p>
            <a:pPr marL="457200" indent="-457200">
              <a:buFont typeface="Wingdings" panose="05000000000000000000" pitchFamily="2" charset="2"/>
              <a:buChar char="l"/>
            </a:pPr>
            <a:r>
              <a:rPr lang="zh-CN" altLang="en-US" sz="2800" dirty="0"/>
              <a:t>现在大多数高级程序设计语言都具有基本的绘图功能。</a:t>
            </a:r>
            <a:endParaRPr lang="en-US" altLang="zh-CN" sz="2800" dirty="0"/>
          </a:p>
          <a:p>
            <a:pPr marL="457200" indent="-457200">
              <a:buFont typeface="Wingdings" panose="05000000000000000000" pitchFamily="2" charset="2"/>
              <a:buChar char="l"/>
            </a:pPr>
            <a:r>
              <a:rPr lang="zh-CN" altLang="en-US" sz="2800" dirty="0"/>
              <a:t>在屏幕上进行绘制图形，一般按照一下几个步骤执行：</a:t>
            </a:r>
            <a:endParaRPr lang="en-US" altLang="zh-CN" sz="2800" dirty="0"/>
          </a:p>
          <a:p>
            <a:pPr marL="971550" lvl="1" indent="-514350">
              <a:buFont typeface="+mj-ea"/>
              <a:buAutoNum type="circleNumDbPlain"/>
            </a:pPr>
            <a:r>
              <a:rPr lang="zh-CN" altLang="en-US" dirty="0"/>
              <a:t>把屏幕设置为图形模式；</a:t>
            </a:r>
            <a:endParaRPr lang="en-US" altLang="zh-CN" dirty="0"/>
          </a:p>
          <a:p>
            <a:pPr marL="971550" lvl="1" indent="-514350">
              <a:buFont typeface="+mj-ea"/>
              <a:buAutoNum type="circleNumDbPlain"/>
            </a:pPr>
            <a:r>
              <a:rPr lang="zh-CN" altLang="en-US" dirty="0"/>
              <a:t>选择背景与显示实体的颜色；</a:t>
            </a:r>
            <a:endParaRPr lang="en-US" altLang="zh-CN" dirty="0"/>
          </a:p>
          <a:p>
            <a:pPr marL="971550" lvl="1" indent="-514350">
              <a:buFont typeface="+mj-ea"/>
              <a:buAutoNum type="circleNumDbPlain"/>
            </a:pPr>
            <a:r>
              <a:rPr lang="zh-CN" altLang="en-US" dirty="0"/>
              <a:t>计算图形显示坐标；</a:t>
            </a:r>
            <a:endParaRPr lang="en-US" altLang="zh-CN" dirty="0"/>
          </a:p>
          <a:p>
            <a:pPr marL="971550" lvl="1" indent="-514350">
              <a:buFont typeface="+mj-ea"/>
              <a:buAutoNum type="circleNumDbPlain"/>
            </a:pPr>
            <a:r>
              <a:rPr lang="zh-CN" altLang="en-US" dirty="0"/>
              <a:t>调用绘图语句绘制实体；</a:t>
            </a:r>
            <a:endParaRPr kumimoji="1" lang="zh-CN" altLang="en-US" dirty="0"/>
          </a:p>
        </p:txBody>
      </p:sp>
    </p:spTree>
    <p:extLst>
      <p:ext uri="{BB962C8B-B14F-4D97-AF65-F5344CB8AC3E}">
        <p14:creationId xmlns:p14="http://schemas.microsoft.com/office/powerpoint/2010/main" val="910364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2" y="404664"/>
            <a:ext cx="9144000" cy="1143000"/>
          </a:xfrm>
          <a:noFill/>
        </p:spPr>
        <p:txBody>
          <a:bodyPr/>
          <a:lstStyle/>
          <a:p>
            <a:r>
              <a:rPr lang="zh-CN" altLang="en-US" dirty="0">
                <a:solidFill>
                  <a:schemeClr val="tx1"/>
                </a:solidFill>
                <a:latin typeface="Times New Roman" charset="0"/>
                <a:ea typeface="ＭＳ Ｐゴシック" charset="0"/>
                <a:cs typeface="ＭＳ Ｐゴシック" charset="0"/>
              </a:rPr>
              <a:t>参考资料</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767408" y="1800672"/>
            <a:ext cx="10945216"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just">
              <a:lnSpc>
                <a:spcPct val="85000"/>
              </a:lnSpc>
              <a:spcAft>
                <a:spcPct val="50000"/>
              </a:spcAft>
              <a:buFontTx/>
              <a:buChar char="•"/>
            </a:pPr>
            <a:r>
              <a:rPr lang="zh-CN" altLang="en-US" sz="2800" b="0" dirty="0"/>
              <a:t>查阅图形接口文件</a:t>
            </a:r>
            <a:r>
              <a:rPr lang="en-US" altLang="zh-CN" sz="2800" b="0" dirty="0" err="1"/>
              <a:t>graphics.h</a:t>
            </a:r>
            <a:r>
              <a:rPr lang="zh-CN" altLang="en-US" sz="2800" b="0" dirty="0"/>
              <a:t>和</a:t>
            </a:r>
            <a:r>
              <a:rPr lang="en-US" altLang="zh-CN" sz="2800" b="0" dirty="0" err="1"/>
              <a:t>extgraph.h</a:t>
            </a:r>
            <a:r>
              <a:rPr lang="zh-CN" altLang="en-US" sz="2800" b="0" dirty="0"/>
              <a:t>中的介绍</a:t>
            </a:r>
            <a:r>
              <a:rPr lang="en-US" altLang="zh-CN" sz="2800" b="0" dirty="0"/>
              <a:t>,</a:t>
            </a:r>
            <a:r>
              <a:rPr lang="zh-CN" altLang="en-US" sz="2800" b="0" dirty="0"/>
              <a:t>理解相关意思和用法</a:t>
            </a:r>
            <a:r>
              <a:rPr lang="en-US" altLang="zh-CN" sz="2800" b="0" dirty="0"/>
              <a:t>.</a:t>
            </a:r>
          </a:p>
          <a:p>
            <a:pPr marL="342900" indent="-342900" algn="just">
              <a:lnSpc>
                <a:spcPct val="85000"/>
              </a:lnSpc>
              <a:spcAft>
                <a:spcPct val="50000"/>
              </a:spcAft>
              <a:buFontTx/>
              <a:buChar char="•"/>
            </a:pPr>
            <a:r>
              <a:rPr lang="zh-CN" altLang="en-US" sz="2800" b="0" dirty="0"/>
              <a:t>参考交互图形程序示例：</a:t>
            </a:r>
            <a:r>
              <a:rPr lang="en-US" altLang="zh-CN" sz="2800" b="0" dirty="0"/>
              <a:t> </a:t>
            </a:r>
            <a:r>
              <a:rPr lang="en-US" altLang="zh-CN" sz="2800" b="0" dirty="0" err="1"/>
              <a:t>igp.c</a:t>
            </a:r>
            <a:endParaRPr lang="en-US" altLang="zh-CN" sz="2800" b="0" dirty="0"/>
          </a:p>
          <a:p>
            <a:pPr marL="342900" indent="-342900" algn="just">
              <a:lnSpc>
                <a:spcPct val="85000"/>
              </a:lnSpc>
              <a:spcAft>
                <a:spcPct val="50000"/>
              </a:spcAft>
              <a:buFontTx/>
              <a:buChar char="•"/>
            </a:pPr>
            <a:endParaRPr lang="en-US" altLang="zh-CN" sz="2800" b="0" dirty="0"/>
          </a:p>
        </p:txBody>
      </p:sp>
    </p:spTree>
    <p:extLst>
      <p:ext uri="{BB962C8B-B14F-4D97-AF65-F5344CB8AC3E}">
        <p14:creationId xmlns:p14="http://schemas.microsoft.com/office/powerpoint/2010/main" val="160172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simpleGUI</a:t>
            </a:r>
            <a:r>
              <a:rPr lang="zh-CN" altLang="en-US" dirty="0"/>
              <a:t>使用简介</a:t>
            </a:r>
          </a:p>
        </p:txBody>
      </p:sp>
      <p:sp>
        <p:nvSpPr>
          <p:cNvPr id="3" name="副标题 2"/>
          <p:cNvSpPr>
            <a:spLocks noGrp="1"/>
          </p:cNvSpPr>
          <p:nvPr>
            <p:ph type="subTitle" idx="1"/>
          </p:nvPr>
        </p:nvSpPr>
        <p:spPr/>
        <p:txBody>
          <a:bodyPr>
            <a:normAutofit/>
          </a:bodyPr>
          <a:lstStyle/>
          <a:p>
            <a:endParaRPr lang="en-US" altLang="zh-CN" dirty="0"/>
          </a:p>
        </p:txBody>
      </p:sp>
    </p:spTree>
    <p:extLst>
      <p:ext uri="{BB962C8B-B14F-4D97-AF65-F5344CB8AC3E}">
        <p14:creationId xmlns:p14="http://schemas.microsoft.com/office/powerpoint/2010/main" val="3788515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err="1"/>
              <a:t>simpleGUI</a:t>
            </a:r>
            <a:endParaRPr lang="zh-CN" altLang="en-US" dirty="0"/>
          </a:p>
        </p:txBody>
      </p:sp>
      <p:sp>
        <p:nvSpPr>
          <p:cNvPr id="3" name="内容占位符 2"/>
          <p:cNvSpPr>
            <a:spLocks noGrp="1"/>
          </p:cNvSpPr>
          <p:nvPr>
            <p:ph sz="half" idx="1"/>
          </p:nvPr>
        </p:nvSpPr>
        <p:spPr/>
        <p:txBody>
          <a:bodyPr>
            <a:normAutofit fontScale="92500" lnSpcReduction="10000"/>
          </a:bodyPr>
          <a:lstStyle/>
          <a:p>
            <a:r>
              <a:rPr lang="zh-CN" altLang="en-US" dirty="0"/>
              <a:t>是一种简单的即时模式</a:t>
            </a:r>
            <a:r>
              <a:rPr lang="en-US" altLang="zh-CN" dirty="0"/>
              <a:t>GUO</a:t>
            </a:r>
          </a:p>
          <a:p>
            <a:pPr lvl="1"/>
            <a:r>
              <a:rPr lang="en-US" altLang="zh-CN" dirty="0"/>
              <a:t>IMGUI – immediate mode graphics user interface</a:t>
            </a:r>
          </a:p>
          <a:p>
            <a:pPr lvl="1"/>
            <a:r>
              <a:rPr lang="zh-CN" altLang="en-US" dirty="0"/>
              <a:t>适合高刷新率的应用程序</a:t>
            </a:r>
            <a:endParaRPr lang="en-US" altLang="zh-CN" dirty="0"/>
          </a:p>
          <a:p>
            <a:pPr lvl="2"/>
            <a:r>
              <a:rPr lang="zh-CN" altLang="en-US" dirty="0"/>
              <a:t>屏幕总在实时刷新</a:t>
            </a:r>
            <a:endParaRPr lang="en-US" altLang="zh-CN" dirty="0"/>
          </a:p>
          <a:p>
            <a:pPr lvl="2"/>
            <a:endParaRPr lang="en-US" altLang="zh-CN" dirty="0"/>
          </a:p>
          <a:p>
            <a:r>
              <a:rPr lang="zh-CN" altLang="en-US" dirty="0"/>
              <a:t>目前只实现了</a:t>
            </a:r>
            <a:r>
              <a:rPr lang="en-US" altLang="zh-CN" dirty="0">
                <a:solidFill>
                  <a:srgbClr val="FF0000"/>
                </a:solidFill>
              </a:rPr>
              <a:t>3</a:t>
            </a:r>
            <a:r>
              <a:rPr lang="zh-CN" altLang="en-US" dirty="0"/>
              <a:t>个控件</a:t>
            </a:r>
            <a:endParaRPr lang="en-US" altLang="zh-CN" dirty="0"/>
          </a:p>
          <a:p>
            <a:pPr marL="914400" lvl="1" indent="-457200">
              <a:buFont typeface="+mj-lt"/>
              <a:buAutoNum type="arabicPeriod"/>
            </a:pPr>
            <a:r>
              <a:rPr lang="en-US" altLang="zh-CN" dirty="0"/>
              <a:t>button – </a:t>
            </a:r>
            <a:r>
              <a:rPr lang="zh-CN" altLang="en-US" dirty="0"/>
              <a:t>鼠标按钮</a:t>
            </a:r>
            <a:endParaRPr lang="en-US" altLang="zh-CN" dirty="0"/>
          </a:p>
          <a:p>
            <a:pPr marL="914400" lvl="1" indent="-457200">
              <a:buFont typeface="+mj-lt"/>
              <a:buAutoNum type="arabicPeriod"/>
            </a:pPr>
            <a:r>
              <a:rPr lang="en-US" altLang="zh-CN" dirty="0" err="1"/>
              <a:t>menuList</a:t>
            </a:r>
            <a:r>
              <a:rPr lang="en-US" altLang="zh-CN" dirty="0"/>
              <a:t> – </a:t>
            </a:r>
            <a:r>
              <a:rPr lang="zh-CN" altLang="en-US" dirty="0"/>
              <a:t>菜单列表</a:t>
            </a:r>
            <a:endParaRPr lang="en-US" altLang="zh-CN" dirty="0"/>
          </a:p>
          <a:p>
            <a:pPr marL="914400" lvl="1" indent="-457200">
              <a:buFont typeface="+mj-lt"/>
              <a:buAutoNum type="arabicPeriod"/>
            </a:pPr>
            <a:r>
              <a:rPr lang="en-US" altLang="zh-CN" dirty="0"/>
              <a:t>textbox – </a:t>
            </a:r>
            <a:r>
              <a:rPr lang="zh-CN" altLang="en-US" dirty="0"/>
              <a:t>编辑字符串</a:t>
            </a:r>
          </a:p>
        </p:txBody>
      </p:sp>
      <p:pic>
        <p:nvPicPr>
          <p:cNvPr id="5" name="内容占位符 4"/>
          <p:cNvPicPr>
            <a:picLocks noGrp="1" noChangeAspect="1"/>
          </p:cNvPicPr>
          <p:nvPr>
            <p:ph sz="half" idx="2"/>
          </p:nvPr>
        </p:nvPicPr>
        <p:blipFill>
          <a:blip r:embed="rId2"/>
          <a:stretch>
            <a:fillRect/>
          </a:stretch>
        </p:blipFill>
        <p:spPr>
          <a:xfrm>
            <a:off x="6153150" y="1979454"/>
            <a:ext cx="3886200" cy="4043680"/>
          </a:xfrm>
          <a:prstGeom prst="rect">
            <a:avLst/>
          </a:prstGeom>
        </p:spPr>
      </p:pic>
    </p:spTree>
    <p:extLst>
      <p:ext uri="{BB962C8B-B14F-4D97-AF65-F5344CB8AC3E}">
        <p14:creationId xmlns:p14="http://schemas.microsoft.com/office/powerpoint/2010/main" val="1227817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err="1"/>
              <a:t>simpleGUI</a:t>
            </a:r>
            <a:endParaRPr lang="zh-CN" altLang="en-US" dirty="0"/>
          </a:p>
        </p:txBody>
      </p:sp>
      <p:sp>
        <p:nvSpPr>
          <p:cNvPr id="3" name="内容占位符 2"/>
          <p:cNvSpPr>
            <a:spLocks noGrp="1"/>
          </p:cNvSpPr>
          <p:nvPr>
            <p:ph sz="half" idx="1"/>
          </p:nvPr>
        </p:nvSpPr>
        <p:spPr/>
        <p:txBody>
          <a:bodyPr>
            <a:normAutofit fontScale="70000" lnSpcReduction="20000"/>
          </a:bodyPr>
          <a:lstStyle/>
          <a:p>
            <a:r>
              <a:rPr lang="zh-CN" altLang="en-US" dirty="0"/>
              <a:t>必须和</a:t>
            </a:r>
            <a:r>
              <a:rPr lang="en-US" altLang="zh-CN" dirty="0" err="1"/>
              <a:t>libgraphics</a:t>
            </a:r>
            <a:r>
              <a:rPr lang="zh-CN" altLang="en-US" dirty="0"/>
              <a:t>库一起使用</a:t>
            </a:r>
            <a:endParaRPr lang="en-US" altLang="zh-CN" dirty="0"/>
          </a:p>
          <a:p>
            <a:pPr lvl="1"/>
            <a:r>
              <a:rPr lang="zh-CN" altLang="en-US" dirty="0"/>
              <a:t>如果和其他的图形库使用，需要做简单修改</a:t>
            </a:r>
            <a:endParaRPr lang="en-US" altLang="zh-CN" dirty="0"/>
          </a:p>
          <a:p>
            <a:endParaRPr lang="en-US" altLang="zh-CN" dirty="0"/>
          </a:p>
          <a:p>
            <a:r>
              <a:rPr lang="zh-CN" altLang="en-US" dirty="0"/>
              <a:t>在程序中包含头文件</a:t>
            </a:r>
            <a:endParaRPr lang="en-US" altLang="zh-CN" dirty="0"/>
          </a:p>
          <a:p>
            <a:pPr marL="0" indent="0">
              <a:buNone/>
            </a:pPr>
            <a:r>
              <a:rPr lang="en-US" altLang="zh-CN" dirty="0"/>
              <a:t>	#include "</a:t>
            </a:r>
            <a:r>
              <a:rPr lang="en-US" altLang="zh-CN" dirty="0" err="1"/>
              <a:t>imgui.h</a:t>
            </a:r>
            <a:r>
              <a:rPr lang="en-US" altLang="zh-CN" dirty="0"/>
              <a:t>"</a:t>
            </a:r>
          </a:p>
          <a:p>
            <a:endParaRPr lang="en-US" altLang="zh-CN" dirty="0"/>
          </a:p>
          <a:p>
            <a:r>
              <a:rPr lang="zh-CN" altLang="en-US" dirty="0"/>
              <a:t>将</a:t>
            </a:r>
            <a:r>
              <a:rPr lang="en-US" altLang="zh-CN" dirty="0" err="1"/>
              <a:t>imgui.c</a:t>
            </a:r>
            <a:r>
              <a:rPr lang="zh-CN" altLang="en-US" dirty="0"/>
              <a:t>加入程序工程中，或者在某个</a:t>
            </a:r>
            <a:r>
              <a:rPr lang="en-US" altLang="zh-CN" dirty="0"/>
              <a:t>c</a:t>
            </a:r>
            <a:r>
              <a:rPr lang="zh-CN" altLang="en-US" dirty="0"/>
              <a:t>文件中包含它</a:t>
            </a:r>
            <a:endParaRPr lang="en-US" altLang="zh-CN" dirty="0"/>
          </a:p>
          <a:p>
            <a:pPr marL="0" indent="0">
              <a:buNone/>
            </a:pPr>
            <a:r>
              <a:rPr lang="en-US" altLang="zh-CN" dirty="0"/>
              <a:t>	#include "</a:t>
            </a:r>
            <a:r>
              <a:rPr lang="en-US" altLang="zh-CN" dirty="0" err="1"/>
              <a:t>imgui.c</a:t>
            </a:r>
            <a:r>
              <a:rPr lang="en-US" altLang="zh-CN" dirty="0"/>
              <a:t>“</a:t>
            </a:r>
          </a:p>
          <a:p>
            <a:endParaRPr lang="en-US" altLang="zh-CN" dirty="0"/>
          </a:p>
          <a:p>
            <a:r>
              <a:rPr lang="zh-CN" altLang="en-US" dirty="0"/>
              <a:t>在鼠标处理函数中调用</a:t>
            </a:r>
            <a:r>
              <a:rPr lang="en-US" altLang="zh-CN" dirty="0" err="1"/>
              <a:t>simpleGUI</a:t>
            </a:r>
            <a:r>
              <a:rPr lang="zh-CN" altLang="en-US" dirty="0"/>
              <a:t>函数</a:t>
            </a:r>
            <a:endParaRPr lang="en-US" altLang="zh-CN" dirty="0"/>
          </a:p>
          <a:p>
            <a:pPr marL="0" indent="0">
              <a:buNone/>
            </a:pPr>
            <a:r>
              <a:rPr lang="en-US" altLang="zh-CN" dirty="0"/>
              <a:t>            </a:t>
            </a:r>
            <a:r>
              <a:rPr lang="en-US" altLang="zh-CN" dirty="0" err="1"/>
              <a:t>guiGetMouse</a:t>
            </a:r>
            <a:r>
              <a:rPr lang="en-US" altLang="zh-CN" dirty="0"/>
              <a:t>   </a:t>
            </a:r>
          </a:p>
          <a:p>
            <a:pPr marL="0" indent="0">
              <a:buNone/>
            </a:pPr>
            <a:r>
              <a:rPr lang="zh-CN" altLang="en-US" dirty="0"/>
              <a:t>   记录鼠标状态</a:t>
            </a:r>
            <a:endParaRPr lang="en-US" altLang="zh-CN" dirty="0"/>
          </a:p>
          <a:p>
            <a:endParaRPr lang="zh-CN" altLang="en-US" dirty="0"/>
          </a:p>
        </p:txBody>
      </p:sp>
      <p:sp>
        <p:nvSpPr>
          <p:cNvPr id="5" name="内容占位符 4"/>
          <p:cNvSpPr>
            <a:spLocks noGrp="1"/>
          </p:cNvSpPr>
          <p:nvPr>
            <p:ph sz="half" idx="2"/>
          </p:nvPr>
        </p:nvSpPr>
        <p:spPr>
          <a:ln>
            <a:solidFill>
              <a:srgbClr val="FF0000"/>
            </a:solidFill>
          </a:ln>
        </p:spPr>
        <p:txBody>
          <a:bodyPr>
            <a:normAutofit fontScale="70000" lnSpcReduction="20000"/>
          </a:bodyPr>
          <a:lstStyle/>
          <a:p>
            <a:pPr marL="0" indent="0">
              <a:buNone/>
            </a:pPr>
            <a:r>
              <a:rPr lang="en-US" altLang="zh-CN" dirty="0"/>
              <a:t>void </a:t>
            </a:r>
            <a:r>
              <a:rPr lang="en-US" altLang="zh-CN" dirty="0" err="1"/>
              <a:t>MouseEventProcess</a:t>
            </a:r>
            <a:r>
              <a:rPr lang="en-US" altLang="zh-CN" dirty="0"/>
              <a:t>(</a:t>
            </a:r>
          </a:p>
          <a:p>
            <a:pPr marL="0" indent="0">
              <a:buNone/>
            </a:pPr>
            <a:r>
              <a:rPr lang="en-US" altLang="zh-CN" dirty="0"/>
              <a:t>        </a:t>
            </a:r>
            <a:r>
              <a:rPr lang="en-US" altLang="zh-CN" dirty="0" err="1"/>
              <a:t>int</a:t>
            </a:r>
            <a:r>
              <a:rPr lang="en-US" altLang="zh-CN" dirty="0"/>
              <a:t> x, </a:t>
            </a:r>
            <a:r>
              <a:rPr lang="en-US" altLang="zh-CN" dirty="0" err="1"/>
              <a:t>int</a:t>
            </a:r>
            <a:r>
              <a:rPr lang="en-US" altLang="zh-CN" dirty="0"/>
              <a:t> y, </a:t>
            </a:r>
            <a:r>
              <a:rPr lang="en-US" altLang="zh-CN" dirty="0" err="1"/>
              <a:t>int</a:t>
            </a:r>
            <a:r>
              <a:rPr lang="en-US" altLang="zh-CN" dirty="0"/>
              <a:t> button, </a:t>
            </a:r>
            <a:r>
              <a:rPr lang="en-US" altLang="zh-CN" dirty="0" err="1"/>
              <a:t>int</a:t>
            </a:r>
            <a:r>
              <a:rPr lang="en-US" altLang="zh-CN" dirty="0"/>
              <a:t> event)</a:t>
            </a:r>
          </a:p>
          <a:p>
            <a:pPr marL="0" indent="0">
              <a:buNone/>
            </a:pPr>
            <a:r>
              <a:rPr lang="en-US" altLang="zh-CN" dirty="0"/>
              <a:t>{</a:t>
            </a:r>
          </a:p>
          <a:p>
            <a:pPr marL="0" indent="0">
              <a:buNone/>
            </a:pPr>
            <a:r>
              <a:rPr lang="en-US" altLang="zh-CN" dirty="0"/>
              <a:t>    /*</a:t>
            </a:r>
            <a:r>
              <a:rPr lang="zh-CN" altLang="en-US" dirty="0"/>
              <a:t>擦除屏幕</a:t>
            </a:r>
            <a:r>
              <a:rPr lang="en-US" altLang="zh-CN" dirty="0"/>
              <a:t>*/</a:t>
            </a:r>
            <a:endParaRPr lang="zh-CN" altLang="en-US" dirty="0"/>
          </a:p>
          <a:p>
            <a:pPr marL="0" indent="0">
              <a:buNone/>
            </a:pPr>
            <a:r>
              <a:rPr lang="en-US" altLang="zh-CN" dirty="0"/>
              <a:t>    </a:t>
            </a:r>
            <a:r>
              <a:rPr lang="en-US" altLang="zh-CN" dirty="0" err="1"/>
              <a:t>DisplayClear</a:t>
            </a:r>
            <a:r>
              <a:rPr lang="en-US" altLang="zh-CN" dirty="0"/>
              <a:t>();</a:t>
            </a:r>
          </a:p>
          <a:p>
            <a:pPr marL="0" indent="0">
              <a:buNone/>
            </a:pPr>
            <a:r>
              <a:rPr lang="en-US" altLang="zh-CN" dirty="0"/>
              <a:t> </a:t>
            </a:r>
          </a:p>
          <a:p>
            <a:pPr marL="0" indent="0">
              <a:buNone/>
            </a:pPr>
            <a:r>
              <a:rPr lang="en-US" altLang="zh-CN" dirty="0"/>
              <a:t>    /* </a:t>
            </a:r>
            <a:r>
              <a:rPr lang="zh-CN" altLang="en-US" dirty="0"/>
              <a:t>获取鼠标状态 *</a:t>
            </a:r>
            <a:r>
              <a:rPr lang="en-US" altLang="zh-CN" dirty="0"/>
              <a:t>/</a:t>
            </a:r>
          </a:p>
          <a:p>
            <a:pPr marL="0" indent="0">
              <a:buNone/>
            </a:pPr>
            <a:r>
              <a:rPr lang="en-US" altLang="zh-CN" dirty="0"/>
              <a:t>    </a:t>
            </a:r>
            <a:r>
              <a:rPr lang="en-US" altLang="zh-CN" dirty="0" err="1">
                <a:solidFill>
                  <a:srgbClr val="FF0000"/>
                </a:solidFill>
              </a:rPr>
              <a:t>uiGetMouse</a:t>
            </a:r>
            <a:r>
              <a:rPr lang="en-US" altLang="zh-CN" dirty="0"/>
              <a:t>(</a:t>
            </a:r>
            <a:r>
              <a:rPr lang="en-US" altLang="zh-CN" dirty="0" err="1"/>
              <a:t>x,y,button,event</a:t>
            </a:r>
            <a:r>
              <a:rPr lang="en-US" altLang="zh-CN" dirty="0"/>
              <a:t>);</a:t>
            </a:r>
          </a:p>
          <a:p>
            <a:pPr marL="0" indent="0">
              <a:buNone/>
            </a:pPr>
            <a:endParaRPr lang="en-US" altLang="zh-CN" dirty="0"/>
          </a:p>
          <a:p>
            <a:pPr marL="0" indent="0">
              <a:buNone/>
            </a:pPr>
            <a:r>
              <a:rPr lang="zh-CN" altLang="en-US" dirty="0"/>
              <a:t>    </a:t>
            </a:r>
            <a:r>
              <a:rPr lang="en-US" altLang="zh-CN" dirty="0"/>
              <a:t>/* </a:t>
            </a:r>
            <a:r>
              <a:rPr lang="zh-CN" altLang="en-US" dirty="0"/>
              <a:t>调用显示函数显示内容 </a:t>
            </a:r>
            <a:r>
              <a:rPr lang="en-US" altLang="zh-CN" dirty="0"/>
              <a:t>*/</a:t>
            </a:r>
            <a:endParaRPr lang="zh-CN" altLang="en-US" dirty="0"/>
          </a:p>
          <a:p>
            <a:pPr marL="0" indent="0">
              <a:buNone/>
            </a:pPr>
            <a:r>
              <a:rPr lang="en-US" altLang="zh-CN" dirty="0"/>
              <a:t>    display();</a:t>
            </a:r>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3032183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a:t>button</a:t>
            </a:r>
            <a:r>
              <a:rPr lang="zh-CN" altLang="en-US" dirty="0"/>
              <a:t>控件</a:t>
            </a:r>
          </a:p>
        </p:txBody>
      </p:sp>
      <p:sp>
        <p:nvSpPr>
          <p:cNvPr id="3" name="内容占位符 2"/>
          <p:cNvSpPr>
            <a:spLocks noGrp="1"/>
          </p:cNvSpPr>
          <p:nvPr>
            <p:ph sz="half" idx="1"/>
          </p:nvPr>
        </p:nvSpPr>
        <p:spPr>
          <a:xfrm>
            <a:off x="407368" y="1825625"/>
            <a:ext cx="7056784" cy="4351338"/>
          </a:xfrm>
        </p:spPr>
        <p:txBody>
          <a:bodyPr>
            <a:normAutofit lnSpcReduction="10000"/>
          </a:bodyPr>
          <a:lstStyle/>
          <a:p>
            <a:r>
              <a:rPr lang="zh-CN" altLang="en-US" dirty="0"/>
              <a:t>所有的控件的创建和响应都在</a:t>
            </a:r>
            <a:r>
              <a:rPr lang="en-US" altLang="zh-CN" dirty="0"/>
              <a:t>display</a:t>
            </a:r>
            <a:r>
              <a:rPr lang="zh-CN" altLang="en-US" dirty="0"/>
              <a:t>函数中完成</a:t>
            </a:r>
            <a:endParaRPr lang="en-US" altLang="zh-CN" dirty="0"/>
          </a:p>
          <a:p>
            <a:endParaRPr lang="en-US" altLang="zh-CN" dirty="0"/>
          </a:p>
          <a:p>
            <a:pPr marL="0" indent="0">
              <a:buNone/>
            </a:pPr>
            <a:r>
              <a:rPr lang="en-US" altLang="zh-CN" sz="2200" dirty="0"/>
              <a:t>void display()</a:t>
            </a:r>
          </a:p>
          <a:p>
            <a:pPr marL="0" indent="0">
              <a:buNone/>
            </a:pPr>
            <a:r>
              <a:rPr lang="en-US" altLang="zh-CN" sz="2200" dirty="0"/>
              <a:t>{   </a:t>
            </a:r>
          </a:p>
          <a:p>
            <a:pPr marL="0" indent="0">
              <a:buNone/>
            </a:pPr>
            <a:r>
              <a:rPr lang="en-US" altLang="zh-CN" sz="2200" dirty="0"/>
              <a:t>    </a:t>
            </a:r>
            <a:r>
              <a:rPr lang="en-US" altLang="zh-CN" sz="2200" dirty="0" err="1"/>
              <a:t>int</a:t>
            </a:r>
            <a:r>
              <a:rPr lang="en-US" altLang="zh-CN" sz="2200" dirty="0"/>
              <a:t> w = 80, h = 22, x = 0, y = </a:t>
            </a:r>
            <a:r>
              <a:rPr lang="en-US" altLang="zh-CN" sz="2200" dirty="0" err="1"/>
              <a:t>winheight</a:t>
            </a:r>
            <a:r>
              <a:rPr lang="en-US" altLang="zh-CN" sz="2200" dirty="0"/>
              <a:t>;</a:t>
            </a:r>
          </a:p>
          <a:p>
            <a:pPr marL="0" indent="0">
              <a:buNone/>
            </a:pPr>
            <a:r>
              <a:rPr lang="en-US" altLang="zh-CN" sz="2200" dirty="0"/>
              <a:t>    </a:t>
            </a:r>
            <a:r>
              <a:rPr lang="pl-PL" altLang="zh-CN" sz="2200" dirty="0"/>
              <a:t>button(GenUIID(0), x,  y, w, h, "OK");</a:t>
            </a:r>
          </a:p>
          <a:p>
            <a:pPr marL="0" indent="0">
              <a:buNone/>
            </a:pPr>
            <a:r>
              <a:rPr lang="en-US" altLang="zh-CN" sz="2200" dirty="0"/>
              <a:t>    button(</a:t>
            </a:r>
            <a:r>
              <a:rPr lang="en-US" altLang="zh-CN" sz="2200" dirty="0" err="1"/>
              <a:t>GenUIID</a:t>
            </a:r>
            <a:r>
              <a:rPr lang="en-US" altLang="zh-CN" sz="2200" dirty="0"/>
              <a:t>(0), x += 100, y, w, h, "Cancel");</a:t>
            </a:r>
          </a:p>
          <a:p>
            <a:pPr marL="0" indent="0">
              <a:buNone/>
            </a:pPr>
            <a:r>
              <a:rPr lang="en-US" altLang="zh-CN" sz="2200" dirty="0"/>
              <a:t>    if (button(</a:t>
            </a:r>
            <a:r>
              <a:rPr lang="en-US" altLang="zh-CN" sz="2200" dirty="0" err="1"/>
              <a:t>GenUIID</a:t>
            </a:r>
            <a:r>
              <a:rPr lang="en-US" altLang="zh-CN" sz="2200" dirty="0"/>
              <a:t>(0), x += 100, y, w, h, "Quit"))</a:t>
            </a:r>
          </a:p>
          <a:p>
            <a:pPr marL="0" indent="0">
              <a:buNone/>
            </a:pPr>
            <a:r>
              <a:rPr lang="en-US" altLang="zh-CN" sz="2200" dirty="0"/>
              <a:t>         exit(-1);</a:t>
            </a:r>
          </a:p>
          <a:p>
            <a:pPr marL="0" indent="0">
              <a:buNone/>
            </a:pPr>
            <a:r>
              <a:rPr lang="en-US" altLang="zh-CN" sz="2200" dirty="0"/>
              <a:t>}</a:t>
            </a:r>
            <a:endParaRPr lang="zh-CN" altLang="en-US" dirty="0"/>
          </a:p>
          <a:p>
            <a:pPr marL="0" indent="0">
              <a:buNone/>
            </a:pPr>
            <a:endParaRPr lang="zh-CN" altLang="en-US" dirty="0"/>
          </a:p>
        </p:txBody>
      </p:sp>
      <p:sp>
        <p:nvSpPr>
          <p:cNvPr id="4" name="内容占位符 3"/>
          <p:cNvSpPr>
            <a:spLocks noGrp="1"/>
          </p:cNvSpPr>
          <p:nvPr>
            <p:ph sz="half" idx="2"/>
          </p:nvPr>
        </p:nvSpPr>
        <p:spPr>
          <a:xfrm>
            <a:off x="8199156" y="1825625"/>
            <a:ext cx="3360684" cy="4351338"/>
          </a:xfrm>
        </p:spPr>
        <p:txBody>
          <a:bodyPr>
            <a:normAutofit lnSpcReduction="10000"/>
          </a:bodyPr>
          <a:lstStyle/>
          <a:p>
            <a:r>
              <a:rPr lang="zh-CN" altLang="en-US" dirty="0"/>
              <a:t>调用</a:t>
            </a:r>
            <a:r>
              <a:rPr lang="en-US" altLang="zh-CN" dirty="0"/>
              <a:t>button</a:t>
            </a:r>
            <a:r>
              <a:rPr lang="zh-CN" altLang="en-US" dirty="0"/>
              <a:t>函数创建一个按钮</a:t>
            </a:r>
            <a:endParaRPr lang="en-US" altLang="zh-CN" dirty="0"/>
          </a:p>
          <a:p>
            <a:endParaRPr lang="en-US" altLang="zh-CN" dirty="0"/>
          </a:p>
          <a:p>
            <a:r>
              <a:rPr lang="zh-CN" altLang="en-US" dirty="0"/>
              <a:t>根据返回值判断用户是否点击了该按钮，并进行相应处理。</a:t>
            </a:r>
          </a:p>
        </p:txBody>
      </p:sp>
    </p:spTree>
    <p:extLst>
      <p:ext uri="{BB962C8B-B14F-4D97-AF65-F5344CB8AC3E}">
        <p14:creationId xmlns:p14="http://schemas.microsoft.com/office/powerpoint/2010/main" val="835774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关于宏 </a:t>
            </a:r>
            <a:r>
              <a:rPr lang="en-US" altLang="zh-CN" dirty="0" err="1">
                <a:solidFill>
                  <a:srgbClr val="C00000"/>
                </a:solidFill>
              </a:rPr>
              <a:t>GenUIID</a:t>
            </a:r>
            <a:endParaRPr lang="zh-CN" altLang="en-US" dirty="0">
              <a:solidFill>
                <a:srgbClr val="C00000"/>
              </a:solidFill>
            </a:endParaRPr>
          </a:p>
        </p:txBody>
      </p:sp>
      <p:sp>
        <p:nvSpPr>
          <p:cNvPr id="3" name="内容占位符 2"/>
          <p:cNvSpPr>
            <a:spLocks noGrp="1"/>
          </p:cNvSpPr>
          <p:nvPr>
            <p:ph sz="half" idx="1"/>
          </p:nvPr>
        </p:nvSpPr>
        <p:spPr>
          <a:xfrm>
            <a:off x="407368" y="2409102"/>
            <a:ext cx="5631482" cy="4351338"/>
          </a:xfrm>
        </p:spPr>
        <p:txBody>
          <a:bodyPr/>
          <a:lstStyle/>
          <a:p>
            <a:r>
              <a:rPr lang="en-US" altLang="zh-CN" sz="2400" dirty="0" err="1"/>
              <a:t>GenUIID</a:t>
            </a:r>
            <a:r>
              <a:rPr lang="en-US" altLang="zh-CN" sz="2400" dirty="0"/>
              <a:t>(k)</a:t>
            </a:r>
            <a:r>
              <a:rPr lang="zh-CN" altLang="en-US" sz="2400" dirty="0"/>
              <a:t>，在编译时计算生成一个</a:t>
            </a:r>
            <a:r>
              <a:rPr lang="zh-CN" altLang="en-US" sz="2400" dirty="0">
                <a:solidFill>
                  <a:srgbClr val="C00000"/>
                </a:solidFill>
              </a:rPr>
              <a:t>唯一号</a:t>
            </a:r>
            <a:r>
              <a:rPr lang="zh-CN" altLang="en-US" sz="2400" dirty="0"/>
              <a:t>。计算时使用</a:t>
            </a:r>
            <a:endParaRPr lang="en-US" altLang="zh-CN" sz="2400" dirty="0"/>
          </a:p>
          <a:p>
            <a:pPr lvl="1"/>
            <a:r>
              <a:rPr lang="zh-CN" altLang="en-US" sz="2000" dirty="0"/>
              <a:t>参数</a:t>
            </a:r>
            <a:r>
              <a:rPr lang="en-US" altLang="zh-CN" sz="2000" dirty="0"/>
              <a:t>k</a:t>
            </a:r>
          </a:p>
          <a:p>
            <a:pPr lvl="1"/>
            <a:r>
              <a:rPr lang="zh-CN" altLang="en-US" sz="2000" dirty="0"/>
              <a:t>宏调用所在的 </a:t>
            </a:r>
            <a:r>
              <a:rPr lang="zh-CN" altLang="en-US" sz="2000" dirty="0">
                <a:solidFill>
                  <a:srgbClr val="C00000"/>
                </a:solidFill>
              </a:rPr>
              <a:t>文件名</a:t>
            </a:r>
            <a:endParaRPr lang="en-US" altLang="zh-CN" sz="2000" dirty="0">
              <a:solidFill>
                <a:srgbClr val="C00000"/>
              </a:solidFill>
            </a:endParaRPr>
          </a:p>
          <a:p>
            <a:pPr lvl="1"/>
            <a:r>
              <a:rPr lang="zh-CN" altLang="en-US" sz="2000" dirty="0"/>
              <a:t>宏调用所在的 </a:t>
            </a:r>
            <a:r>
              <a:rPr lang="zh-CN" altLang="en-US" sz="2000" dirty="0">
                <a:solidFill>
                  <a:srgbClr val="C00000"/>
                </a:solidFill>
              </a:rPr>
              <a:t>行号</a:t>
            </a:r>
            <a:endParaRPr lang="en-US" altLang="zh-CN" sz="2000" dirty="0">
              <a:solidFill>
                <a:srgbClr val="C00000"/>
              </a:solidFill>
            </a:endParaRPr>
          </a:p>
          <a:p>
            <a:pPr lvl="1"/>
            <a:r>
              <a:rPr lang="zh-CN" altLang="en-US" sz="2000" dirty="0"/>
              <a:t>宏调用时的</a:t>
            </a:r>
            <a:r>
              <a:rPr lang="zh-CN" altLang="en-US" sz="2000" dirty="0">
                <a:solidFill>
                  <a:srgbClr val="C00000"/>
                </a:solidFill>
              </a:rPr>
              <a:t>参数 </a:t>
            </a:r>
            <a:r>
              <a:rPr lang="en-US" altLang="zh-CN" sz="2000" dirty="0">
                <a:solidFill>
                  <a:srgbClr val="C00000"/>
                </a:solidFill>
              </a:rPr>
              <a:t>k</a:t>
            </a:r>
          </a:p>
          <a:p>
            <a:pPr lvl="1"/>
            <a:endParaRPr lang="en-US" altLang="zh-CN" sz="2000" dirty="0"/>
          </a:p>
          <a:p>
            <a:r>
              <a:rPr lang="zh-CN" altLang="en-US" sz="2400" dirty="0"/>
              <a:t>用法 </a:t>
            </a:r>
            <a:r>
              <a:rPr lang="en-US" altLang="zh-CN" sz="2400" dirty="0"/>
              <a:t>1: </a:t>
            </a:r>
            <a:r>
              <a:rPr lang="en-US" altLang="zh-CN" sz="2400" dirty="0" err="1"/>
              <a:t>GenUIID</a:t>
            </a:r>
            <a:r>
              <a:rPr lang="en-US" altLang="zh-CN" sz="2400" dirty="0"/>
              <a:t>(0)</a:t>
            </a:r>
          </a:p>
          <a:p>
            <a:pPr lvl="1"/>
            <a:r>
              <a:rPr lang="zh-CN" altLang="en-US" sz="2000" dirty="0"/>
              <a:t>如果一行代码只产生一个唯一</a:t>
            </a:r>
            <a:r>
              <a:rPr lang="en-US" altLang="zh-CN" sz="2000" dirty="0"/>
              <a:t>ID</a:t>
            </a:r>
            <a:endParaRPr lang="zh-CN" altLang="en-US" sz="2000" dirty="0"/>
          </a:p>
        </p:txBody>
      </p:sp>
      <p:sp>
        <p:nvSpPr>
          <p:cNvPr id="7" name="内容占位符 6"/>
          <p:cNvSpPr>
            <a:spLocks noGrp="1"/>
          </p:cNvSpPr>
          <p:nvPr>
            <p:ph sz="half" idx="2"/>
          </p:nvPr>
        </p:nvSpPr>
        <p:spPr>
          <a:xfrm>
            <a:off x="6153149" y="2409102"/>
            <a:ext cx="5631481" cy="4351338"/>
          </a:xfrm>
        </p:spPr>
        <p:txBody>
          <a:bodyPr/>
          <a:lstStyle/>
          <a:p>
            <a:r>
              <a:rPr lang="zh-CN" altLang="en-US" dirty="0"/>
              <a:t>用法 </a:t>
            </a:r>
            <a:r>
              <a:rPr lang="en-US" altLang="zh-CN" dirty="0"/>
              <a:t>2: </a:t>
            </a:r>
            <a:r>
              <a:rPr lang="en-US" altLang="zh-CN" dirty="0" err="1"/>
              <a:t>GenUIID</a:t>
            </a:r>
            <a:r>
              <a:rPr lang="en-US" altLang="zh-CN" dirty="0"/>
              <a:t>(k)</a:t>
            </a:r>
          </a:p>
          <a:p>
            <a:pPr lvl="1"/>
            <a:r>
              <a:rPr lang="zh-CN" altLang="en-US" dirty="0"/>
              <a:t>如果需要在一行代码产生多个不同的唯一</a:t>
            </a:r>
            <a:r>
              <a:rPr lang="en-US" altLang="zh-CN" dirty="0"/>
              <a:t>ID</a:t>
            </a:r>
            <a:r>
              <a:rPr lang="zh-CN" altLang="en-US" dirty="0"/>
              <a:t>。例如：</a:t>
            </a:r>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pPr marL="457200" lvl="1" indent="0">
              <a:buNone/>
            </a:pPr>
            <a:r>
              <a:rPr lang="zh-CN" altLang="en-US" dirty="0"/>
              <a:t>用</a:t>
            </a:r>
            <a:r>
              <a:rPr lang="en-US" altLang="zh-CN" dirty="0"/>
              <a:t>for</a:t>
            </a:r>
            <a:r>
              <a:rPr lang="zh-CN" altLang="en-US" dirty="0"/>
              <a:t>循环创建三个按钮，纵向排列，标签为</a:t>
            </a:r>
            <a:r>
              <a:rPr lang="en-US" altLang="zh-CN" dirty="0"/>
              <a:t>names[k]</a:t>
            </a:r>
          </a:p>
          <a:p>
            <a:pPr lvl="1"/>
            <a:endParaRPr lang="zh-CN" altLang="en-US" dirty="0"/>
          </a:p>
        </p:txBody>
      </p:sp>
      <p:sp>
        <p:nvSpPr>
          <p:cNvPr id="8" name="矩形 7"/>
          <p:cNvSpPr/>
          <p:nvPr/>
        </p:nvSpPr>
        <p:spPr>
          <a:xfrm>
            <a:off x="407368" y="1565262"/>
            <a:ext cx="11175031" cy="707886"/>
          </a:xfrm>
          <a:prstGeom prst="rect">
            <a:avLst/>
          </a:prstGeom>
        </p:spPr>
        <p:txBody>
          <a:bodyPr wrap="square">
            <a:spAutoFit/>
          </a:bodyPr>
          <a:lstStyle/>
          <a:p>
            <a:r>
              <a:rPr lang="en-US" altLang="zh-CN" sz="2000" dirty="0">
                <a:solidFill>
                  <a:srgbClr val="0000FF"/>
                </a:solidFill>
                <a:latin typeface="新宋体" panose="02010609030101010101" pitchFamily="49" charset="-122"/>
                <a:ea typeface="新宋体" panose="02010609030101010101" pitchFamily="49" charset="-122"/>
              </a:rPr>
              <a:t>#define</a:t>
            </a:r>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prstClr val="black"/>
                </a:solidFill>
                <a:latin typeface="新宋体" panose="02010609030101010101" pitchFamily="49" charset="-122"/>
                <a:ea typeface="新宋体" panose="02010609030101010101" pitchFamily="49" charset="-122"/>
              </a:rPr>
              <a:t>GenUIID</a:t>
            </a:r>
            <a:r>
              <a:rPr lang="en-US" altLang="zh-CN" sz="2000" dirty="0">
                <a:solidFill>
                  <a:prstClr val="black"/>
                </a:solidFill>
                <a:latin typeface="新宋体" panose="02010609030101010101" pitchFamily="49" charset="-122"/>
                <a:ea typeface="新宋体" panose="02010609030101010101" pitchFamily="49" charset="-122"/>
              </a:rPr>
              <a:t>(N) ( ((__LINE__&lt;&lt;16) | ( N &amp; 0xFFFF))^((</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prstClr val="black"/>
                </a:solidFill>
                <a:latin typeface="新宋体" panose="02010609030101010101" pitchFamily="49" charset="-122"/>
                <a:ea typeface="新宋体" panose="02010609030101010101" pitchFamily="49" charset="-122"/>
              </a:rPr>
              <a:t>)&amp;__FILE__) )</a:t>
            </a:r>
          </a:p>
          <a:p>
            <a:endParaRPr lang="zh-CN" altLang="en-US" sz="2000" dirty="0">
              <a:solidFill>
                <a:prstClr val="black"/>
              </a:solidFill>
              <a:latin typeface="新宋体" panose="02010609030101010101" pitchFamily="49" charset="-122"/>
              <a:ea typeface="新宋体" panose="02010609030101010101" pitchFamily="49" charset="-122"/>
            </a:endParaRPr>
          </a:p>
        </p:txBody>
      </p:sp>
      <p:sp>
        <p:nvSpPr>
          <p:cNvPr id="9" name="矩形 8"/>
          <p:cNvSpPr/>
          <p:nvPr/>
        </p:nvSpPr>
        <p:spPr>
          <a:xfrm>
            <a:off x="5435061" y="4123106"/>
            <a:ext cx="6351562" cy="923330"/>
          </a:xfrm>
          <a:prstGeom prst="rect">
            <a:avLst/>
          </a:prstGeom>
          <a:ln w="38100">
            <a:solidFill>
              <a:srgbClr val="C00000"/>
            </a:solidFill>
          </a:ln>
        </p:spPr>
        <p:txBody>
          <a:bodyPr wrap="square">
            <a:spAutoFit/>
          </a:bodyPr>
          <a:lstStyle/>
          <a:p>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prstClr val="black"/>
                </a:solidFill>
                <a:latin typeface="新宋体" panose="02010609030101010101" pitchFamily="49" charset="-122"/>
                <a:ea typeface="新宋体" panose="02010609030101010101" pitchFamily="49" charset="-122"/>
              </a:rPr>
              <a:t>( k = 0; k&lt;3; k++ ){</a:t>
            </a:r>
          </a:p>
          <a:p>
            <a:r>
              <a:rPr lang="en-US" altLang="zh-CN" sz="1800" dirty="0">
                <a:solidFill>
                  <a:prstClr val="black"/>
                </a:solidFill>
                <a:latin typeface="新宋体" panose="02010609030101010101" pitchFamily="49" charset="-122"/>
                <a:ea typeface="新宋体" panose="02010609030101010101" pitchFamily="49" charset="-122"/>
              </a:rPr>
              <a:t>    button(</a:t>
            </a:r>
            <a:r>
              <a:rPr lang="en-US" altLang="zh-CN" sz="1800" dirty="0" err="1">
                <a:solidFill>
                  <a:prstClr val="black"/>
                </a:solidFill>
                <a:latin typeface="新宋体" panose="02010609030101010101" pitchFamily="49" charset="-122"/>
                <a:ea typeface="新宋体" panose="02010609030101010101" pitchFamily="49" charset="-122"/>
              </a:rPr>
              <a:t>GenUIID</a:t>
            </a:r>
            <a:r>
              <a:rPr lang="en-US" altLang="zh-CN" sz="1800" dirty="0">
                <a:solidFill>
                  <a:prstClr val="black"/>
                </a:solidFill>
                <a:latin typeface="新宋体" panose="02010609030101010101" pitchFamily="49" charset="-122"/>
                <a:ea typeface="新宋体" panose="02010609030101010101" pitchFamily="49" charset="-122"/>
              </a:rPr>
              <a:t>(k), x, y-k*40, w, h, names[k]); </a:t>
            </a:r>
          </a:p>
          <a:p>
            <a:r>
              <a:rPr lang="en-US" altLang="zh-CN" sz="1800" dirty="0">
                <a:solidFill>
                  <a:prstClr val="black"/>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453108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err="1"/>
              <a:t>menuList</a:t>
            </a:r>
            <a:r>
              <a:rPr lang="zh-CN" altLang="en-US" dirty="0"/>
              <a:t>控件</a:t>
            </a:r>
          </a:p>
        </p:txBody>
      </p:sp>
      <p:sp>
        <p:nvSpPr>
          <p:cNvPr id="3" name="内容占位符 2"/>
          <p:cNvSpPr>
            <a:spLocks noGrp="1"/>
          </p:cNvSpPr>
          <p:nvPr>
            <p:ph idx="1"/>
          </p:nvPr>
        </p:nvSpPr>
        <p:spPr>
          <a:xfrm>
            <a:off x="407368" y="1660448"/>
            <a:ext cx="11377264" cy="4792889"/>
          </a:xfrm>
        </p:spPr>
        <p:txBody>
          <a:bodyPr>
            <a:normAutofit/>
          </a:bodyPr>
          <a:lstStyle/>
          <a:p>
            <a:r>
              <a:rPr lang="zh-CN" altLang="en-US" sz="2400" dirty="0"/>
              <a:t>在</a:t>
            </a:r>
            <a:r>
              <a:rPr lang="en-US" altLang="zh-CN" sz="2400" dirty="0"/>
              <a:t>display</a:t>
            </a:r>
            <a:r>
              <a:rPr lang="zh-CN" altLang="en-US" sz="2400" dirty="0"/>
              <a:t>函数中完成</a:t>
            </a:r>
            <a:r>
              <a:rPr lang="en-US" altLang="zh-CN" sz="2400" dirty="0"/>
              <a:t>menu</a:t>
            </a:r>
            <a:r>
              <a:rPr lang="zh-CN" altLang="en-US" sz="2400" dirty="0"/>
              <a:t>控件的创建和响应</a:t>
            </a:r>
            <a:endParaRPr lang="en-US" altLang="zh-CN" sz="2400" dirty="0"/>
          </a:p>
          <a:p>
            <a:pPr marL="914400" lvl="1" indent="-457200">
              <a:buFont typeface="+mj-lt"/>
              <a:buAutoNum type="arabicPeriod"/>
            </a:pPr>
            <a:r>
              <a:rPr lang="zh-CN" altLang="en-US" sz="2000" dirty="0"/>
              <a:t>定义菜单选项字符串</a:t>
            </a:r>
            <a:endParaRPr lang="en-US" altLang="zh-CN" sz="2000" dirty="0"/>
          </a:p>
          <a:p>
            <a:pPr marL="914400" lvl="1" indent="-457200">
              <a:buFont typeface="+mj-lt"/>
              <a:buAutoNum type="arabicPeriod"/>
            </a:pPr>
            <a:endParaRPr lang="en-US" altLang="zh-CN" sz="2000" dirty="0"/>
          </a:p>
          <a:p>
            <a:pPr marL="914400" lvl="1" indent="-457200">
              <a:buFont typeface="+mj-lt"/>
              <a:buAutoNum type="arabicPeriod"/>
            </a:pPr>
            <a:endParaRPr lang="en-US" altLang="zh-CN" sz="2000" dirty="0"/>
          </a:p>
          <a:p>
            <a:pPr marL="914400" lvl="1" indent="-457200">
              <a:buFont typeface="+mj-lt"/>
              <a:buAutoNum type="arabicPeriod"/>
            </a:pPr>
            <a:endParaRPr lang="en-US" altLang="zh-CN" sz="2000" dirty="0"/>
          </a:p>
          <a:p>
            <a:pPr marL="914400" lvl="1" indent="-457200">
              <a:buFont typeface="+mj-lt"/>
              <a:buAutoNum type="arabicPeriod"/>
            </a:pPr>
            <a:r>
              <a:rPr lang="zh-CN" altLang="en-US" sz="2000" dirty="0"/>
              <a:t>绘制和处理菜单</a:t>
            </a:r>
            <a:endParaRPr lang="en-US" altLang="zh-CN" sz="2000" dirty="0"/>
          </a:p>
          <a:p>
            <a:pPr marL="914400" lvl="1" indent="-457200">
              <a:buFont typeface="+mj-lt"/>
              <a:buAutoNum type="arabicPeriod"/>
            </a:pPr>
            <a:endParaRPr lang="en-US" altLang="zh-CN" sz="2000" dirty="0"/>
          </a:p>
          <a:p>
            <a:pPr marL="914400" lvl="1" indent="-457200">
              <a:buFont typeface="+mj-lt"/>
              <a:buAutoNum type="arabicPeriod"/>
            </a:pPr>
            <a:endParaRPr lang="en-US" altLang="zh-CN" sz="2000" dirty="0"/>
          </a:p>
          <a:p>
            <a:r>
              <a:rPr lang="zh-CN" altLang="en-US" sz="2400" dirty="0"/>
              <a:t>用户可以用鼠标选择菜单，也可以用快捷键</a:t>
            </a:r>
            <a:endParaRPr lang="en-US" altLang="zh-CN" sz="2400" dirty="0"/>
          </a:p>
          <a:p>
            <a:pPr lvl="1"/>
            <a:r>
              <a:rPr lang="zh-CN" altLang="en-US" sz="2000" dirty="0"/>
              <a:t>快捷键在选项字符串中给出</a:t>
            </a:r>
            <a:endParaRPr lang="en-US" altLang="zh-CN" sz="2000" dirty="0"/>
          </a:p>
          <a:p>
            <a:pPr lvl="1"/>
            <a:r>
              <a:rPr lang="zh-CN" altLang="en-US" sz="2000" dirty="0"/>
              <a:t>快捷键必须是</a:t>
            </a:r>
            <a:r>
              <a:rPr lang="en-US" altLang="zh-CN" sz="2000" dirty="0"/>
              <a:t>Ctrl-X</a:t>
            </a:r>
            <a:r>
              <a:rPr lang="zh-CN" altLang="en-US" sz="2000" dirty="0"/>
              <a:t>形式，而且位于字符串的结尾部分</a:t>
            </a:r>
            <a:endParaRPr lang="en-US" altLang="zh-CN" sz="2000" dirty="0"/>
          </a:p>
        </p:txBody>
      </p:sp>
      <p:sp>
        <p:nvSpPr>
          <p:cNvPr id="5" name="矩形 4"/>
          <p:cNvSpPr/>
          <p:nvPr/>
        </p:nvSpPr>
        <p:spPr>
          <a:xfrm>
            <a:off x="6096000" y="2096816"/>
            <a:ext cx="5662748" cy="1169551"/>
          </a:xfrm>
          <a:prstGeom prst="rect">
            <a:avLst/>
          </a:prstGeom>
          <a:ln>
            <a:solidFill>
              <a:srgbClr val="FF0000"/>
            </a:solidFill>
          </a:ln>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prstClr val="black"/>
                </a:solidFill>
                <a:latin typeface="新宋体" panose="02010609030101010101" pitchFamily="49" charset="-122"/>
                <a:ea typeface="新宋体" panose="02010609030101010101" pitchFamily="49" charset="-122"/>
              </a:rPr>
              <a:t> * </a:t>
            </a:r>
            <a:r>
              <a:rPr lang="en-US" altLang="zh-CN" dirty="0" err="1">
                <a:solidFill>
                  <a:prstClr val="black"/>
                </a:solidFill>
                <a:latin typeface="新宋体" panose="02010609030101010101" pitchFamily="49" charset="-122"/>
                <a:ea typeface="新宋体" panose="02010609030101010101" pitchFamily="49" charset="-122"/>
              </a:rPr>
              <a:t>menuListFile</a:t>
            </a:r>
            <a:r>
              <a:rPr lang="en-US" altLang="zh-CN" dirty="0">
                <a:solidFill>
                  <a:prstClr val="black"/>
                </a:solidFill>
                <a:latin typeface="新宋体" panose="02010609030101010101" pitchFamily="49" charset="-122"/>
                <a:ea typeface="新宋体" panose="02010609030101010101" pitchFamily="49" charset="-122"/>
              </a:rPr>
              <a:t>[ ] = {</a:t>
            </a:r>
            <a:r>
              <a:rPr lang="en-US" altLang="zh-CN" dirty="0">
                <a:solidFill>
                  <a:srgbClr val="A31515"/>
                </a:solidFill>
                <a:latin typeface="新宋体" panose="02010609030101010101" pitchFamily="49" charset="-122"/>
                <a:ea typeface="新宋体" panose="02010609030101010101" pitchFamily="49" charset="-122"/>
              </a:rPr>
              <a:t>"File"</a:t>
            </a:r>
            <a:r>
              <a:rPr lang="en-US" altLang="zh-CN" dirty="0">
                <a:solidFill>
                  <a:prstClr val="black"/>
                </a:solidFill>
                <a:latin typeface="新宋体" panose="02010609030101010101" pitchFamily="49" charset="-122"/>
                <a:ea typeface="新宋体" panose="02010609030101010101" pitchFamily="49" charset="-122"/>
              </a:rPr>
              <a:t>,  </a:t>
            </a:r>
          </a:p>
          <a:p>
            <a:r>
              <a:rPr lang="en-US" altLang="zh-CN" dirty="0">
                <a:solidFill>
                  <a:srgbClr val="A31515"/>
                </a:solidFill>
                <a:latin typeface="新宋体" panose="02010609030101010101" pitchFamily="49" charset="-122"/>
                <a:ea typeface="新宋体" panose="02010609030101010101" pitchFamily="49" charset="-122"/>
              </a:rPr>
              <a:t>"Open  | Ctrl-O"</a:t>
            </a:r>
            <a:r>
              <a:rPr lang="en-US" altLang="zh-CN" dirty="0">
                <a:solidFill>
                  <a:prstClr val="black"/>
                </a:solidFill>
                <a:latin typeface="新宋体" panose="02010609030101010101" pitchFamily="49" charset="-122"/>
                <a:ea typeface="新宋体" panose="02010609030101010101" pitchFamily="49" charset="-122"/>
              </a:rPr>
              <a:t>, </a:t>
            </a:r>
          </a:p>
          <a:p>
            <a:r>
              <a:rPr lang="en-US" altLang="zh-CN" dirty="0">
                <a:solidFill>
                  <a:srgbClr val="A31515"/>
                </a:solidFill>
                <a:latin typeface="新宋体" panose="02010609030101010101" pitchFamily="49" charset="-122"/>
                <a:ea typeface="新宋体" panose="02010609030101010101" pitchFamily="49" charset="-122"/>
              </a:rPr>
              <a:t>"Close"</a:t>
            </a:r>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srgbClr val="A31515"/>
                </a:solidFill>
                <a:latin typeface="新宋体" panose="02010609030101010101" pitchFamily="49" charset="-122"/>
                <a:ea typeface="新宋体" panose="02010609030101010101" pitchFamily="49" charset="-122"/>
              </a:rPr>
              <a:t>"Exit  | Ctrl-E" </a:t>
            </a:r>
            <a:r>
              <a:rPr lang="en-US" altLang="zh-CN" dirty="0">
                <a:solidFill>
                  <a:prstClr val="black"/>
                </a:solidFill>
                <a:latin typeface="新宋体" panose="02010609030101010101" pitchFamily="49" charset="-122"/>
                <a:ea typeface="新宋体" panose="02010609030101010101" pitchFamily="49" charset="-122"/>
              </a:rPr>
              <a:t>};</a:t>
            </a:r>
          </a:p>
          <a:p>
            <a:endParaRPr lang="zh-CN" altLang="en-US" dirty="0">
              <a:solidFill>
                <a:prstClr val="black"/>
              </a:solidFill>
              <a:latin typeface="新宋体" panose="02010609030101010101" pitchFamily="49" charset="-122"/>
              <a:ea typeface="新宋体" panose="02010609030101010101" pitchFamily="49" charset="-122"/>
            </a:endParaRPr>
          </a:p>
        </p:txBody>
      </p:sp>
      <p:sp>
        <p:nvSpPr>
          <p:cNvPr id="6" name="矩形 5"/>
          <p:cNvSpPr/>
          <p:nvPr/>
        </p:nvSpPr>
        <p:spPr>
          <a:xfrm>
            <a:off x="6096000" y="3556293"/>
            <a:ext cx="5662748" cy="1169551"/>
          </a:xfrm>
          <a:prstGeom prst="rect">
            <a:avLst/>
          </a:prstGeom>
          <a:ln>
            <a:solidFill>
              <a:srgbClr val="FF0000"/>
            </a:solidFill>
          </a:ln>
        </p:spPr>
        <p:txBody>
          <a:bodyPr wrap="square">
            <a:spAutoFit/>
          </a:bodyPr>
          <a:lstStyle/>
          <a:p>
            <a:r>
              <a:rPr lang="en-US" altLang="zh-CN" dirty="0">
                <a:solidFill>
                  <a:prstClr val="black"/>
                </a:solidFill>
                <a:latin typeface="新宋体" panose="02010609030101010101" pitchFamily="49" charset="-122"/>
                <a:ea typeface="新宋体" panose="02010609030101010101" pitchFamily="49" charset="-122"/>
              </a:rPr>
              <a:t>selection = </a:t>
            </a:r>
            <a:r>
              <a:rPr lang="en-US" altLang="zh-CN" dirty="0" err="1">
                <a:solidFill>
                  <a:prstClr val="black"/>
                </a:solidFill>
                <a:latin typeface="新宋体" panose="02010609030101010101" pitchFamily="49" charset="-122"/>
                <a:ea typeface="新宋体" panose="02010609030101010101" pitchFamily="49" charset="-122"/>
              </a:rPr>
              <a:t>menuList</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GenUIID</a:t>
            </a:r>
            <a:r>
              <a:rPr lang="en-US" altLang="zh-CN" dirty="0">
                <a:solidFill>
                  <a:prstClr val="black"/>
                </a:solidFill>
                <a:latin typeface="新宋体" panose="02010609030101010101" pitchFamily="49" charset="-122"/>
                <a:ea typeface="新宋体" panose="02010609030101010101" pitchFamily="49" charset="-122"/>
              </a:rPr>
              <a:t>(0), x, y, w, </a:t>
            </a:r>
            <a:r>
              <a:rPr lang="en-US" altLang="zh-CN" dirty="0" err="1">
                <a:solidFill>
                  <a:prstClr val="black"/>
                </a:solidFill>
                <a:latin typeface="新宋体" panose="02010609030101010101" pitchFamily="49" charset="-122"/>
                <a:ea typeface="新宋体" panose="02010609030101010101" pitchFamily="49" charset="-122"/>
              </a:rPr>
              <a:t>wsub</a:t>
            </a:r>
            <a:r>
              <a:rPr lang="en-US" altLang="zh-CN" dirty="0">
                <a:solidFill>
                  <a:prstClr val="black"/>
                </a:solidFill>
                <a:latin typeface="新宋体" panose="02010609030101010101" pitchFamily="49" charset="-122"/>
                <a:ea typeface="新宋体" panose="02010609030101010101" pitchFamily="49" charset="-122"/>
              </a:rPr>
              <a:t>, h, </a:t>
            </a:r>
            <a:r>
              <a:rPr lang="en-US" altLang="zh-CN" dirty="0" err="1">
                <a:solidFill>
                  <a:prstClr val="black"/>
                </a:solidFill>
                <a:latin typeface="新宋体" panose="02010609030101010101" pitchFamily="49" charset="-122"/>
                <a:ea typeface="新宋体" panose="02010609030101010101" pitchFamily="49" charset="-122"/>
              </a:rPr>
              <a:t>menuListFile</a:t>
            </a:r>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menuListFile</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menuListFile</a:t>
            </a:r>
            <a:r>
              <a:rPr lang="en-US" altLang="zh-CN" dirty="0">
                <a:solidFill>
                  <a:prstClr val="black"/>
                </a:solidFill>
                <a:latin typeface="新宋体" panose="02010609030101010101" pitchFamily="49" charset="-122"/>
                <a:ea typeface="新宋体" panose="02010609030101010101" pitchFamily="49" charset="-122"/>
              </a:rPr>
              <a:t>[0]));</a:t>
            </a: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prstClr val="black"/>
                </a:solidFill>
                <a:latin typeface="新宋体" panose="02010609030101010101" pitchFamily="49" charset="-122"/>
                <a:ea typeface="新宋体" panose="02010609030101010101" pitchFamily="49" charset="-122"/>
              </a:rPr>
              <a:t>( selection==3 ) </a:t>
            </a:r>
            <a:r>
              <a:rPr lang="en-US" altLang="zh-CN" dirty="0">
                <a:solidFill>
                  <a:srgbClr val="008000"/>
                </a:solidFill>
                <a:latin typeface="新宋体" panose="02010609030101010101" pitchFamily="49" charset="-122"/>
                <a:ea typeface="新宋体" panose="02010609030101010101" pitchFamily="49" charset="-122"/>
              </a:rPr>
              <a:t>// choose to the menu of exit</a:t>
            </a:r>
          </a:p>
          <a:p>
            <a:r>
              <a:rPr lang="en-US" altLang="zh-CN" dirty="0">
                <a:solidFill>
                  <a:prstClr val="black"/>
                </a:solidFill>
                <a:latin typeface="新宋体" panose="02010609030101010101" pitchFamily="49" charset="-122"/>
                <a:ea typeface="新宋体" panose="02010609030101010101" pitchFamily="49" charset="-122"/>
              </a:rPr>
              <a:t>	exit(-1);  </a:t>
            </a:r>
            <a:r>
              <a:rPr lang="en-US" altLang="zh-CN" dirty="0">
                <a:solidFill>
                  <a:srgbClr val="008000"/>
                </a:solidFill>
                <a:latin typeface="新宋体" panose="02010609030101010101" pitchFamily="49" charset="-122"/>
                <a:ea typeface="新宋体" panose="02010609030101010101" pitchFamily="49" charset="-122"/>
              </a:rPr>
              <a:t>// act on the selection</a:t>
            </a:r>
          </a:p>
        </p:txBody>
      </p:sp>
    </p:spTree>
    <p:extLst>
      <p:ext uri="{BB962C8B-B14F-4D97-AF65-F5344CB8AC3E}">
        <p14:creationId xmlns:p14="http://schemas.microsoft.com/office/powerpoint/2010/main" val="30253457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如何使用</a:t>
            </a:r>
            <a:r>
              <a:rPr lang="en-US" altLang="zh-CN" dirty="0" err="1"/>
              <a:t>menuList</a:t>
            </a:r>
            <a:r>
              <a:rPr lang="zh-CN" altLang="en-US" dirty="0"/>
              <a:t>控件  </a:t>
            </a:r>
            <a:r>
              <a:rPr lang="en-US" altLang="zh-CN" dirty="0"/>
              <a:t>- continued</a:t>
            </a:r>
            <a:endParaRPr lang="zh-CN" altLang="en-US" dirty="0"/>
          </a:p>
        </p:txBody>
      </p:sp>
      <p:sp>
        <p:nvSpPr>
          <p:cNvPr id="6" name="内容占位符 5"/>
          <p:cNvSpPr>
            <a:spLocks noGrp="1"/>
          </p:cNvSpPr>
          <p:nvPr>
            <p:ph idx="1"/>
          </p:nvPr>
        </p:nvSpPr>
        <p:spPr/>
        <p:txBody>
          <a:bodyPr>
            <a:normAutofit fontScale="85000" lnSpcReduction="20000"/>
          </a:bodyPr>
          <a:lstStyle/>
          <a:p>
            <a:r>
              <a:rPr lang="zh-CN" altLang="en-US" dirty="0"/>
              <a:t>控件</a:t>
            </a:r>
            <a:r>
              <a:rPr lang="en-US" altLang="zh-CN" dirty="0" err="1"/>
              <a:t>menuList</a:t>
            </a:r>
            <a:r>
              <a:rPr lang="zh-CN" altLang="en-US" dirty="0"/>
              <a:t>介绍</a:t>
            </a:r>
            <a:endParaRPr lang="en-US" altLang="zh-CN" dirty="0"/>
          </a:p>
          <a:p>
            <a:endParaRPr lang="en-US" altLang="zh-CN" dirty="0"/>
          </a:p>
          <a:p>
            <a:pPr lvl="1"/>
            <a:r>
              <a:rPr lang="en-US" altLang="zh-CN" dirty="0"/>
              <a:t>x, y - </a:t>
            </a:r>
            <a:r>
              <a:rPr lang="zh-CN" altLang="en-US" dirty="0"/>
              <a:t>菜单左上角坐标</a:t>
            </a:r>
            <a:endParaRPr lang="en-US" altLang="zh-CN" dirty="0"/>
          </a:p>
          <a:p>
            <a:pPr lvl="1"/>
            <a:r>
              <a:rPr lang="en-US" altLang="zh-CN" dirty="0"/>
              <a:t> w  - </a:t>
            </a:r>
            <a:r>
              <a:rPr lang="zh-CN" altLang="en-US" dirty="0"/>
              <a:t>类别标签的显示宽度</a:t>
            </a:r>
            <a:endParaRPr lang="en-US" altLang="zh-CN" dirty="0"/>
          </a:p>
          <a:p>
            <a:pPr lvl="1"/>
            <a:r>
              <a:rPr lang="en-US" altLang="zh-CN" dirty="0" err="1"/>
              <a:t>wlist</a:t>
            </a:r>
            <a:r>
              <a:rPr lang="en-US" altLang="zh-CN" dirty="0"/>
              <a:t> – </a:t>
            </a:r>
            <a:r>
              <a:rPr lang="zh-CN" altLang="en-US" dirty="0"/>
              <a:t>菜单选项的显示宽度</a:t>
            </a:r>
            <a:endParaRPr lang="en-US" altLang="zh-CN" dirty="0"/>
          </a:p>
          <a:p>
            <a:pPr lvl="1"/>
            <a:r>
              <a:rPr lang="en-US" altLang="zh-CN" dirty="0"/>
              <a:t>h – </a:t>
            </a:r>
            <a:r>
              <a:rPr lang="zh-CN" altLang="en-US" dirty="0"/>
              <a:t>菜单项的显示高度</a:t>
            </a:r>
            <a:endParaRPr lang="en-US" altLang="zh-CN" dirty="0"/>
          </a:p>
          <a:p>
            <a:pPr lvl="1"/>
            <a:r>
              <a:rPr lang="en-US" altLang="zh-CN" dirty="0"/>
              <a:t>labels – labels[0]</a:t>
            </a:r>
            <a:r>
              <a:rPr lang="zh-CN" altLang="en-US" dirty="0"/>
              <a:t>是菜单的类别名</a:t>
            </a:r>
            <a:endParaRPr lang="en-US" altLang="zh-CN" dirty="0"/>
          </a:p>
          <a:p>
            <a:pPr marL="457200" lvl="1" indent="0">
              <a:buNone/>
            </a:pPr>
            <a:r>
              <a:rPr lang="en-US" altLang="zh-CN" dirty="0"/>
              <a:t>	       - labels[1……n-1]</a:t>
            </a:r>
            <a:r>
              <a:rPr lang="zh-CN" altLang="en-US" dirty="0"/>
              <a:t>是该类别菜单选项标签</a:t>
            </a:r>
            <a:endParaRPr lang="en-US" altLang="zh-CN" dirty="0"/>
          </a:p>
          <a:p>
            <a:pPr marL="457200" lvl="1" indent="0">
              <a:buNone/>
            </a:pPr>
            <a:r>
              <a:rPr lang="en-US" altLang="zh-CN" dirty="0"/>
              <a:t>               </a:t>
            </a:r>
            <a:r>
              <a:rPr lang="zh-CN" altLang="en-US" dirty="0"/>
              <a:t>其中可以包含快捷键</a:t>
            </a:r>
            <a:endParaRPr lang="en-US" altLang="zh-CN" dirty="0"/>
          </a:p>
          <a:p>
            <a:pPr lvl="1"/>
            <a:r>
              <a:rPr lang="en-US" altLang="zh-CN" dirty="0"/>
              <a:t>n – labels</a:t>
            </a:r>
            <a:r>
              <a:rPr lang="zh-CN" altLang="en-US" dirty="0"/>
              <a:t>中标签字符串的个数</a:t>
            </a:r>
            <a:endParaRPr lang="en-US" altLang="zh-CN" dirty="0"/>
          </a:p>
          <a:p>
            <a:pPr lvl="1"/>
            <a:endParaRPr lang="zh-CN" altLang="en-US" dirty="0"/>
          </a:p>
        </p:txBody>
      </p:sp>
      <p:sp>
        <p:nvSpPr>
          <p:cNvPr id="3" name="矩形 2"/>
          <p:cNvSpPr/>
          <p:nvPr/>
        </p:nvSpPr>
        <p:spPr>
          <a:xfrm>
            <a:off x="7248128" y="1828800"/>
            <a:ext cx="4014638" cy="2554545"/>
          </a:xfrm>
          <a:prstGeom prst="rect">
            <a:avLst/>
          </a:prstGeom>
          <a:ln>
            <a:solidFill>
              <a:srgbClr val="FF0000"/>
            </a:solidFill>
          </a:ln>
        </p:spPr>
        <p:txBody>
          <a:bodyPr wrap="square">
            <a:spAutoFit/>
          </a:bodyPr>
          <a:lstStyle/>
          <a:p>
            <a:r>
              <a:rPr lang="fr-FR" altLang="zh-CN" sz="2000" dirty="0">
                <a:solidFill>
                  <a:srgbClr val="0000FF"/>
                </a:solidFill>
                <a:latin typeface="新宋体" panose="02010609030101010101" pitchFamily="49" charset="-122"/>
                <a:ea typeface="新宋体" panose="02010609030101010101" pitchFamily="49" charset="-122"/>
              </a:rPr>
              <a:t>int</a:t>
            </a:r>
            <a:r>
              <a:rPr lang="fr-FR" altLang="zh-CN" sz="2000" dirty="0">
                <a:solidFill>
                  <a:prstClr val="black"/>
                </a:solidFill>
                <a:latin typeface="新宋体" panose="02010609030101010101" pitchFamily="49" charset="-122"/>
                <a:ea typeface="新宋体" panose="02010609030101010101" pitchFamily="49" charset="-122"/>
              </a:rPr>
              <a:t> menuList(</a:t>
            </a:r>
            <a:r>
              <a:rPr lang="fr-FR" altLang="zh-CN" sz="2000" dirty="0">
                <a:solidFill>
                  <a:srgbClr val="0000FF"/>
                </a:solidFill>
                <a:latin typeface="新宋体" panose="02010609030101010101" pitchFamily="49" charset="-122"/>
                <a:ea typeface="新宋体" panose="02010609030101010101" pitchFamily="49" charset="-122"/>
              </a:rPr>
              <a:t>int</a:t>
            </a:r>
            <a:r>
              <a:rPr lang="fr-FR" altLang="zh-CN" sz="2000" dirty="0">
                <a:solidFill>
                  <a:prstClr val="black"/>
                </a:solidFill>
                <a:latin typeface="新宋体" panose="02010609030101010101" pitchFamily="49" charset="-122"/>
                <a:ea typeface="新宋体" panose="02010609030101010101" pitchFamily="49" charset="-122"/>
              </a:rPr>
              <a:t> id, </a:t>
            </a:r>
          </a:p>
          <a:p>
            <a:r>
              <a:rPr lang="fr-FR" altLang="zh-CN" sz="2000" dirty="0">
                <a:solidFill>
                  <a:prstClr val="black"/>
                </a:solidFill>
                <a:latin typeface="新宋体" panose="02010609030101010101" pitchFamily="49" charset="-122"/>
                <a:ea typeface="新宋体" panose="02010609030101010101" pitchFamily="49" charset="-122"/>
              </a:rPr>
              <a:t>	</a:t>
            </a:r>
            <a:r>
              <a:rPr lang="fr-FR" altLang="zh-CN" sz="2000" dirty="0">
                <a:solidFill>
                  <a:srgbClr val="0000FF"/>
                </a:solidFill>
                <a:latin typeface="新宋体" panose="02010609030101010101" pitchFamily="49" charset="-122"/>
                <a:ea typeface="新宋体" panose="02010609030101010101" pitchFamily="49" charset="-122"/>
              </a:rPr>
              <a:t>double</a:t>
            </a:r>
            <a:r>
              <a:rPr lang="fr-FR" altLang="zh-CN" sz="2000" dirty="0">
                <a:solidFill>
                  <a:prstClr val="black"/>
                </a:solidFill>
                <a:latin typeface="新宋体" panose="02010609030101010101" pitchFamily="49" charset="-122"/>
                <a:ea typeface="新宋体" panose="02010609030101010101" pitchFamily="49" charset="-122"/>
              </a:rPr>
              <a:t> x,</a:t>
            </a:r>
          </a:p>
          <a:p>
            <a:r>
              <a:rPr lang="fr-FR" altLang="zh-CN" sz="2000" dirty="0">
                <a:solidFill>
                  <a:prstClr val="black"/>
                </a:solidFill>
                <a:latin typeface="新宋体" panose="02010609030101010101" pitchFamily="49" charset="-122"/>
                <a:ea typeface="新宋体" panose="02010609030101010101" pitchFamily="49" charset="-122"/>
              </a:rPr>
              <a:t>	</a:t>
            </a:r>
            <a:r>
              <a:rPr lang="fr-FR" altLang="zh-CN" sz="2000" dirty="0">
                <a:solidFill>
                  <a:srgbClr val="0000FF"/>
                </a:solidFill>
                <a:latin typeface="新宋体" panose="02010609030101010101" pitchFamily="49" charset="-122"/>
                <a:ea typeface="新宋体" panose="02010609030101010101" pitchFamily="49" charset="-122"/>
              </a:rPr>
              <a:t>double</a:t>
            </a:r>
            <a:r>
              <a:rPr lang="fr-FR" altLang="zh-CN" sz="2000" dirty="0">
                <a:solidFill>
                  <a:prstClr val="black"/>
                </a:solidFill>
                <a:latin typeface="新宋体" panose="02010609030101010101" pitchFamily="49" charset="-122"/>
                <a:ea typeface="新宋体" panose="02010609030101010101" pitchFamily="49" charset="-122"/>
              </a:rPr>
              <a:t> y,</a:t>
            </a:r>
          </a:p>
          <a:p>
            <a:r>
              <a:rPr lang="fr-FR" altLang="zh-CN" sz="2000" dirty="0">
                <a:solidFill>
                  <a:prstClr val="black"/>
                </a:solidFill>
                <a:latin typeface="新宋体" panose="02010609030101010101" pitchFamily="49" charset="-122"/>
                <a:ea typeface="新宋体" panose="02010609030101010101" pitchFamily="49" charset="-122"/>
              </a:rPr>
              <a:t>	</a:t>
            </a:r>
            <a:r>
              <a:rPr lang="fr-FR" altLang="zh-CN" sz="2000" dirty="0">
                <a:solidFill>
                  <a:srgbClr val="0000FF"/>
                </a:solidFill>
                <a:latin typeface="新宋体" panose="02010609030101010101" pitchFamily="49" charset="-122"/>
                <a:ea typeface="新宋体" panose="02010609030101010101" pitchFamily="49" charset="-122"/>
              </a:rPr>
              <a:t>double</a:t>
            </a:r>
            <a:r>
              <a:rPr lang="fr-FR" altLang="zh-CN" sz="2000" dirty="0">
                <a:solidFill>
                  <a:prstClr val="black"/>
                </a:solidFill>
                <a:latin typeface="新宋体" panose="02010609030101010101" pitchFamily="49" charset="-122"/>
                <a:ea typeface="新宋体" panose="02010609030101010101" pitchFamily="49" charset="-122"/>
              </a:rPr>
              <a:t> w,</a:t>
            </a:r>
          </a:p>
          <a:p>
            <a:r>
              <a:rPr lang="fr-FR" altLang="zh-CN" sz="2000" dirty="0">
                <a:solidFill>
                  <a:srgbClr val="0000FF"/>
                </a:solidFill>
                <a:latin typeface="新宋体" panose="02010609030101010101" pitchFamily="49" charset="-122"/>
                <a:ea typeface="新宋体" panose="02010609030101010101" pitchFamily="49" charset="-122"/>
              </a:rPr>
              <a:t>	double</a:t>
            </a:r>
            <a:r>
              <a:rPr lang="fr-FR" altLang="zh-CN" sz="2000" dirty="0">
                <a:solidFill>
                  <a:prstClr val="black"/>
                </a:solidFill>
                <a:latin typeface="新宋体" panose="02010609030101010101" pitchFamily="49" charset="-122"/>
                <a:ea typeface="新宋体" panose="02010609030101010101" pitchFamily="49" charset="-122"/>
              </a:rPr>
              <a:t> wlist,</a:t>
            </a:r>
          </a:p>
          <a:p>
            <a:r>
              <a:rPr lang="fr-FR" altLang="zh-CN" sz="2000" dirty="0">
                <a:solidFill>
                  <a:prstClr val="black"/>
                </a:solidFill>
                <a:latin typeface="新宋体" panose="02010609030101010101" pitchFamily="49" charset="-122"/>
                <a:ea typeface="新宋体" panose="02010609030101010101" pitchFamily="49" charset="-122"/>
              </a:rPr>
              <a:t>	</a:t>
            </a:r>
            <a:r>
              <a:rPr lang="fr-FR" altLang="zh-CN" sz="2000" dirty="0">
                <a:solidFill>
                  <a:srgbClr val="0000FF"/>
                </a:solidFill>
                <a:latin typeface="新宋体" panose="02010609030101010101" pitchFamily="49" charset="-122"/>
                <a:ea typeface="新宋体" panose="02010609030101010101" pitchFamily="49" charset="-122"/>
              </a:rPr>
              <a:t>double</a:t>
            </a:r>
            <a:r>
              <a:rPr lang="fr-FR" altLang="zh-CN" sz="2000" dirty="0">
                <a:solidFill>
                  <a:prstClr val="black"/>
                </a:solidFill>
                <a:latin typeface="新宋体" panose="02010609030101010101" pitchFamily="49" charset="-122"/>
                <a:ea typeface="新宋体" panose="02010609030101010101" pitchFamily="49" charset="-122"/>
              </a:rPr>
              <a:t> h,</a:t>
            </a:r>
          </a:p>
          <a:p>
            <a:r>
              <a:rPr lang="fr-FR" altLang="zh-CN" sz="2000" dirty="0">
                <a:solidFill>
                  <a:prstClr val="black"/>
                </a:solidFill>
                <a:latin typeface="新宋体" panose="02010609030101010101" pitchFamily="49" charset="-122"/>
                <a:ea typeface="新宋体" panose="02010609030101010101" pitchFamily="49" charset="-122"/>
              </a:rPr>
              <a:t>	</a:t>
            </a:r>
            <a:r>
              <a:rPr lang="fr-FR" altLang="zh-CN" sz="2000" dirty="0">
                <a:solidFill>
                  <a:srgbClr val="0000FF"/>
                </a:solidFill>
                <a:latin typeface="新宋体" panose="02010609030101010101" pitchFamily="49" charset="-122"/>
                <a:ea typeface="新宋体" panose="02010609030101010101" pitchFamily="49" charset="-122"/>
              </a:rPr>
              <a:t>char</a:t>
            </a:r>
            <a:r>
              <a:rPr lang="fr-FR" altLang="zh-CN" sz="2000" dirty="0">
                <a:solidFill>
                  <a:prstClr val="black"/>
                </a:solidFill>
                <a:latin typeface="新宋体" panose="02010609030101010101" pitchFamily="49" charset="-122"/>
                <a:ea typeface="新宋体" panose="02010609030101010101" pitchFamily="49" charset="-122"/>
              </a:rPr>
              <a:t> *labels[],</a:t>
            </a:r>
          </a:p>
          <a:p>
            <a:r>
              <a:rPr lang="fr-FR" altLang="zh-CN" sz="2000" dirty="0">
                <a:solidFill>
                  <a:srgbClr val="0000FF"/>
                </a:solidFill>
                <a:latin typeface="新宋体" panose="02010609030101010101" pitchFamily="49" charset="-122"/>
                <a:ea typeface="新宋体" panose="02010609030101010101" pitchFamily="49" charset="-122"/>
              </a:rPr>
              <a:t>	int</a:t>
            </a:r>
            <a:r>
              <a:rPr lang="fr-FR" altLang="zh-CN" sz="2000" dirty="0">
                <a:solidFill>
                  <a:prstClr val="black"/>
                </a:solidFill>
                <a:latin typeface="新宋体" panose="02010609030101010101" pitchFamily="49" charset="-122"/>
                <a:ea typeface="新宋体" panose="02010609030101010101" pitchFamily="49" charset="-122"/>
              </a:rPr>
              <a:t> n);</a:t>
            </a:r>
          </a:p>
        </p:txBody>
      </p:sp>
    </p:spTree>
    <p:extLst>
      <p:ext uri="{BB962C8B-B14F-4D97-AF65-F5344CB8AC3E}">
        <p14:creationId xmlns:p14="http://schemas.microsoft.com/office/powerpoint/2010/main" val="933873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err="1"/>
              <a:t>menuList</a:t>
            </a:r>
            <a:r>
              <a:rPr lang="zh-CN" altLang="en-US" dirty="0"/>
              <a:t>控件  </a:t>
            </a:r>
            <a:r>
              <a:rPr lang="en-US" altLang="zh-CN" dirty="0"/>
              <a:t>- continued</a:t>
            </a:r>
            <a:endParaRPr lang="zh-CN" altLang="en-US" dirty="0"/>
          </a:p>
        </p:txBody>
      </p:sp>
      <p:sp>
        <p:nvSpPr>
          <p:cNvPr id="9" name="内容占位符 8"/>
          <p:cNvSpPr>
            <a:spLocks noGrp="1"/>
          </p:cNvSpPr>
          <p:nvPr>
            <p:ph idx="1"/>
          </p:nvPr>
        </p:nvSpPr>
        <p:spPr/>
        <p:txBody>
          <a:bodyPr>
            <a:normAutofit fontScale="92500" lnSpcReduction="20000"/>
          </a:bodyPr>
          <a:lstStyle/>
          <a:p>
            <a:r>
              <a:rPr lang="zh-CN" altLang="en-US" dirty="0"/>
              <a:t>设置动态可变菜单标签</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根据实际情况设置合适的标签</a:t>
            </a:r>
          </a:p>
        </p:txBody>
      </p:sp>
      <p:sp>
        <p:nvSpPr>
          <p:cNvPr id="5" name="矩形 4"/>
          <p:cNvSpPr/>
          <p:nvPr/>
        </p:nvSpPr>
        <p:spPr>
          <a:xfrm>
            <a:off x="4076079" y="5992298"/>
            <a:ext cx="6229114" cy="523220"/>
          </a:xfrm>
          <a:prstGeom prst="rect">
            <a:avLst/>
          </a:prstGeom>
        </p:spPr>
        <p:txBody>
          <a:bodyPr wrap="none">
            <a:spAutoFit/>
          </a:bodyPr>
          <a:lstStyle/>
          <a:p>
            <a:r>
              <a:rPr lang="zh-CN" altLang="en-US" sz="2800" dirty="0">
                <a:solidFill>
                  <a:srgbClr val="C00000"/>
                </a:solidFill>
              </a:rPr>
              <a:t>详见</a:t>
            </a:r>
            <a:r>
              <a:rPr lang="en-US" altLang="zh-CN" sz="2800" dirty="0" err="1">
                <a:solidFill>
                  <a:srgbClr val="C00000"/>
                </a:solidFill>
              </a:rPr>
              <a:t>demoGuiMenu.c</a:t>
            </a:r>
            <a:r>
              <a:rPr lang="zh-CN" altLang="en-US" sz="2800" dirty="0">
                <a:solidFill>
                  <a:srgbClr val="C00000"/>
                </a:solidFill>
              </a:rPr>
              <a:t>或</a:t>
            </a:r>
            <a:r>
              <a:rPr lang="en-US" altLang="zh-CN" sz="2800" dirty="0" err="1">
                <a:solidFill>
                  <a:srgbClr val="C00000"/>
                </a:solidFill>
              </a:rPr>
              <a:t>demoGuiALL.c</a:t>
            </a:r>
            <a:endParaRPr lang="en-US" altLang="zh-CN" sz="2800" dirty="0">
              <a:solidFill>
                <a:srgbClr val="C00000"/>
              </a:solidFill>
            </a:endParaRPr>
          </a:p>
        </p:txBody>
      </p:sp>
      <p:sp>
        <p:nvSpPr>
          <p:cNvPr id="6" name="矩形 5"/>
          <p:cNvSpPr/>
          <p:nvPr/>
        </p:nvSpPr>
        <p:spPr>
          <a:xfrm>
            <a:off x="6096000" y="1659285"/>
            <a:ext cx="5792972" cy="3539430"/>
          </a:xfrm>
          <a:prstGeom prst="rect">
            <a:avLst/>
          </a:prstGeom>
          <a:ln>
            <a:solidFill>
              <a:srgbClr val="FF0000"/>
            </a:solidFill>
          </a:ln>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show_more_buttons</a:t>
            </a:r>
            <a:r>
              <a:rPr lang="en-US" altLang="zh-CN" dirty="0">
                <a:solidFill>
                  <a:prstClr val="black"/>
                </a:solidFill>
                <a:latin typeface="新宋体" panose="02010609030101010101" pitchFamily="49" charset="-122"/>
                <a:ea typeface="新宋体" panose="02010609030101010101" pitchFamily="49" charset="-122"/>
              </a:rPr>
              <a:t> = 0;</a:t>
            </a:r>
          </a:p>
          <a:p>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prstClr val="black"/>
                </a:solidFill>
                <a:latin typeface="新宋体" panose="02010609030101010101" pitchFamily="49" charset="-122"/>
                <a:ea typeface="新宋体" panose="02010609030101010101" pitchFamily="49" charset="-122"/>
              </a:rPr>
              <a:t> * </a:t>
            </a:r>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a:solidFill>
                  <a:prstClr val="black"/>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"Tool"</a:t>
            </a:r>
            <a:r>
              <a:rPr lang="en-US" altLang="zh-CN" dirty="0">
                <a:solidFill>
                  <a:prstClr val="black"/>
                </a:solidFill>
                <a:latin typeface="新宋体" panose="02010609030101010101" pitchFamily="49" charset="-122"/>
                <a:ea typeface="新宋体" panose="02010609030101010101" pitchFamily="49" charset="-122"/>
              </a:rPr>
              <a:t>,</a:t>
            </a:r>
          </a:p>
          <a:p>
            <a:pPr lvl="2"/>
            <a:r>
              <a:rPr lang="en-US" altLang="zh-CN" dirty="0">
                <a:solidFill>
                  <a:srgbClr val="A31515"/>
                </a:solidFill>
                <a:latin typeface="新宋体" panose="02010609030101010101" pitchFamily="49" charset="-122"/>
                <a:ea typeface="新宋体" panose="02010609030101010101" pitchFamily="49" charset="-122"/>
              </a:rPr>
              <a:t>"Triangle"</a:t>
            </a:r>
            <a:r>
              <a:rPr lang="en-US" altLang="zh-CN" dirty="0">
                <a:solidFill>
                  <a:prstClr val="black"/>
                </a:solidFill>
                <a:latin typeface="新宋体" panose="02010609030101010101" pitchFamily="49" charset="-122"/>
                <a:ea typeface="新宋体" panose="02010609030101010101" pitchFamily="49" charset="-122"/>
              </a:rPr>
              <a:t>,</a:t>
            </a:r>
          </a:p>
          <a:p>
            <a:pPr lvl="2"/>
            <a:r>
              <a:rPr lang="en-US" altLang="zh-CN" dirty="0">
                <a:solidFill>
                  <a:srgbClr val="A31515"/>
                </a:solidFill>
                <a:latin typeface="新宋体" panose="02010609030101010101" pitchFamily="49" charset="-122"/>
                <a:ea typeface="新宋体" panose="02010609030101010101" pitchFamily="49" charset="-122"/>
              </a:rPr>
              <a:t>"Circle"</a:t>
            </a:r>
            <a:r>
              <a:rPr lang="en-US" altLang="zh-CN" dirty="0">
                <a:solidFill>
                  <a:prstClr val="black"/>
                </a:solidFill>
                <a:latin typeface="新宋体" panose="02010609030101010101" pitchFamily="49" charset="-122"/>
                <a:ea typeface="新宋体" panose="02010609030101010101" pitchFamily="49" charset="-122"/>
              </a:rPr>
              <a:t>,</a:t>
            </a:r>
          </a:p>
          <a:p>
            <a:pPr lvl="2"/>
            <a:r>
              <a:rPr lang="en-US" altLang="zh-CN" dirty="0">
                <a:solidFill>
                  <a:srgbClr val="A31515"/>
                </a:solidFill>
                <a:latin typeface="新宋体" panose="02010609030101010101" pitchFamily="49" charset="-122"/>
                <a:ea typeface="新宋体" panose="02010609030101010101" pitchFamily="49" charset="-122"/>
              </a:rPr>
              <a:t>"Stop Rotation | Ctrl-T"</a:t>
            </a:r>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srgbClr val="00B050"/>
                </a:solidFill>
                <a:latin typeface="新宋体" panose="02010609030101010101" pitchFamily="49" charset="-122"/>
                <a:ea typeface="新宋体" panose="02010609030101010101" pitchFamily="49" charset="-122"/>
              </a:rPr>
              <a:t>// </a:t>
            </a:r>
            <a:r>
              <a:rPr lang="zh-CN" altLang="en-US" dirty="0">
                <a:solidFill>
                  <a:srgbClr val="00B050"/>
                </a:solidFill>
                <a:latin typeface="新宋体" panose="02010609030101010101" pitchFamily="49" charset="-122"/>
                <a:ea typeface="新宋体" panose="02010609030101010101" pitchFamily="49" charset="-122"/>
              </a:rPr>
              <a:t>设置动态可变菜单标签</a:t>
            </a:r>
          </a:p>
          <a:p>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a:solidFill>
                  <a:prstClr val="black"/>
                </a:solidFill>
                <a:latin typeface="新宋体" panose="02010609030101010101" pitchFamily="49" charset="-122"/>
                <a:ea typeface="新宋体" panose="02010609030101010101" pitchFamily="49" charset="-122"/>
              </a:rPr>
              <a:t>[3] = </a:t>
            </a:r>
            <a:r>
              <a:rPr lang="en-US" altLang="zh-CN" dirty="0" err="1">
                <a:solidFill>
                  <a:prstClr val="black"/>
                </a:solidFill>
                <a:latin typeface="新宋体" panose="02010609030101010101" pitchFamily="49" charset="-122"/>
                <a:ea typeface="新宋体" panose="02010609030101010101" pitchFamily="49" charset="-122"/>
              </a:rPr>
              <a:t>enable_rotation</a:t>
            </a:r>
            <a:r>
              <a:rPr lang="en-US" altLang="zh-CN" dirty="0">
                <a:solidFill>
                  <a:prstClr val="black"/>
                </a:solidFill>
                <a:latin typeface="新宋体" panose="02010609030101010101" pitchFamily="49" charset="-122"/>
                <a:ea typeface="新宋体" panose="02010609030101010101" pitchFamily="49" charset="-122"/>
              </a:rPr>
              <a:t> ? </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"Stop Rotation  | Ctrl-T"</a:t>
            </a:r>
            <a:r>
              <a:rPr lang="en-US" altLang="zh-CN" dirty="0">
                <a:solidFill>
                  <a:prstClr val="black"/>
                </a:solidFill>
                <a:latin typeface="新宋体" panose="02010609030101010101" pitchFamily="49" charset="-122"/>
                <a:ea typeface="新宋体" panose="02010609030101010101" pitchFamily="49" charset="-122"/>
              </a:rPr>
              <a:t> : </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"Start Rotation | Ctrl-T"</a:t>
            </a:r>
            <a:r>
              <a:rPr lang="en-US" altLang="zh-CN" dirty="0">
                <a:solidFill>
                  <a:prstClr val="black"/>
                </a:solidFill>
                <a:latin typeface="新宋体" panose="02010609030101010101" pitchFamily="49" charset="-122"/>
                <a:ea typeface="新宋体" panose="02010609030101010101" pitchFamily="49" charset="-122"/>
              </a:rPr>
              <a:t>;</a:t>
            </a:r>
          </a:p>
          <a:p>
            <a:endParaRPr lang="en-US" altLang="zh-CN" dirty="0">
              <a:solidFill>
                <a:prstClr val="black"/>
              </a:solidFill>
              <a:latin typeface="新宋体" panose="02010609030101010101" pitchFamily="49" charset="-122"/>
              <a:ea typeface="新宋体" panose="02010609030101010101" pitchFamily="49" charset="-122"/>
            </a:endParaRPr>
          </a:p>
          <a:p>
            <a:r>
              <a:rPr lang="en-US" altLang="zh-CN" dirty="0">
                <a:solidFill>
                  <a:prstClr val="black"/>
                </a:solidFill>
                <a:latin typeface="新宋体" panose="02010609030101010101" pitchFamily="49" charset="-122"/>
                <a:ea typeface="新宋体" panose="02010609030101010101" pitchFamily="49" charset="-122"/>
              </a:rPr>
              <a:t>selection = </a:t>
            </a:r>
            <a:r>
              <a:rPr lang="en-US" altLang="zh-CN" dirty="0" err="1">
                <a:solidFill>
                  <a:prstClr val="black"/>
                </a:solidFill>
                <a:latin typeface="新宋体" panose="02010609030101010101" pitchFamily="49" charset="-122"/>
                <a:ea typeface="新宋体" panose="02010609030101010101" pitchFamily="49" charset="-122"/>
              </a:rPr>
              <a:t>menuList</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GenUIID</a:t>
            </a:r>
            <a:r>
              <a:rPr lang="en-US" altLang="zh-CN" dirty="0">
                <a:solidFill>
                  <a:prstClr val="black"/>
                </a:solidFill>
                <a:latin typeface="新宋体" panose="02010609030101010101" pitchFamily="49" charset="-122"/>
                <a:ea typeface="新宋体" panose="02010609030101010101" pitchFamily="49" charset="-122"/>
              </a:rPr>
              <a:t>(0), </a:t>
            </a:r>
            <a:r>
              <a:rPr lang="en-US" altLang="zh-CN" dirty="0" err="1">
                <a:solidFill>
                  <a:prstClr val="black"/>
                </a:solidFill>
                <a:latin typeface="新宋体" panose="02010609030101010101" pitchFamily="49" charset="-122"/>
                <a:ea typeface="新宋体" panose="02010609030101010101" pitchFamily="49" charset="-122"/>
              </a:rPr>
              <a:t>x+w</a:t>
            </a:r>
            <a:r>
              <a:rPr lang="en-US" altLang="zh-CN" dirty="0">
                <a:solidFill>
                  <a:prstClr val="black"/>
                </a:solidFill>
                <a:latin typeface="新宋体" panose="02010609030101010101" pitchFamily="49" charset="-122"/>
                <a:ea typeface="新宋体" panose="02010609030101010101" pitchFamily="49" charset="-122"/>
              </a:rPr>
              <a:t>, y, </a:t>
            </a:r>
            <a:r>
              <a:rPr lang="en-US" altLang="zh-CN" dirty="0" err="1">
                <a:solidFill>
                  <a:prstClr val="black"/>
                </a:solidFill>
                <a:latin typeface="新宋体" panose="02010609030101010101" pitchFamily="49" charset="-122"/>
                <a:ea typeface="新宋体" panose="02010609030101010101" pitchFamily="49" charset="-122"/>
              </a:rPr>
              <a:t>w,wlist,h</a:t>
            </a:r>
            <a:r>
              <a:rPr lang="en-US" altLang="zh-CN" dirty="0">
                <a:solidFill>
                  <a:prstClr val="black"/>
                </a:solidFill>
                <a:latin typeface="新宋体" panose="02010609030101010101" pitchFamily="49" charset="-122"/>
                <a:ea typeface="新宋体" panose="02010609030101010101" pitchFamily="49" charset="-122"/>
              </a:rPr>
              <a:t>,</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a:solidFill>
                  <a:prstClr val="black"/>
                </a:solidFill>
                <a:latin typeface="新宋体" panose="02010609030101010101" pitchFamily="49" charset="-122"/>
                <a:ea typeface="新宋体" panose="02010609030101010101" pitchFamily="49" charset="-122"/>
              </a:rPr>
              <a:t>)/ </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menuListTool</a:t>
            </a:r>
            <a:r>
              <a:rPr lang="en-US" altLang="zh-CN" dirty="0">
                <a:solidFill>
                  <a:prstClr val="black"/>
                </a:solidFill>
                <a:latin typeface="新宋体" panose="02010609030101010101" pitchFamily="49" charset="-122"/>
                <a:ea typeface="新宋体" panose="02010609030101010101" pitchFamily="49" charset="-122"/>
              </a:rPr>
              <a:t>[0]));</a:t>
            </a:r>
          </a:p>
          <a:p>
            <a:endParaRPr lang="en-US" altLang="zh-CN" dirty="0">
              <a:solidFill>
                <a:srgbClr val="0000FF"/>
              </a:solidFill>
              <a:latin typeface="新宋体" panose="02010609030101010101" pitchFamily="49" charset="-122"/>
              <a:ea typeface="新宋体" panose="02010609030101010101" pitchFamily="49" charset="-122"/>
            </a:endParaRPr>
          </a:p>
          <a:p>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prstClr val="black"/>
                </a:solidFill>
                <a:latin typeface="新宋体" panose="02010609030101010101" pitchFamily="49" charset="-122"/>
                <a:ea typeface="新宋体" panose="02010609030101010101" pitchFamily="49" charset="-122"/>
              </a:rPr>
              <a:t>( selection==3 )</a:t>
            </a:r>
          </a:p>
          <a:p>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enable_rotation</a:t>
            </a:r>
            <a:r>
              <a:rPr lang="en-US" altLang="zh-CN" dirty="0">
                <a:solidFill>
                  <a:prstClr val="black"/>
                </a:solidFill>
                <a:latin typeface="新宋体" panose="02010609030101010101" pitchFamily="49" charset="-122"/>
                <a:ea typeface="新宋体" panose="02010609030101010101" pitchFamily="49" charset="-122"/>
              </a:rPr>
              <a:t> = ! </a:t>
            </a:r>
            <a:r>
              <a:rPr lang="en-US" altLang="zh-CN" dirty="0" err="1">
                <a:solidFill>
                  <a:prstClr val="black"/>
                </a:solidFill>
                <a:latin typeface="新宋体" panose="02010609030101010101" pitchFamily="49" charset="-122"/>
                <a:ea typeface="新宋体" panose="02010609030101010101" pitchFamily="49" charset="-122"/>
              </a:rPr>
              <a:t>enable_rotation</a:t>
            </a:r>
            <a:r>
              <a:rPr lang="en-US" altLang="zh-CN" dirty="0">
                <a:solidFill>
                  <a:prstClr val="black"/>
                </a:solidFill>
                <a:latin typeface="新宋体" panose="02010609030101010101" pitchFamily="49" charset="-122"/>
                <a:ea typeface="新宋体" panose="02010609030101010101" pitchFamily="49" charset="-122"/>
              </a:rPr>
              <a:t>;</a:t>
            </a:r>
          </a:p>
        </p:txBody>
      </p:sp>
      <p:pic>
        <p:nvPicPr>
          <p:cNvPr id="10" name="图片 9"/>
          <p:cNvPicPr>
            <a:picLocks noChangeAspect="1"/>
          </p:cNvPicPr>
          <p:nvPr/>
        </p:nvPicPr>
        <p:blipFill>
          <a:blip/>
          <a:stretch>
            <a:fillRect/>
          </a:stretch>
        </p:blipFill>
        <p:spPr>
          <a:xfrm>
            <a:off x="3920932" y="2484582"/>
            <a:ext cx="1907381" cy="1495425"/>
          </a:xfrm>
          <a:prstGeom prst="rect">
            <a:avLst/>
          </a:prstGeom>
        </p:spPr>
      </p:pic>
      <p:pic>
        <p:nvPicPr>
          <p:cNvPr id="12" name="图片 11"/>
          <p:cNvPicPr>
            <a:picLocks noChangeAspect="1"/>
          </p:cNvPicPr>
          <p:nvPr/>
        </p:nvPicPr>
        <p:blipFill>
          <a:blip/>
          <a:stretch>
            <a:fillRect/>
          </a:stretch>
        </p:blipFill>
        <p:spPr>
          <a:xfrm>
            <a:off x="2097388" y="3256105"/>
            <a:ext cx="1878806" cy="1447800"/>
          </a:xfrm>
          <a:prstGeom prst="rect">
            <a:avLst/>
          </a:prstGeom>
        </p:spPr>
      </p:pic>
    </p:spTree>
    <p:extLst>
      <p:ext uri="{BB962C8B-B14F-4D97-AF65-F5344CB8AC3E}">
        <p14:creationId xmlns:p14="http://schemas.microsoft.com/office/powerpoint/2010/main" val="1299686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err="1"/>
              <a:t>menuList</a:t>
            </a:r>
            <a:r>
              <a:rPr lang="zh-CN" altLang="en-US" dirty="0"/>
              <a:t>控件  </a:t>
            </a:r>
            <a:r>
              <a:rPr lang="en-US" altLang="zh-CN" dirty="0"/>
              <a:t>- continued</a:t>
            </a:r>
            <a:endParaRPr lang="zh-CN" altLang="en-US" dirty="0"/>
          </a:p>
        </p:txBody>
      </p:sp>
      <p:sp>
        <p:nvSpPr>
          <p:cNvPr id="9" name="内容占位符 8"/>
          <p:cNvSpPr>
            <a:spLocks noGrp="1"/>
          </p:cNvSpPr>
          <p:nvPr>
            <p:ph idx="1"/>
          </p:nvPr>
        </p:nvSpPr>
        <p:spPr>
          <a:xfrm>
            <a:off x="335360" y="1825625"/>
            <a:ext cx="11521280" cy="4810306"/>
          </a:xfrm>
        </p:spPr>
        <p:txBody>
          <a:bodyPr>
            <a:normAutofit fontScale="92500" lnSpcReduction="20000"/>
          </a:bodyPr>
          <a:lstStyle/>
          <a:p>
            <a:r>
              <a:rPr lang="zh-CN" altLang="en-US" dirty="0"/>
              <a:t>菜单的快捷键</a:t>
            </a:r>
            <a:endParaRPr lang="en-US" altLang="zh-CN" dirty="0"/>
          </a:p>
          <a:p>
            <a:pPr lvl="1"/>
            <a:r>
              <a:rPr lang="zh-CN" altLang="en-US" dirty="0"/>
              <a:t>在标签结尾设置，例如</a:t>
            </a:r>
            <a:endParaRPr lang="en-US" altLang="zh-CN" dirty="0"/>
          </a:p>
          <a:p>
            <a:pPr marL="457200" lvl="1" indent="0">
              <a:buNone/>
            </a:pPr>
            <a:endParaRPr lang="en-US" altLang="zh-CN" dirty="0"/>
          </a:p>
          <a:p>
            <a:pPr marL="457200" lvl="1" indent="0">
              <a:buNone/>
            </a:pPr>
            <a:r>
              <a:rPr lang="zh-CN" altLang="en-US" dirty="0"/>
              <a:t>右侧菜单列表的选项“</a:t>
            </a:r>
            <a:r>
              <a:rPr lang="en-US" altLang="zh-CN" dirty="0"/>
              <a:t>Stop Rotation</a:t>
            </a:r>
            <a:r>
              <a:rPr lang="zh-CN" altLang="en-US" dirty="0"/>
              <a:t>”的快捷键是</a:t>
            </a:r>
            <a:endParaRPr lang="en-US" altLang="zh-CN" dirty="0"/>
          </a:p>
          <a:p>
            <a:pPr marL="457200" lvl="1" indent="0">
              <a:buNone/>
            </a:pPr>
            <a:r>
              <a:rPr lang="en-US" altLang="zh-CN" dirty="0"/>
              <a:t>       Ctrl-T (</a:t>
            </a:r>
            <a:r>
              <a:rPr lang="zh-CN" altLang="en-US" dirty="0"/>
              <a:t>同时按下</a:t>
            </a:r>
            <a:r>
              <a:rPr lang="en-US" altLang="zh-CN" dirty="0"/>
              <a:t>Control</a:t>
            </a:r>
            <a:r>
              <a:rPr lang="zh-CN" altLang="en-US" dirty="0"/>
              <a:t>键和字符键</a:t>
            </a:r>
            <a:r>
              <a:rPr lang="en-US" altLang="zh-CN" dirty="0"/>
              <a:t> t</a:t>
            </a:r>
          </a:p>
          <a:p>
            <a:pPr marL="457200" lvl="1" indent="0">
              <a:buNone/>
            </a:pPr>
            <a:r>
              <a:rPr lang="zh-CN" altLang="en-US" dirty="0"/>
              <a:t>那么 我们将</a:t>
            </a:r>
            <a:r>
              <a:rPr lang="en-US" altLang="zh-CN" dirty="0"/>
              <a:t>Ctrl-T</a:t>
            </a:r>
            <a:r>
              <a:rPr lang="zh-CN" altLang="en-US" dirty="0"/>
              <a:t>添加到标签的末尾</a:t>
            </a:r>
            <a:endParaRPr lang="en-US" altLang="zh-CN" dirty="0"/>
          </a:p>
          <a:p>
            <a:pPr lvl="1"/>
            <a:r>
              <a:rPr lang="en-US" altLang="zh-CN" dirty="0">
                <a:solidFill>
                  <a:srgbClr val="FF0000"/>
                </a:solidFill>
              </a:rPr>
              <a:t>	</a:t>
            </a:r>
            <a:r>
              <a:rPr lang="zh-CN" altLang="en-US" dirty="0">
                <a:solidFill>
                  <a:srgbClr val="FF0000"/>
                </a:solidFill>
              </a:rPr>
              <a:t>注意必须在末尾</a:t>
            </a:r>
            <a:endParaRPr lang="en-US" altLang="zh-CN" dirty="0">
              <a:solidFill>
                <a:srgbClr val="FF0000"/>
              </a:solidFill>
            </a:endParaRPr>
          </a:p>
          <a:p>
            <a:pPr lvl="1"/>
            <a:endParaRPr lang="en-US" altLang="zh-CN" dirty="0">
              <a:solidFill>
                <a:srgbClr val="FF0000"/>
              </a:solidFill>
            </a:endParaRPr>
          </a:p>
          <a:p>
            <a:pPr lvl="1"/>
            <a:endParaRPr lang="en-US" altLang="zh-CN" dirty="0">
              <a:solidFill>
                <a:srgbClr val="FF0000"/>
              </a:solidFill>
            </a:endParaRPr>
          </a:p>
          <a:p>
            <a:r>
              <a:rPr lang="zh-CN" altLang="en-US" dirty="0"/>
              <a:t>为了使用快捷键，还需要调用</a:t>
            </a:r>
            <a:r>
              <a:rPr lang="en-US" altLang="zh-CN" dirty="0" err="1"/>
              <a:t>simpleGUI</a:t>
            </a:r>
            <a:r>
              <a:rPr lang="zh-CN" altLang="en-US" dirty="0"/>
              <a:t>的</a:t>
            </a:r>
            <a:r>
              <a:rPr lang="en-US" altLang="zh-CN" dirty="0" err="1">
                <a:solidFill>
                  <a:srgbClr val="FF0000"/>
                </a:solidFill>
              </a:rPr>
              <a:t>getKeyboard</a:t>
            </a:r>
            <a:r>
              <a:rPr lang="zh-CN" altLang="en-US" dirty="0"/>
              <a:t>函数</a:t>
            </a:r>
            <a:endParaRPr lang="en-US" altLang="zh-CN" dirty="0"/>
          </a:p>
          <a:p>
            <a:pPr lvl="1"/>
            <a:r>
              <a:rPr lang="zh-CN" altLang="en-US" dirty="0"/>
              <a:t>具体见有关</a:t>
            </a:r>
            <a:r>
              <a:rPr lang="en-US" altLang="zh-CN" dirty="0"/>
              <a:t>textbox</a:t>
            </a:r>
            <a:r>
              <a:rPr lang="zh-CN" altLang="en-US" dirty="0"/>
              <a:t>的讲解</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6" name="矩形 5"/>
          <p:cNvSpPr/>
          <p:nvPr/>
        </p:nvSpPr>
        <p:spPr>
          <a:xfrm>
            <a:off x="7270816" y="3747100"/>
            <a:ext cx="4176464" cy="1477328"/>
          </a:xfrm>
          <a:prstGeom prst="rect">
            <a:avLst/>
          </a:prstGeom>
          <a:ln>
            <a:solidFill>
              <a:srgbClr val="FF0000"/>
            </a:solidFill>
          </a:ln>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show_more_buttons</a:t>
            </a:r>
            <a:r>
              <a:rPr lang="en-US" altLang="zh-CN" sz="1800" dirty="0">
                <a:solidFill>
                  <a:prstClr val="black"/>
                </a:solidFill>
                <a:latin typeface="新宋体" panose="02010609030101010101" pitchFamily="49" charset="-122"/>
                <a:ea typeface="新宋体" panose="02010609030101010101" pitchFamily="49" charset="-122"/>
              </a:rPr>
              <a:t> = 0;</a:t>
            </a:r>
          </a:p>
          <a:p>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 </a:t>
            </a:r>
            <a:r>
              <a:rPr lang="en-US" altLang="zh-CN" sz="1800" dirty="0" err="1">
                <a:solidFill>
                  <a:prstClr val="black"/>
                </a:solidFill>
                <a:latin typeface="新宋体" panose="02010609030101010101" pitchFamily="49" charset="-122"/>
                <a:ea typeface="新宋体" panose="02010609030101010101" pitchFamily="49" charset="-122"/>
              </a:rPr>
              <a:t>menuListTool</a:t>
            </a:r>
            <a:r>
              <a:rPr lang="en-US" altLang="zh-CN" sz="1800" dirty="0">
                <a:solidFill>
                  <a:prstClr val="black"/>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"Tool"</a:t>
            </a:r>
            <a:r>
              <a:rPr lang="en-US" altLang="zh-CN" sz="1800" dirty="0">
                <a:solidFill>
                  <a:prstClr val="black"/>
                </a:solidFill>
                <a:latin typeface="新宋体" panose="02010609030101010101" pitchFamily="49" charset="-122"/>
                <a:ea typeface="新宋体" panose="02010609030101010101" pitchFamily="49" charset="-122"/>
              </a:rPr>
              <a:t>,</a:t>
            </a:r>
          </a:p>
          <a:p>
            <a:pPr lvl="2"/>
            <a:r>
              <a:rPr lang="en-US" altLang="zh-CN" sz="1800" dirty="0">
                <a:solidFill>
                  <a:srgbClr val="A31515"/>
                </a:solidFill>
                <a:latin typeface="新宋体" panose="02010609030101010101" pitchFamily="49" charset="-122"/>
                <a:ea typeface="新宋体" panose="02010609030101010101" pitchFamily="49" charset="-122"/>
              </a:rPr>
              <a:t>"Triangle"</a:t>
            </a:r>
            <a:r>
              <a:rPr lang="en-US" altLang="zh-CN" sz="1800" dirty="0">
                <a:solidFill>
                  <a:prstClr val="black"/>
                </a:solidFill>
                <a:latin typeface="新宋体" panose="02010609030101010101" pitchFamily="49" charset="-122"/>
                <a:ea typeface="新宋体" panose="02010609030101010101" pitchFamily="49" charset="-122"/>
              </a:rPr>
              <a:t>,</a:t>
            </a:r>
          </a:p>
          <a:p>
            <a:pPr lvl="2"/>
            <a:r>
              <a:rPr lang="en-US" altLang="zh-CN" sz="1800" dirty="0">
                <a:solidFill>
                  <a:srgbClr val="A31515"/>
                </a:solidFill>
                <a:latin typeface="新宋体" panose="02010609030101010101" pitchFamily="49" charset="-122"/>
                <a:ea typeface="新宋体" panose="02010609030101010101" pitchFamily="49" charset="-122"/>
              </a:rPr>
              <a:t>"Circle"</a:t>
            </a:r>
            <a:r>
              <a:rPr lang="en-US" altLang="zh-CN" sz="1800" dirty="0">
                <a:solidFill>
                  <a:prstClr val="black"/>
                </a:solidFill>
                <a:latin typeface="新宋体" panose="02010609030101010101" pitchFamily="49" charset="-122"/>
                <a:ea typeface="新宋体" panose="02010609030101010101" pitchFamily="49" charset="-122"/>
              </a:rPr>
              <a:t>,</a:t>
            </a:r>
          </a:p>
          <a:p>
            <a:pPr lvl="2"/>
            <a:r>
              <a:rPr lang="en-US" altLang="zh-CN" sz="1800" dirty="0">
                <a:solidFill>
                  <a:srgbClr val="A31515"/>
                </a:solidFill>
                <a:latin typeface="新宋体" panose="02010609030101010101" pitchFamily="49" charset="-122"/>
                <a:ea typeface="新宋体" panose="02010609030101010101" pitchFamily="49" charset="-122"/>
              </a:rPr>
              <a:t>"Stop Rotation | Ctrl-T"</a:t>
            </a:r>
            <a:r>
              <a:rPr lang="en-US" altLang="zh-CN" sz="1800" dirty="0">
                <a:solidFill>
                  <a:prstClr val="black"/>
                </a:solidFill>
                <a:latin typeface="新宋体" panose="02010609030101010101" pitchFamily="49" charset="-122"/>
                <a:ea typeface="新宋体" panose="02010609030101010101" pitchFamily="49" charset="-122"/>
              </a:rPr>
              <a:t>};</a:t>
            </a:r>
          </a:p>
        </p:txBody>
      </p:sp>
      <p:pic>
        <p:nvPicPr>
          <p:cNvPr id="10" name="图片 9"/>
          <p:cNvPicPr>
            <a:picLocks noChangeAspect="1"/>
          </p:cNvPicPr>
          <p:nvPr/>
        </p:nvPicPr>
        <p:blipFill>
          <a:blip/>
          <a:stretch>
            <a:fillRect/>
          </a:stretch>
        </p:blipFill>
        <p:spPr>
          <a:xfrm>
            <a:off x="7248129" y="1340769"/>
            <a:ext cx="1907381" cy="1495425"/>
          </a:xfrm>
          <a:prstGeom prst="rect">
            <a:avLst/>
          </a:prstGeom>
        </p:spPr>
      </p:pic>
    </p:spTree>
    <p:extLst>
      <p:ext uri="{BB962C8B-B14F-4D97-AF65-F5344CB8AC3E}">
        <p14:creationId xmlns:p14="http://schemas.microsoft.com/office/powerpoint/2010/main" val="258462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84A2D-7009-EE47-BD76-D2E79D08E1A6}"/>
              </a:ext>
            </a:extLst>
          </p:cNvPr>
          <p:cNvSpPr>
            <a:spLocks noGrp="1"/>
          </p:cNvSpPr>
          <p:nvPr>
            <p:ph type="title"/>
          </p:nvPr>
        </p:nvSpPr>
        <p:spPr>
          <a:xfrm>
            <a:off x="609600" y="457200"/>
            <a:ext cx="10972800" cy="667544"/>
          </a:xfrm>
        </p:spPr>
        <p:txBody>
          <a:bodyPr/>
          <a:lstStyle/>
          <a:p>
            <a:r>
              <a:rPr kumimoji="1" lang="en-US" altLang="zh-CN" dirty="0"/>
              <a:t>1. </a:t>
            </a:r>
            <a:r>
              <a:rPr kumimoji="1" lang="zh-CN" altLang="en-US" dirty="0"/>
              <a:t>屏幕设置</a:t>
            </a:r>
            <a:r>
              <a:rPr kumimoji="1" lang="en-US" altLang="zh-CN" dirty="0"/>
              <a:t>:</a:t>
            </a:r>
            <a:r>
              <a:rPr kumimoji="1" lang="zh-CN" altLang="en-US" dirty="0"/>
              <a:t>屏幕显示模式与坐标系</a:t>
            </a:r>
          </a:p>
        </p:txBody>
      </p:sp>
      <p:sp>
        <p:nvSpPr>
          <p:cNvPr id="3" name="内容占位符 2">
            <a:extLst>
              <a:ext uri="{FF2B5EF4-FFF2-40B4-BE49-F238E27FC236}">
                <a16:creationId xmlns:a16="http://schemas.microsoft.com/office/drawing/2014/main" id="{ABE7ED1E-54CC-474B-9848-5F65241920F3}"/>
              </a:ext>
            </a:extLst>
          </p:cNvPr>
          <p:cNvSpPr>
            <a:spLocks noGrp="1"/>
          </p:cNvSpPr>
          <p:nvPr>
            <p:ph idx="1"/>
          </p:nvPr>
        </p:nvSpPr>
        <p:spPr>
          <a:xfrm>
            <a:off x="875" y="1124744"/>
            <a:ext cx="11822842" cy="3659726"/>
          </a:xfrm>
        </p:spPr>
        <p:txBody>
          <a:bodyPr/>
          <a:lstStyle/>
          <a:p>
            <a:pPr marL="456971" indent="-456971">
              <a:buFont typeface="Wingdings" panose="05000000000000000000" pitchFamily="2" charset="2"/>
              <a:buChar char="l"/>
            </a:pPr>
            <a:r>
              <a:rPr lang="en-US" altLang="zh-CN" sz="2799" dirty="0"/>
              <a:t>1. </a:t>
            </a:r>
            <a:r>
              <a:rPr lang="zh-CN" altLang="en-US" sz="2799" dirty="0"/>
              <a:t>文本模式与字符坐标系</a:t>
            </a:r>
            <a:endParaRPr lang="en-US" altLang="zh-CN" sz="2799" dirty="0"/>
          </a:p>
          <a:p>
            <a:pPr marL="913943" lvl="1" indent="-456971">
              <a:buFont typeface="Wingdings" panose="05000000000000000000" pitchFamily="2" charset="2"/>
              <a:buChar char="ü"/>
            </a:pPr>
            <a:r>
              <a:rPr lang="zh-CN" altLang="en-US" sz="2799" dirty="0"/>
              <a:t>在屏幕上只能显示字符的方式称为</a:t>
            </a:r>
            <a:r>
              <a:rPr lang="zh-CN" altLang="en-US" sz="2799" dirty="0">
                <a:solidFill>
                  <a:srgbClr val="0432FF"/>
                </a:solidFill>
              </a:rPr>
              <a:t>文本模式</a:t>
            </a:r>
            <a:r>
              <a:rPr lang="zh-CN" altLang="en-US" sz="2799" dirty="0"/>
              <a:t>。在文本模式下，屏幕上可以显示的最小单位是</a:t>
            </a:r>
            <a:r>
              <a:rPr lang="zh-CN" altLang="en-US" sz="2799" dirty="0">
                <a:solidFill>
                  <a:srgbClr val="0432FF"/>
                </a:solidFill>
              </a:rPr>
              <a:t>字符</a:t>
            </a:r>
            <a:r>
              <a:rPr lang="zh-CN" altLang="en-US" sz="2799" dirty="0"/>
              <a:t>；为了能在指定的位置上显示每个字符，</a:t>
            </a:r>
            <a:r>
              <a:rPr lang="en-US" altLang="zh-CN" sz="2799" dirty="0"/>
              <a:t>C</a:t>
            </a:r>
            <a:r>
              <a:rPr lang="zh-CN" altLang="en-US" sz="2799" dirty="0"/>
              <a:t>语言提供了</a:t>
            </a:r>
            <a:r>
              <a:rPr lang="zh-CN" altLang="en-US" sz="2799" dirty="0">
                <a:solidFill>
                  <a:srgbClr val="0432FF"/>
                </a:solidFill>
              </a:rPr>
              <a:t>字符坐标系</a:t>
            </a:r>
            <a:r>
              <a:rPr lang="zh-CN" altLang="en-US" sz="2799" dirty="0"/>
              <a:t>。</a:t>
            </a:r>
            <a:endParaRPr lang="en-US" altLang="zh-CN" sz="2799" dirty="0"/>
          </a:p>
          <a:p>
            <a:pPr marL="913943" lvl="1" indent="-456971">
              <a:buFont typeface="Wingdings" panose="05000000000000000000" pitchFamily="2" charset="2"/>
              <a:buChar char="ü"/>
            </a:pPr>
            <a:r>
              <a:rPr lang="zh-CN" altLang="en-US" sz="2799" dirty="0">
                <a:solidFill>
                  <a:srgbClr val="0432FF"/>
                </a:solidFill>
              </a:rPr>
              <a:t>字符坐标系</a:t>
            </a:r>
            <a:r>
              <a:rPr lang="zh-CN" altLang="en-US" sz="2799" dirty="0"/>
              <a:t>是以屏幕的左上角为坐标原点，水平方向为</a:t>
            </a:r>
            <a:r>
              <a:rPr lang="en-US" altLang="zh-CN" sz="2799" dirty="0"/>
              <a:t>X</a:t>
            </a:r>
            <a:r>
              <a:rPr lang="zh-CN" altLang="en-US" sz="2799" dirty="0"/>
              <a:t>轴，垂直方向为</a:t>
            </a:r>
            <a:r>
              <a:rPr lang="en-US" altLang="zh-CN" sz="2799" dirty="0"/>
              <a:t>Y</a:t>
            </a:r>
            <a:r>
              <a:rPr lang="zh-CN" altLang="en-US" sz="2799" dirty="0"/>
              <a:t>轴。</a:t>
            </a:r>
            <a:endParaRPr lang="en-US" altLang="zh-CN" sz="2799" dirty="0"/>
          </a:p>
          <a:p>
            <a:endParaRPr lang="zh-CN" altLang="en-US" sz="1399" dirty="0"/>
          </a:p>
          <a:p>
            <a:endParaRPr kumimoji="1" lang="zh-CN" altLang="en-US" dirty="0"/>
          </a:p>
        </p:txBody>
      </p:sp>
      <p:pic>
        <p:nvPicPr>
          <p:cNvPr id="4" name="图片 3">
            <a:extLst>
              <a:ext uri="{FF2B5EF4-FFF2-40B4-BE49-F238E27FC236}">
                <a16:creationId xmlns:a16="http://schemas.microsoft.com/office/drawing/2014/main" id="{35D066E9-EAF6-6242-B9C7-03ABCA97692A}"/>
              </a:ext>
            </a:extLst>
          </p:cNvPr>
          <p:cNvPicPr>
            <a:picLocks noChangeAspect="1"/>
          </p:cNvPicPr>
          <p:nvPr/>
        </p:nvPicPr>
        <p:blipFill>
          <a:blip/>
          <a:stretch>
            <a:fillRect/>
          </a:stretch>
        </p:blipFill>
        <p:spPr>
          <a:xfrm>
            <a:off x="3834117" y="3490371"/>
            <a:ext cx="5531358" cy="2878821"/>
          </a:xfrm>
          <a:prstGeom prst="rect">
            <a:avLst/>
          </a:prstGeom>
        </p:spPr>
      </p:pic>
      <p:sp>
        <p:nvSpPr>
          <p:cNvPr id="5" name="文本框 4">
            <a:extLst>
              <a:ext uri="{FF2B5EF4-FFF2-40B4-BE49-F238E27FC236}">
                <a16:creationId xmlns:a16="http://schemas.microsoft.com/office/drawing/2014/main" id="{AB4833EC-7378-F44B-B367-E0DCA6E12907}"/>
              </a:ext>
            </a:extLst>
          </p:cNvPr>
          <p:cNvSpPr txBox="1"/>
          <p:nvPr/>
        </p:nvSpPr>
        <p:spPr>
          <a:xfrm>
            <a:off x="1133145" y="4492082"/>
            <a:ext cx="1880688" cy="584775"/>
          </a:xfrm>
          <a:prstGeom prst="rect">
            <a:avLst/>
          </a:prstGeom>
          <a:noFill/>
        </p:spPr>
        <p:txBody>
          <a:bodyPr wrap="square" rtlCol="0">
            <a:spAutoFit/>
          </a:bodyPr>
          <a:lstStyle/>
          <a:p>
            <a:r>
              <a:rPr lang="zh-CN" altLang="en-US" sz="1600" dirty="0">
                <a:solidFill>
                  <a:srgbClr val="0432FF"/>
                </a:solidFill>
              </a:rPr>
              <a:t>表示字符位于屏幕的第</a:t>
            </a:r>
            <a:r>
              <a:rPr lang="en-US" altLang="zh-CN" sz="1600" dirty="0">
                <a:solidFill>
                  <a:srgbClr val="0432FF"/>
                </a:solidFill>
              </a:rPr>
              <a:t>8</a:t>
            </a:r>
            <a:r>
              <a:rPr lang="zh-CN" altLang="en-US" sz="1600" dirty="0">
                <a:solidFill>
                  <a:srgbClr val="0432FF"/>
                </a:solidFill>
              </a:rPr>
              <a:t>行第</a:t>
            </a:r>
            <a:r>
              <a:rPr lang="en-US" altLang="zh-CN" sz="1600" dirty="0">
                <a:solidFill>
                  <a:srgbClr val="0432FF"/>
                </a:solidFill>
              </a:rPr>
              <a:t>20</a:t>
            </a:r>
            <a:r>
              <a:rPr lang="zh-CN" altLang="en-US" sz="1600" dirty="0">
                <a:solidFill>
                  <a:srgbClr val="0432FF"/>
                </a:solidFill>
              </a:rPr>
              <a:t>列</a:t>
            </a:r>
          </a:p>
        </p:txBody>
      </p:sp>
      <p:cxnSp>
        <p:nvCxnSpPr>
          <p:cNvPr id="6" name="直接箭头连接符 7">
            <a:extLst>
              <a:ext uri="{FF2B5EF4-FFF2-40B4-BE49-F238E27FC236}">
                <a16:creationId xmlns:a16="http://schemas.microsoft.com/office/drawing/2014/main" id="{9C6C1D3F-5E2D-E24D-AB37-E7822A921F99}"/>
              </a:ext>
            </a:extLst>
          </p:cNvPr>
          <p:cNvCxnSpPr/>
          <p:nvPr/>
        </p:nvCxnSpPr>
        <p:spPr bwMode="auto">
          <a:xfrm>
            <a:off x="3042742" y="4846840"/>
            <a:ext cx="2549464" cy="6959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a:extLst>
              <a:ext uri="{FF2B5EF4-FFF2-40B4-BE49-F238E27FC236}">
                <a16:creationId xmlns:a16="http://schemas.microsoft.com/office/drawing/2014/main" id="{E8D682DF-DBA0-2A49-84F5-EB8AF32402DD}"/>
              </a:ext>
            </a:extLst>
          </p:cNvPr>
          <p:cNvSpPr txBox="1"/>
          <p:nvPr/>
        </p:nvSpPr>
        <p:spPr>
          <a:xfrm>
            <a:off x="609600" y="6446616"/>
            <a:ext cx="10870510" cy="338554"/>
          </a:xfrm>
          <a:prstGeom prst="rect">
            <a:avLst/>
          </a:prstGeom>
          <a:noFill/>
        </p:spPr>
        <p:txBody>
          <a:bodyPr wrap="square" rtlCol="0">
            <a:spAutoFit/>
          </a:bodyPr>
          <a:lstStyle/>
          <a:p>
            <a:r>
              <a:rPr lang="zh-CN" altLang="en-US" sz="1600" dirty="0"/>
              <a:t>注意：字符坐标系的原点为（</a:t>
            </a:r>
            <a:r>
              <a:rPr lang="en-US" altLang="zh-CN" sz="1600" dirty="0"/>
              <a:t>1</a:t>
            </a:r>
            <a:r>
              <a:rPr lang="zh-CN" altLang="en-US" sz="1600" dirty="0"/>
              <a:t>，</a:t>
            </a:r>
            <a:r>
              <a:rPr lang="en-US" altLang="zh-CN" sz="1600" dirty="0"/>
              <a:t>1</a:t>
            </a:r>
            <a:r>
              <a:rPr lang="zh-CN" altLang="en-US" sz="1600" dirty="0"/>
              <a:t>），水平方向分为若干列，垂直方向分为若干行，用一对坐标可以指定屏幕上一个位置。</a:t>
            </a:r>
          </a:p>
        </p:txBody>
      </p:sp>
    </p:spTree>
    <p:extLst>
      <p:ext uri="{BB962C8B-B14F-4D97-AF65-F5344CB8AC3E}">
        <p14:creationId xmlns:p14="http://schemas.microsoft.com/office/powerpoint/2010/main" val="1753142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a:t>textbox</a:t>
            </a:r>
            <a:r>
              <a:rPr lang="zh-CN" altLang="en-US" dirty="0"/>
              <a:t>控件，编辑字符串</a:t>
            </a:r>
          </a:p>
        </p:txBody>
      </p:sp>
      <p:sp>
        <p:nvSpPr>
          <p:cNvPr id="3" name="内容占位符 2"/>
          <p:cNvSpPr>
            <a:spLocks noGrp="1"/>
          </p:cNvSpPr>
          <p:nvPr>
            <p:ph idx="1"/>
          </p:nvPr>
        </p:nvSpPr>
        <p:spPr>
          <a:xfrm>
            <a:off x="479377" y="1825625"/>
            <a:ext cx="4824536" cy="4351338"/>
          </a:xfrm>
        </p:spPr>
        <p:txBody>
          <a:bodyPr>
            <a:normAutofit fontScale="92500" lnSpcReduction="20000"/>
          </a:bodyPr>
          <a:lstStyle/>
          <a:p>
            <a:r>
              <a:rPr lang="zh-CN" altLang="en-US" dirty="0"/>
              <a:t>首先记录鼠标和键盘输入</a:t>
            </a:r>
            <a:endParaRPr lang="en-US" altLang="zh-CN" dirty="0"/>
          </a:p>
          <a:p>
            <a:pPr lvl="1"/>
            <a:r>
              <a:rPr lang="zh-CN" altLang="en-US" dirty="0"/>
              <a:t>编写鼠标事件回调函数</a:t>
            </a:r>
            <a:endParaRPr lang="en-US" altLang="zh-CN" dirty="0"/>
          </a:p>
          <a:p>
            <a:pPr lvl="2"/>
            <a:r>
              <a:rPr lang="en-US" altLang="zh-CN" dirty="0" err="1">
                <a:solidFill>
                  <a:prstClr val="black"/>
                </a:solidFill>
                <a:latin typeface="新宋体" panose="02010609030101010101" pitchFamily="49" charset="-122"/>
                <a:ea typeface="新宋体" panose="02010609030101010101" pitchFamily="49" charset="-122"/>
              </a:rPr>
              <a:t>MouseEventProcess</a:t>
            </a:r>
            <a:endParaRPr lang="en-US" altLang="zh-CN" dirty="0">
              <a:solidFill>
                <a:prstClr val="black"/>
              </a:solidFill>
              <a:latin typeface="新宋体" panose="02010609030101010101" pitchFamily="49" charset="-122"/>
              <a:ea typeface="新宋体" panose="02010609030101010101" pitchFamily="49" charset="-122"/>
            </a:endParaRPr>
          </a:p>
          <a:p>
            <a:pPr lvl="2"/>
            <a:r>
              <a:rPr lang="zh-CN" altLang="en-US" dirty="0">
                <a:solidFill>
                  <a:prstClr val="black"/>
                </a:solidFill>
                <a:latin typeface="新宋体" panose="02010609030101010101" pitchFamily="49" charset="-122"/>
                <a:ea typeface="新宋体" panose="02010609030101010101" pitchFamily="49" charset="-122"/>
              </a:rPr>
              <a:t>调用 </a:t>
            </a:r>
            <a:r>
              <a:rPr lang="en-US" altLang="zh-CN" dirty="0" err="1">
                <a:solidFill>
                  <a:prstClr val="black"/>
                </a:solidFill>
                <a:latin typeface="新宋体" panose="02010609030101010101" pitchFamily="49" charset="-122"/>
                <a:ea typeface="新宋体" panose="02010609030101010101" pitchFamily="49" charset="-122"/>
              </a:rPr>
              <a:t>uiGetMouse</a:t>
            </a:r>
            <a:endParaRPr lang="en-US" altLang="zh-CN" dirty="0">
              <a:solidFill>
                <a:prstClr val="black"/>
              </a:solidFill>
              <a:latin typeface="新宋体" panose="02010609030101010101" pitchFamily="49" charset="-122"/>
              <a:ea typeface="新宋体" panose="02010609030101010101" pitchFamily="49" charset="-122"/>
            </a:endParaRPr>
          </a:p>
          <a:p>
            <a:pPr lvl="2"/>
            <a:endParaRPr lang="en-US" altLang="zh-CN" dirty="0">
              <a:solidFill>
                <a:prstClr val="black"/>
              </a:solidFill>
              <a:latin typeface="新宋体" panose="02010609030101010101" pitchFamily="49" charset="-122"/>
              <a:ea typeface="新宋体" panose="02010609030101010101" pitchFamily="49" charset="-122"/>
            </a:endParaRPr>
          </a:p>
          <a:p>
            <a:pPr lvl="1"/>
            <a:r>
              <a:rPr lang="zh-CN" altLang="en-US" dirty="0"/>
              <a:t>编写键盘事件回调函数</a:t>
            </a:r>
            <a:endParaRPr lang="en-US" altLang="zh-CN" dirty="0"/>
          </a:p>
          <a:p>
            <a:pPr lvl="2"/>
            <a:r>
              <a:rPr lang="en-US" altLang="zh-CN" dirty="0" err="1">
                <a:solidFill>
                  <a:prstClr val="black"/>
                </a:solidFill>
                <a:latin typeface="新宋体" panose="02010609030101010101" pitchFamily="49" charset="-122"/>
                <a:ea typeface="新宋体" panose="02010609030101010101" pitchFamily="49" charset="-122"/>
              </a:rPr>
              <a:t>KeyboardEventProcess</a:t>
            </a:r>
            <a:endParaRPr lang="en-US" altLang="zh-CN" dirty="0">
              <a:solidFill>
                <a:prstClr val="black"/>
              </a:solidFill>
              <a:latin typeface="新宋体" panose="02010609030101010101" pitchFamily="49" charset="-122"/>
              <a:ea typeface="新宋体" panose="02010609030101010101" pitchFamily="49" charset="-122"/>
            </a:endParaRPr>
          </a:p>
          <a:p>
            <a:pPr lvl="2"/>
            <a:r>
              <a:rPr lang="zh-CN" altLang="en-US" dirty="0">
                <a:solidFill>
                  <a:prstClr val="black"/>
                </a:solidFill>
                <a:latin typeface="新宋体" panose="02010609030101010101" pitchFamily="49" charset="-122"/>
                <a:ea typeface="新宋体" panose="02010609030101010101" pitchFamily="49" charset="-122"/>
              </a:rPr>
              <a:t>调用 </a:t>
            </a:r>
            <a:r>
              <a:rPr lang="en-US" altLang="zh-CN" dirty="0" err="1">
                <a:solidFill>
                  <a:prstClr val="black"/>
                </a:solidFill>
                <a:latin typeface="新宋体" panose="02010609030101010101" pitchFamily="49" charset="-122"/>
                <a:ea typeface="新宋体" panose="02010609030101010101" pitchFamily="49" charset="-122"/>
              </a:rPr>
              <a:t>uiGetKeyboard</a:t>
            </a:r>
            <a:endParaRPr lang="en-US" altLang="zh-CN" dirty="0">
              <a:solidFill>
                <a:prstClr val="black"/>
              </a:solidFill>
              <a:latin typeface="新宋体" panose="02010609030101010101" pitchFamily="49" charset="-122"/>
              <a:ea typeface="新宋体" panose="02010609030101010101" pitchFamily="49" charset="-122"/>
            </a:endParaRPr>
          </a:p>
          <a:p>
            <a:pPr lvl="2"/>
            <a:endParaRPr lang="en-US" altLang="zh-CN" dirty="0"/>
          </a:p>
          <a:p>
            <a:pPr lvl="1"/>
            <a:r>
              <a:rPr lang="zh-CN" altLang="en-US" dirty="0"/>
              <a:t>编写字符事件回调函数</a:t>
            </a:r>
            <a:endParaRPr lang="en-US" altLang="zh-CN" dirty="0"/>
          </a:p>
          <a:p>
            <a:pPr lvl="2"/>
            <a:r>
              <a:rPr lang="en-US" altLang="zh-CN" dirty="0" err="1">
                <a:solidFill>
                  <a:prstClr val="black"/>
                </a:solidFill>
                <a:latin typeface="新宋体" panose="02010609030101010101" pitchFamily="49" charset="-122"/>
                <a:ea typeface="新宋体" panose="02010609030101010101" pitchFamily="49" charset="-122"/>
              </a:rPr>
              <a:t>CharEventProcess</a:t>
            </a:r>
            <a:endParaRPr lang="en-US" altLang="zh-CN" dirty="0">
              <a:solidFill>
                <a:prstClr val="black"/>
              </a:solidFill>
              <a:latin typeface="新宋体" panose="02010609030101010101" pitchFamily="49" charset="-122"/>
              <a:ea typeface="新宋体" panose="02010609030101010101" pitchFamily="49" charset="-122"/>
            </a:endParaRPr>
          </a:p>
          <a:p>
            <a:pPr lvl="2"/>
            <a:r>
              <a:rPr lang="zh-CN" altLang="en-US" dirty="0">
                <a:solidFill>
                  <a:prstClr val="black"/>
                </a:solidFill>
                <a:latin typeface="新宋体" panose="02010609030101010101" pitchFamily="49" charset="-122"/>
                <a:ea typeface="新宋体" panose="02010609030101010101" pitchFamily="49" charset="-122"/>
              </a:rPr>
              <a:t>调用 </a:t>
            </a:r>
            <a:r>
              <a:rPr lang="en-US" altLang="zh-CN" dirty="0" err="1">
                <a:solidFill>
                  <a:prstClr val="black"/>
                </a:solidFill>
                <a:latin typeface="新宋体" panose="02010609030101010101" pitchFamily="49" charset="-122"/>
                <a:ea typeface="新宋体" panose="02010609030101010101" pitchFamily="49" charset="-122"/>
              </a:rPr>
              <a:t>uiGetChar</a:t>
            </a:r>
            <a:endParaRPr lang="en-US" altLang="zh-CN" dirty="0">
              <a:solidFill>
                <a:prstClr val="black"/>
              </a:solidFill>
              <a:latin typeface="新宋体" panose="02010609030101010101" pitchFamily="49" charset="-122"/>
              <a:ea typeface="新宋体" panose="02010609030101010101" pitchFamily="49" charset="-122"/>
            </a:endParaRPr>
          </a:p>
          <a:p>
            <a:pPr lvl="2"/>
            <a:endParaRPr lang="en-US" altLang="zh-CN" dirty="0"/>
          </a:p>
          <a:p>
            <a:endParaRPr lang="en-US" altLang="zh-CN" dirty="0"/>
          </a:p>
        </p:txBody>
      </p:sp>
      <p:sp>
        <p:nvSpPr>
          <p:cNvPr id="7" name="矩形 6"/>
          <p:cNvSpPr/>
          <p:nvPr/>
        </p:nvSpPr>
        <p:spPr>
          <a:xfrm>
            <a:off x="5651375" y="1471221"/>
            <a:ext cx="6061248" cy="5078313"/>
          </a:xfrm>
          <a:prstGeom prst="rect">
            <a:avLst/>
          </a:prstGeom>
          <a:ln>
            <a:solidFill>
              <a:srgbClr val="C00000"/>
            </a:solidFill>
          </a:ln>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CharEventProcess</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ch</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uiGetChar</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ch</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获取字符</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   display();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更新显示</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a:t>
            </a:r>
          </a:p>
          <a:p>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KeyboardEventProcess</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key,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event</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uiGetKeyboard</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key,</a:t>
            </a:r>
            <a:r>
              <a:rPr lang="en-US" altLang="zh-CN" sz="1800" dirty="0" err="1">
                <a:solidFill>
                  <a:srgbClr val="0000FF"/>
                </a:solidFill>
                <a:latin typeface="新宋体" panose="02010609030101010101" pitchFamily="49" charset="-122"/>
                <a:ea typeface="新宋体" panose="02010609030101010101" pitchFamily="49" charset="-122"/>
              </a:rPr>
              <a:t>event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获取键盘</a:t>
            </a:r>
            <a:r>
              <a:rPr lang="en-US" altLang="zh-CN" sz="1800" dirty="0">
                <a:solidFill>
                  <a:srgbClr val="008000"/>
                </a:solidFill>
                <a:latin typeface="新宋体" panose="02010609030101010101" pitchFamily="49" charset="-122"/>
                <a:ea typeface="新宋体" panose="02010609030101010101" pitchFamily="49" charset="-122"/>
              </a:rPr>
              <a:t>*/</a:t>
            </a:r>
            <a:endParaRPr lang="en-US" altLang="zh-CN"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   display();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更新显示</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a:t>
            </a:r>
          </a:p>
          <a:p>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MouseEventProcess</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x,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y, </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button,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event</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uiGetMouse</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x,y,button,</a:t>
            </a:r>
            <a:r>
              <a:rPr lang="en-US" altLang="zh-CN" sz="1800" dirty="0" err="1">
                <a:solidFill>
                  <a:srgbClr val="0000FF"/>
                </a:solidFill>
                <a:latin typeface="新宋体" panose="02010609030101010101" pitchFamily="49" charset="-122"/>
                <a:ea typeface="新宋体" panose="02010609030101010101" pitchFamily="49" charset="-122"/>
              </a:rPr>
              <a:t>event</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获取鼠标*</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   display();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更新显示</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prstClr val="black"/>
              </a:solidFill>
              <a:latin typeface="新宋体" panose="02010609030101010101" pitchFamily="49" charset="-122"/>
              <a:ea typeface="新宋体" panose="02010609030101010101" pitchFamily="49" charset="-122"/>
            </a:endParaRPr>
          </a:p>
          <a:p>
            <a:r>
              <a:rPr lang="en-US" altLang="zh-CN" sz="1800" dirty="0">
                <a:solidFill>
                  <a:prstClr val="black"/>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3424679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a:t>textbox</a:t>
            </a:r>
            <a:r>
              <a:rPr lang="zh-CN" altLang="en-US" dirty="0"/>
              <a:t>控件，编辑字符串 </a:t>
            </a:r>
            <a:r>
              <a:rPr lang="en-US" altLang="zh-CN" dirty="0"/>
              <a:t>- I</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display</a:t>
            </a:r>
            <a:r>
              <a:rPr lang="zh-CN" altLang="en-US" dirty="0"/>
              <a:t>函数中完成</a:t>
            </a:r>
            <a:r>
              <a:rPr lang="en-US" altLang="zh-CN" dirty="0"/>
              <a:t>textbox</a:t>
            </a:r>
            <a:r>
              <a:rPr lang="zh-CN" altLang="en-US" dirty="0"/>
              <a:t>控件的创建和编辑</a:t>
            </a:r>
            <a:endParaRPr lang="en-US" altLang="zh-CN" dirty="0"/>
          </a:p>
          <a:p>
            <a:endParaRPr lang="en-US" altLang="zh-CN" dirty="0"/>
          </a:p>
          <a:p>
            <a:pPr lvl="2"/>
            <a:endParaRPr lang="en-US" altLang="zh-CN" dirty="0"/>
          </a:p>
          <a:p>
            <a:endParaRPr lang="en-US" altLang="zh-CN" dirty="0"/>
          </a:p>
          <a:p>
            <a:r>
              <a:rPr lang="zh-CN" altLang="en-US" dirty="0"/>
              <a:t>运行效果：</a:t>
            </a:r>
            <a:endParaRPr lang="en-US" altLang="zh-CN" dirty="0"/>
          </a:p>
          <a:p>
            <a:r>
              <a:rPr lang="zh-CN" altLang="en-US" dirty="0"/>
              <a:t>如果由多个</a:t>
            </a:r>
            <a:r>
              <a:rPr lang="en-US" altLang="zh-CN" dirty="0"/>
              <a:t>textbox</a:t>
            </a:r>
            <a:r>
              <a:rPr lang="zh-CN" altLang="en-US" dirty="0"/>
              <a:t>，用户可以用</a:t>
            </a:r>
            <a:r>
              <a:rPr lang="en-US" altLang="zh-CN" dirty="0"/>
              <a:t>Tab</a:t>
            </a:r>
            <a:r>
              <a:rPr lang="zh-CN" altLang="en-US" dirty="0"/>
              <a:t>和</a:t>
            </a:r>
            <a:r>
              <a:rPr lang="en-US" altLang="zh-CN" dirty="0" err="1"/>
              <a:t>Shift+Tab</a:t>
            </a:r>
            <a:r>
              <a:rPr lang="zh-CN" altLang="en-US" dirty="0"/>
              <a:t>在他们之间轮转</a:t>
            </a:r>
            <a:endParaRPr lang="en-US" altLang="zh-CN" dirty="0"/>
          </a:p>
          <a:p>
            <a:r>
              <a:rPr lang="zh-CN" altLang="en-US" dirty="0"/>
              <a:t>还可以根据</a:t>
            </a:r>
            <a:r>
              <a:rPr lang="en-US" altLang="zh-CN" dirty="0"/>
              <a:t>textbox</a:t>
            </a:r>
            <a:r>
              <a:rPr lang="zh-CN" altLang="en-US" dirty="0"/>
              <a:t>返回值判断用户是否进行了编辑</a:t>
            </a:r>
            <a:endParaRPr lang="en-US" altLang="zh-CN" dirty="0"/>
          </a:p>
        </p:txBody>
      </p:sp>
      <p:sp>
        <p:nvSpPr>
          <p:cNvPr id="5" name="矩形 4"/>
          <p:cNvSpPr/>
          <p:nvPr/>
        </p:nvSpPr>
        <p:spPr>
          <a:xfrm>
            <a:off x="2360023" y="2368732"/>
            <a:ext cx="4813664" cy="738664"/>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str</a:t>
            </a:r>
            <a:r>
              <a:rPr lang="en-US" altLang="zh-CN" dirty="0">
                <a:solidFill>
                  <a:prstClr val="black"/>
                </a:solidFill>
                <a:latin typeface="新宋体" panose="02010609030101010101" pitchFamily="49" charset="-122"/>
                <a:ea typeface="新宋体" panose="02010609030101010101" pitchFamily="49" charset="-122"/>
              </a:rPr>
              <a:t>[80] = </a:t>
            </a:r>
            <a:r>
              <a:rPr lang="en-US" altLang="zh-CN" dirty="0">
                <a:solidFill>
                  <a:srgbClr val="A31515"/>
                </a:solidFill>
                <a:latin typeface="新宋体" panose="02010609030101010101" pitchFamily="49" charset="-122"/>
                <a:ea typeface="新宋体" panose="02010609030101010101" pitchFamily="49" charset="-122"/>
              </a:rPr>
              <a:t>"Click and Edit"</a:t>
            </a:r>
            <a:r>
              <a:rPr lang="en-US" altLang="zh-CN" dirty="0">
                <a:solidFill>
                  <a:prstClr val="black"/>
                </a:solidFill>
                <a:latin typeface="新宋体" panose="02010609030101010101" pitchFamily="49" charset="-122"/>
                <a:ea typeface="新宋体" panose="02010609030101010101" pitchFamily="49" charset="-122"/>
              </a:rPr>
              <a:t>;</a:t>
            </a:r>
          </a:p>
          <a:p>
            <a:endParaRPr lang="zh-CN" altLang="en-US" dirty="0">
              <a:solidFill>
                <a:prstClr val="black"/>
              </a:solidFill>
              <a:latin typeface="新宋体" panose="02010609030101010101" pitchFamily="49" charset="-122"/>
              <a:ea typeface="新宋体" panose="02010609030101010101" pitchFamily="49" charset="-122"/>
            </a:endParaRPr>
          </a:p>
          <a:p>
            <a:r>
              <a:rPr lang="en-US" altLang="zh-CN" dirty="0">
                <a:solidFill>
                  <a:prstClr val="black"/>
                </a:solidFill>
                <a:latin typeface="新宋体" panose="02010609030101010101" pitchFamily="49" charset="-122"/>
                <a:ea typeface="新宋体" panose="02010609030101010101" pitchFamily="49" charset="-122"/>
              </a:rPr>
              <a:t>textbox(</a:t>
            </a:r>
            <a:r>
              <a:rPr lang="en-US" altLang="zh-CN" dirty="0" err="1">
                <a:solidFill>
                  <a:prstClr val="black"/>
                </a:solidFill>
                <a:latin typeface="新宋体" panose="02010609030101010101" pitchFamily="49" charset="-122"/>
                <a:ea typeface="新宋体" panose="02010609030101010101" pitchFamily="49" charset="-122"/>
              </a:rPr>
              <a:t>GenUIID</a:t>
            </a:r>
            <a:r>
              <a:rPr lang="en-US" altLang="zh-CN" dirty="0">
                <a:solidFill>
                  <a:prstClr val="black"/>
                </a:solidFill>
                <a:latin typeface="新宋体" panose="02010609030101010101" pitchFamily="49" charset="-122"/>
                <a:ea typeface="新宋体" panose="02010609030101010101" pitchFamily="49" charset="-122"/>
              </a:rPr>
              <a:t>(0), x, y, w, h, </a:t>
            </a:r>
            <a:r>
              <a:rPr lang="en-US" altLang="zh-CN" dirty="0" err="1">
                <a:solidFill>
                  <a:prstClr val="black"/>
                </a:solidFill>
                <a:latin typeface="新宋体" panose="02010609030101010101" pitchFamily="49" charset="-122"/>
                <a:ea typeface="新宋体" panose="02010609030101010101" pitchFamily="49" charset="-122"/>
              </a:rPr>
              <a:t>str</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sizeof</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prstClr val="black"/>
                </a:solidFill>
                <a:latin typeface="新宋体" panose="02010609030101010101" pitchFamily="49" charset="-122"/>
                <a:ea typeface="新宋体" panose="02010609030101010101" pitchFamily="49" charset="-122"/>
              </a:rPr>
              <a:t>str</a:t>
            </a:r>
            <a:r>
              <a:rPr lang="en-US" altLang="zh-CN" dirty="0">
                <a:solidFill>
                  <a:prstClr val="black"/>
                </a:solidFill>
                <a:latin typeface="新宋体" panose="02010609030101010101" pitchFamily="49" charset="-122"/>
                <a:ea typeface="新宋体" panose="02010609030101010101" pitchFamily="49" charset="-122"/>
              </a:rPr>
              <a:t>));</a:t>
            </a:r>
          </a:p>
        </p:txBody>
      </p:sp>
      <p:pic>
        <p:nvPicPr>
          <p:cNvPr id="6" name="图片 5"/>
          <p:cNvPicPr>
            <a:picLocks noChangeAspect="1"/>
          </p:cNvPicPr>
          <p:nvPr/>
        </p:nvPicPr>
        <p:blipFill>
          <a:blip>
            <a:extLst>
              <a:ext uri="{28A0092B-C50C-407E-A947-70E740481C1C}">
                <a14:useLocalDpi xmlns:a14="http://schemas.microsoft.com/office/drawing/2010/main" val="0"/>
              </a:ext>
            </a:extLst>
          </a:blip>
          <a:stretch>
            <a:fillRect/>
          </a:stretch>
        </p:blipFill>
        <p:spPr>
          <a:xfrm>
            <a:off x="3862252" y="3580960"/>
            <a:ext cx="1583192" cy="647756"/>
          </a:xfrm>
          <a:prstGeom prst="rect">
            <a:avLst/>
          </a:prstGeom>
        </p:spPr>
      </p:pic>
    </p:spTree>
    <p:extLst>
      <p:ext uri="{BB962C8B-B14F-4D97-AF65-F5344CB8AC3E}">
        <p14:creationId xmlns:p14="http://schemas.microsoft.com/office/powerpoint/2010/main" val="179815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a:t>textbox</a:t>
            </a:r>
            <a:r>
              <a:rPr lang="zh-CN" altLang="en-US" dirty="0"/>
              <a:t>控件，编辑字符串 </a:t>
            </a:r>
            <a:r>
              <a:rPr lang="en-US" altLang="zh-CN" dirty="0"/>
              <a:t>- II</a:t>
            </a:r>
            <a:endParaRPr lang="zh-CN" altLang="en-US" dirty="0"/>
          </a:p>
        </p:txBody>
      </p:sp>
      <p:sp>
        <p:nvSpPr>
          <p:cNvPr id="3" name="内容占位符 2"/>
          <p:cNvSpPr>
            <a:spLocks noGrp="1"/>
          </p:cNvSpPr>
          <p:nvPr>
            <p:ph idx="1"/>
          </p:nvPr>
        </p:nvSpPr>
        <p:spPr/>
        <p:txBody>
          <a:bodyPr>
            <a:normAutofit/>
          </a:bodyPr>
          <a:lstStyle/>
          <a:p>
            <a:r>
              <a:rPr lang="zh-CN" altLang="en-US" dirty="0"/>
              <a:t>在</a:t>
            </a:r>
            <a:r>
              <a:rPr lang="en-US" altLang="zh-CN" dirty="0"/>
              <a:t>display</a:t>
            </a:r>
            <a:r>
              <a:rPr lang="zh-CN" altLang="en-US" dirty="0"/>
              <a:t>函数中完成</a:t>
            </a:r>
            <a:r>
              <a:rPr lang="en-US" altLang="zh-CN" dirty="0"/>
              <a:t>textbox</a:t>
            </a:r>
            <a:r>
              <a:rPr lang="zh-CN" altLang="en-US" dirty="0"/>
              <a:t>控件的创建和编辑</a:t>
            </a:r>
            <a:endParaRPr lang="en-US" altLang="zh-CN" dirty="0"/>
          </a:p>
          <a:p>
            <a:endParaRPr lang="en-US" altLang="zh-CN" dirty="0"/>
          </a:p>
          <a:p>
            <a:pPr lvl="2"/>
            <a:endParaRPr lang="en-US" altLang="zh-CN" dirty="0"/>
          </a:p>
          <a:p>
            <a:endParaRPr lang="en-US" altLang="zh-CN" dirty="0"/>
          </a:p>
        </p:txBody>
      </p:sp>
      <p:sp>
        <p:nvSpPr>
          <p:cNvPr id="4" name="矩形 3"/>
          <p:cNvSpPr/>
          <p:nvPr/>
        </p:nvSpPr>
        <p:spPr>
          <a:xfrm>
            <a:off x="609600" y="2901802"/>
            <a:ext cx="10814991" cy="3693319"/>
          </a:xfrm>
          <a:prstGeom prst="rect">
            <a:avLst/>
          </a:prstGeom>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firstName</a:t>
            </a:r>
            <a:r>
              <a:rPr lang="en-US" altLang="zh-CN" sz="1800" dirty="0">
                <a:solidFill>
                  <a:prstClr val="black"/>
                </a:solidFill>
                <a:latin typeface="新宋体" panose="02010609030101010101" pitchFamily="49" charset="-122"/>
                <a:ea typeface="新宋体" panose="02010609030101010101" pitchFamily="49" charset="-122"/>
              </a:rPr>
              <a:t>[80] = </a:t>
            </a:r>
            <a:r>
              <a:rPr lang="en-US" altLang="zh-CN" sz="1800" dirty="0">
                <a:solidFill>
                  <a:srgbClr val="A31515"/>
                </a:solidFill>
                <a:latin typeface="新宋体" panose="02010609030101010101" pitchFamily="49" charset="-122"/>
                <a:ea typeface="新宋体" panose="02010609030101010101" pitchFamily="49" charset="-122"/>
              </a:rPr>
              <a:t>"Xinguo"</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lastName</a:t>
            </a:r>
            <a:r>
              <a:rPr lang="en-US" altLang="zh-CN" sz="1800" dirty="0">
                <a:solidFill>
                  <a:prstClr val="black"/>
                </a:solidFill>
                <a:latin typeface="新宋体" panose="02010609030101010101" pitchFamily="49" charset="-122"/>
                <a:ea typeface="新宋体" panose="02010609030101010101" pitchFamily="49" charset="-122"/>
              </a:rPr>
              <a:t>[80] = </a:t>
            </a:r>
            <a:r>
              <a:rPr lang="en-US" altLang="zh-CN" sz="1800" dirty="0">
                <a:solidFill>
                  <a:srgbClr val="A31515"/>
                </a:solidFill>
                <a:latin typeface="新宋体" panose="02010609030101010101" pitchFamily="49" charset="-122"/>
                <a:ea typeface="新宋体" panose="02010609030101010101" pitchFamily="49" charset="-122"/>
              </a:rPr>
              <a:t>"Liu"</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static</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prstClr val="black"/>
                </a:solidFill>
                <a:latin typeface="新宋体" panose="02010609030101010101" pitchFamily="49" charset="-122"/>
                <a:ea typeface="新宋体" panose="02010609030101010101" pitchFamily="49" charset="-122"/>
              </a:rPr>
              <a:t> results[256] =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prstClr val="black"/>
                </a:solidFill>
                <a:latin typeface="新宋体" panose="02010609030101010101" pitchFamily="49" charset="-122"/>
                <a:ea typeface="新宋体" panose="02010609030101010101" pitchFamily="49" charset="-122"/>
              </a:rPr>
              <a:t>;</a:t>
            </a:r>
          </a:p>
          <a:p>
            <a:endParaRPr lang="en-US" altLang="zh-CN" sz="1800" dirty="0">
              <a:solidFill>
                <a:srgbClr val="0000FF"/>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prstClr val="black"/>
                </a:solidFill>
                <a:latin typeface="新宋体" panose="02010609030101010101" pitchFamily="49" charset="-122"/>
                <a:ea typeface="新宋体" panose="02010609030101010101" pitchFamily="49" charset="-122"/>
              </a:rPr>
              <a:t>( textbox(</a:t>
            </a:r>
            <a:r>
              <a:rPr lang="en-US" altLang="zh-CN" sz="1800" dirty="0" err="1">
                <a:solidFill>
                  <a:prstClr val="black"/>
                </a:solidFill>
                <a:latin typeface="新宋体" panose="02010609030101010101" pitchFamily="49" charset="-122"/>
                <a:ea typeface="新宋体" panose="02010609030101010101" pitchFamily="49" charset="-122"/>
              </a:rPr>
              <a:t>GenUIID</a:t>
            </a:r>
            <a:r>
              <a:rPr lang="en-US" altLang="zh-CN" sz="1800" dirty="0">
                <a:solidFill>
                  <a:prstClr val="black"/>
                </a:solidFill>
                <a:latin typeface="新宋体" panose="02010609030101010101" pitchFamily="49" charset="-122"/>
                <a:ea typeface="新宋体" panose="02010609030101010101" pitchFamily="49" charset="-122"/>
              </a:rPr>
              <a:t>(0), x+20, y, w, h, </a:t>
            </a:r>
            <a:r>
              <a:rPr lang="en-US" altLang="zh-CN" sz="1800" dirty="0" err="1">
                <a:solidFill>
                  <a:prstClr val="black"/>
                </a:solidFill>
                <a:latin typeface="新宋体" panose="02010609030101010101" pitchFamily="49" charset="-122"/>
                <a:ea typeface="新宋体" panose="02010609030101010101" pitchFamily="49" charset="-122"/>
              </a:rPr>
              <a:t>firstName</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firstName</a:t>
            </a:r>
            <a:r>
              <a:rPr lang="en-US" altLang="zh-CN" sz="1800" dirty="0">
                <a:solidFill>
                  <a:prstClr val="black"/>
                </a:solidFill>
                <a:latin typeface="新宋体" panose="02010609030101010101" pitchFamily="49" charset="-122"/>
                <a:ea typeface="新宋体" panose="02010609030101010101" pitchFamily="49" charset="-122"/>
              </a:rPr>
              <a:t>)) )</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sprintf</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results,</a:t>
            </a:r>
            <a:r>
              <a:rPr lang="en-US" altLang="zh-CN" sz="1800" dirty="0" err="1">
                <a:solidFill>
                  <a:srgbClr val="A31515"/>
                </a:solidFill>
                <a:latin typeface="新宋体" panose="02010609030101010101" pitchFamily="49" charset="-122"/>
                <a:ea typeface="新宋体" panose="02010609030101010101" pitchFamily="49" charset="-122"/>
              </a:rPr>
              <a:t>"%Text</a:t>
            </a:r>
            <a:r>
              <a:rPr lang="en-US" altLang="zh-CN" sz="1800" dirty="0">
                <a:solidFill>
                  <a:srgbClr val="A31515"/>
                </a:solidFill>
                <a:latin typeface="新宋体" panose="02010609030101010101" pitchFamily="49" charset="-122"/>
                <a:ea typeface="新宋体" panose="02010609030101010101" pitchFamily="49" charset="-122"/>
              </a:rPr>
              <a:t> edit result is: %s+%s"</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firstName,lastName</a:t>
            </a:r>
            <a:r>
              <a:rPr lang="en-US" altLang="zh-CN" sz="1800" dirty="0">
                <a:solidFill>
                  <a:prstClr val="black"/>
                </a:solidFill>
                <a:latin typeface="新宋体" panose="02010609030101010101" pitchFamily="49" charset="-122"/>
                <a:ea typeface="新宋体" panose="02010609030101010101" pitchFamily="49" charset="-122"/>
              </a:rPr>
              <a:t>);</a:t>
            </a:r>
          </a:p>
          <a:p>
            <a:endParaRPr lang="en-US" altLang="zh-CN" sz="1800" dirty="0">
              <a:solidFill>
                <a:srgbClr val="0000FF"/>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prstClr val="black"/>
                </a:solidFill>
                <a:latin typeface="新宋体" panose="02010609030101010101" pitchFamily="49" charset="-122"/>
                <a:ea typeface="新宋体" panose="02010609030101010101" pitchFamily="49" charset="-122"/>
              </a:rPr>
              <a:t>( textbox(</a:t>
            </a:r>
            <a:r>
              <a:rPr lang="en-US" altLang="zh-CN" sz="1800" dirty="0" err="1">
                <a:solidFill>
                  <a:prstClr val="black"/>
                </a:solidFill>
                <a:latin typeface="新宋体" panose="02010609030101010101" pitchFamily="49" charset="-122"/>
                <a:ea typeface="新宋体" panose="02010609030101010101" pitchFamily="49" charset="-122"/>
              </a:rPr>
              <a:t>GenUIID</a:t>
            </a:r>
            <a:r>
              <a:rPr lang="en-US" altLang="zh-CN" sz="1800" dirty="0">
                <a:solidFill>
                  <a:prstClr val="black"/>
                </a:solidFill>
                <a:latin typeface="新宋体" panose="02010609030101010101" pitchFamily="49" charset="-122"/>
                <a:ea typeface="新宋体" panose="02010609030101010101" pitchFamily="49" charset="-122"/>
              </a:rPr>
              <a:t>(0), x+20+5+w, y, 30, h, </a:t>
            </a:r>
            <a:r>
              <a:rPr lang="en-US" altLang="zh-CN" sz="1800" dirty="0" err="1">
                <a:solidFill>
                  <a:prstClr val="black"/>
                </a:solidFill>
                <a:latin typeface="新宋体" panose="02010609030101010101" pitchFamily="49" charset="-122"/>
                <a:ea typeface="新宋体" panose="02010609030101010101" pitchFamily="49" charset="-122"/>
              </a:rPr>
              <a:t>lastName</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sizeof</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lastName</a:t>
            </a:r>
            <a:r>
              <a:rPr lang="en-US" altLang="zh-CN" sz="1800" dirty="0">
                <a:solidFill>
                  <a:prstClr val="black"/>
                </a:solidFill>
                <a:latin typeface="新宋体" panose="02010609030101010101" pitchFamily="49" charset="-122"/>
                <a:ea typeface="新宋体" panose="02010609030101010101" pitchFamily="49" charset="-122"/>
              </a:rPr>
              <a:t>)) )</a:t>
            </a:r>
          </a:p>
          <a:p>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sprintf</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err="1">
                <a:solidFill>
                  <a:prstClr val="black"/>
                </a:solidFill>
                <a:latin typeface="新宋体" panose="02010609030101010101" pitchFamily="49" charset="-122"/>
                <a:ea typeface="新宋体" panose="02010609030101010101" pitchFamily="49" charset="-122"/>
              </a:rPr>
              <a:t>results,</a:t>
            </a:r>
            <a:r>
              <a:rPr lang="en-US" altLang="zh-CN" sz="1800" dirty="0" err="1">
                <a:solidFill>
                  <a:srgbClr val="A31515"/>
                </a:solidFill>
                <a:latin typeface="新宋体" panose="02010609030101010101" pitchFamily="49" charset="-122"/>
                <a:ea typeface="新宋体" panose="02010609030101010101" pitchFamily="49" charset="-122"/>
              </a:rPr>
              <a:t>"%Text</a:t>
            </a:r>
            <a:r>
              <a:rPr lang="en-US" altLang="zh-CN" sz="1800" dirty="0">
                <a:solidFill>
                  <a:srgbClr val="A31515"/>
                </a:solidFill>
                <a:latin typeface="新宋体" panose="02010609030101010101" pitchFamily="49" charset="-122"/>
                <a:ea typeface="新宋体" panose="02010609030101010101" pitchFamily="49" charset="-122"/>
              </a:rPr>
              <a:t> edit result is: %s+%s"</a:t>
            </a:r>
            <a:r>
              <a:rPr lang="en-US" altLang="zh-CN" sz="1800" dirty="0">
                <a:solidFill>
                  <a:prstClr val="black"/>
                </a:solidFill>
                <a:latin typeface="新宋体" panose="02010609030101010101" pitchFamily="49" charset="-122"/>
                <a:ea typeface="新宋体" panose="02010609030101010101" pitchFamily="49" charset="-122"/>
              </a:rPr>
              <a:t>, </a:t>
            </a:r>
            <a:r>
              <a:rPr lang="en-US" altLang="zh-CN" sz="1800" dirty="0" err="1">
                <a:solidFill>
                  <a:prstClr val="black"/>
                </a:solidFill>
                <a:latin typeface="新宋体" panose="02010609030101010101" pitchFamily="49" charset="-122"/>
                <a:ea typeface="新宋体" panose="02010609030101010101" pitchFamily="49" charset="-122"/>
              </a:rPr>
              <a:t>firstName,lastName</a:t>
            </a:r>
            <a:r>
              <a:rPr lang="en-US" altLang="zh-CN" sz="1800" dirty="0">
                <a:solidFill>
                  <a:prstClr val="black"/>
                </a:solidFill>
                <a:latin typeface="新宋体" panose="02010609030101010101" pitchFamily="49" charset="-122"/>
                <a:ea typeface="新宋体" panose="02010609030101010101" pitchFamily="49" charset="-122"/>
              </a:rPr>
              <a:t>);</a:t>
            </a:r>
          </a:p>
          <a:p>
            <a:endParaRPr lang="en-US" altLang="zh-CN" sz="1800" dirty="0">
              <a:solidFill>
                <a:prstClr val="black"/>
              </a:solidFill>
              <a:latin typeface="新宋体" panose="02010609030101010101" pitchFamily="49" charset="-122"/>
              <a:ea typeface="新宋体" panose="02010609030101010101" pitchFamily="49" charset="-122"/>
            </a:endParaRPr>
          </a:p>
          <a:p>
            <a:r>
              <a:rPr lang="en-US" altLang="zh-CN" sz="1800" dirty="0" err="1">
                <a:solidFill>
                  <a:prstClr val="black"/>
                </a:solidFill>
                <a:latin typeface="新宋体" panose="02010609030101010101" pitchFamily="49" charset="-122"/>
                <a:ea typeface="新宋体" panose="02010609030101010101" pitchFamily="49" charset="-122"/>
              </a:rPr>
              <a:t>SetPenColor</a:t>
            </a:r>
            <a:r>
              <a:rPr lang="en-US" altLang="zh-CN" sz="1800" dirty="0">
                <a:solidFill>
                  <a:prstClr val="black"/>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"Red"</a:t>
            </a:r>
            <a:r>
              <a:rPr lang="en-US" altLang="zh-CN" sz="1800" dirty="0">
                <a:solidFill>
                  <a:prstClr val="black"/>
                </a:solidFill>
                <a:latin typeface="新宋体" panose="02010609030101010101" pitchFamily="49" charset="-122"/>
                <a:ea typeface="新宋体" panose="02010609030101010101" pitchFamily="49" charset="-122"/>
              </a:rPr>
              <a:t>);</a:t>
            </a:r>
          </a:p>
          <a:p>
            <a:r>
              <a:rPr lang="en-US" altLang="zh-CN" sz="1800" dirty="0" err="1">
                <a:solidFill>
                  <a:prstClr val="black"/>
                </a:solidFill>
                <a:latin typeface="新宋体" panose="02010609030101010101" pitchFamily="49" charset="-122"/>
                <a:ea typeface="新宋体" panose="02010609030101010101" pitchFamily="49" charset="-122"/>
              </a:rPr>
              <a:t>drawLabel</a:t>
            </a:r>
            <a:r>
              <a:rPr lang="en-US" altLang="zh-CN" sz="1800" dirty="0">
                <a:solidFill>
                  <a:prstClr val="black"/>
                </a:solidFill>
                <a:latin typeface="新宋体" panose="02010609030101010101" pitchFamily="49" charset="-122"/>
                <a:ea typeface="新宋体" panose="02010609030101010101" pitchFamily="49" charset="-122"/>
              </a:rPr>
              <a:t>(x,y-20, results); // </a:t>
            </a:r>
            <a:r>
              <a:rPr lang="zh-CN" altLang="en-US" sz="1800" dirty="0">
                <a:solidFill>
                  <a:prstClr val="black"/>
                </a:solidFill>
                <a:latin typeface="新宋体" panose="02010609030101010101" pitchFamily="49" charset="-122"/>
                <a:ea typeface="新宋体" panose="02010609030101010101" pitchFamily="49" charset="-122"/>
              </a:rPr>
              <a:t>显示结果</a:t>
            </a:r>
            <a:endParaRPr lang="en-US" altLang="zh-CN" sz="1800" dirty="0">
              <a:solidFill>
                <a:prstClr val="black"/>
              </a:solidFill>
              <a:latin typeface="新宋体" panose="02010609030101010101" pitchFamily="49" charset="-122"/>
              <a:ea typeface="新宋体" panose="02010609030101010101" pitchFamily="49" charset="-122"/>
            </a:endParaRPr>
          </a:p>
          <a:p>
            <a:endParaRPr lang="zh-CN" altLang="en-US" sz="1800" dirty="0">
              <a:solidFill>
                <a:prstClr val="black"/>
              </a:solidFill>
              <a:latin typeface="新宋体" panose="02010609030101010101" pitchFamily="49" charset="-122"/>
              <a:ea typeface="新宋体" panose="02010609030101010101" pitchFamily="49" charset="-122"/>
            </a:endParaRPr>
          </a:p>
        </p:txBody>
      </p:sp>
      <p:pic>
        <p:nvPicPr>
          <p:cNvPr id="5" name="图片 4"/>
          <p:cNvPicPr>
            <a:picLocks noChangeAspect="1"/>
          </p:cNvPicPr>
          <p:nvPr/>
        </p:nvPicPr>
        <p:blipFill>
          <a:blip/>
          <a:stretch>
            <a:fillRect/>
          </a:stretch>
        </p:blipFill>
        <p:spPr>
          <a:xfrm>
            <a:off x="7824193" y="2708921"/>
            <a:ext cx="1814513" cy="847725"/>
          </a:xfrm>
          <a:prstGeom prst="rect">
            <a:avLst/>
          </a:prstGeom>
        </p:spPr>
      </p:pic>
    </p:spTree>
    <p:extLst>
      <p:ext uri="{BB962C8B-B14F-4D97-AF65-F5344CB8AC3E}">
        <p14:creationId xmlns:p14="http://schemas.microsoft.com/office/powerpoint/2010/main" val="2864225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simpleGUI</a:t>
            </a:r>
            <a:r>
              <a:rPr lang="zh-CN" altLang="en-US"/>
              <a:t>控件的颜色设置</a:t>
            </a:r>
            <a:endParaRPr lang="zh-CN" altLang="en-US" dirty="0"/>
          </a:p>
        </p:txBody>
      </p:sp>
      <p:sp>
        <p:nvSpPr>
          <p:cNvPr id="3" name="内容占位符 2"/>
          <p:cNvSpPr>
            <a:spLocks noGrp="1"/>
          </p:cNvSpPr>
          <p:nvPr>
            <p:ph idx="1"/>
          </p:nvPr>
        </p:nvSpPr>
        <p:spPr/>
        <p:txBody>
          <a:bodyPr/>
          <a:lstStyle/>
          <a:p>
            <a:r>
              <a:rPr lang="zh-CN" altLang="en-US" dirty="0"/>
              <a:t>调用下面的函数，使用预定义的颜色组合</a:t>
            </a:r>
            <a:endParaRPr lang="en-US" altLang="zh-CN" dirty="0"/>
          </a:p>
          <a:p>
            <a:endParaRPr lang="en-US" altLang="zh-CN" dirty="0"/>
          </a:p>
          <a:p>
            <a:endParaRPr lang="en-US" altLang="zh-CN" dirty="0"/>
          </a:p>
          <a:p>
            <a:endParaRPr lang="en-US" altLang="zh-CN" dirty="0"/>
          </a:p>
          <a:p>
            <a:r>
              <a:rPr lang="zh-CN" altLang="en-US" dirty="0"/>
              <a:t>函数</a:t>
            </a:r>
            <a:r>
              <a:rPr lang="en-US" altLang="zh-CN" dirty="0" err="1"/>
              <a:t>usePredefinedColors</a:t>
            </a:r>
            <a:r>
              <a:rPr lang="zh-CN" altLang="en-US" dirty="0"/>
              <a:t>会对</a:t>
            </a:r>
            <a:r>
              <a:rPr lang="en-US" altLang="zh-CN" dirty="0"/>
              <a:t>button/menu/textbox</a:t>
            </a:r>
            <a:r>
              <a:rPr lang="zh-CN" altLang="en-US" dirty="0"/>
              <a:t>三种类型全部进行设置</a:t>
            </a:r>
            <a:endParaRPr lang="en-US" altLang="zh-CN" dirty="0"/>
          </a:p>
          <a:p>
            <a:r>
              <a:rPr lang="zh-CN" altLang="en-US" dirty="0"/>
              <a:t>而其他的三个函数对</a:t>
            </a:r>
            <a:r>
              <a:rPr lang="en-US" altLang="zh-CN" dirty="0"/>
              <a:t>button/menu/textbox</a:t>
            </a:r>
            <a:r>
              <a:rPr lang="zh-CN" altLang="en-US" dirty="0"/>
              <a:t>分别进行设置</a:t>
            </a:r>
            <a:endParaRPr lang="en-US" altLang="zh-CN" dirty="0"/>
          </a:p>
        </p:txBody>
      </p:sp>
      <p:sp>
        <p:nvSpPr>
          <p:cNvPr id="6" name="矩形 5"/>
          <p:cNvSpPr/>
          <p:nvPr/>
        </p:nvSpPr>
        <p:spPr>
          <a:xfrm>
            <a:off x="2423592" y="2996953"/>
            <a:ext cx="3611880" cy="954107"/>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usePredefinedColors</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k);</a:t>
            </a:r>
          </a:p>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usePredefinedButtonColors</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k);</a:t>
            </a:r>
          </a:p>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usePredefinedMenuColors</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k);</a:t>
            </a:r>
          </a:p>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err="1">
                <a:solidFill>
                  <a:prstClr val="black"/>
                </a:solidFill>
                <a:latin typeface="新宋体" panose="02010609030101010101" pitchFamily="49" charset="-122"/>
                <a:ea typeface="新宋体" panose="02010609030101010101" pitchFamily="49" charset="-122"/>
              </a:rPr>
              <a:t>usePredefinedTexBoxColors</a:t>
            </a:r>
            <a:r>
              <a:rPr lang="en-US" altLang="zh-CN" dirty="0">
                <a:solidFill>
                  <a:prstClr val="black"/>
                </a:solidFill>
                <a:latin typeface="新宋体" panose="02010609030101010101" pitchFamily="49" charset="-122"/>
                <a:ea typeface="新宋体" panose="02010609030101010101" pitchFamily="49" charset="-122"/>
              </a:rPr>
              <a:t>(</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k);</a:t>
            </a:r>
          </a:p>
        </p:txBody>
      </p:sp>
    </p:spTree>
    <p:extLst>
      <p:ext uri="{BB962C8B-B14F-4D97-AF65-F5344CB8AC3E}">
        <p14:creationId xmlns:p14="http://schemas.microsoft.com/office/powerpoint/2010/main" val="1601672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188640"/>
            <a:ext cx="10972800" cy="1114320"/>
          </a:xfrm>
        </p:spPr>
        <p:txBody>
          <a:bodyPr/>
          <a:lstStyle/>
          <a:p>
            <a:r>
              <a:rPr lang="zh-CN" altLang="en-US" dirty="0"/>
              <a:t>设置自定义的颜色组合</a:t>
            </a:r>
          </a:p>
        </p:txBody>
      </p:sp>
      <p:sp>
        <p:nvSpPr>
          <p:cNvPr id="3" name="内容占位符 2"/>
          <p:cNvSpPr>
            <a:spLocks noGrp="1"/>
          </p:cNvSpPr>
          <p:nvPr>
            <p:ph idx="1"/>
          </p:nvPr>
        </p:nvSpPr>
        <p:spPr>
          <a:xfrm>
            <a:off x="335360" y="2725785"/>
            <a:ext cx="9703990" cy="3796937"/>
          </a:xfrm>
        </p:spPr>
        <p:txBody>
          <a:bodyPr>
            <a:normAutofit fontScale="77500" lnSpcReduction="20000"/>
          </a:bodyPr>
          <a:lstStyle/>
          <a:p>
            <a:r>
              <a:rPr lang="zh-CN" altLang="en-US" dirty="0"/>
              <a:t>功能</a:t>
            </a:r>
            <a:endParaRPr lang="en-US" altLang="zh-CN" dirty="0"/>
          </a:p>
          <a:p>
            <a:pPr marL="914400" lvl="1" indent="-457200">
              <a:buFont typeface="+mj-lt"/>
              <a:buAutoNum type="arabicPeriod"/>
            </a:pPr>
            <a:r>
              <a:rPr lang="en-US" altLang="zh-CN" dirty="0" err="1"/>
              <a:t>setButtonColors</a:t>
            </a:r>
            <a:r>
              <a:rPr lang="en-US" altLang="zh-CN" dirty="0"/>
              <a:t>   - </a:t>
            </a:r>
            <a:r>
              <a:rPr lang="zh-CN" altLang="en-US" dirty="0"/>
              <a:t>设置按钮颜色</a:t>
            </a:r>
          </a:p>
          <a:p>
            <a:pPr marL="914400" lvl="1" indent="-457200">
              <a:buFont typeface="+mj-lt"/>
              <a:buAutoNum type="arabicPeriod"/>
            </a:pPr>
            <a:r>
              <a:rPr lang="en-US" altLang="zh-CN" dirty="0" err="1"/>
              <a:t>setMenuColors</a:t>
            </a:r>
            <a:r>
              <a:rPr lang="en-US" altLang="zh-CN" dirty="0"/>
              <a:t>     - </a:t>
            </a:r>
            <a:r>
              <a:rPr lang="zh-CN" altLang="en-US" dirty="0"/>
              <a:t>设置菜单颜色</a:t>
            </a:r>
          </a:p>
          <a:p>
            <a:pPr marL="914400" lvl="1" indent="-457200">
              <a:buFont typeface="+mj-lt"/>
              <a:buAutoNum type="arabicPeriod"/>
            </a:pPr>
            <a:r>
              <a:rPr lang="en-US" altLang="zh-CN" dirty="0" err="1"/>
              <a:t>setTextBoxColors</a:t>
            </a:r>
            <a:r>
              <a:rPr lang="en-US" altLang="zh-CN" dirty="0"/>
              <a:t>  - </a:t>
            </a:r>
            <a:r>
              <a:rPr lang="zh-CN" altLang="en-US" dirty="0"/>
              <a:t>设置编辑框颜色    </a:t>
            </a:r>
          </a:p>
          <a:p>
            <a:r>
              <a:rPr lang="zh-CN" altLang="en-US" dirty="0"/>
              <a:t>参数</a:t>
            </a:r>
          </a:p>
          <a:p>
            <a:pPr marL="971550" lvl="1" indent="-514350">
              <a:buFont typeface="+mj-lt"/>
              <a:buAutoNum type="arabicPeriod"/>
            </a:pPr>
            <a:r>
              <a:rPr lang="en-US" altLang="zh-CN" dirty="0"/>
              <a:t>frame/label             - </a:t>
            </a:r>
            <a:r>
              <a:rPr lang="zh-CN" altLang="en-US" dirty="0"/>
              <a:t>控件框</a:t>
            </a:r>
            <a:r>
              <a:rPr lang="en-US" altLang="zh-CN" dirty="0"/>
              <a:t>/</a:t>
            </a:r>
            <a:r>
              <a:rPr lang="zh-CN" altLang="en-US" dirty="0"/>
              <a:t>文字标签的颜色</a:t>
            </a:r>
          </a:p>
          <a:p>
            <a:pPr marL="971550" lvl="1" indent="-514350">
              <a:buFont typeface="+mj-lt"/>
              <a:buAutoNum type="arabicPeriod"/>
            </a:pPr>
            <a:r>
              <a:rPr lang="en-US" altLang="zh-CN" dirty="0" err="1"/>
              <a:t>hotFrame</a:t>
            </a:r>
            <a:r>
              <a:rPr lang="en-US" altLang="zh-CN" dirty="0"/>
              <a:t>/</a:t>
            </a:r>
            <a:r>
              <a:rPr lang="en-US" altLang="zh-CN" dirty="0" err="1"/>
              <a:t>hotLabel</a:t>
            </a:r>
            <a:r>
              <a:rPr lang="en-US" altLang="zh-CN" dirty="0"/>
              <a:t> - </a:t>
            </a:r>
            <a:r>
              <a:rPr lang="zh-CN" altLang="en-US" dirty="0"/>
              <a:t>鼠标划过时，控件框</a:t>
            </a:r>
            <a:r>
              <a:rPr lang="en-US" altLang="zh-CN" dirty="0"/>
              <a:t>/</a:t>
            </a:r>
            <a:r>
              <a:rPr lang="zh-CN" altLang="en-US" dirty="0"/>
              <a:t>文字标签的颜色</a:t>
            </a:r>
          </a:p>
          <a:p>
            <a:pPr marL="971550" lvl="1" indent="-514350">
              <a:buFont typeface="+mj-lt"/>
              <a:buAutoNum type="arabicPeriod"/>
            </a:pPr>
            <a:r>
              <a:rPr lang="en-US" altLang="zh-CN" dirty="0" err="1"/>
              <a:t>fillflag</a:t>
            </a:r>
            <a:r>
              <a:rPr lang="en-US" altLang="zh-CN" dirty="0"/>
              <a:t>                      - </a:t>
            </a:r>
            <a:r>
              <a:rPr lang="zh-CN" altLang="en-US" dirty="0"/>
              <a:t>是否填充背景。</a:t>
            </a:r>
            <a:r>
              <a:rPr lang="en-US" altLang="zh-CN" dirty="0"/>
              <a:t>0 - </a:t>
            </a:r>
            <a:r>
              <a:rPr lang="zh-CN" altLang="en-US" dirty="0"/>
              <a:t>不填充，</a:t>
            </a:r>
            <a:r>
              <a:rPr lang="en-US" altLang="zh-CN" dirty="0"/>
              <a:t>1 - </a:t>
            </a:r>
            <a:r>
              <a:rPr lang="zh-CN" altLang="en-US" dirty="0"/>
              <a:t>填充</a:t>
            </a:r>
          </a:p>
          <a:p>
            <a:r>
              <a:rPr lang="zh-CN" altLang="en-US" dirty="0">
                <a:solidFill>
                  <a:srgbClr val="FF0000"/>
                </a:solidFill>
              </a:rPr>
              <a:t>当某个参数字符串为空时，对应的颜色不做改变</a:t>
            </a:r>
            <a:endParaRPr lang="en-US" altLang="zh-CN" dirty="0">
              <a:solidFill>
                <a:srgbClr val="FF0000"/>
              </a:solidFill>
            </a:endParaRPr>
          </a:p>
          <a:p>
            <a:r>
              <a:rPr lang="zh-CN" altLang="en-US" dirty="0">
                <a:solidFill>
                  <a:srgbClr val="FF0000"/>
                </a:solidFill>
              </a:rPr>
              <a:t>颜色设置是状态变量，会影响之后绘制的控件</a:t>
            </a:r>
            <a:endParaRPr lang="en-US" altLang="zh-CN" dirty="0">
              <a:solidFill>
                <a:srgbClr val="FF0000"/>
              </a:solidFill>
            </a:endParaRPr>
          </a:p>
        </p:txBody>
      </p:sp>
      <p:sp>
        <p:nvSpPr>
          <p:cNvPr id="6" name="矩形 5"/>
          <p:cNvSpPr/>
          <p:nvPr/>
        </p:nvSpPr>
        <p:spPr>
          <a:xfrm>
            <a:off x="236240" y="1302960"/>
            <a:ext cx="11719520" cy="1422825"/>
          </a:xfrm>
          <a:prstGeom prst="rect">
            <a:avLst/>
          </a:prstGeom>
        </p:spPr>
        <p:txBody>
          <a:bodyPr wrap="square">
            <a:spAutoFit/>
          </a:bodyPr>
          <a:lstStyle/>
          <a:p>
            <a:pPr>
              <a:lnSpc>
                <a:spcPct val="150000"/>
              </a:lnSpc>
            </a:pPr>
            <a:r>
              <a:rPr lang="en-US" altLang="zh-CN" sz="2000" dirty="0">
                <a:solidFill>
                  <a:srgbClr val="0000FF"/>
                </a:solidFill>
                <a:latin typeface="STZhongsong" panose="02010600040101010101" pitchFamily="2" charset="-122"/>
                <a:ea typeface="STZhongsong" panose="02010600040101010101" pitchFamily="2" charset="-122"/>
              </a:rPr>
              <a:t>void</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setButtonColors</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*frame,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*label,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hotFrame</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hotLabel</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srgbClr val="0000FF"/>
                </a:solidFill>
                <a:latin typeface="STZhongsong" panose="02010600040101010101" pitchFamily="2" charset="-122"/>
                <a:ea typeface="STZhongsong" panose="02010600040101010101" pitchFamily="2" charset="-122"/>
              </a:rPr>
              <a:t>int</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fillflag</a:t>
            </a:r>
            <a:r>
              <a:rPr lang="en-US" altLang="zh-CN" sz="2000" dirty="0">
                <a:solidFill>
                  <a:prstClr val="black"/>
                </a:solidFill>
                <a:latin typeface="STZhongsong" panose="02010600040101010101" pitchFamily="2" charset="-122"/>
                <a:ea typeface="STZhongsong" panose="02010600040101010101" pitchFamily="2" charset="-122"/>
              </a:rPr>
              <a:t>);</a:t>
            </a:r>
          </a:p>
          <a:p>
            <a:pPr>
              <a:lnSpc>
                <a:spcPct val="150000"/>
              </a:lnSpc>
            </a:pPr>
            <a:r>
              <a:rPr lang="en-US" altLang="zh-CN" sz="2000" dirty="0">
                <a:solidFill>
                  <a:srgbClr val="0000FF"/>
                </a:solidFill>
                <a:latin typeface="STZhongsong" panose="02010600040101010101" pitchFamily="2" charset="-122"/>
                <a:ea typeface="STZhongsong" panose="02010600040101010101" pitchFamily="2" charset="-122"/>
              </a:rPr>
              <a:t>void</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setMenuColors</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*frame,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*label,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hotFrame</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hotLabel</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srgbClr val="0000FF"/>
                </a:solidFill>
                <a:latin typeface="STZhongsong" panose="02010600040101010101" pitchFamily="2" charset="-122"/>
                <a:ea typeface="STZhongsong" panose="02010600040101010101" pitchFamily="2" charset="-122"/>
              </a:rPr>
              <a:t>int</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fillflag</a:t>
            </a:r>
            <a:r>
              <a:rPr lang="en-US" altLang="zh-CN" sz="2000" dirty="0">
                <a:solidFill>
                  <a:prstClr val="black"/>
                </a:solidFill>
                <a:latin typeface="STZhongsong" panose="02010600040101010101" pitchFamily="2" charset="-122"/>
                <a:ea typeface="STZhongsong" panose="02010600040101010101" pitchFamily="2" charset="-122"/>
              </a:rPr>
              <a:t>);</a:t>
            </a:r>
          </a:p>
          <a:p>
            <a:pPr>
              <a:lnSpc>
                <a:spcPct val="150000"/>
              </a:lnSpc>
            </a:pPr>
            <a:r>
              <a:rPr lang="en-US" altLang="zh-CN" sz="2000" dirty="0">
                <a:solidFill>
                  <a:srgbClr val="0000FF"/>
                </a:solidFill>
                <a:latin typeface="STZhongsong" panose="02010600040101010101" pitchFamily="2" charset="-122"/>
                <a:ea typeface="STZhongsong" panose="02010600040101010101" pitchFamily="2" charset="-122"/>
              </a:rPr>
              <a:t>void</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setTextBoxColors</a:t>
            </a:r>
            <a:r>
              <a:rPr lang="en-US" altLang="zh-CN" sz="2000" dirty="0">
                <a:solidFill>
                  <a:prstClr val="black"/>
                </a:solidFill>
                <a:latin typeface="STZhongsong" panose="02010600040101010101" pitchFamily="2" charset="-122"/>
                <a:ea typeface="STZhongsong" panose="02010600040101010101" pitchFamily="2" charset="-122"/>
              </a:rPr>
              <a:t>(</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*frame,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*label,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hotFrame</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a:solidFill>
                  <a:srgbClr val="0000FF"/>
                </a:solidFill>
                <a:latin typeface="STZhongsong" panose="02010600040101010101" pitchFamily="2" charset="-122"/>
                <a:ea typeface="STZhongsong" panose="02010600040101010101" pitchFamily="2" charset="-122"/>
              </a:rPr>
              <a:t>char</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hotLabel</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srgbClr val="0000FF"/>
                </a:solidFill>
                <a:latin typeface="STZhongsong" panose="02010600040101010101" pitchFamily="2" charset="-122"/>
                <a:ea typeface="STZhongsong" panose="02010600040101010101" pitchFamily="2" charset="-122"/>
              </a:rPr>
              <a:t>int</a:t>
            </a:r>
            <a:r>
              <a:rPr lang="en-US" altLang="zh-CN" sz="2000" dirty="0">
                <a:solidFill>
                  <a:prstClr val="black"/>
                </a:solidFill>
                <a:latin typeface="STZhongsong" panose="02010600040101010101" pitchFamily="2" charset="-122"/>
                <a:ea typeface="STZhongsong" panose="02010600040101010101" pitchFamily="2" charset="-122"/>
              </a:rPr>
              <a:t> </a:t>
            </a:r>
            <a:r>
              <a:rPr lang="en-US" altLang="zh-CN" sz="2000" dirty="0" err="1">
                <a:solidFill>
                  <a:prstClr val="black"/>
                </a:solidFill>
                <a:latin typeface="STZhongsong" panose="02010600040101010101" pitchFamily="2" charset="-122"/>
                <a:ea typeface="STZhongsong" panose="02010600040101010101" pitchFamily="2" charset="-122"/>
              </a:rPr>
              <a:t>fillflag</a:t>
            </a:r>
            <a:r>
              <a:rPr lang="en-US" altLang="zh-CN" sz="2000" dirty="0">
                <a:solidFill>
                  <a:prstClr val="black"/>
                </a:solidFill>
                <a:latin typeface="STZhongsong" panose="02010600040101010101" pitchFamily="2" charset="-122"/>
                <a:ea typeface="STZhongsong" panose="02010600040101010101" pitchFamily="2" charset="-122"/>
              </a:rPr>
              <a:t>);</a:t>
            </a:r>
          </a:p>
        </p:txBody>
      </p:sp>
    </p:spTree>
    <p:extLst>
      <p:ext uri="{BB962C8B-B14F-4D97-AF65-F5344CB8AC3E}">
        <p14:creationId xmlns:p14="http://schemas.microsoft.com/office/powerpoint/2010/main" val="3531865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err="1"/>
              <a:t>simpleGUI</a:t>
            </a:r>
            <a:r>
              <a:rPr lang="zh-CN" altLang="en-US" sz="4000" dirty="0"/>
              <a:t>其他辅助画图函数 </a:t>
            </a:r>
            <a:r>
              <a:rPr lang="en-US" altLang="zh-CN" sz="4000" dirty="0"/>
              <a:t>- 1</a:t>
            </a:r>
            <a:endParaRPr lang="zh-CN" altLang="en-US" sz="4000" dirty="0"/>
          </a:p>
        </p:txBody>
      </p:sp>
      <p:sp>
        <p:nvSpPr>
          <p:cNvPr id="3" name="内容占位符 2"/>
          <p:cNvSpPr>
            <a:spLocks noGrp="1"/>
          </p:cNvSpPr>
          <p:nvPr>
            <p:ph idx="1"/>
          </p:nvPr>
        </p:nvSpPr>
        <p:spPr/>
        <p:txBody>
          <a:bodyPr>
            <a:normAutofit lnSpcReduction="10000"/>
          </a:bodyPr>
          <a:lstStyle/>
          <a:p>
            <a:r>
              <a:rPr lang="zh-CN" altLang="en-US" dirty="0"/>
              <a:t>画一个矩形 </a:t>
            </a:r>
            <a:r>
              <a:rPr lang="en-US" altLang="zh-CN" dirty="0"/>
              <a:t>(</a:t>
            </a:r>
            <a:r>
              <a:rPr lang="en-US" altLang="zh-CN" dirty="0" err="1"/>
              <a:t>x,y,w,h</a:t>
            </a:r>
            <a:r>
              <a:rPr lang="en-US" altLang="zh-CN" dirty="0"/>
              <a:t>)</a:t>
            </a:r>
          </a:p>
          <a:p>
            <a:endParaRPr lang="en-US" altLang="zh-CN" dirty="0"/>
          </a:p>
          <a:p>
            <a:endParaRPr lang="en-US" altLang="zh-CN" dirty="0"/>
          </a:p>
          <a:p>
            <a:pPr marL="0" indent="0">
              <a:buNone/>
            </a:pPr>
            <a:r>
              <a:rPr lang="en-US" altLang="zh-CN" dirty="0"/>
              <a:t>	</a:t>
            </a:r>
          </a:p>
          <a:p>
            <a:pPr marL="0" indent="0">
              <a:buNone/>
            </a:pPr>
            <a:r>
              <a:rPr lang="en-US" altLang="zh-CN" dirty="0" err="1"/>
              <a:t>fillflag</a:t>
            </a:r>
            <a:r>
              <a:rPr lang="en-US" altLang="zh-CN" dirty="0"/>
              <a:t> </a:t>
            </a:r>
            <a:r>
              <a:rPr lang="zh-CN" altLang="en-US" dirty="0"/>
              <a:t>是填充与否的标志</a:t>
            </a:r>
            <a:endParaRPr lang="en-US" altLang="zh-CN" dirty="0"/>
          </a:p>
          <a:p>
            <a:pPr marL="457200" lvl="1" indent="0">
              <a:buNone/>
            </a:pPr>
            <a:r>
              <a:rPr lang="zh-CN" altLang="en-US" dirty="0"/>
              <a:t> </a:t>
            </a:r>
            <a:r>
              <a:rPr lang="en-US" altLang="zh-CN" dirty="0"/>
              <a:t>	1 - </a:t>
            </a:r>
            <a:r>
              <a:rPr lang="zh-CN" altLang="en-US" dirty="0"/>
              <a:t>填充</a:t>
            </a:r>
          </a:p>
          <a:p>
            <a:pPr marL="457200" lvl="1" indent="0">
              <a:buNone/>
            </a:pPr>
            <a:r>
              <a:rPr lang="en-US" altLang="zh-CN" dirty="0"/>
              <a:t>	0 - </a:t>
            </a:r>
            <a:r>
              <a:rPr lang="zh-CN" altLang="en-US" dirty="0"/>
              <a:t>不填充</a:t>
            </a:r>
          </a:p>
        </p:txBody>
      </p:sp>
      <p:sp>
        <p:nvSpPr>
          <p:cNvPr id="4" name="矩形 3"/>
          <p:cNvSpPr/>
          <p:nvPr/>
        </p:nvSpPr>
        <p:spPr>
          <a:xfrm>
            <a:off x="277144" y="2780928"/>
            <a:ext cx="11305256" cy="461665"/>
          </a:xfrm>
          <a:prstGeom prst="rect">
            <a:avLst/>
          </a:prstGeom>
        </p:spPr>
        <p:txBody>
          <a:bodyPr wrap="square">
            <a:spAutoFit/>
          </a:bodyPr>
          <a:lstStyle/>
          <a:p>
            <a:r>
              <a:rPr lang="fr-FR" altLang="zh-CN" sz="2400" dirty="0">
                <a:solidFill>
                  <a:srgbClr val="0000FF"/>
                </a:solidFill>
                <a:latin typeface="新宋体" panose="02010609030101010101" pitchFamily="49" charset="-122"/>
                <a:ea typeface="新宋体" panose="02010609030101010101" pitchFamily="49" charset="-122"/>
              </a:rPr>
              <a:t>void</a:t>
            </a:r>
            <a:r>
              <a:rPr lang="fr-FR" altLang="zh-CN" sz="2400" dirty="0">
                <a:solidFill>
                  <a:prstClr val="black"/>
                </a:solidFill>
                <a:latin typeface="新宋体" panose="02010609030101010101" pitchFamily="49" charset="-122"/>
                <a:ea typeface="新宋体" panose="02010609030101010101" pitchFamily="49" charset="-122"/>
              </a:rPr>
              <a:t> drawRectangle(</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prstClr val="black"/>
                </a:solidFill>
                <a:latin typeface="新宋体" panose="02010609030101010101" pitchFamily="49" charset="-122"/>
                <a:ea typeface="新宋体" panose="02010609030101010101" pitchFamily="49" charset="-122"/>
              </a:rPr>
              <a:t> x, </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prstClr val="black"/>
                </a:solidFill>
                <a:latin typeface="新宋体" panose="02010609030101010101" pitchFamily="49" charset="-122"/>
                <a:ea typeface="新宋体" panose="02010609030101010101" pitchFamily="49" charset="-122"/>
              </a:rPr>
              <a:t> y, </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prstClr val="black"/>
                </a:solidFill>
                <a:latin typeface="新宋体" panose="02010609030101010101" pitchFamily="49" charset="-122"/>
                <a:ea typeface="新宋体" panose="02010609030101010101" pitchFamily="49" charset="-122"/>
              </a:rPr>
              <a:t> w, </a:t>
            </a:r>
            <a:r>
              <a:rPr lang="fr-FR" altLang="zh-CN" sz="2400" dirty="0">
                <a:solidFill>
                  <a:srgbClr val="0000FF"/>
                </a:solidFill>
                <a:latin typeface="新宋体" panose="02010609030101010101" pitchFamily="49" charset="-122"/>
                <a:ea typeface="新宋体" panose="02010609030101010101" pitchFamily="49" charset="-122"/>
              </a:rPr>
              <a:t>double</a:t>
            </a:r>
            <a:r>
              <a:rPr lang="fr-FR" altLang="zh-CN" sz="2400" dirty="0">
                <a:solidFill>
                  <a:prstClr val="black"/>
                </a:solidFill>
                <a:latin typeface="新宋体" panose="02010609030101010101" pitchFamily="49" charset="-122"/>
                <a:ea typeface="新宋体" panose="02010609030101010101" pitchFamily="49" charset="-122"/>
              </a:rPr>
              <a:t> </a:t>
            </a:r>
            <a:r>
              <a:rPr lang="fr-FR" altLang="zh-CN" sz="2400" dirty="0" err="1">
                <a:solidFill>
                  <a:prstClr val="black"/>
                </a:solidFill>
                <a:latin typeface="新宋体" panose="02010609030101010101" pitchFamily="49" charset="-122"/>
                <a:ea typeface="新宋体" panose="02010609030101010101" pitchFamily="49" charset="-122"/>
              </a:rPr>
              <a:t>h,</a:t>
            </a:r>
            <a:r>
              <a:rPr lang="fr-FR" altLang="zh-CN" sz="2400" dirty="0" err="1">
                <a:solidFill>
                  <a:srgbClr val="0000FF"/>
                </a:solidFill>
                <a:latin typeface="新宋体" panose="02010609030101010101" pitchFamily="49" charset="-122"/>
                <a:ea typeface="新宋体" panose="02010609030101010101" pitchFamily="49" charset="-122"/>
              </a:rPr>
              <a:t>int</a:t>
            </a:r>
            <a:r>
              <a:rPr lang="fr-FR" altLang="zh-CN" sz="2400" dirty="0">
                <a:solidFill>
                  <a:prstClr val="black"/>
                </a:solidFill>
                <a:latin typeface="新宋体" panose="02010609030101010101" pitchFamily="49" charset="-122"/>
                <a:ea typeface="新宋体" panose="02010609030101010101" pitchFamily="49" charset="-122"/>
              </a:rPr>
              <a:t> fillflag);</a:t>
            </a:r>
          </a:p>
        </p:txBody>
      </p:sp>
    </p:spTree>
    <p:extLst>
      <p:ext uri="{BB962C8B-B14F-4D97-AF65-F5344CB8AC3E}">
        <p14:creationId xmlns:p14="http://schemas.microsoft.com/office/powerpoint/2010/main" val="56485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simpleGUI</a:t>
            </a:r>
            <a:r>
              <a:rPr lang="zh-CN" altLang="en-US" dirty="0"/>
              <a:t>其他辅助画图函数 </a:t>
            </a:r>
            <a:r>
              <a:rPr lang="en-US" altLang="zh-CN" dirty="0"/>
              <a:t>- 2</a:t>
            </a:r>
            <a:endParaRPr lang="zh-CN" altLang="en-US" dirty="0"/>
          </a:p>
        </p:txBody>
      </p:sp>
      <p:sp>
        <p:nvSpPr>
          <p:cNvPr id="3" name="内容占位符 2"/>
          <p:cNvSpPr>
            <a:spLocks noGrp="1"/>
          </p:cNvSpPr>
          <p:nvPr>
            <p:ph idx="1"/>
          </p:nvPr>
        </p:nvSpPr>
        <p:spPr>
          <a:xfrm>
            <a:off x="609600" y="1828800"/>
            <a:ext cx="10972800" cy="4572000"/>
          </a:xfrm>
        </p:spPr>
        <p:txBody>
          <a:bodyPr>
            <a:normAutofit fontScale="92500" lnSpcReduction="20000"/>
          </a:bodyPr>
          <a:lstStyle/>
          <a:p>
            <a:r>
              <a:rPr lang="zh-CN" altLang="en-US" dirty="0"/>
              <a:t>同时画矩形和标签字符串</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en-US" altLang="zh-CN" dirty="0" err="1"/>
              <a:t>xalignment</a:t>
            </a:r>
            <a:r>
              <a:rPr lang="en-US" altLang="zh-CN" dirty="0"/>
              <a:t> – </a:t>
            </a:r>
            <a:r>
              <a:rPr lang="zh-CN" altLang="en-US" dirty="0"/>
              <a:t>指定标签和矩形的对齐方式</a:t>
            </a:r>
          </a:p>
          <a:p>
            <a:pPr lvl="2"/>
            <a:r>
              <a:rPr lang="en-US" altLang="zh-CN" dirty="0"/>
              <a:t>'L' - </a:t>
            </a:r>
            <a:r>
              <a:rPr lang="zh-CN" altLang="en-US" dirty="0"/>
              <a:t>靠左</a:t>
            </a:r>
          </a:p>
          <a:p>
            <a:pPr lvl="2"/>
            <a:r>
              <a:rPr lang="en-US" altLang="zh-CN" dirty="0"/>
              <a:t>'R' - </a:t>
            </a:r>
            <a:r>
              <a:rPr lang="zh-CN" altLang="en-US" dirty="0"/>
              <a:t>靠右</a:t>
            </a:r>
          </a:p>
          <a:p>
            <a:pPr lvl="2"/>
            <a:r>
              <a:rPr lang="zh-CN" altLang="en-US" dirty="0"/>
              <a:t>其他</a:t>
            </a:r>
            <a:r>
              <a:rPr lang="en-US" altLang="zh-CN" dirty="0"/>
              <a:t>- </a:t>
            </a:r>
            <a:r>
              <a:rPr lang="zh-CN" altLang="en-US" dirty="0"/>
              <a:t>居中</a:t>
            </a:r>
          </a:p>
          <a:p>
            <a:pPr lvl="1"/>
            <a:r>
              <a:rPr lang="en-US" altLang="zh-CN" dirty="0" err="1"/>
              <a:t>labelColor</a:t>
            </a:r>
            <a:r>
              <a:rPr lang="zh-CN" altLang="en-US" dirty="0"/>
              <a:t> </a:t>
            </a:r>
            <a:r>
              <a:rPr lang="en-US" altLang="zh-CN" dirty="0"/>
              <a:t>– </a:t>
            </a:r>
            <a:r>
              <a:rPr lang="zh-CN" altLang="en-US" dirty="0"/>
              <a:t>指定标签的颜色名</a:t>
            </a:r>
          </a:p>
        </p:txBody>
      </p:sp>
      <p:sp>
        <p:nvSpPr>
          <p:cNvPr id="4" name="矩形 3"/>
          <p:cNvSpPr/>
          <p:nvPr/>
        </p:nvSpPr>
        <p:spPr>
          <a:xfrm>
            <a:off x="1651890" y="2360273"/>
            <a:ext cx="8888219" cy="1569660"/>
          </a:xfrm>
          <a:prstGeom prst="rect">
            <a:avLst/>
          </a:prstGeom>
        </p:spPr>
        <p:txBody>
          <a:bodyPr wrap="square">
            <a:spAutoFit/>
          </a:bodyPr>
          <a:lstStyle/>
          <a:p>
            <a:r>
              <a:rPr lang="en-US" altLang="zh-CN" sz="2400" dirty="0">
                <a:solidFill>
                  <a:srgbClr val="0000FF"/>
                </a:solidFill>
                <a:latin typeface="STZhongsong" panose="02010600040101010101" pitchFamily="2" charset="-122"/>
                <a:ea typeface="STZhongsong" panose="02010600040101010101" pitchFamily="2" charset="-122"/>
              </a:rPr>
              <a:t>void</a:t>
            </a:r>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err="1">
                <a:solidFill>
                  <a:prstClr val="black"/>
                </a:solidFill>
                <a:latin typeface="STZhongsong" panose="02010600040101010101" pitchFamily="2" charset="-122"/>
                <a:ea typeface="STZhongsong" panose="02010600040101010101" pitchFamily="2" charset="-122"/>
              </a:rPr>
              <a:t>drawBox</a:t>
            </a:r>
            <a:r>
              <a:rPr lang="en-US" altLang="zh-CN" sz="2400" dirty="0">
                <a:solidFill>
                  <a:prstClr val="black"/>
                </a:solidFill>
                <a:latin typeface="STZhongsong" panose="02010600040101010101" pitchFamily="2" charset="-122"/>
                <a:ea typeface="STZhongsong" panose="02010600040101010101" pitchFamily="2" charset="-122"/>
              </a:rPr>
              <a:t>(</a:t>
            </a:r>
            <a:r>
              <a:rPr lang="en-US" altLang="zh-CN" sz="2400" dirty="0">
                <a:solidFill>
                  <a:srgbClr val="0000FF"/>
                </a:solidFill>
                <a:latin typeface="STZhongsong" panose="02010600040101010101" pitchFamily="2" charset="-122"/>
                <a:ea typeface="STZhongsong" panose="02010600040101010101" pitchFamily="2" charset="-122"/>
              </a:rPr>
              <a:t>double</a:t>
            </a:r>
            <a:r>
              <a:rPr lang="en-US" altLang="zh-CN" sz="2400" dirty="0">
                <a:solidFill>
                  <a:prstClr val="black"/>
                </a:solidFill>
                <a:latin typeface="STZhongsong" panose="02010600040101010101" pitchFamily="2" charset="-122"/>
                <a:ea typeface="STZhongsong" panose="02010600040101010101" pitchFamily="2" charset="-122"/>
              </a:rPr>
              <a:t> x, </a:t>
            </a:r>
            <a:r>
              <a:rPr lang="en-US" altLang="zh-CN" sz="2400" dirty="0">
                <a:solidFill>
                  <a:srgbClr val="0000FF"/>
                </a:solidFill>
                <a:latin typeface="STZhongsong" panose="02010600040101010101" pitchFamily="2" charset="-122"/>
                <a:ea typeface="STZhongsong" panose="02010600040101010101" pitchFamily="2" charset="-122"/>
              </a:rPr>
              <a:t>double</a:t>
            </a:r>
            <a:r>
              <a:rPr lang="en-US" altLang="zh-CN" sz="2400" dirty="0">
                <a:solidFill>
                  <a:prstClr val="black"/>
                </a:solidFill>
                <a:latin typeface="STZhongsong" panose="02010600040101010101" pitchFamily="2" charset="-122"/>
                <a:ea typeface="STZhongsong" panose="02010600040101010101" pitchFamily="2" charset="-122"/>
              </a:rPr>
              <a:t> y, </a:t>
            </a:r>
          </a:p>
          <a:p>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a:solidFill>
                  <a:srgbClr val="0000FF"/>
                </a:solidFill>
                <a:latin typeface="STZhongsong" panose="02010600040101010101" pitchFamily="2" charset="-122"/>
                <a:ea typeface="STZhongsong" panose="02010600040101010101" pitchFamily="2" charset="-122"/>
              </a:rPr>
              <a:t>double</a:t>
            </a:r>
            <a:r>
              <a:rPr lang="en-US" altLang="zh-CN" sz="2400" dirty="0">
                <a:solidFill>
                  <a:prstClr val="black"/>
                </a:solidFill>
                <a:latin typeface="STZhongsong" panose="02010600040101010101" pitchFamily="2" charset="-122"/>
                <a:ea typeface="STZhongsong" panose="02010600040101010101" pitchFamily="2" charset="-122"/>
              </a:rPr>
              <a:t> w, </a:t>
            </a:r>
            <a:r>
              <a:rPr lang="en-US" altLang="zh-CN" sz="2400" dirty="0">
                <a:solidFill>
                  <a:srgbClr val="0000FF"/>
                </a:solidFill>
                <a:latin typeface="STZhongsong" panose="02010600040101010101" pitchFamily="2" charset="-122"/>
                <a:ea typeface="STZhongsong" panose="02010600040101010101" pitchFamily="2" charset="-122"/>
              </a:rPr>
              <a:t>double</a:t>
            </a:r>
            <a:r>
              <a:rPr lang="en-US" altLang="zh-CN" sz="2400" dirty="0">
                <a:solidFill>
                  <a:prstClr val="black"/>
                </a:solidFill>
                <a:latin typeface="STZhongsong" panose="02010600040101010101" pitchFamily="2" charset="-122"/>
                <a:ea typeface="STZhongsong" panose="02010600040101010101" pitchFamily="2" charset="-122"/>
              </a:rPr>
              <a:t> h, </a:t>
            </a:r>
            <a:r>
              <a:rPr lang="en-US" altLang="zh-CN" sz="2400" dirty="0" err="1">
                <a:solidFill>
                  <a:srgbClr val="0000FF"/>
                </a:solidFill>
                <a:latin typeface="STZhongsong" panose="02010600040101010101" pitchFamily="2" charset="-122"/>
                <a:ea typeface="STZhongsong" panose="02010600040101010101" pitchFamily="2" charset="-122"/>
              </a:rPr>
              <a:t>int</a:t>
            </a:r>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err="1">
                <a:solidFill>
                  <a:prstClr val="black"/>
                </a:solidFill>
                <a:latin typeface="STZhongsong" panose="02010600040101010101" pitchFamily="2" charset="-122"/>
                <a:ea typeface="STZhongsong" panose="02010600040101010101" pitchFamily="2" charset="-122"/>
              </a:rPr>
              <a:t>fillflag</a:t>
            </a:r>
            <a:r>
              <a:rPr lang="en-US" altLang="zh-CN" sz="2400" dirty="0">
                <a:solidFill>
                  <a:prstClr val="black"/>
                </a:solidFill>
                <a:latin typeface="STZhongsong" panose="02010600040101010101" pitchFamily="2" charset="-122"/>
                <a:ea typeface="STZhongsong" panose="02010600040101010101" pitchFamily="2" charset="-122"/>
              </a:rPr>
              <a:t>, </a:t>
            </a:r>
          </a:p>
          <a:p>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a:solidFill>
                  <a:srgbClr val="0000FF"/>
                </a:solidFill>
                <a:latin typeface="STZhongsong" panose="02010600040101010101" pitchFamily="2" charset="-122"/>
                <a:ea typeface="STZhongsong" panose="02010600040101010101" pitchFamily="2" charset="-122"/>
              </a:rPr>
              <a:t>char</a:t>
            </a:r>
            <a:r>
              <a:rPr lang="en-US" altLang="zh-CN" sz="2400" dirty="0">
                <a:solidFill>
                  <a:prstClr val="black"/>
                </a:solidFill>
                <a:latin typeface="STZhongsong" panose="02010600040101010101" pitchFamily="2" charset="-122"/>
                <a:ea typeface="STZhongsong" panose="02010600040101010101" pitchFamily="2" charset="-122"/>
              </a:rPr>
              <a:t> *label, </a:t>
            </a:r>
            <a:r>
              <a:rPr lang="en-US" altLang="zh-CN" sz="2400" dirty="0">
                <a:solidFill>
                  <a:srgbClr val="0000FF"/>
                </a:solidFill>
                <a:latin typeface="STZhongsong" panose="02010600040101010101" pitchFamily="2" charset="-122"/>
                <a:ea typeface="STZhongsong" panose="02010600040101010101" pitchFamily="2" charset="-122"/>
              </a:rPr>
              <a:t>char</a:t>
            </a:r>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err="1">
                <a:solidFill>
                  <a:prstClr val="black"/>
                </a:solidFill>
                <a:latin typeface="STZhongsong" panose="02010600040101010101" pitchFamily="2" charset="-122"/>
                <a:ea typeface="STZhongsong" panose="02010600040101010101" pitchFamily="2" charset="-122"/>
              </a:rPr>
              <a:t>xalignment</a:t>
            </a:r>
            <a:r>
              <a:rPr lang="en-US" altLang="zh-CN" sz="2400" dirty="0">
                <a:solidFill>
                  <a:prstClr val="black"/>
                </a:solidFill>
                <a:latin typeface="STZhongsong" panose="02010600040101010101" pitchFamily="2" charset="-122"/>
                <a:ea typeface="STZhongsong" panose="02010600040101010101" pitchFamily="2" charset="-122"/>
              </a:rPr>
              <a:t>, </a:t>
            </a:r>
          </a:p>
          <a:p>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a:solidFill>
                  <a:srgbClr val="0000FF"/>
                </a:solidFill>
                <a:latin typeface="STZhongsong" panose="02010600040101010101" pitchFamily="2" charset="-122"/>
                <a:ea typeface="STZhongsong" panose="02010600040101010101" pitchFamily="2" charset="-122"/>
              </a:rPr>
              <a:t>char</a:t>
            </a:r>
            <a:r>
              <a:rPr lang="en-US" altLang="zh-CN" sz="2400" dirty="0">
                <a:solidFill>
                  <a:prstClr val="black"/>
                </a:solidFill>
                <a:latin typeface="STZhongsong" panose="02010600040101010101" pitchFamily="2" charset="-122"/>
                <a:ea typeface="STZhongsong" panose="02010600040101010101" pitchFamily="2" charset="-122"/>
              </a:rPr>
              <a:t> *</a:t>
            </a:r>
            <a:r>
              <a:rPr lang="en-US" altLang="zh-CN" sz="2400" dirty="0" err="1">
                <a:solidFill>
                  <a:prstClr val="black"/>
                </a:solidFill>
                <a:latin typeface="STZhongsong" panose="02010600040101010101" pitchFamily="2" charset="-122"/>
                <a:ea typeface="STZhongsong" panose="02010600040101010101" pitchFamily="2" charset="-122"/>
              </a:rPr>
              <a:t>labelColor</a:t>
            </a:r>
            <a:r>
              <a:rPr lang="en-US" altLang="zh-CN" sz="2400" dirty="0">
                <a:solidFill>
                  <a:prstClr val="black"/>
                </a:solidFill>
                <a:latin typeface="STZhongsong" panose="02010600040101010101" pitchFamily="2" charset="-122"/>
                <a:ea typeface="STZhongsong" panose="02010600040101010101" pitchFamily="2" charset="-122"/>
              </a:rPr>
              <a:t>);</a:t>
            </a:r>
          </a:p>
        </p:txBody>
      </p:sp>
    </p:spTree>
    <p:extLst>
      <p:ext uri="{BB962C8B-B14F-4D97-AF65-F5344CB8AC3E}">
        <p14:creationId xmlns:p14="http://schemas.microsoft.com/office/powerpoint/2010/main" val="37564150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4"/>
          <p:cNvSpPr txBox="1">
            <a:spLocks/>
          </p:cNvSpPr>
          <p:nvPr/>
        </p:nvSpPr>
        <p:spPr bwMode="auto">
          <a:xfrm>
            <a:off x="1271464" y="4653137"/>
            <a:ext cx="9721080" cy="1190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bg2"/>
              </a:buClr>
              <a:buSzPct val="75000"/>
              <a:buFont typeface="Wingdings" pitchFamily="2" charset="2"/>
              <a:buNone/>
              <a:defRPr sz="3400" b="1">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0000"/>
              <a:buFont typeface="Wingdings"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charset="0"/>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charset="0"/>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r>
              <a:rPr lang="zh-CN" altLang="en-US" dirty="0">
                <a:solidFill>
                  <a:srgbClr val="00B0F0"/>
                </a:solidFill>
              </a:rPr>
              <a:t>下载 </a:t>
            </a:r>
            <a:r>
              <a:rPr lang="en-US" altLang="zh-CN" dirty="0">
                <a:solidFill>
                  <a:srgbClr val="00B0F0"/>
                </a:solidFill>
              </a:rPr>
              <a:t>LibGraphics2019New</a:t>
            </a:r>
            <a:r>
              <a:rPr lang="zh-CN" altLang="en-US" dirty="0">
                <a:solidFill>
                  <a:srgbClr val="00B0F0"/>
                </a:solidFill>
              </a:rPr>
              <a:t>，运行</a:t>
            </a:r>
            <a:r>
              <a:rPr lang="en-US" altLang="zh-CN" dirty="0">
                <a:solidFill>
                  <a:srgbClr val="00B0F0"/>
                </a:solidFill>
              </a:rPr>
              <a:t>demo</a:t>
            </a:r>
            <a:r>
              <a:rPr lang="zh-CN" altLang="en-US" dirty="0">
                <a:solidFill>
                  <a:srgbClr val="00B0F0"/>
                </a:solidFill>
              </a:rPr>
              <a:t>程序</a:t>
            </a:r>
            <a:endParaRPr lang="en-US" altLang="zh-CN" dirty="0">
              <a:solidFill>
                <a:srgbClr val="00B0F0"/>
              </a:solidFill>
            </a:endParaRPr>
          </a:p>
        </p:txBody>
      </p:sp>
    </p:spTree>
    <p:extLst>
      <p:ext uri="{BB962C8B-B14F-4D97-AF65-F5344CB8AC3E}">
        <p14:creationId xmlns:p14="http://schemas.microsoft.com/office/powerpoint/2010/main" val="3240050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Homework:</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479376" y="1412776"/>
            <a:ext cx="9712176"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z="2800" b="0" dirty="0">
                <a:latin typeface="黑体" panose="02010609060101010101" pitchFamily="49" charset="-122"/>
                <a:ea typeface="黑体" panose="02010609060101010101" pitchFamily="49" charset="-122"/>
              </a:rPr>
              <a:t>1. </a:t>
            </a:r>
            <a:r>
              <a:rPr lang="zh-CN" altLang="zh-CN" sz="2800" b="0" dirty="0">
                <a:latin typeface="黑体" panose="02010609060101010101" pitchFamily="49" charset="-122"/>
                <a:ea typeface="黑体" panose="02010609060101010101" pitchFamily="49" charset="-122"/>
              </a:rPr>
              <a:t>做一个随笔画程序，当鼠标左键按下拖动时，在窗口中随着鼠标位置画出轨迹，当鼠标左键抬起时则不画。</a:t>
            </a:r>
          </a:p>
          <a:p>
            <a:r>
              <a:rPr lang="en-US" altLang="zh-CN" sz="2800" b="0" dirty="0">
                <a:latin typeface="黑体" panose="02010609060101010101" pitchFamily="49" charset="-122"/>
                <a:ea typeface="黑体" panose="02010609060101010101" pitchFamily="49" charset="-122"/>
              </a:rPr>
              <a:t>2. </a:t>
            </a:r>
            <a:r>
              <a:rPr lang="zh-CN" altLang="zh-CN" sz="2800" b="0" dirty="0">
                <a:latin typeface="黑体" panose="02010609060101010101" pitchFamily="49" charset="-122"/>
                <a:ea typeface="黑体" panose="02010609060101010101" pitchFamily="49" charset="-122"/>
              </a:rPr>
              <a:t>做一个在图形窗口的输入程序。当用户按键时，在图形窗口出现按下的键所代表的字符，并像图形界面的输入框一样自动向右递进，按下回车键结束输入，将用户输入的内容在终端窗口显示出来。</a:t>
            </a:r>
          </a:p>
          <a:p>
            <a:r>
              <a:rPr lang="zh-CN" altLang="en-US" sz="2800" b="0" dirty="0">
                <a:latin typeface="黑体" panose="02010609060101010101" pitchFamily="49" charset="-122"/>
                <a:ea typeface="黑体" panose="02010609060101010101" pitchFamily="49" charset="-122"/>
              </a:rPr>
              <a:t>  并</a:t>
            </a:r>
            <a:r>
              <a:rPr lang="zh-CN" altLang="zh-CN" sz="2800" b="0" dirty="0">
                <a:latin typeface="黑体" panose="02010609060101010101" pitchFamily="49" charset="-122"/>
                <a:ea typeface="黑体" panose="02010609060101010101" pitchFamily="49" charset="-122"/>
              </a:rPr>
              <a:t>在</a:t>
            </a:r>
            <a:r>
              <a:rPr lang="zh-CN" altLang="en-US" sz="2800" b="0" dirty="0">
                <a:latin typeface="黑体" panose="02010609060101010101" pitchFamily="49" charset="-122"/>
                <a:ea typeface="黑体" panose="02010609060101010101" pitchFamily="49" charset="-122"/>
              </a:rPr>
              <a:t>此</a:t>
            </a:r>
            <a:r>
              <a:rPr lang="zh-CN" altLang="zh-CN" sz="2800" b="0" dirty="0">
                <a:latin typeface="黑体" panose="02010609060101010101" pitchFamily="49" charset="-122"/>
                <a:ea typeface="黑体" panose="02010609060101010101" pitchFamily="49" charset="-122"/>
              </a:rPr>
              <a:t>基础上，实现当前位置光标闪烁，并支持左右方向键和两个删除键。</a:t>
            </a:r>
            <a:endParaRPr lang="en-US" altLang="zh-CN" sz="28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3448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76200"/>
            <a:ext cx="9144000" cy="1143000"/>
          </a:xfrm>
          <a:noFill/>
        </p:spPr>
        <p:txBody>
          <a:bodyPr/>
          <a:lstStyle/>
          <a:p>
            <a:r>
              <a:rPr lang="en-US" altLang="zh-CN" sz="4000" dirty="0">
                <a:solidFill>
                  <a:srgbClr val="FF0000"/>
                </a:solidFill>
                <a:latin typeface="Times New Roman" charset="0"/>
                <a:ea typeface="ＭＳ Ｐゴシック" charset="0"/>
                <a:cs typeface="ＭＳ Ｐゴシック" charset="0"/>
              </a:rPr>
              <a:t>Project:</a:t>
            </a:r>
            <a:endParaRPr lang="en-US" altLang="zh-CN" dirty="0">
              <a:solidFill>
                <a:schemeClr val="tx1"/>
              </a:solidFill>
              <a:latin typeface="Times New Roman" charset="0"/>
              <a:ea typeface="ＭＳ Ｐゴシック" charset="0"/>
              <a:cs typeface="ＭＳ Ｐゴシック" charset="0"/>
            </a:endParaRPr>
          </a:p>
        </p:txBody>
      </p:sp>
      <p:sp>
        <p:nvSpPr>
          <p:cNvPr id="6" name="Rectangle 3"/>
          <p:cNvSpPr>
            <a:spLocks noChangeArrowheads="1"/>
          </p:cNvSpPr>
          <p:nvPr/>
        </p:nvSpPr>
        <p:spPr bwMode="auto">
          <a:xfrm>
            <a:off x="479376" y="1412776"/>
            <a:ext cx="11161240"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50000"/>
              </a:lnSpc>
            </a:pPr>
            <a:r>
              <a:rPr lang="zh-CN" altLang="en-US" sz="2800" b="0" dirty="0">
                <a:latin typeface="黑体" panose="02010609060101010101" pitchFamily="49" charset="-122"/>
                <a:ea typeface="黑体" panose="02010609060101010101" pitchFamily="49" charset="-122"/>
              </a:rPr>
              <a:t>做一个带图形界面的小程序，如</a:t>
            </a:r>
            <a:r>
              <a:rPr lang="zh-CN" altLang="zh-CN" sz="2800" b="0" dirty="0">
                <a:latin typeface="黑体" panose="02010609060101010101" pitchFamily="49" charset="-122"/>
                <a:ea typeface="黑体" panose="02010609060101010101" pitchFamily="49" charset="-122"/>
              </a:rPr>
              <a:t>做一个小</a:t>
            </a:r>
            <a:r>
              <a:rPr lang="en-US" altLang="zh-CN" sz="2800" b="0" dirty="0">
                <a:latin typeface="黑体" panose="02010609060101010101" pitchFamily="49" charset="-122"/>
                <a:ea typeface="黑体" panose="02010609060101010101" pitchFamily="49" charset="-122"/>
              </a:rPr>
              <a:t>CAD</a:t>
            </a:r>
            <a:r>
              <a:rPr lang="zh-CN" altLang="zh-CN" sz="2800" b="0" dirty="0">
                <a:latin typeface="黑体" panose="02010609060101010101" pitchFamily="49" charset="-122"/>
                <a:ea typeface="黑体" panose="02010609060101010101" pitchFamily="49" charset="-122"/>
              </a:rPr>
              <a:t>程序</a:t>
            </a:r>
            <a:r>
              <a:rPr lang="en-US" altLang="zh-CN" sz="2800" b="0" dirty="0">
                <a:latin typeface="黑体" panose="02010609060101010101" pitchFamily="49" charset="-122"/>
                <a:ea typeface="黑体" panose="02010609060101010101" pitchFamily="49" charset="-122"/>
              </a:rPr>
              <a:t>:</a:t>
            </a:r>
          </a:p>
          <a:p>
            <a:pPr>
              <a:lnSpc>
                <a:spcPct val="150000"/>
              </a:lnSpc>
            </a:pPr>
            <a:r>
              <a:rPr lang="en-US" altLang="zh-CN" sz="2800" b="0" dirty="0">
                <a:latin typeface="黑体" panose="02010609060101010101" pitchFamily="49" charset="-122"/>
                <a:ea typeface="黑体" panose="02010609060101010101" pitchFamily="49" charset="-122"/>
              </a:rPr>
              <a:t>1</a:t>
            </a:r>
            <a:r>
              <a:rPr lang="zh-CN" altLang="en-US" sz="2800" b="0" dirty="0">
                <a:latin typeface="黑体" panose="02010609060101010101" pitchFamily="49" charset="-122"/>
                <a:ea typeface="黑体" panose="02010609060101010101" pitchFamily="49" charset="-122"/>
              </a:rPr>
              <a:t>）</a:t>
            </a:r>
            <a:r>
              <a:rPr lang="zh-CN" altLang="zh-CN" sz="2800" b="0" dirty="0">
                <a:latin typeface="黑体" panose="02010609060101010101" pitchFamily="49" charset="-122"/>
                <a:ea typeface="黑体" panose="02010609060101010101" pitchFamily="49" charset="-122"/>
              </a:rPr>
              <a:t>支持直线、矩形、椭圆和文字四种图形元素，</a:t>
            </a:r>
            <a:endParaRPr lang="en-US" altLang="zh-CN" sz="2800" b="0" dirty="0">
              <a:latin typeface="黑体" panose="02010609060101010101" pitchFamily="49" charset="-122"/>
              <a:ea typeface="黑体" panose="02010609060101010101" pitchFamily="49" charset="-122"/>
            </a:endParaRPr>
          </a:p>
          <a:p>
            <a:pPr>
              <a:lnSpc>
                <a:spcPct val="150000"/>
              </a:lnSpc>
            </a:pPr>
            <a:r>
              <a:rPr lang="en-US" altLang="zh-CN" sz="2800" b="0" dirty="0">
                <a:latin typeface="黑体" panose="02010609060101010101" pitchFamily="49" charset="-122"/>
                <a:ea typeface="黑体" panose="02010609060101010101" pitchFamily="49" charset="-122"/>
              </a:rPr>
              <a:t>2</a:t>
            </a:r>
            <a:r>
              <a:rPr lang="zh-CN" altLang="en-US" sz="2800" b="0" dirty="0">
                <a:latin typeface="黑体" panose="02010609060101010101" pitchFamily="49" charset="-122"/>
                <a:ea typeface="黑体" panose="02010609060101010101" pitchFamily="49" charset="-122"/>
              </a:rPr>
              <a:t>）</a:t>
            </a:r>
            <a:r>
              <a:rPr lang="zh-CN" altLang="zh-CN" sz="2800" b="0" dirty="0">
                <a:latin typeface="黑体" panose="02010609060101010101" pitchFamily="49" charset="-122"/>
                <a:ea typeface="黑体" panose="02010609060101010101" pitchFamily="49" charset="-122"/>
              </a:rPr>
              <a:t>实现放置</a:t>
            </a:r>
            <a:r>
              <a:rPr lang="zh-CN" altLang="en-US" sz="2800" b="0" dirty="0">
                <a:latin typeface="黑体" panose="02010609060101010101" pitchFamily="49" charset="-122"/>
                <a:ea typeface="黑体" panose="02010609060101010101" pitchFamily="49" charset="-122"/>
              </a:rPr>
              <a:t>以及</a:t>
            </a:r>
            <a:r>
              <a:rPr lang="zh-CN" altLang="zh-CN" sz="2800" b="0" dirty="0">
                <a:latin typeface="黑体" panose="02010609060101010101" pitchFamily="49" charset="-122"/>
                <a:ea typeface="黑体" panose="02010609060101010101" pitchFamily="49" charset="-122"/>
              </a:rPr>
              <a:t>选中后删除、选中后改变大小、选中后移动三种功能</a:t>
            </a:r>
            <a:endParaRPr lang="en-US" altLang="zh-CN" sz="28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7948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4227" name="矩形 1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44109" y="-25584"/>
            <a:ext cx="7482977" cy="669576"/>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组合 90"/>
          <p:cNvGrpSpPr>
            <a:grpSpLocks/>
          </p:cNvGrpSpPr>
          <p:nvPr/>
        </p:nvGrpSpPr>
        <p:grpSpPr bwMode="auto">
          <a:xfrm>
            <a:off x="304642" y="72790"/>
            <a:ext cx="466482" cy="468069"/>
            <a:chOff x="1192404" y="608225"/>
            <a:chExt cx="1755828" cy="1759616"/>
          </a:xfrm>
        </p:grpSpPr>
        <p:grpSp>
          <p:nvGrpSpPr>
            <p:cNvPr id="944233" name="组合 79"/>
            <p:cNvGrpSpPr>
              <a:grpSpLocks/>
            </p:cNvGrpSpPr>
            <p:nvPr/>
          </p:nvGrpSpPr>
          <p:grpSpPr bwMode="auto">
            <a:xfrm>
              <a:off x="1192404" y="608225"/>
              <a:ext cx="1755828" cy="1759616"/>
              <a:chOff x="6379729" y="2488774"/>
              <a:chExt cx="2513016" cy="2513016"/>
            </a:xfrm>
          </p:grpSpPr>
          <p:sp>
            <p:nvSpPr>
              <p:cNvPr id="9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685548">
                  <a:defRPr/>
                </a:pPr>
                <a:endParaRPr lang="zh-CN" altLang="en-US" sz="1399" kern="0">
                  <a:solidFill>
                    <a:srgbClr val="FFFFFF"/>
                  </a:solidFill>
                  <a:latin typeface="Arial"/>
                  <a:ea typeface="宋体"/>
                </a:endParaRPr>
              </a:p>
            </p:txBody>
          </p:sp>
          <p:grpSp>
            <p:nvGrpSpPr>
              <p:cNvPr id="95" name="任意多边形 83"/>
              <p:cNvGrpSpPr>
                <a:grpSpLocks/>
              </p:cNvGrpSpPr>
              <p:nvPr/>
            </p:nvGrpSpPr>
            <p:grpSpPr bwMode="auto">
              <a:xfrm>
                <a:off x="6397313" y="2490687"/>
                <a:ext cx="2505748" cy="2500354"/>
                <a:chOff x="1883664" y="1987296"/>
                <a:chExt cx="1322832" cy="1322832"/>
              </a:xfrm>
            </p:grpSpPr>
            <p:pic>
              <p:nvPicPr>
                <p:cNvPr id="944236" name="任意多边形 83"/>
                <p:cNvPicPr>
                  <a:picLocks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44237"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399">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68553" tIns="34277" rIns="68553" bIns="34277"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5997">
                <a:solidFill>
                  <a:srgbClr val="FFFFFF"/>
                </a:solidFill>
              </a:endParaRPr>
            </a:p>
          </p:txBody>
        </p:sp>
      </p:grpSp>
      <p:sp>
        <p:nvSpPr>
          <p:cNvPr id="37" name="TextBox 64"/>
          <p:cNvSpPr txBox="1">
            <a:spLocks noChangeArrowheads="1"/>
          </p:cNvSpPr>
          <p:nvPr/>
        </p:nvSpPr>
        <p:spPr bwMode="auto">
          <a:xfrm>
            <a:off x="985324" y="1389"/>
            <a:ext cx="6478116" cy="55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3" tIns="45691" rIns="91383" bIns="4569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999" dirty="0">
                <a:solidFill>
                  <a:schemeClr val="bg1"/>
                </a:solidFill>
                <a:latin typeface="Rockwell" pitchFamily="18" charset="0"/>
                <a:ea typeface="微软雅黑" pitchFamily="34" charset="-122"/>
              </a:rPr>
              <a:t>屏幕显示模式与坐标系</a:t>
            </a:r>
          </a:p>
        </p:txBody>
      </p:sp>
      <p:sp>
        <p:nvSpPr>
          <p:cNvPr id="16" name="文本框 15"/>
          <p:cNvSpPr txBox="1"/>
          <p:nvPr/>
        </p:nvSpPr>
        <p:spPr>
          <a:xfrm>
            <a:off x="251161" y="942974"/>
            <a:ext cx="11689677" cy="1814937"/>
          </a:xfrm>
          <a:prstGeom prst="rect">
            <a:avLst/>
          </a:prstGeom>
          <a:noFill/>
        </p:spPr>
        <p:txBody>
          <a:bodyPr wrap="square" rtlCol="0">
            <a:spAutoFit/>
          </a:bodyPr>
          <a:lstStyle/>
          <a:p>
            <a:pPr marL="456971" indent="-456971">
              <a:buFont typeface="Wingdings" panose="05000000000000000000" pitchFamily="2" charset="2"/>
              <a:buChar char="l"/>
            </a:pPr>
            <a:r>
              <a:rPr lang="en-US" altLang="zh-CN" sz="2799" dirty="0"/>
              <a:t>2. </a:t>
            </a:r>
            <a:r>
              <a:rPr lang="zh-CN" altLang="en-US" sz="2799" dirty="0"/>
              <a:t>图形模式与点坐标系</a:t>
            </a:r>
            <a:endParaRPr lang="en-US" altLang="zh-CN" sz="2799" dirty="0"/>
          </a:p>
          <a:p>
            <a:r>
              <a:rPr lang="en-US" altLang="zh-CN" sz="2799" dirty="0"/>
              <a:t>     </a:t>
            </a:r>
            <a:r>
              <a:rPr lang="zh-CN" altLang="en-US" sz="2799" dirty="0"/>
              <a:t>在屏幕上显示图形的方式称为</a:t>
            </a:r>
            <a:r>
              <a:rPr lang="zh-CN" altLang="en-US" sz="2799" dirty="0">
                <a:solidFill>
                  <a:srgbClr val="0432FF"/>
                </a:solidFill>
              </a:rPr>
              <a:t>图形模式</a:t>
            </a:r>
            <a:r>
              <a:rPr lang="zh-CN" altLang="en-US" sz="2799" dirty="0"/>
              <a:t>。在图形模式下，屏幕是由</a:t>
            </a:r>
            <a:r>
              <a:rPr lang="zh-CN" altLang="en-US" sz="2799" dirty="0">
                <a:solidFill>
                  <a:srgbClr val="0432FF"/>
                </a:solidFill>
              </a:rPr>
              <a:t>像素点</a:t>
            </a:r>
            <a:r>
              <a:rPr lang="zh-CN" altLang="en-US" sz="2799" dirty="0"/>
              <a:t>组成的，像素点的多少决定了</a:t>
            </a:r>
            <a:r>
              <a:rPr lang="zh-CN" altLang="en-US" sz="2799" dirty="0">
                <a:solidFill>
                  <a:srgbClr val="0432FF"/>
                </a:solidFill>
              </a:rPr>
              <a:t>屏幕的分辨率</a:t>
            </a:r>
            <a:r>
              <a:rPr lang="zh-CN" altLang="en-US" sz="2799" dirty="0"/>
              <a:t>。分辨率越高，显示图形越细致，质量越好。</a:t>
            </a:r>
            <a:endParaRPr lang="en-US" altLang="zh-CN" sz="2799" dirty="0"/>
          </a:p>
        </p:txBody>
      </p:sp>
      <p:pic>
        <p:nvPicPr>
          <p:cNvPr id="2" name="图片 1"/>
          <p:cNvPicPr>
            <a:picLocks noChangeAspect="1"/>
          </p:cNvPicPr>
          <p:nvPr/>
        </p:nvPicPr>
        <p:blipFill>
          <a:blip/>
          <a:stretch>
            <a:fillRect/>
          </a:stretch>
        </p:blipFill>
        <p:spPr>
          <a:xfrm>
            <a:off x="4008855" y="3007440"/>
            <a:ext cx="2913133" cy="1961129"/>
          </a:xfrm>
          <a:prstGeom prst="rect">
            <a:avLst/>
          </a:prstGeom>
        </p:spPr>
      </p:pic>
      <p:sp>
        <p:nvSpPr>
          <p:cNvPr id="3" name="文本框 2"/>
          <p:cNvSpPr txBox="1"/>
          <p:nvPr/>
        </p:nvSpPr>
        <p:spPr>
          <a:xfrm>
            <a:off x="1273975" y="5372204"/>
            <a:ext cx="9428138" cy="1077218"/>
          </a:xfrm>
          <a:prstGeom prst="rect">
            <a:avLst/>
          </a:prstGeom>
          <a:noFill/>
        </p:spPr>
        <p:txBody>
          <a:bodyPr wrap="square" rtlCol="0">
            <a:spAutoFit/>
          </a:bodyPr>
          <a:lstStyle/>
          <a:p>
            <a:pPr marL="456971" indent="-456971">
              <a:buAutoNum type="arabicPeriod"/>
            </a:pPr>
            <a:r>
              <a:rPr lang="zh-CN" altLang="en-US" sz="3200" dirty="0"/>
              <a:t>屏幕由许多像素点组成；</a:t>
            </a:r>
            <a:endParaRPr lang="en-US" altLang="zh-CN" sz="3200" dirty="0"/>
          </a:p>
          <a:p>
            <a:pPr marL="456971" indent="-456971">
              <a:buAutoNum type="arabicPeriod"/>
            </a:pPr>
            <a:r>
              <a:rPr lang="zh-CN" altLang="en-US" sz="3200" dirty="0"/>
              <a:t>图形的显示效果取决于分辨率的高低。</a:t>
            </a:r>
          </a:p>
        </p:txBody>
      </p:sp>
    </p:spTree>
    <p:extLst>
      <p:ext uri="{BB962C8B-B14F-4D97-AF65-F5344CB8AC3E}">
        <p14:creationId xmlns:p14="http://schemas.microsoft.com/office/powerpoint/2010/main" val="380233067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ppt_w</p:attrName>
                                        </p:attrNameLst>
                                      </p:cBhvr>
                                      <p:tavLst>
                                        <p:tav tm="0" fmla="#ppt_w*sin(2.5*pi*$)">
                                          <p:val>
                                            <p:fltVal val="0"/>
                                          </p:val>
                                        </p:tav>
                                        <p:tav tm="100000">
                                          <p:val>
                                            <p:fltVal val="1"/>
                                          </p:val>
                                        </p:tav>
                                      </p:tavLst>
                                    </p:anim>
                                    <p:anim calcmode="lin" valueType="num">
                                      <p:cBhvr>
                                        <p:cTn id="9" dur="1000" fill="hold"/>
                                        <p:tgtEl>
                                          <p:spTgt spid="37"/>
                                        </p:tgtEl>
                                        <p:attrNameLst>
                                          <p:attrName>ppt_h</p:attrName>
                                        </p:attrNameLst>
                                      </p:cBhvr>
                                      <p:tavLst>
                                        <p:tav tm="0">
                                          <p:val>
                                            <p:strVal val="#ppt_h"/>
                                          </p:val>
                                        </p:tav>
                                        <p:tav tm="100000">
                                          <p:val>
                                            <p:strVal val="#ppt_h"/>
                                          </p:val>
                                        </p:tav>
                                      </p:tavLst>
                                    </p:anim>
                                  </p:childTnLst>
                                </p:cTn>
                              </p:par>
                            </p:childTnLst>
                          </p:cTn>
                        </p:par>
                        <p:par>
                          <p:cTn id="10" fill="hold" nodeType="afterGroup">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37"/>
                                        </p:tgtEl>
                                      </p:cBhvr>
                                    </p:animEffect>
                                    <p:animScale>
                                      <p:cBhvr>
                                        <p:cTn id="13"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1524000" y="2667000"/>
            <a:ext cx="9144000" cy="1143000"/>
          </a:xfrm>
          <a:noFill/>
        </p:spPr>
        <p:txBody>
          <a:bodyPr/>
          <a:lstStyle/>
          <a:p>
            <a:r>
              <a:rPr lang="en-US" altLang="zh-CN" sz="3600">
                <a:solidFill>
                  <a:srgbClr val="FF0000"/>
                </a:solidFill>
                <a:latin typeface="Times New Roman" charset="0"/>
                <a:ea typeface="ＭＳ Ｐゴシック" charset="0"/>
                <a:cs typeface="ＭＳ Ｐゴシック" charset="0"/>
              </a:rPr>
              <a:t>The End</a:t>
            </a:r>
          </a:p>
        </p:txBody>
      </p:sp>
    </p:spTree>
    <p:extLst>
      <p:ext uri="{BB962C8B-B14F-4D97-AF65-F5344CB8AC3E}">
        <p14:creationId xmlns:p14="http://schemas.microsoft.com/office/powerpoint/2010/main" val="3060286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4227" name="矩形 1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44109" y="-25584"/>
            <a:ext cx="7770859" cy="669576"/>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组合 90"/>
          <p:cNvGrpSpPr>
            <a:grpSpLocks/>
          </p:cNvGrpSpPr>
          <p:nvPr/>
        </p:nvGrpSpPr>
        <p:grpSpPr bwMode="auto">
          <a:xfrm>
            <a:off x="304642" y="72790"/>
            <a:ext cx="466482" cy="468069"/>
            <a:chOff x="1192404" y="608225"/>
            <a:chExt cx="1755828" cy="1759616"/>
          </a:xfrm>
        </p:grpSpPr>
        <p:grpSp>
          <p:nvGrpSpPr>
            <p:cNvPr id="944233" name="组合 79"/>
            <p:cNvGrpSpPr>
              <a:grpSpLocks/>
            </p:cNvGrpSpPr>
            <p:nvPr/>
          </p:nvGrpSpPr>
          <p:grpSpPr bwMode="auto">
            <a:xfrm>
              <a:off x="1192404" y="608225"/>
              <a:ext cx="1755828" cy="1759616"/>
              <a:chOff x="6379729" y="2488774"/>
              <a:chExt cx="2513016" cy="2513016"/>
            </a:xfrm>
          </p:grpSpPr>
          <p:sp>
            <p:nvSpPr>
              <p:cNvPr id="9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685548">
                  <a:defRPr/>
                </a:pPr>
                <a:endParaRPr lang="zh-CN" altLang="en-US" sz="1399" kern="0">
                  <a:solidFill>
                    <a:srgbClr val="FFFFFF"/>
                  </a:solidFill>
                  <a:latin typeface="Arial"/>
                  <a:ea typeface="宋体"/>
                </a:endParaRPr>
              </a:p>
            </p:txBody>
          </p:sp>
          <p:grpSp>
            <p:nvGrpSpPr>
              <p:cNvPr id="95" name="任意多边形 83"/>
              <p:cNvGrpSpPr>
                <a:grpSpLocks/>
              </p:cNvGrpSpPr>
              <p:nvPr/>
            </p:nvGrpSpPr>
            <p:grpSpPr bwMode="auto">
              <a:xfrm>
                <a:off x="6397313" y="2490687"/>
                <a:ext cx="2505748" cy="2500354"/>
                <a:chOff x="1883664" y="1987296"/>
                <a:chExt cx="1322832" cy="1322832"/>
              </a:xfrm>
            </p:grpSpPr>
            <p:pic>
              <p:nvPicPr>
                <p:cNvPr id="944236" name="任意多边形 83"/>
                <p:cNvPicPr>
                  <a:picLocks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44237"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399">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68553" tIns="34277" rIns="68553" bIns="34277"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5997">
                <a:solidFill>
                  <a:srgbClr val="FFFFFF"/>
                </a:solidFill>
              </a:endParaRPr>
            </a:p>
          </p:txBody>
        </p:sp>
      </p:grpSp>
      <p:sp>
        <p:nvSpPr>
          <p:cNvPr id="37" name="TextBox 64"/>
          <p:cNvSpPr txBox="1">
            <a:spLocks noChangeArrowheads="1"/>
          </p:cNvSpPr>
          <p:nvPr/>
        </p:nvSpPr>
        <p:spPr bwMode="auto">
          <a:xfrm>
            <a:off x="985324" y="1390"/>
            <a:ext cx="7053880" cy="548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3" tIns="45691" rIns="91383" bIns="45691">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999" dirty="0">
                <a:solidFill>
                  <a:schemeClr val="bg1"/>
                </a:solidFill>
                <a:latin typeface="Rockwell" pitchFamily="18" charset="0"/>
                <a:ea typeface="微软雅黑" pitchFamily="34" charset="-122"/>
              </a:rPr>
              <a:t>屏幕显示模式与坐标系</a:t>
            </a:r>
          </a:p>
        </p:txBody>
      </p:sp>
      <p:sp>
        <p:nvSpPr>
          <p:cNvPr id="16" name="文本框 15"/>
          <p:cNvSpPr txBox="1"/>
          <p:nvPr/>
        </p:nvSpPr>
        <p:spPr>
          <a:xfrm>
            <a:off x="298589" y="969312"/>
            <a:ext cx="11689677" cy="1877052"/>
          </a:xfrm>
          <a:prstGeom prst="rect">
            <a:avLst/>
          </a:prstGeom>
          <a:noFill/>
        </p:spPr>
        <p:txBody>
          <a:bodyPr wrap="square" rtlCol="0">
            <a:spAutoFit/>
          </a:bodyPr>
          <a:lstStyle/>
          <a:p>
            <a:pPr marL="456971" indent="-456971">
              <a:buFont typeface="Wingdings" panose="05000000000000000000" pitchFamily="2" charset="2"/>
              <a:buChar char="l"/>
            </a:pPr>
            <a:r>
              <a:rPr lang="zh-CN" altLang="en-US" sz="2799" dirty="0"/>
              <a:t>在图形模式下，屏幕上每个像素的显示位置用点</a:t>
            </a:r>
            <a:r>
              <a:rPr lang="zh-CN" altLang="en-US" sz="2799" dirty="0">
                <a:solidFill>
                  <a:srgbClr val="0432FF"/>
                </a:solidFill>
              </a:rPr>
              <a:t>坐标</a:t>
            </a:r>
            <a:r>
              <a:rPr lang="zh-CN" altLang="en-US" sz="2799" dirty="0"/>
              <a:t>来描述，</a:t>
            </a:r>
            <a:r>
              <a:rPr lang="zh-CN" altLang="en-US" sz="2799" dirty="0">
                <a:solidFill>
                  <a:srgbClr val="0432FF"/>
                </a:solidFill>
              </a:rPr>
              <a:t>点坐标</a:t>
            </a:r>
            <a:r>
              <a:rPr lang="zh-CN" altLang="en-US" sz="2799" dirty="0"/>
              <a:t>是以</a:t>
            </a:r>
            <a:r>
              <a:rPr lang="zh-CN" altLang="en-US" sz="2799" dirty="0">
                <a:solidFill>
                  <a:srgbClr val="0432FF"/>
                </a:solidFill>
              </a:rPr>
              <a:t>屏幕左上角</a:t>
            </a:r>
            <a:r>
              <a:rPr lang="zh-CN" altLang="en-US" sz="2799" dirty="0"/>
              <a:t>为</a:t>
            </a:r>
            <a:r>
              <a:rPr lang="zh-CN" altLang="en-US" sz="2799" dirty="0">
                <a:solidFill>
                  <a:srgbClr val="0432FF"/>
                </a:solidFill>
              </a:rPr>
              <a:t>坐标原点</a:t>
            </a:r>
            <a:r>
              <a:rPr lang="zh-CN" altLang="en-US" sz="2799" dirty="0"/>
              <a:t>（</a:t>
            </a:r>
            <a:r>
              <a:rPr lang="en-US" altLang="zh-CN" sz="2799" dirty="0"/>
              <a:t>0</a:t>
            </a:r>
            <a:r>
              <a:rPr lang="zh-CN" altLang="en-US" sz="2799" dirty="0"/>
              <a:t>，</a:t>
            </a:r>
            <a:r>
              <a:rPr lang="en-US" altLang="zh-CN" sz="2799" dirty="0"/>
              <a:t>0</a:t>
            </a:r>
            <a:r>
              <a:rPr lang="zh-CN" altLang="en-US" sz="2799" dirty="0"/>
              <a:t>），水平方向为</a:t>
            </a:r>
            <a:r>
              <a:rPr lang="en-US" altLang="zh-CN" sz="2799" dirty="0">
                <a:solidFill>
                  <a:srgbClr val="0432FF"/>
                </a:solidFill>
              </a:rPr>
              <a:t>x</a:t>
            </a:r>
            <a:r>
              <a:rPr lang="zh-CN" altLang="en-US" sz="2799" dirty="0">
                <a:solidFill>
                  <a:srgbClr val="0432FF"/>
                </a:solidFill>
              </a:rPr>
              <a:t>轴</a:t>
            </a:r>
            <a:r>
              <a:rPr lang="zh-CN" altLang="en-US" sz="2799" dirty="0"/>
              <a:t>，自左向右；垂直方向为</a:t>
            </a:r>
            <a:r>
              <a:rPr lang="en-US" altLang="zh-CN" sz="2799" dirty="0">
                <a:solidFill>
                  <a:srgbClr val="0432FF"/>
                </a:solidFill>
              </a:rPr>
              <a:t>y</a:t>
            </a:r>
            <a:r>
              <a:rPr lang="zh-CN" altLang="en-US" sz="2799" dirty="0">
                <a:solidFill>
                  <a:srgbClr val="0432FF"/>
                </a:solidFill>
              </a:rPr>
              <a:t>轴</a:t>
            </a:r>
            <a:r>
              <a:rPr lang="zh-CN" altLang="en-US" sz="2799" dirty="0"/>
              <a:t>，自下而上。</a:t>
            </a:r>
            <a:endParaRPr lang="en-US" altLang="zh-CN" sz="2799" dirty="0"/>
          </a:p>
          <a:p>
            <a:pPr marL="456971" indent="-456971">
              <a:buFont typeface="Wingdings" panose="05000000000000000000" pitchFamily="2" charset="2"/>
              <a:buChar char="l"/>
            </a:pPr>
            <a:r>
              <a:rPr lang="zh-CN" altLang="en-US" sz="3200" dirty="0"/>
              <a:t>水平方向和垂直方向的</a:t>
            </a:r>
            <a:r>
              <a:rPr lang="zh-CN" altLang="en-US" sz="3200" dirty="0">
                <a:solidFill>
                  <a:srgbClr val="0432FF"/>
                </a:solidFill>
              </a:rPr>
              <a:t>点数</a:t>
            </a:r>
            <a:r>
              <a:rPr lang="zh-CN" altLang="en-US" sz="3200" dirty="0"/>
              <a:t>随着</a:t>
            </a:r>
            <a:r>
              <a:rPr lang="zh-CN" altLang="en-US" sz="3200" dirty="0">
                <a:solidFill>
                  <a:srgbClr val="0432FF"/>
                </a:solidFill>
              </a:rPr>
              <a:t>屏幕分辨率</a:t>
            </a:r>
            <a:r>
              <a:rPr lang="zh-CN" altLang="en-US" sz="3200" dirty="0"/>
              <a:t>的不同而不同。</a:t>
            </a:r>
          </a:p>
        </p:txBody>
      </p:sp>
      <p:pic>
        <p:nvPicPr>
          <p:cNvPr id="2" name="图片 1"/>
          <p:cNvPicPr>
            <a:picLocks noChangeAspect="1"/>
          </p:cNvPicPr>
          <p:nvPr/>
        </p:nvPicPr>
        <p:blipFill>
          <a:blip/>
          <a:stretch>
            <a:fillRect/>
          </a:stretch>
        </p:blipFill>
        <p:spPr>
          <a:xfrm>
            <a:off x="3633775" y="3445194"/>
            <a:ext cx="5037936" cy="2630922"/>
          </a:xfrm>
          <a:prstGeom prst="rect">
            <a:avLst/>
          </a:prstGeom>
        </p:spPr>
      </p:pic>
      <p:sp>
        <p:nvSpPr>
          <p:cNvPr id="3" name="文本框 2"/>
          <p:cNvSpPr txBox="1"/>
          <p:nvPr/>
        </p:nvSpPr>
        <p:spPr>
          <a:xfrm>
            <a:off x="2711624" y="6165304"/>
            <a:ext cx="7700845" cy="400110"/>
          </a:xfrm>
          <a:prstGeom prst="rect">
            <a:avLst/>
          </a:prstGeom>
          <a:noFill/>
        </p:spPr>
        <p:txBody>
          <a:bodyPr wrap="square" rtlCol="0">
            <a:spAutoFit/>
          </a:bodyPr>
          <a:lstStyle/>
          <a:p>
            <a:r>
              <a:rPr lang="zh-CN" altLang="en-US" sz="2000" dirty="0"/>
              <a:t>点坐标系坐标值的范围取决于所用的适配器</a:t>
            </a:r>
            <a:r>
              <a:rPr lang="en-US" altLang="zh-CN" sz="2000" dirty="0"/>
              <a:t>/</a:t>
            </a:r>
            <a:r>
              <a:rPr lang="zh-CN" altLang="en-US" sz="2000" dirty="0"/>
              <a:t>显示分辨率</a:t>
            </a:r>
          </a:p>
        </p:txBody>
      </p:sp>
    </p:spTree>
    <p:extLst>
      <p:ext uri="{BB962C8B-B14F-4D97-AF65-F5344CB8AC3E}">
        <p14:creationId xmlns:p14="http://schemas.microsoft.com/office/powerpoint/2010/main" val="240660427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ppt_w</p:attrName>
                                        </p:attrNameLst>
                                      </p:cBhvr>
                                      <p:tavLst>
                                        <p:tav tm="0" fmla="#ppt_w*sin(2.5*pi*$)">
                                          <p:val>
                                            <p:fltVal val="0"/>
                                          </p:val>
                                        </p:tav>
                                        <p:tav tm="100000">
                                          <p:val>
                                            <p:fltVal val="1"/>
                                          </p:val>
                                        </p:tav>
                                      </p:tavLst>
                                    </p:anim>
                                    <p:anim calcmode="lin" valueType="num">
                                      <p:cBhvr>
                                        <p:cTn id="9" dur="1000" fill="hold"/>
                                        <p:tgtEl>
                                          <p:spTgt spid="37"/>
                                        </p:tgtEl>
                                        <p:attrNameLst>
                                          <p:attrName>ppt_h</p:attrName>
                                        </p:attrNameLst>
                                      </p:cBhvr>
                                      <p:tavLst>
                                        <p:tav tm="0">
                                          <p:val>
                                            <p:strVal val="#ppt_h"/>
                                          </p:val>
                                        </p:tav>
                                        <p:tav tm="100000">
                                          <p:val>
                                            <p:strVal val="#ppt_h"/>
                                          </p:val>
                                        </p:tav>
                                      </p:tavLst>
                                    </p:anim>
                                  </p:childTnLst>
                                </p:cTn>
                              </p:par>
                            </p:childTnLst>
                          </p:cTn>
                        </p:par>
                        <p:par>
                          <p:cTn id="10" fill="hold" nodeType="afterGroup">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37"/>
                                        </p:tgtEl>
                                      </p:cBhvr>
                                    </p:animEffect>
                                    <p:animScale>
                                      <p:cBhvr>
                                        <p:cTn id="13"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51384" y="116632"/>
            <a:ext cx="5112568" cy="1143000"/>
          </a:xfrm>
          <a:noFill/>
        </p:spPr>
        <p:txBody>
          <a:bodyPr/>
          <a:lstStyle/>
          <a:p>
            <a:pPr algn="ctr"/>
            <a:r>
              <a:rPr lang="zh-CN" altLang="en-US" sz="4000" dirty="0">
                <a:latin typeface="Arial" charset="0"/>
                <a:ea typeface="宋体" charset="0"/>
              </a:rPr>
              <a:t>图形坐标系、像素</a:t>
            </a:r>
            <a:endParaRPr lang="en-US" altLang="zh-CN" sz="4000" dirty="0">
              <a:latin typeface="Arial" charset="0"/>
              <a:ea typeface="宋体" charset="0"/>
            </a:endParaRPr>
          </a:p>
        </p:txBody>
      </p:sp>
      <p:pic>
        <p:nvPicPr>
          <p:cNvPr id="102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703512" y="1124744"/>
            <a:ext cx="5897062" cy="57332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876048976"/>
      </p:ext>
    </p:extLst>
  </p:cSld>
  <p:clrMapOvr>
    <a:masterClrMapping/>
  </p:clrMapOvr>
  <p:transition spd="slow">
    <p:push dir="u"/>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19871</TotalTime>
  <Words>4898</Words>
  <Application>Microsoft Macintosh PowerPoint</Application>
  <PresentationFormat>宽屏</PresentationFormat>
  <Paragraphs>669</Paragraphs>
  <Slides>70</Slides>
  <Notes>35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黑体</vt:lpstr>
      <vt:lpstr>STZhongsong</vt:lpstr>
      <vt:lpstr>Microsoft YaHei</vt:lpstr>
      <vt:lpstr>新宋体</vt:lpstr>
      <vt:lpstr>Arial</vt:lpstr>
      <vt:lpstr>Arial Black</vt:lpstr>
      <vt:lpstr>Calibri</vt:lpstr>
      <vt:lpstr>Rockwell</vt:lpstr>
      <vt:lpstr>Times New Roman</vt:lpstr>
      <vt:lpstr>Wingdings</vt:lpstr>
      <vt:lpstr>Pixel</vt:lpstr>
      <vt:lpstr>专题三：图形程序设计 陈建海</vt:lpstr>
      <vt:lpstr>目标</vt:lpstr>
      <vt:lpstr>Part 1:  图形学基础</vt:lpstr>
      <vt:lpstr>目标</vt:lpstr>
      <vt:lpstr>屏幕设置</vt:lpstr>
      <vt:lpstr>1. 屏幕设置:屏幕显示模式与坐标系</vt:lpstr>
      <vt:lpstr>PowerPoint 演示文稿</vt:lpstr>
      <vt:lpstr>PowerPoint 演示文稿</vt:lpstr>
      <vt:lpstr>图形坐标系、像素</vt:lpstr>
      <vt:lpstr>第三方图形库</vt:lpstr>
      <vt:lpstr>基本图形函数</vt:lpstr>
      <vt:lpstr>初始化</vt:lpstr>
      <vt:lpstr>画笔（定位光标）</vt:lpstr>
      <vt:lpstr>绘制直线</vt:lpstr>
      <vt:lpstr>绘制圆与圆弧</vt:lpstr>
      <vt:lpstr>绘制文本</vt:lpstr>
      <vt:lpstr>sprintf</vt:lpstr>
      <vt:lpstr>图形库编程基本过程</vt:lpstr>
      <vt:lpstr>源代码文件（Main）</vt:lpstr>
      <vt:lpstr>编译连接运行</vt:lpstr>
      <vt:lpstr>运行结果</vt:lpstr>
      <vt:lpstr>接口</vt:lpstr>
      <vt:lpstr>接口</vt:lpstr>
      <vt:lpstr>头文件(Header Files)</vt:lpstr>
      <vt:lpstr>图形库（The Graphics Library）</vt:lpstr>
      <vt:lpstr>底层模型（The Underlying Model）</vt:lpstr>
      <vt:lpstr>基本图形绘制示例：画房子</vt:lpstr>
      <vt:lpstr>Homework:</vt:lpstr>
      <vt:lpstr>Part II:  交互图形编程</vt:lpstr>
      <vt:lpstr>主要内容</vt:lpstr>
      <vt:lpstr>新的编程模型——基于事件驱动</vt:lpstr>
      <vt:lpstr>回调函数(callback)</vt:lpstr>
      <vt:lpstr>关于交互的四类回调函数原型</vt:lpstr>
      <vt:lpstr>回调函数类型</vt:lpstr>
      <vt:lpstr>Keyboard</vt:lpstr>
      <vt:lpstr>Keyboard</vt:lpstr>
      <vt:lpstr>PowerPoint 演示文稿</vt:lpstr>
      <vt:lpstr>Char</vt:lpstr>
      <vt:lpstr>PowerPoint 演示文稿</vt:lpstr>
      <vt:lpstr>Mouse</vt:lpstr>
      <vt:lpstr>PowerPoint 演示文稿</vt:lpstr>
      <vt:lpstr>定时器（Timer）</vt:lpstr>
      <vt:lpstr>PowerPoint 演示文稿</vt:lpstr>
      <vt:lpstr>相关说明</vt:lpstr>
      <vt:lpstr>Libgraphics的其他常用函数</vt:lpstr>
      <vt:lpstr>Libgraphics的其他常用函数</vt:lpstr>
      <vt:lpstr>Libgraphics的其他常用函数</vt:lpstr>
      <vt:lpstr>Libgraphics的其他常用函数</vt:lpstr>
      <vt:lpstr>Libgraphics的其他常用函数</vt:lpstr>
      <vt:lpstr>参考资料</vt:lpstr>
      <vt:lpstr>simpleGUI使用简介</vt:lpstr>
      <vt:lpstr>什么是simpleGUI</vt:lpstr>
      <vt:lpstr>如何使用simpleGUI</vt:lpstr>
      <vt:lpstr>如何使用button控件</vt:lpstr>
      <vt:lpstr>关于宏 GenUIID</vt:lpstr>
      <vt:lpstr>如何使用menuList控件</vt:lpstr>
      <vt:lpstr>如何使用menuList控件  - continued</vt:lpstr>
      <vt:lpstr>如何使用menuList控件  - continued</vt:lpstr>
      <vt:lpstr>如何使用menuList控件  - continued</vt:lpstr>
      <vt:lpstr>如何使用textbox控件，编辑字符串</vt:lpstr>
      <vt:lpstr>如何使用textbox控件，编辑字符串 - I</vt:lpstr>
      <vt:lpstr>如何使用textbox控件，编辑字符串 - II</vt:lpstr>
      <vt:lpstr>simpleGUI控件的颜色设置</vt:lpstr>
      <vt:lpstr>设置自定义的颜色组合</vt:lpstr>
      <vt:lpstr>simpleGUI其他辅助画图函数 - 1</vt:lpstr>
      <vt:lpstr>simpleGUI其他辅助画图函数 - 2</vt:lpstr>
      <vt:lpstr>PowerPoint 演示文稿</vt:lpstr>
      <vt:lpstr>Homework:</vt:lpstr>
      <vt:lpstr>Project:</vt:lpstr>
      <vt:lpstr>The End</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3—Expressions</dc:title>
  <dc:creator>xdq</dc:creator>
  <cp:lastModifiedBy>Microsoft Office User</cp:lastModifiedBy>
  <cp:revision>292</cp:revision>
  <dcterms:modified xsi:type="dcterms:W3CDTF">2020-04-07T00:44:59Z</dcterms:modified>
</cp:coreProperties>
</file>