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9"/>
  </p:handoutMasterIdLst>
  <p:sldIdLst>
    <p:sldId id="623" r:id="rId3"/>
    <p:sldId id="897" r:id="rId4"/>
    <p:sldId id="898" r:id="rId5"/>
    <p:sldId id="486" r:id="rId6"/>
    <p:sldId id="519" r:id="rId8"/>
    <p:sldId id="520" r:id="rId9"/>
    <p:sldId id="521" r:id="rId10"/>
    <p:sldId id="545" r:id="rId11"/>
    <p:sldId id="522" r:id="rId12"/>
    <p:sldId id="525" r:id="rId13"/>
    <p:sldId id="543" r:id="rId14"/>
    <p:sldId id="618" r:id="rId15"/>
    <p:sldId id="569" r:id="rId16"/>
    <p:sldId id="570" r:id="rId17"/>
    <p:sldId id="571" r:id="rId18"/>
    <p:sldId id="573" r:id="rId19"/>
    <p:sldId id="574" r:id="rId20"/>
    <p:sldId id="538" r:id="rId21"/>
    <p:sldId id="540" r:id="rId22"/>
    <p:sldId id="575" r:id="rId23"/>
    <p:sldId id="577" r:id="rId24"/>
    <p:sldId id="541" r:id="rId25"/>
    <p:sldId id="530" r:id="rId26"/>
    <p:sldId id="544" r:id="rId27"/>
    <p:sldId id="526" r:id="rId28"/>
    <p:sldId id="531" r:id="rId29"/>
    <p:sldId id="532" r:id="rId30"/>
    <p:sldId id="619" r:id="rId31"/>
    <p:sldId id="622" r:id="rId32"/>
    <p:sldId id="546" r:id="rId33"/>
    <p:sldId id="547" r:id="rId34"/>
    <p:sldId id="548" r:id="rId35"/>
    <p:sldId id="549" r:id="rId36"/>
    <p:sldId id="550" r:id="rId37"/>
    <p:sldId id="551" r:id="rId38"/>
    <p:sldId id="557" r:id="rId39"/>
    <p:sldId id="556" r:id="rId40"/>
    <p:sldId id="558" r:id="rId41"/>
    <p:sldId id="560" r:id="rId42"/>
    <p:sldId id="559" r:id="rId43"/>
    <p:sldId id="561" r:id="rId44"/>
    <p:sldId id="564" r:id="rId45"/>
    <p:sldId id="562" r:id="rId46"/>
    <p:sldId id="563" r:id="rId47"/>
    <p:sldId id="896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1538" autoAdjust="0"/>
  </p:normalViewPr>
  <p:slideViewPr>
    <p:cSldViewPr>
      <p:cViewPr varScale="1">
        <p:scale>
          <a:sx n="91" d="100"/>
          <a:sy n="91" d="100"/>
        </p:scale>
        <p:origin x="6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64D0E6D-DB81-DC43-B66F-5A57F731642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40E1772-F6F7-BB4D-A50D-8602AC63BB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DEA8EC-334F-6F41-83E3-8D76EA4F8436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typedef</a:t>
            </a:r>
            <a:endParaRPr lang="zh-CN" altLang="en-US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A24310-13E6-7C47-B3F7-FBCCC33C9FBE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4C855D-25E3-E645-A3A5-D08B473AF378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6925"/>
            <a:ext cx="5695950" cy="3205163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F1B3A6-0317-9E48-B66E-1B936F472E80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6925"/>
            <a:ext cx="5695950" cy="3205163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A9BDA1-9A38-5548-81DD-9FC460A43164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1025" y="796925"/>
            <a:ext cx="5695950" cy="3205163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L</a:t>
            </a:r>
            <a:r>
              <a:rPr lang="zh-CN" altLang="en-US" dirty="0"/>
              <a:t>链表是线性表的链式存储形式。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9FE157-D26C-FE42-B2E5-2688BF733368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67B124-708C-824F-A25D-E3EA8E9D280B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问题描述：</a:t>
            </a:r>
            <a:endParaRPr lang="zh-CN" altLang="en-US" b="1"/>
          </a:p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个人围成一圈，顺序排号。从第一个人开始报数（</a:t>
            </a:r>
            <a:r>
              <a:rPr lang="en-US" altLang="zh-CN"/>
              <a:t>1~3</a:t>
            </a:r>
            <a:r>
              <a:rPr lang="zh-CN" altLang="en-US"/>
              <a:t>报数），凡报到</a:t>
            </a:r>
            <a:r>
              <a:rPr lang="en-US" altLang="zh-CN"/>
              <a:t>3</a:t>
            </a:r>
            <a:r>
              <a:rPr lang="zh-CN" altLang="en-US"/>
              <a:t>的人退出圈子，问最后留下的人原来排在第几号。</a:t>
            </a:r>
            <a:endParaRPr lang="zh-CN" altLang="en-US"/>
          </a:p>
          <a:p>
            <a:r>
              <a:rPr lang="zh-CN" altLang="en-US" b="1"/>
              <a:t>分析：</a:t>
            </a:r>
            <a:endParaRPr lang="zh-CN" altLang="en-US" b="1"/>
          </a:p>
          <a:p>
            <a:r>
              <a:rPr lang="zh-CN" altLang="en-US"/>
              <a:t>首先由用户输入人数</a:t>
            </a:r>
            <a:r>
              <a:rPr lang="en-US" altLang="zh-CN"/>
              <a:t>n</a:t>
            </a:r>
            <a:r>
              <a:rPr lang="zh-CN" altLang="en-US"/>
              <a:t>，然后对这</a:t>
            </a:r>
            <a:r>
              <a:rPr lang="en-US" altLang="zh-CN"/>
              <a:t>n</a:t>
            </a:r>
            <a:r>
              <a:rPr lang="zh-CN" altLang="en-US"/>
              <a:t>个人进行编号</a:t>
            </a:r>
            <a:r>
              <a:rPr lang="en-US" altLang="zh-CN"/>
              <a:t>【</a:t>
            </a:r>
            <a:r>
              <a:rPr lang="zh-CN" altLang="en-US"/>
              <a:t>因为如果不编号的话，我们就不能知道最后是哪位童鞋留下来了：）</a:t>
            </a:r>
            <a:r>
              <a:rPr lang="en-US" altLang="zh-CN"/>
              <a:t>】</a:t>
            </a:r>
            <a:endParaRPr lang="en-US" altLang="zh-CN"/>
          </a:p>
          <a:p>
            <a:r>
              <a:rPr lang="zh-CN" altLang="en-US"/>
              <a:t>然后就开始了一圈一圈的循环，不断形成新的圈子，不断有人被淘汰，那么循环到什么时候截止呢？对只剩最后一个人，也就是说淘汰</a:t>
            </a:r>
            <a:r>
              <a:rPr lang="en-US" altLang="zh-CN"/>
              <a:t>n-1</a:t>
            </a:r>
            <a:r>
              <a:rPr lang="zh-CN" altLang="en-US"/>
              <a:t>了个人的时候，这个时候停止循环。</a:t>
            </a:r>
            <a:endParaRPr lang="zh-CN" altLang="en-US"/>
          </a:p>
          <a:p>
            <a:r>
              <a:rPr lang="zh-CN" altLang="en-US"/>
              <a:t>在实际情况中，应该是这</a:t>
            </a:r>
            <a:r>
              <a:rPr lang="en-US" altLang="zh-CN"/>
              <a:t>n</a:t>
            </a:r>
            <a:r>
              <a:rPr lang="zh-CN" altLang="en-US"/>
              <a:t>个人一开始围成了一个大圈子，然后随着不断的淘汰，圈子不断减小，最后剩下的那个人的一开始的编号就是我们要的结果。</a:t>
            </a:r>
            <a:endParaRPr lang="zh-CN" altLang="en-US"/>
          </a:p>
          <a:p>
            <a:r>
              <a:rPr lang="zh-CN" altLang="en-US"/>
              <a:t>我在用数组来表示这些人，因为进行了初始化，所以数组中元素的值都是原来的编号，因此我们只需要将被淘汰的人对应的数组元素的值设置为</a:t>
            </a:r>
            <a:r>
              <a:rPr lang="en-US" altLang="zh-CN"/>
              <a:t>0</a:t>
            </a:r>
            <a:r>
              <a:rPr lang="zh-CN" altLang="en-US"/>
              <a:t>即可。然后随着不断的循环，最后只剩下一个值不为</a:t>
            </a:r>
            <a:r>
              <a:rPr lang="en-US" altLang="zh-CN"/>
              <a:t>0</a:t>
            </a:r>
            <a:r>
              <a:rPr lang="zh-CN" altLang="en-US"/>
              <a:t>的数组元素，这个元素就是我们要的结果。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ED4E5B-E34C-DD4F-BABF-5EB6C590C345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92082CE-AC53-5A4C-A0EF-7D81979F38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13966B-ABD1-104F-8143-41369309E4E3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2F6BC-C5D2-6146-8E56-3A66A1FC246F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ECC46D-3904-C34F-A72D-8F64C686D77A}" type="slidenum">
              <a:rPr lang="zh-CN" altLang="en-US"/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77BEEB-4626-304D-9E0E-5019A624A2D1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BC2E57-B2F7-9343-8A72-F11662D5C6DB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7FC4A4-C943-B941-B21C-372FFC7CEA00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18F263-42C0-4F47-9C3A-B15D84537B9F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61C45C-C6AE-D54E-B9C6-D539DF907E78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882CA-C347-6547-8BA2-D6F266827152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FCA56E-7E21-724A-AA2F-7AD3CE195A00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32613E-4600-0040-870A-D6F440CA3AA7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7288B0-3AFF-474E-97DF-51C0E020FEAD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1">
                <a:latin typeface="Arial Black" panose="020B0A04020102020204" pitchFamily="34" charset="0"/>
              </a:defRPr>
            </a:lvl1pPr>
          </a:lstStyle>
          <a:p>
            <a:fld id="{9970AE54-DD7D-5C46-B785-0C6DEB0BDDAC}" type="slidenum">
              <a:rPr lang="zh-CN" altLang="en-US"/>
            </a:fld>
            <a:endParaRPr lang="en-US" altLang="zh-CN"/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ctrTitle"/>
          </p:nvPr>
        </p:nvSpPr>
        <p:spPr>
          <a:xfrm>
            <a:off x="3359696" y="1916832"/>
            <a:ext cx="8485088" cy="2209800"/>
          </a:xfrm>
        </p:spPr>
        <p:txBody>
          <a:bodyPr/>
          <a:lstStyle/>
          <a:p>
            <a:r>
              <a:rPr lang="zh-CN" altLang="en-US" dirty="0"/>
              <a:t>专题二、指针进阶与链表应用</a:t>
            </a:r>
            <a:endParaRPr lang="zh-CN" altLang="en-US" dirty="0"/>
          </a:p>
        </p:txBody>
      </p:sp>
      <p:sp>
        <p:nvSpPr>
          <p:cNvPr id="16387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陈建海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en-US" altLang="zh-CN" dirty="0"/>
              <a:t>2021/03/29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755" y="620862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11.3.3  </a:t>
            </a:r>
            <a:r>
              <a:rPr lang="zh-CN" altLang="en-US" sz="4000"/>
              <a:t>单向链表的常用操作</a:t>
            </a:r>
            <a:endParaRPr lang="zh-CN" altLang="en-US" sz="400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844824"/>
            <a:ext cx="5616575" cy="26638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链表的建立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链表的遍历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插入结点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4. </a:t>
            </a:r>
            <a:r>
              <a:rPr lang="zh-CN" altLang="en-US"/>
              <a:t>删除结点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3" y="457200"/>
            <a:ext cx="9793462" cy="884238"/>
          </a:xfrm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链表的建立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96975"/>
            <a:ext cx="9360966" cy="1943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struct </a:t>
            </a:r>
            <a:r>
              <a:rPr lang="en-US" altLang="zh-CN" sz="2800" dirty="0" err="1"/>
              <a:t>stud_node</a:t>
            </a:r>
            <a:r>
              <a:rPr lang="en-US" altLang="zh-CN" sz="2800" dirty="0"/>
              <a:t> *head,  *tail, *p;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head = tail = NULL;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size =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(struct </a:t>
            </a:r>
            <a:r>
              <a:rPr lang="en-US" altLang="zh-CN" sz="2800" dirty="0" err="1"/>
              <a:t>stud_node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 = (struct </a:t>
            </a:r>
            <a:r>
              <a:rPr lang="en-US" altLang="zh-CN" sz="2800" dirty="0" err="1"/>
              <a:t>stud_node</a:t>
            </a:r>
            <a:r>
              <a:rPr lang="en-US" altLang="zh-CN" sz="2800" dirty="0"/>
              <a:t> *) malloc(size);</a:t>
            </a:r>
            <a:endParaRPr lang="zh-CN" altLang="en-US" sz="2800" dirty="0"/>
          </a:p>
        </p:txBody>
      </p:sp>
      <p:sp>
        <p:nvSpPr>
          <p:cNvPr id="509968" name="Text Box 16"/>
          <p:cNvSpPr txBox="1">
            <a:spLocks noChangeArrowheads="1"/>
          </p:cNvSpPr>
          <p:nvPr/>
        </p:nvSpPr>
        <p:spPr bwMode="auto">
          <a:xfrm>
            <a:off x="3097213" y="3292476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head</a:t>
            </a:r>
            <a:endParaRPr kumimoji="1" lang="en-US" altLang="zh-CN" sz="2800"/>
          </a:p>
        </p:txBody>
      </p:sp>
      <p:sp>
        <p:nvSpPr>
          <p:cNvPr id="509969" name="Text Box 17"/>
          <p:cNvSpPr txBox="1">
            <a:spLocks noChangeArrowheads="1"/>
          </p:cNvSpPr>
          <p:nvPr/>
        </p:nvSpPr>
        <p:spPr bwMode="auto">
          <a:xfrm>
            <a:off x="3173413" y="3825876"/>
            <a:ext cx="639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tail</a:t>
            </a:r>
            <a:endParaRPr kumimoji="1" lang="en-US" altLang="zh-CN" sz="2800"/>
          </a:p>
        </p:txBody>
      </p:sp>
      <p:sp>
        <p:nvSpPr>
          <p:cNvPr id="509978" name="Line 26"/>
          <p:cNvSpPr>
            <a:spLocks noChangeShapeType="1"/>
          </p:cNvSpPr>
          <p:nvPr/>
        </p:nvSpPr>
        <p:spPr bwMode="auto">
          <a:xfrm>
            <a:off x="7464426" y="3789364"/>
            <a:ext cx="3175" cy="1500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509979" name="Text Box 27"/>
          <p:cNvSpPr txBox="1">
            <a:spLocks noChangeArrowheads="1"/>
          </p:cNvSpPr>
          <p:nvPr/>
        </p:nvSpPr>
        <p:spPr bwMode="auto">
          <a:xfrm>
            <a:off x="6332538" y="5502276"/>
            <a:ext cx="639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tail</a:t>
            </a:r>
            <a:endParaRPr kumimoji="1" lang="en-US" altLang="zh-CN" sz="2800"/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3630614" y="353536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p</a:t>
            </a:r>
            <a:endParaRPr kumimoji="1" lang="en-US" altLang="zh-CN" sz="2800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4013201" y="3138488"/>
            <a:ext cx="3883025" cy="938212"/>
            <a:chOff x="1568" y="1977"/>
            <a:chExt cx="2446" cy="591"/>
          </a:xfrm>
        </p:grpSpPr>
        <p:sp>
          <p:nvSpPr>
            <p:cNvPr id="110610" name="Text Box 7"/>
            <p:cNvSpPr txBox="1">
              <a:spLocks noChangeArrowheads="1"/>
            </p:cNvSpPr>
            <p:nvPr/>
          </p:nvSpPr>
          <p:spPr bwMode="auto">
            <a:xfrm>
              <a:off x="1973" y="1977"/>
              <a:ext cx="204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400"/>
                <a:t>num name score next</a:t>
              </a:r>
              <a:endParaRPr kumimoji="1" lang="en-US" altLang="zh-CN" sz="2400" b="1"/>
            </a:p>
          </p:txBody>
        </p:sp>
        <p:sp>
          <p:nvSpPr>
            <p:cNvPr id="110611" name="Line 11"/>
            <p:cNvSpPr>
              <a:spLocks noChangeShapeType="1"/>
            </p:cNvSpPr>
            <p:nvPr/>
          </p:nvSpPr>
          <p:spPr bwMode="auto">
            <a:xfrm>
              <a:off x="1568" y="243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110612" name="Group 33"/>
            <p:cNvGrpSpPr/>
            <p:nvPr/>
          </p:nvGrpSpPr>
          <p:grpSpPr bwMode="auto">
            <a:xfrm>
              <a:off x="2048" y="2324"/>
              <a:ext cx="1921" cy="244"/>
              <a:chOff x="2592" y="2324"/>
              <a:chExt cx="1921" cy="244"/>
            </a:xfrm>
          </p:grpSpPr>
          <p:sp>
            <p:nvSpPr>
              <p:cNvPr id="110613" name="Rectangle 13"/>
              <p:cNvSpPr>
                <a:spLocks noChangeArrowheads="1"/>
              </p:cNvSpPr>
              <p:nvPr/>
            </p:nvSpPr>
            <p:spPr bwMode="auto">
              <a:xfrm>
                <a:off x="2592" y="2324"/>
                <a:ext cx="1921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sp>
            <p:nvSpPr>
              <p:cNvPr id="110614" name="Line 30"/>
              <p:cNvSpPr>
                <a:spLocks noChangeShapeType="1"/>
              </p:cNvSpPr>
              <p:nvPr/>
            </p:nvSpPr>
            <p:spPr bwMode="auto">
              <a:xfrm>
                <a:off x="3016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10615" name="Line 31"/>
              <p:cNvSpPr>
                <a:spLocks noChangeShapeType="1"/>
              </p:cNvSpPr>
              <p:nvPr/>
            </p:nvSpPr>
            <p:spPr bwMode="auto">
              <a:xfrm>
                <a:off x="3560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10616" name="Line 32"/>
              <p:cNvSpPr>
                <a:spLocks noChangeShapeType="1"/>
              </p:cNvSpPr>
              <p:nvPr/>
            </p:nvSpPr>
            <p:spPr bwMode="auto">
              <a:xfrm>
                <a:off x="4059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1"/>
          <p:cNvGrpSpPr/>
          <p:nvPr/>
        </p:nvGrpSpPr>
        <p:grpSpPr bwMode="auto">
          <a:xfrm>
            <a:off x="6094414" y="5121275"/>
            <a:ext cx="4275137" cy="566738"/>
            <a:chOff x="2879" y="3226"/>
            <a:chExt cx="2693" cy="357"/>
          </a:xfrm>
        </p:grpSpPr>
        <p:sp>
          <p:nvSpPr>
            <p:cNvPr id="110603" name="Line 20"/>
            <p:cNvSpPr>
              <a:spLocks noChangeShapeType="1"/>
            </p:cNvSpPr>
            <p:nvPr/>
          </p:nvSpPr>
          <p:spPr bwMode="auto">
            <a:xfrm>
              <a:off x="3216" y="342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10604" name="Text Box 25"/>
            <p:cNvSpPr txBox="1">
              <a:spLocks noChangeArrowheads="1"/>
            </p:cNvSpPr>
            <p:nvPr/>
          </p:nvSpPr>
          <p:spPr bwMode="auto">
            <a:xfrm>
              <a:off x="2879" y="322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p</a:t>
              </a:r>
              <a:endParaRPr kumimoji="1" lang="en-US" altLang="zh-CN" sz="2800"/>
            </a:p>
          </p:txBody>
        </p:sp>
        <p:grpSp>
          <p:nvGrpSpPr>
            <p:cNvPr id="110605" name="Group 34"/>
            <p:cNvGrpSpPr/>
            <p:nvPr/>
          </p:nvGrpSpPr>
          <p:grpSpPr bwMode="auto">
            <a:xfrm>
              <a:off x="3651" y="3339"/>
              <a:ext cx="1921" cy="244"/>
              <a:chOff x="2592" y="2324"/>
              <a:chExt cx="1921" cy="244"/>
            </a:xfrm>
          </p:grpSpPr>
          <p:sp>
            <p:nvSpPr>
              <p:cNvPr id="110606" name="Rectangle 35"/>
              <p:cNvSpPr>
                <a:spLocks noChangeArrowheads="1"/>
              </p:cNvSpPr>
              <p:nvPr/>
            </p:nvSpPr>
            <p:spPr bwMode="auto">
              <a:xfrm>
                <a:off x="2592" y="2324"/>
                <a:ext cx="1921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sp>
            <p:nvSpPr>
              <p:cNvPr id="110607" name="Line 36"/>
              <p:cNvSpPr>
                <a:spLocks noChangeShapeType="1"/>
              </p:cNvSpPr>
              <p:nvPr/>
            </p:nvSpPr>
            <p:spPr bwMode="auto">
              <a:xfrm>
                <a:off x="3016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10608" name="Line 37"/>
              <p:cNvSpPr>
                <a:spLocks noChangeShapeType="1"/>
              </p:cNvSpPr>
              <p:nvPr/>
            </p:nvSpPr>
            <p:spPr bwMode="auto">
              <a:xfrm>
                <a:off x="3560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10609" name="Line 38"/>
              <p:cNvSpPr>
                <a:spLocks noChangeShapeType="1"/>
              </p:cNvSpPr>
              <p:nvPr/>
            </p:nvSpPr>
            <p:spPr bwMode="auto">
              <a:xfrm>
                <a:off x="4059" y="23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8" grpId="0" autoUpdateAnimBg="0"/>
      <p:bldP spid="509969" grpId="0" autoUpdateAnimBg="0"/>
      <p:bldP spid="509979" grpId="0" autoUpdateAnimBg="0"/>
      <p:bldP spid="5099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26589" y="563046"/>
            <a:ext cx="8064127" cy="864096"/>
          </a:xfrm>
        </p:spPr>
        <p:txBody>
          <a:bodyPr/>
          <a:lstStyle/>
          <a:p>
            <a:r>
              <a:rPr lang="zh-CN" altLang="en-US" cap="none" dirty="0"/>
              <a:t>动态分配内存</a:t>
            </a:r>
            <a:r>
              <a:rPr lang="en-US" altLang="zh-CN" cap="none" dirty="0"/>
              <a:t>【</a:t>
            </a:r>
            <a:r>
              <a:rPr lang="zh-CN" altLang="en-US" cap="none" dirty="0"/>
              <a:t>教材</a:t>
            </a:r>
            <a:r>
              <a:rPr lang="en-US" altLang="zh-CN" cap="none" dirty="0"/>
              <a:t>8.5】</a:t>
            </a:r>
            <a:endParaRPr lang="zh-CN" altLang="en-US" cap="none" dirty="0"/>
          </a:p>
        </p:txBody>
      </p:sp>
      <p:sp>
        <p:nvSpPr>
          <p:cNvPr id="2" name="矩形 1"/>
          <p:cNvSpPr/>
          <p:nvPr/>
        </p:nvSpPr>
        <p:spPr>
          <a:xfrm>
            <a:off x="371364" y="1597269"/>
            <a:ext cx="11449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如何实现链式线性表的存储？线性表右一组元素构成，通过数组的化需要定义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的连续内存单元，这个是静态分配的。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太大了浪费空间，太小了又存不进去或溢出。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164" y="2928772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能否动态分配内存空间？</a:t>
            </a:r>
            <a:endParaRPr kumimoji="1" lang="zh-CN" altLang="en-US" sz="3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364" y="4631070"/>
            <a:ext cx="11449272" cy="182226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例</a:t>
            </a:r>
            <a:r>
              <a:rPr lang="en-US" altLang="zh-CN" sz="2800" dirty="0"/>
              <a:t>8-</a:t>
            </a:r>
            <a:r>
              <a:rPr lang="zh-CN" altLang="en-US" sz="2800" dirty="0"/>
              <a:t>1</a:t>
            </a:r>
            <a:r>
              <a:rPr lang="en-US" altLang="zh-CN" sz="2800" dirty="0"/>
              <a:t>2 </a:t>
            </a:r>
            <a:r>
              <a:rPr lang="zh-CN" altLang="en-US" sz="2800" dirty="0"/>
              <a:t>先输入一个正整数</a:t>
            </a:r>
            <a:r>
              <a:rPr lang="en-US" altLang="zh-CN" sz="2800" dirty="0"/>
              <a:t>n，</a:t>
            </a:r>
            <a:r>
              <a:rPr lang="zh-CN" altLang="en-US" sz="2800" dirty="0"/>
              <a:t>再输入任意</a:t>
            </a:r>
            <a:r>
              <a:rPr lang="en-US" altLang="zh-CN" sz="2800" dirty="0"/>
              <a:t>n</a:t>
            </a:r>
            <a:r>
              <a:rPr lang="zh-CN" altLang="en-US" sz="2800" dirty="0"/>
              <a:t>个整数，计算并输出这</a:t>
            </a:r>
            <a:r>
              <a:rPr lang="en-US" altLang="zh-CN" sz="2800" dirty="0"/>
              <a:t>n</a:t>
            </a:r>
            <a:r>
              <a:rPr lang="zh-CN" altLang="en-US" sz="2800" dirty="0"/>
              <a:t>个整数的和。</a:t>
            </a:r>
            <a:endParaRPr lang="zh-CN" altLang="en-US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要求使用</a:t>
            </a:r>
            <a:r>
              <a:rPr lang="zh-CN" altLang="en-US" sz="2400" dirty="0">
                <a:solidFill>
                  <a:schemeClr val="bg2"/>
                </a:solidFill>
              </a:rPr>
              <a:t>动态内存分配方法</a:t>
            </a:r>
            <a:r>
              <a:rPr lang="zh-CN" altLang="en-US" sz="2400" dirty="0"/>
              <a:t>为这</a:t>
            </a:r>
            <a:r>
              <a:rPr lang="en-US" altLang="zh-CN" sz="2400" dirty="0"/>
              <a:t>n</a:t>
            </a:r>
            <a:r>
              <a:rPr lang="zh-CN" altLang="en-US" sz="2400" dirty="0"/>
              <a:t>个整数分配空间。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0684" y="425793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8.5.1</a:t>
            </a:r>
            <a:r>
              <a:rPr lang="zh-CN" altLang="en-US" sz="4000" dirty="0"/>
              <a:t> 程序解析</a:t>
            </a:r>
            <a:endParaRPr lang="zh-CN" altLang="en-US" sz="4000" dirty="0"/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263352" y="809626"/>
            <a:ext cx="871237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int main ( )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{	  int n, sum,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, *p;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 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n: ");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 ("%d", &amp;n);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       if ((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p = (int *)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calloc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(n,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(int))</a:t>
            </a:r>
            <a:r>
              <a:rPr kumimoji="1" lang="en-US" altLang="zh-CN" sz="2000" b="1" dirty="0"/>
              <a:t>) == NULL) {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("Not able to allocate memory. \n");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    exit(1);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 }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%d integers: ", n);   		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     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("%d", 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sum = 0;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    sum = sum + *(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("The sum is %d \</a:t>
            </a:r>
            <a:r>
              <a:rPr kumimoji="1" lang="en-US" altLang="zh-CN" sz="2000" b="1" dirty="0" err="1"/>
              <a:t>n",sum</a:t>
            </a:r>
            <a:r>
              <a:rPr kumimoji="1" lang="en-US" altLang="zh-CN" sz="2000" b="1" dirty="0"/>
              <a:t>);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free (p)</a:t>
            </a:r>
            <a:r>
              <a:rPr kumimoji="1" lang="en-US" altLang="zh-CN" sz="2000" b="1" dirty="0"/>
              <a:t>;			</a:t>
            </a:r>
            <a:r>
              <a:rPr kumimoji="1" lang="zh-CN" altLang="en-US" sz="2000" b="1" dirty="0"/>
              <a:t> </a:t>
            </a:r>
            <a:endParaRPr kumimoji="1" lang="zh-CN" altLang="en-US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 dirty="0"/>
              <a:t>	 </a:t>
            </a:r>
            <a:r>
              <a:rPr kumimoji="1" lang="en-US" altLang="zh-CN" sz="2000" b="1" dirty="0"/>
              <a:t>return 0;</a:t>
            </a:r>
            <a:endParaRPr kumimoji="1" lang="en-US" altLang="zh-CN" sz="2000" b="1" dirty="0"/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/>
              <a:t>} </a:t>
            </a:r>
            <a:endParaRPr kumimoji="1" lang="en-US" altLang="zh-CN" sz="2000" b="1" dirty="0"/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4943872" y="3717032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en-US" altLang="zh-CN" sz="2000" b="1"/>
              <a:t>Enter n:</a:t>
            </a:r>
            <a:r>
              <a:rPr kumimoji="1" lang="en-US" altLang="zh-CN" sz="2000" b="1">
                <a:solidFill>
                  <a:srgbClr val="CC0066"/>
                </a:solidFill>
              </a:rPr>
              <a:t> 10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 algn="just" eaLnBrk="1" hangingPunct="1">
              <a:spcBef>
                <a:spcPct val="30000"/>
              </a:spcBef>
            </a:pPr>
            <a:r>
              <a:rPr kumimoji="1" lang="en-US" altLang="zh-CN" sz="2000" b="1"/>
              <a:t>Enter 10 integers:</a:t>
            </a:r>
            <a:r>
              <a:rPr kumimoji="1" lang="en-US" altLang="zh-CN" sz="2000" b="1">
                <a:solidFill>
                  <a:srgbClr val="CC0066"/>
                </a:solidFill>
              </a:rPr>
              <a:t> 3 7 12 54 2 –19 8 –1 0 15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 b="1"/>
              <a:t>The sum is 81</a:t>
            </a:r>
            <a:r>
              <a:rPr kumimoji="1" lang="en-US" altLang="zh-CN" sz="2000" b="1">
                <a:solidFill>
                  <a:srgbClr val="CC0066"/>
                </a:solidFill>
              </a:rPr>
              <a:t> </a:t>
            </a:r>
            <a:endParaRPr kumimoji="1" lang="en-US" altLang="zh-CN" sz="20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76672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/>
              <a:t>8.5.2</a:t>
            </a:r>
            <a:r>
              <a:rPr lang="zh-CN" altLang="en-US" sz="4000"/>
              <a:t>  </a:t>
            </a:r>
            <a:r>
              <a:rPr lang="zh-CN" altLang="en-US" sz="4000">
                <a:latin typeface="宋体" panose="02010600030101010101" pitchFamily="2" charset="-122"/>
              </a:rPr>
              <a:t>用指针实现内存动态分配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844824"/>
            <a:ext cx="11665296" cy="36331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变量在使用前必须被定义且安排好存储空间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全局变量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静态局部变量</a:t>
            </a:r>
            <a:r>
              <a:rPr lang="zh-CN" altLang="en-US" dirty="0">
                <a:latin typeface="宋体" panose="02010600030101010101" pitchFamily="2" charset="-122"/>
              </a:rPr>
              <a:t>的存储是在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</a:rPr>
              <a:t>编译时</a:t>
            </a:r>
            <a:r>
              <a:rPr lang="zh-CN" altLang="en-US" dirty="0">
                <a:latin typeface="宋体" panose="02010600030101010101" pitchFamily="2" charset="-122"/>
              </a:rPr>
              <a:t>确定，在程序开始执行前完成。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宋体" panose="02010600030101010101" pitchFamily="2" charset="-122"/>
              </a:rPr>
              <a:t>自动变量</a:t>
            </a:r>
            <a:r>
              <a:rPr lang="zh-CN" altLang="en-US" dirty="0">
                <a:latin typeface="宋体" panose="02010600030101010101" pitchFamily="2" charset="-122"/>
              </a:rPr>
              <a:t>，在执行进入变量定义所在的复合语句时为它们分配存储，变量的大小也是静态确定的。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一般情况下，运行中的很多存储要求在写程序时无法确定。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528" y="455712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动态存储管理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9" y="1557338"/>
            <a:ext cx="5543848" cy="44639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不是由编译系统分配的，而是由用户在程序中通过动态分配获取。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使用动态内存分配能有效地使用内存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</a:rPr>
              <a:t>使用时申请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宋体" panose="02010600030101010101" pitchFamily="2" charset="-122"/>
              </a:rPr>
              <a:t>用完就释放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同一段内存可以有不同的用途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1983" y="1484784"/>
            <a:ext cx="5832647" cy="44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/>
            <a:r>
              <a:rPr lang="zh-CN" altLang="en-US" sz="2400" kern="0" dirty="0">
                <a:latin typeface="宋体" panose="02010600030101010101" pitchFamily="2" charset="-122"/>
              </a:rPr>
              <a:t>使用方法</a:t>
            </a:r>
            <a:endParaRPr lang="en-US" altLang="zh-CN" sz="2400" kern="0" dirty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kern="0" dirty="0">
                <a:latin typeface="宋体" panose="02010600030101010101" pitchFamily="2" charset="-122"/>
              </a:rPr>
              <a:t>（</a:t>
            </a:r>
            <a:r>
              <a:rPr lang="zh-CN" altLang="en-US" sz="2400" kern="0" dirty="0"/>
              <a:t>1</a:t>
            </a:r>
            <a:r>
              <a:rPr lang="zh-CN" altLang="en-US" sz="2400" kern="0" dirty="0">
                <a:latin typeface="宋体" panose="02010600030101010101" pitchFamily="2" charset="-122"/>
              </a:rPr>
              <a:t>）了解需要多少内存空间</a:t>
            </a:r>
            <a:endParaRPr lang="zh-CN" altLang="en-US" sz="2400" kern="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kern="0" dirty="0">
                <a:latin typeface="宋体" panose="02010600030101010101" pitchFamily="2" charset="-122"/>
              </a:rPr>
              <a:t>（</a:t>
            </a:r>
            <a:r>
              <a:rPr lang="zh-CN" altLang="en-US" sz="2400" kern="0" dirty="0"/>
              <a:t>2</a:t>
            </a:r>
            <a:r>
              <a:rPr lang="zh-CN" altLang="en-US" sz="2400" kern="0" dirty="0">
                <a:latin typeface="宋体" panose="02010600030101010101" pitchFamily="2" charset="-122"/>
              </a:rPr>
              <a:t>）利用</a:t>
            </a:r>
            <a:r>
              <a:rPr lang="en-US" altLang="zh-CN" sz="2400" kern="0" dirty="0"/>
              <a:t>C</a:t>
            </a:r>
            <a:r>
              <a:rPr lang="zh-CN" altLang="en-US" sz="2400" kern="0" dirty="0">
                <a:latin typeface="宋体" panose="02010600030101010101" pitchFamily="2" charset="-122"/>
              </a:rPr>
              <a:t>语言提供的动态分配函数来分配所需要的存储空间。</a:t>
            </a:r>
            <a:endParaRPr lang="zh-CN" altLang="en-US" sz="2400" kern="0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kern="0" dirty="0">
                <a:latin typeface="宋体" panose="02010600030101010101" pitchFamily="2" charset="-122"/>
              </a:rPr>
              <a:t>（</a:t>
            </a:r>
            <a:r>
              <a:rPr lang="zh-CN" altLang="en-US" sz="2400" kern="0" dirty="0"/>
              <a:t>3</a:t>
            </a:r>
            <a:r>
              <a:rPr lang="zh-CN" altLang="en-US" sz="2400" kern="0" dirty="0">
                <a:latin typeface="宋体" panose="02010600030101010101" pitchFamily="2" charset="-122"/>
              </a:rPr>
              <a:t>）使指针指向获得的内存空间，以便用指针在该空间内实施运算或操作。</a:t>
            </a:r>
            <a:endParaRPr lang="zh-CN" altLang="en-US" sz="2400" kern="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kern="0" dirty="0">
                <a:latin typeface="宋体" panose="02010600030101010101" pitchFamily="2" charset="-122"/>
              </a:rPr>
              <a:t> （</a:t>
            </a:r>
            <a:r>
              <a:rPr lang="zh-CN" altLang="en-US" sz="2400" kern="0" dirty="0"/>
              <a:t>4</a:t>
            </a:r>
            <a:r>
              <a:rPr lang="zh-CN" altLang="en-US" sz="2400" kern="0" dirty="0">
                <a:latin typeface="宋体" panose="02010600030101010101" pitchFamily="2" charset="-122"/>
              </a:rPr>
              <a:t>）当使用完毕内存后，释放这一空间。</a:t>
            </a:r>
            <a:r>
              <a:rPr lang="zh-CN" altLang="en-US" sz="2400" kern="0" dirty="0"/>
              <a:t> 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ldLvl="2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191" y="533401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</a:rPr>
              <a:t>动态存储分配函数</a:t>
            </a:r>
            <a:r>
              <a:rPr lang="en-US" altLang="zh-CN" sz="4000" dirty="0"/>
              <a:t>malloc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447801"/>
            <a:ext cx="11521280" cy="4860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void *malloc(unsigned size)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在内存的动态存储区中分配一连续空间，其长度为</a:t>
            </a:r>
            <a:r>
              <a:rPr lang="en-US" altLang="zh-CN" dirty="0"/>
              <a:t>size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若申请成功，则返回一个指向所分配内存空间的起始地址的指针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若申请内存空间不成功，则返回</a:t>
            </a:r>
            <a:r>
              <a:rPr lang="en-US" altLang="zh-CN" dirty="0"/>
              <a:t>NULL</a:t>
            </a:r>
            <a:r>
              <a:rPr lang="en-US" altLang="zh-CN" dirty="0">
                <a:latin typeface="宋体" panose="02010600030101010101" pitchFamily="2" charset="-122"/>
              </a:rPr>
              <a:t>（</a:t>
            </a:r>
            <a:r>
              <a:rPr lang="zh-CN" altLang="en-US" dirty="0">
                <a:latin typeface="宋体" panose="02010600030101010101" pitchFamily="2" charset="-122"/>
              </a:rPr>
              <a:t>值为</a:t>
            </a:r>
            <a:r>
              <a:rPr lang="zh-CN" altLang="en-US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返回值类型：</a:t>
            </a:r>
            <a:r>
              <a:rPr lang="en-US" altLang="zh-CN" dirty="0"/>
              <a:t>void (*)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</a:rPr>
              <a:t>通用指针的一个重要用途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dirty="0"/>
              <a:t>将</a:t>
            </a:r>
            <a:r>
              <a:rPr lang="en-US" altLang="zh-CN" dirty="0"/>
              <a:t>malloc</a:t>
            </a:r>
            <a:r>
              <a:rPr lang="zh-CN" altLang="en-US" dirty="0"/>
              <a:t>的返回值转换到特定指针类型</a:t>
            </a:r>
            <a:r>
              <a:rPr lang="zh-CN" altLang="en-US" dirty="0">
                <a:latin typeface="宋体" panose="02010600030101010101" pitchFamily="2" charset="-122"/>
              </a:rPr>
              <a:t>，赋给一个指针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ldLvl="3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malloc</a:t>
            </a:r>
            <a:r>
              <a:rPr lang="en-US" altLang="zh-CN"/>
              <a:t>()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412875"/>
            <a:ext cx="11305256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/>
              <a:t>/* </a:t>
            </a:r>
            <a:r>
              <a:rPr kumimoji="1" lang="zh-CN" altLang="en-US" sz="2800" dirty="0"/>
              <a:t>动态分配</a:t>
            </a:r>
            <a:r>
              <a:rPr kumimoji="1" lang="en-US" altLang="zh-CN" sz="2800" dirty="0"/>
              <a:t>n</a:t>
            </a:r>
            <a:r>
              <a:rPr kumimoji="1" lang="zh-CN" altLang="en-US" sz="2800" dirty="0"/>
              <a:t>个整数类型大小的空间 */</a:t>
            </a:r>
            <a:endParaRPr kumimoji="1"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/>
              <a:t>if (</a:t>
            </a:r>
            <a:r>
              <a:rPr kumimoji="1" lang="en-US" altLang="zh-CN" sz="2800" dirty="0">
                <a:solidFill>
                  <a:schemeClr val="bg2"/>
                </a:solidFill>
              </a:rPr>
              <a:t>(p = (int *)malloc(n*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800" dirty="0">
                <a:solidFill>
                  <a:schemeClr val="bg2"/>
                </a:solidFill>
              </a:rPr>
              <a:t>(int)))</a:t>
            </a:r>
            <a:r>
              <a:rPr kumimoji="1" lang="en-US" altLang="zh-CN" sz="2800" dirty="0"/>
              <a:t> == NULL) {</a:t>
            </a:r>
            <a:endParaRPr kumimoji="1"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/>
              <a:t> 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(“Not able to allocate memory. \n”);</a:t>
            </a:r>
            <a:endParaRPr kumimoji="1"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/>
              <a:t>    exit (1);</a:t>
            </a:r>
            <a:endParaRPr kumimoji="1"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dirty="0"/>
              <a:t>}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endParaRPr kumimoji="1" lang="en-US" altLang="zh-CN" sz="2800" dirty="0">
              <a:solidFill>
                <a:srgbClr val="CC0066"/>
              </a:solidFill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调用</a:t>
            </a:r>
            <a:r>
              <a:rPr lang="en-US" altLang="zh-CN" sz="2800" dirty="0"/>
              <a:t>malloc</a:t>
            </a:r>
            <a:r>
              <a:rPr lang="zh-CN" altLang="en-US" sz="2800" dirty="0">
                <a:latin typeface="宋体" panose="02010600030101010101" pitchFamily="2" charset="-122"/>
              </a:rPr>
              <a:t>时，用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计算存储块大小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每次动态分配都要检查是否成功，考虑例外情况处理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虽然存储块是动态分配的，但它的大小在分配后也是确定的，不要越界使用。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ldLvl="3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malloc</a:t>
            </a:r>
            <a:r>
              <a:rPr lang="en-US" altLang="zh-CN"/>
              <a:t>()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412875"/>
            <a:ext cx="10332640" cy="4032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int *</a:t>
            </a:r>
            <a:r>
              <a:rPr lang="en-US" altLang="zh-CN" sz="2800" dirty="0" err="1">
                <a:solidFill>
                  <a:schemeClr val="bg2"/>
                </a:solidFill>
              </a:rPr>
              <a:t>ip</a:t>
            </a:r>
            <a:r>
              <a:rPr lang="en-US" altLang="zh-CN" sz="2800" dirty="0"/>
              <a:t> = </a:t>
            </a:r>
            <a:r>
              <a:rPr lang="en-US" altLang="zh-CN" sz="2800" dirty="0">
                <a:solidFill>
                  <a:srgbClr val="CC0066"/>
                </a:solidFill>
              </a:rPr>
              <a:t>(int *)</a:t>
            </a:r>
            <a:r>
              <a:rPr lang="en-US" altLang="zh-CN" sz="2800" dirty="0"/>
              <a:t> malloc( </a:t>
            </a:r>
            <a:r>
              <a:rPr lang="en-US" altLang="zh-CN" sz="2800" dirty="0" err="1">
                <a:solidFill>
                  <a:schemeClr val="bg2"/>
                </a:solidFill>
              </a:rPr>
              <a:t>sizeof</a:t>
            </a:r>
            <a:r>
              <a:rPr lang="en-US" altLang="zh-CN" sz="2800" dirty="0">
                <a:solidFill>
                  <a:schemeClr val="bg2"/>
                </a:solidFill>
              </a:rPr>
              <a:t>(int) 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struct student * </a:t>
            </a:r>
            <a:r>
              <a:rPr lang="en-US" altLang="zh-CN" sz="2800" dirty="0">
                <a:solidFill>
                  <a:schemeClr val="bg2"/>
                </a:solidFill>
              </a:rPr>
              <a:t>p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</a:rPr>
              <a:t>p</a:t>
            </a:r>
            <a:r>
              <a:rPr lang="en-US" altLang="zh-CN" sz="2800" dirty="0"/>
              <a:t> =</a:t>
            </a:r>
            <a:r>
              <a:rPr lang="en-US" altLang="zh-CN" sz="2800" dirty="0">
                <a:solidFill>
                  <a:srgbClr val="CC0066"/>
                </a:solidFill>
              </a:rPr>
              <a:t> (struct student *)</a:t>
            </a:r>
            <a:r>
              <a:rPr lang="en-US" altLang="zh-CN" sz="2800" dirty="0"/>
              <a:t> malloc(</a:t>
            </a:r>
            <a:r>
              <a:rPr lang="en-US" altLang="zh-CN" sz="2800" dirty="0" err="1">
                <a:solidFill>
                  <a:schemeClr val="bg2"/>
                </a:solidFill>
              </a:rPr>
              <a:t>sizeof</a:t>
            </a:r>
            <a:r>
              <a:rPr lang="en-US" altLang="zh-CN" sz="2800" dirty="0">
                <a:solidFill>
                  <a:schemeClr val="bg2"/>
                </a:solidFill>
              </a:rPr>
              <a:t>(struct student)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dirty="0">
              <a:solidFill>
                <a:srgbClr val="CC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800" dirty="0">
              <a:solidFill>
                <a:srgbClr val="CC0066"/>
              </a:solidFill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调用</a:t>
            </a:r>
            <a:r>
              <a:rPr lang="en-US" altLang="zh-CN" sz="2800" dirty="0"/>
              <a:t>malloc</a:t>
            </a:r>
            <a:r>
              <a:rPr lang="zh-CN" altLang="en-US" sz="2800" dirty="0">
                <a:latin typeface="宋体" panose="02010600030101010101" pitchFamily="2" charset="-122"/>
              </a:rPr>
              <a:t>时，用 </a:t>
            </a:r>
            <a:r>
              <a:rPr lang="en-US" altLang="zh-CN" sz="2800" dirty="0" err="1">
                <a:solidFill>
                  <a:schemeClr val="bg2"/>
                </a:solidFill>
              </a:rPr>
              <a:t>sizeof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计算存储块大小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虽然存储块是动态分配的，但它的大小在分配后也是确定的，不要越界使用。 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3503613" y="3141664"/>
            <a:ext cx="3097212" cy="407987"/>
            <a:chOff x="1383" y="3294"/>
            <a:chExt cx="1951" cy="257"/>
          </a:xfrm>
        </p:grpSpPr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1383" y="329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endParaRPr kumimoji="1" lang="en-US" altLang="zh-CN" sz="2000"/>
            </a:p>
          </p:txBody>
        </p:sp>
        <p:sp>
          <p:nvSpPr>
            <p:cNvPr id="107526" name="Line 7"/>
            <p:cNvSpPr>
              <a:spLocks noChangeShapeType="1"/>
            </p:cNvSpPr>
            <p:nvPr/>
          </p:nvSpPr>
          <p:spPr bwMode="auto">
            <a:xfrm>
              <a:off x="1677" y="3447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107527" name="Group 13"/>
            <p:cNvGrpSpPr/>
            <p:nvPr/>
          </p:nvGrpSpPr>
          <p:grpSpPr bwMode="auto">
            <a:xfrm>
              <a:off x="1974" y="3311"/>
              <a:ext cx="1360" cy="240"/>
              <a:chOff x="794" y="845"/>
              <a:chExt cx="1360" cy="240"/>
            </a:xfrm>
          </p:grpSpPr>
          <p:sp>
            <p:nvSpPr>
              <p:cNvPr id="107528" name="Rectangle 14"/>
              <p:cNvSpPr>
                <a:spLocks noChangeArrowheads="1"/>
              </p:cNvSpPr>
              <p:nvPr/>
            </p:nvSpPr>
            <p:spPr bwMode="auto">
              <a:xfrm>
                <a:off x="794" y="845"/>
                <a:ext cx="136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en-US" altLang="zh-CN" sz="2000" b="1"/>
              </a:p>
            </p:txBody>
          </p:sp>
          <p:sp>
            <p:nvSpPr>
              <p:cNvPr id="107529" name="Line 15"/>
              <p:cNvSpPr>
                <a:spLocks noChangeShapeType="1"/>
              </p:cNvSpPr>
              <p:nvPr/>
            </p:nvSpPr>
            <p:spPr bwMode="auto">
              <a:xfrm>
                <a:off x="1247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7530" name="Line 16"/>
              <p:cNvSpPr>
                <a:spLocks noChangeShapeType="1"/>
              </p:cNvSpPr>
              <p:nvPr/>
            </p:nvSpPr>
            <p:spPr bwMode="auto">
              <a:xfrm>
                <a:off x="1701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7531" name="Line 17"/>
              <p:cNvSpPr>
                <a:spLocks noChangeShapeType="1"/>
              </p:cNvSpPr>
              <p:nvPr/>
            </p:nvSpPr>
            <p:spPr bwMode="auto">
              <a:xfrm>
                <a:off x="1928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ldLvl="3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动态存储释放函数</a:t>
            </a:r>
            <a:r>
              <a:rPr lang="en-US" altLang="zh-CN" sz="4000"/>
              <a:t>free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0214"/>
            <a:ext cx="10742984" cy="4175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当某个动态分配的存储块不再用时，要及时将它释放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释放由动态存储分配函数申请到的整块内存空间，</a:t>
            </a:r>
            <a:r>
              <a:rPr lang="en-US" altLang="zh-CN" dirty="0" err="1"/>
              <a:t>ptr</a:t>
            </a:r>
            <a:r>
              <a:rPr lang="zh-CN" altLang="en-US" dirty="0">
                <a:latin typeface="宋体" panose="02010600030101010101" pitchFamily="2" charset="-122"/>
              </a:rPr>
              <a:t>为指向要释放空间的首地址。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free(</a:t>
            </a:r>
            <a:r>
              <a:rPr lang="en-US" altLang="zh-CN" dirty="0" err="1"/>
              <a:t>ip</a:t>
            </a:r>
            <a:r>
              <a:rPr lang="en-US" altLang="zh-CN" dirty="0"/>
              <a:t>);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free(p); </a:t>
            </a:r>
            <a:endParaRPr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656138" y="5084764"/>
            <a:ext cx="3097212" cy="407987"/>
            <a:chOff x="1383" y="3294"/>
            <a:chExt cx="1951" cy="257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1383" y="3294"/>
              <a:ext cx="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</a:t>
              </a:r>
              <a:endParaRPr kumimoji="1" lang="en-US" altLang="zh-CN" sz="2000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677" y="3447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108551" name="Group 7"/>
            <p:cNvGrpSpPr/>
            <p:nvPr/>
          </p:nvGrpSpPr>
          <p:grpSpPr bwMode="auto">
            <a:xfrm>
              <a:off x="1974" y="3311"/>
              <a:ext cx="1360" cy="240"/>
              <a:chOff x="794" y="845"/>
              <a:chExt cx="1360" cy="240"/>
            </a:xfrm>
          </p:grpSpPr>
          <p:sp>
            <p:nvSpPr>
              <p:cNvPr id="108552" name="Rectangle 8"/>
              <p:cNvSpPr>
                <a:spLocks noChangeArrowheads="1"/>
              </p:cNvSpPr>
              <p:nvPr/>
            </p:nvSpPr>
            <p:spPr bwMode="auto">
              <a:xfrm>
                <a:off x="794" y="845"/>
                <a:ext cx="136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en-US" altLang="zh-CN" sz="2000" b="1"/>
              </a:p>
            </p:txBody>
          </p:sp>
          <p:sp>
            <p:nvSpPr>
              <p:cNvPr id="108553" name="Line 9"/>
              <p:cNvSpPr>
                <a:spLocks noChangeShapeType="1"/>
              </p:cNvSpPr>
              <p:nvPr/>
            </p:nvSpPr>
            <p:spPr bwMode="auto">
              <a:xfrm>
                <a:off x="1247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01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>
                <a:off x="1928" y="84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专题二、指针进阶与链表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67408" y="1989138"/>
            <a:ext cx="9694217" cy="38862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一元多项式问题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指针进阶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单向链表的常用操作</a:t>
            </a:r>
            <a:r>
              <a:rPr lang="en-US" altLang="zh-CN" dirty="0"/>
              <a:t>【 11.3 】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链表应用案例：</a:t>
            </a:r>
            <a:r>
              <a:rPr lang="zh-CN" altLang="zh-CN" dirty="0">
                <a:latin typeface="Times New Roman" panose="02020603050405020304" pitchFamily="18" charset="0"/>
              </a:rPr>
              <a:t>线性表的链式存储实现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计数动态存储分配函数</a:t>
            </a:r>
            <a:r>
              <a:rPr lang="en-US" altLang="zh-CN" sz="4000">
                <a:latin typeface="宋体" panose="02010600030101010101" pitchFamily="2" charset="-122"/>
              </a:rPr>
              <a:t> </a:t>
            </a:r>
            <a:r>
              <a:rPr lang="en-US" altLang="zh-CN" sz="4000"/>
              <a:t>calloc</a:t>
            </a:r>
            <a:r>
              <a:rPr lang="en-US" altLang="zh-CN"/>
              <a:t> ()</a:t>
            </a:r>
            <a:endParaRPr lang="zh-CN" alt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773238"/>
            <a:ext cx="9936782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void *</a:t>
            </a:r>
            <a:r>
              <a:rPr lang="en-US" altLang="zh-CN" sz="2800" dirty="0" err="1"/>
              <a:t>calloc</a:t>
            </a:r>
            <a:r>
              <a:rPr lang="en-US" altLang="zh-CN" sz="2800" dirty="0"/>
              <a:t> ( unsigned n, unsigned size) 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在内存的动态存储区中分配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个连续空间，每一存储空间的长度为</a:t>
            </a:r>
            <a:r>
              <a:rPr lang="en-US" altLang="zh-CN" sz="2400" dirty="0"/>
              <a:t>size</a:t>
            </a:r>
            <a:r>
              <a:rPr lang="en-US" altLang="zh-CN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并且分配后还把存储块里全部初始化为</a:t>
            </a:r>
            <a:r>
              <a:rPr lang="zh-CN" altLang="en-US" sz="2400" dirty="0"/>
              <a:t>0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若申请成功，则返回一个指向被分配内存空间的起始地址的指针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若申请内存空间不成功，则返回</a:t>
            </a:r>
            <a:r>
              <a:rPr lang="en-US" altLang="zh-CN" sz="2400" dirty="0"/>
              <a:t>NULL</a:t>
            </a:r>
            <a:endParaRPr lang="en-US" altLang="zh-CN" sz="2400" dirty="0"/>
          </a:p>
          <a:p>
            <a:pPr lvl="1" eaLnBrk="1" hangingPunct="1"/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/>
              <a:t>malloc</a:t>
            </a:r>
            <a:r>
              <a:rPr lang="zh-CN" altLang="en-US" sz="2400" dirty="0">
                <a:latin typeface="宋体" panose="02010600030101010101" pitchFamily="2" charset="-122"/>
              </a:rPr>
              <a:t>对所分配的存储块不做任何事情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err="1"/>
              <a:t>calloc</a:t>
            </a:r>
            <a:r>
              <a:rPr lang="zh-CN" altLang="en-US" sz="2400" dirty="0">
                <a:latin typeface="宋体" panose="02010600030101010101" pitchFamily="2" charset="-122"/>
              </a:rPr>
              <a:t>对整个区域进行初始化</a:t>
            </a:r>
            <a:r>
              <a:rPr lang="zh-CN" altLang="en-US" sz="2400" dirty="0"/>
              <a:t> 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457200"/>
            <a:ext cx="6346825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分配调整函数</a:t>
            </a:r>
            <a:r>
              <a:rPr lang="en-US" altLang="zh-CN" sz="4000">
                <a:latin typeface="宋体" panose="02010600030101010101" pitchFamily="2" charset="-122"/>
              </a:rPr>
              <a:t> </a:t>
            </a:r>
            <a:r>
              <a:rPr lang="en-US" altLang="zh-CN" sz="4000"/>
              <a:t>realloc()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268414"/>
            <a:ext cx="11449272" cy="5329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void *</a:t>
            </a:r>
            <a:r>
              <a:rPr lang="en-US" altLang="zh-CN" sz="2800" dirty="0" err="1"/>
              <a:t>realloc</a:t>
            </a:r>
            <a:r>
              <a:rPr lang="en-US" altLang="zh-CN" sz="2800" dirty="0"/>
              <a:t> (void *</a:t>
            </a:r>
            <a:r>
              <a:rPr lang="en-US" altLang="zh-CN" sz="2800" dirty="0" err="1"/>
              <a:t>ptr</a:t>
            </a:r>
            <a:r>
              <a:rPr lang="en-US" altLang="zh-CN" sz="2800" dirty="0"/>
              <a:t>, unsigned size) 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更改以前的存储分配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 err="1"/>
              <a:t>ptr</a:t>
            </a:r>
            <a:r>
              <a:rPr lang="zh-CN" altLang="en-US" sz="2400" dirty="0"/>
              <a:t>必须是以前通过动态存储分配得到的指针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参数</a:t>
            </a:r>
            <a:r>
              <a:rPr lang="en-US" altLang="zh-CN" sz="2400" dirty="0"/>
              <a:t>size</a:t>
            </a:r>
            <a:r>
              <a:rPr lang="zh-CN" altLang="en-US" sz="2400" dirty="0"/>
              <a:t>为现在需要的空间大小</a:t>
            </a:r>
            <a:endParaRPr lang="zh-CN" altLang="en-US" sz="2400" dirty="0"/>
          </a:p>
          <a:p>
            <a:pPr lvl="1" eaLnBrk="1" hangingPunct="1"/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如果调整失败，返回</a:t>
            </a:r>
            <a:r>
              <a:rPr lang="en-US" altLang="zh-CN" sz="2400" dirty="0"/>
              <a:t>NULL</a:t>
            </a:r>
            <a:r>
              <a:rPr lang="zh-CN" altLang="en-US" sz="2400" dirty="0"/>
              <a:t>，同时原来</a:t>
            </a:r>
            <a:r>
              <a:rPr lang="en-US" altLang="zh-CN" sz="2400" dirty="0" err="1"/>
              <a:t>ptr</a:t>
            </a:r>
            <a:r>
              <a:rPr lang="zh-CN" altLang="en-US" sz="2400" dirty="0"/>
              <a:t>指向存储块的内容不变。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如果调整成功，返回一片能存放大小为</a:t>
            </a:r>
            <a:r>
              <a:rPr lang="en-US" altLang="zh-CN" sz="2400" dirty="0"/>
              <a:t>size</a:t>
            </a:r>
            <a:r>
              <a:rPr lang="zh-CN" altLang="en-US" sz="2400" dirty="0"/>
              <a:t>的区块，并保证该块的内容与原块的一致。如果</a:t>
            </a:r>
            <a:r>
              <a:rPr lang="en-US" altLang="zh-CN" sz="2400" dirty="0"/>
              <a:t>size</a:t>
            </a:r>
            <a:r>
              <a:rPr lang="zh-CN" altLang="en-US" sz="2400" dirty="0"/>
              <a:t>小于原块的大小，则内容为原块前</a:t>
            </a:r>
            <a:r>
              <a:rPr lang="en-US" altLang="zh-CN" sz="2400" dirty="0"/>
              <a:t>size</a:t>
            </a:r>
            <a:r>
              <a:rPr lang="zh-CN" altLang="en-US" sz="2400" dirty="0"/>
              <a:t>范围内的数据；如果新块更大，则原有数据存在新块的前一部分。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如果分配成功，原存储块的内容就可能改变了，因此不允许再通过</a:t>
            </a:r>
            <a:r>
              <a:rPr lang="en-US" altLang="zh-CN" sz="2400" dirty="0" err="1"/>
              <a:t>ptr</a:t>
            </a:r>
            <a:r>
              <a:rPr lang="zh-CN" altLang="en-US" sz="2400" dirty="0"/>
              <a:t>去使用它。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672" y="641256"/>
          <a:ext cx="5216525" cy="58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" name="位图图像" r:id="rId1" imgW="3562350" imgH="4610100" progId="Paint.Picture">
                  <p:embed/>
                </p:oleObj>
              </mc:Choice>
              <mc:Fallback>
                <p:oleObj name="位图图像" r:id="rId1" imgW="3562350" imgH="46101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641256"/>
                        <a:ext cx="5216525" cy="584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35360" y="620688"/>
            <a:ext cx="3384550" cy="865188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1.</a:t>
            </a:r>
            <a:r>
              <a:rPr lang="zh-CN" altLang="en-US" sz="4000" dirty="0"/>
              <a:t>链表的建立</a:t>
            </a:r>
            <a:endParaRPr lang="en-US" altLang="zh-CN" sz="40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title"/>
          </p:nvPr>
        </p:nvSpPr>
        <p:spPr>
          <a:xfrm>
            <a:off x="7188233" y="61913"/>
            <a:ext cx="1884363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程序段</a:t>
            </a:r>
            <a:endParaRPr lang="zh-CN" altLang="en-US" sz="4000" dirty="0"/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345" y="206374"/>
            <a:ext cx="9145637" cy="619283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head = tail = NULL;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d%s%d</a:t>
            </a:r>
            <a:r>
              <a:rPr lang="en-US" altLang="zh-CN" sz="2400" dirty="0"/>
              <a:t>", &amp;</a:t>
            </a:r>
            <a:r>
              <a:rPr lang="en-US" altLang="zh-CN" sz="2400" dirty="0" err="1"/>
              <a:t>num,name</a:t>
            </a:r>
            <a:r>
              <a:rPr lang="en-US" altLang="zh-CN" sz="2400" dirty="0"/>
              <a:t>, &amp;score);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while(num != 0){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C0066"/>
                </a:solidFill>
              </a:rPr>
              <a:t>  </a:t>
            </a:r>
            <a:r>
              <a:rPr lang="en-US" altLang="zh-CN" sz="2400" dirty="0">
                <a:solidFill>
                  <a:schemeClr val="bg2"/>
                </a:solidFill>
              </a:rPr>
              <a:t>p = (struct </a:t>
            </a:r>
            <a:r>
              <a:rPr lang="en-US" altLang="zh-CN" sz="2400" dirty="0" err="1">
                <a:solidFill>
                  <a:schemeClr val="bg2"/>
                </a:solidFill>
              </a:rPr>
              <a:t>stud_node</a:t>
            </a:r>
            <a:r>
              <a:rPr lang="en-US" altLang="zh-CN" sz="2400" dirty="0">
                <a:solidFill>
                  <a:schemeClr val="bg2"/>
                </a:solidFill>
              </a:rPr>
              <a:t> *) malloc(size);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p-&gt;num = num;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(p-&gt;name, name);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p-&gt;score = score;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p-&gt;next = NULL;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        if(head == NULL)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            head = p;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        else 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            tail-&gt;next = p;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        tail = p;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d%s%d</a:t>
            </a:r>
            <a:r>
              <a:rPr lang="en-US" altLang="zh-CN" sz="2400" dirty="0"/>
              <a:t>", &amp;num, name, &amp;score);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}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412" y="593576"/>
            <a:ext cx="3733800" cy="990600"/>
          </a:xfrm>
          <a:noFill/>
        </p:spPr>
        <p:txBody>
          <a:bodyPr vert="horz" wrap="square" lIns="90488" tIns="44450" rIns="90488" bIns="44450" numCol="1" anchor="ctr" anchorCtr="0" compatLnSpc="1"/>
          <a:lstStyle/>
          <a:p>
            <a:pPr eaLnBrk="1" hangingPunct="1"/>
            <a:r>
              <a:rPr lang="en-US" altLang="zh-CN" sz="4000" dirty="0"/>
              <a:t>2. </a:t>
            </a:r>
            <a:r>
              <a:rPr lang="zh-CN" altLang="en-US" sz="4000" dirty="0"/>
              <a:t>链表的遍历</a:t>
            </a:r>
            <a:endParaRPr lang="zh-CN" altLang="en-US" sz="400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824" y="3641576"/>
            <a:ext cx="2286000" cy="12192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ptr-&gt;num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ptr-&gt;score</a:t>
            </a:r>
            <a:endParaRPr lang="en-US" altLang="zh-CN"/>
          </a:p>
        </p:txBody>
      </p:sp>
      <p:grpSp>
        <p:nvGrpSpPr>
          <p:cNvPr id="2" name="Group 20"/>
          <p:cNvGrpSpPr/>
          <p:nvPr/>
        </p:nvGrpSpPr>
        <p:grpSpPr bwMode="auto">
          <a:xfrm>
            <a:off x="1776612" y="2117576"/>
            <a:ext cx="658812" cy="1112838"/>
            <a:chOff x="833" y="960"/>
            <a:chExt cx="415" cy="701"/>
          </a:xfrm>
        </p:grpSpPr>
        <p:sp>
          <p:nvSpPr>
            <p:cNvPr id="112671" name="Line 21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12672" name="Text Box 22"/>
            <p:cNvSpPr txBox="1">
              <a:spLocks noChangeArrowheads="1"/>
            </p:cNvSpPr>
            <p:nvPr/>
          </p:nvSpPr>
          <p:spPr bwMode="auto">
            <a:xfrm>
              <a:off x="833" y="1334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ptr</a:t>
              </a:r>
              <a:endParaRPr kumimoji="1" lang="en-US" altLang="zh-CN" sz="2800" b="1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4111825" y="2117576"/>
            <a:ext cx="658813" cy="1112838"/>
            <a:chOff x="833" y="960"/>
            <a:chExt cx="415" cy="701"/>
          </a:xfrm>
        </p:grpSpPr>
        <p:sp>
          <p:nvSpPr>
            <p:cNvPr id="112669" name="Line 24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12670" name="Text Box 25"/>
            <p:cNvSpPr txBox="1">
              <a:spLocks noChangeArrowheads="1"/>
            </p:cNvSpPr>
            <p:nvPr/>
          </p:nvSpPr>
          <p:spPr bwMode="auto">
            <a:xfrm>
              <a:off x="833" y="1334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ptr</a:t>
              </a:r>
              <a:endParaRPr kumimoji="1" lang="en-US" altLang="zh-CN" sz="2800" b="1"/>
            </a:p>
          </p:txBody>
        </p:sp>
      </p:grpSp>
      <p:sp>
        <p:nvSpPr>
          <p:cNvPr id="511002" name="Rectangle 26"/>
          <p:cNvSpPr>
            <a:spLocks noChangeArrowheads="1"/>
          </p:cNvSpPr>
          <p:nvPr/>
        </p:nvSpPr>
        <p:spPr bwMode="auto">
          <a:xfrm>
            <a:off x="911424" y="5013176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/>
              <a:t>for(ptr = head; ptr != NULL; ptr = ptr -&gt; next)</a:t>
            </a:r>
            <a:endParaRPr lang="en-US" altLang="zh-CN" sz="2800" b="1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/>
              <a:t>     printf("%ld, %d", ptr -&gt; num,  ptr -&gt; score);</a:t>
            </a:r>
            <a:endParaRPr lang="en-US" altLang="zh-CN" sz="2800" b="1"/>
          </a:p>
        </p:txBody>
      </p:sp>
      <p:sp>
        <p:nvSpPr>
          <p:cNvPr id="511003" name="Rectangle 27"/>
          <p:cNvSpPr>
            <a:spLocks noChangeArrowheads="1"/>
          </p:cNvSpPr>
          <p:nvPr/>
        </p:nvSpPr>
        <p:spPr bwMode="auto">
          <a:xfrm>
            <a:off x="4035624" y="3641576"/>
            <a:ext cx="4267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/>
              <a:t>ptr=ptr-&gt;next</a:t>
            </a:r>
            <a:endParaRPr lang="en-US" altLang="zh-CN" sz="3200" b="1"/>
          </a:p>
        </p:txBody>
      </p:sp>
      <p:grpSp>
        <p:nvGrpSpPr>
          <p:cNvPr id="112648" name="Group 28"/>
          <p:cNvGrpSpPr/>
          <p:nvPr/>
        </p:nvGrpSpPr>
        <p:grpSpPr bwMode="auto">
          <a:xfrm>
            <a:off x="454225" y="1673077"/>
            <a:ext cx="8639175" cy="404813"/>
            <a:chOff x="68" y="845"/>
            <a:chExt cx="5442" cy="255"/>
          </a:xfrm>
        </p:grpSpPr>
        <p:sp>
          <p:nvSpPr>
            <p:cNvPr id="112649" name="Text Box 29"/>
            <p:cNvSpPr txBox="1">
              <a:spLocks noChangeArrowheads="1"/>
            </p:cNvSpPr>
            <p:nvPr/>
          </p:nvSpPr>
          <p:spPr bwMode="auto">
            <a:xfrm>
              <a:off x="68" y="850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head</a:t>
              </a:r>
              <a:endParaRPr kumimoji="1" lang="en-US" altLang="zh-CN" sz="2000" b="1"/>
            </a:p>
          </p:txBody>
        </p:sp>
        <p:grpSp>
          <p:nvGrpSpPr>
            <p:cNvPr id="112650" name="Group 30"/>
            <p:cNvGrpSpPr/>
            <p:nvPr/>
          </p:nvGrpSpPr>
          <p:grpSpPr bwMode="auto">
            <a:xfrm>
              <a:off x="497" y="845"/>
              <a:ext cx="5013" cy="240"/>
              <a:chOff x="497" y="845"/>
              <a:chExt cx="5013" cy="240"/>
            </a:xfrm>
          </p:grpSpPr>
          <p:sp>
            <p:nvSpPr>
              <p:cNvPr id="112651" name="Line 31"/>
              <p:cNvSpPr>
                <a:spLocks noChangeShapeType="1"/>
              </p:cNvSpPr>
              <p:nvPr/>
            </p:nvSpPr>
            <p:spPr bwMode="auto">
              <a:xfrm>
                <a:off x="497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12652" name="Group 32"/>
              <p:cNvGrpSpPr/>
              <p:nvPr/>
            </p:nvGrpSpPr>
            <p:grpSpPr bwMode="auto">
              <a:xfrm>
                <a:off x="3923" y="845"/>
                <a:ext cx="1587" cy="240"/>
                <a:chOff x="3969" y="845"/>
                <a:chExt cx="1587" cy="240"/>
              </a:xfrm>
            </p:grpSpPr>
            <p:sp>
              <p:nvSpPr>
                <p:cNvPr id="112665" name="Rectangle 33"/>
                <p:cNvSpPr>
                  <a:spLocks noChangeArrowheads="1"/>
                </p:cNvSpPr>
                <p:nvPr/>
              </p:nvSpPr>
              <p:spPr bwMode="auto">
                <a:xfrm>
                  <a:off x="3969" y="845"/>
                  <a:ext cx="1587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990</a:t>
                  </a:r>
                  <a:r>
                    <a:rPr lang="en-US" altLang="zh-CN" sz="2000" b="1"/>
                    <a:t>5  Qian  80 NULL</a:t>
                  </a:r>
                  <a:endParaRPr kumimoji="1" lang="en-US" altLang="zh-CN" sz="2000" b="1"/>
                </a:p>
              </p:txBody>
            </p:sp>
            <p:sp>
              <p:nvSpPr>
                <p:cNvPr id="112666" name="Line 34"/>
                <p:cNvSpPr>
                  <a:spLocks noChangeShapeType="1"/>
                </p:cNvSpPr>
                <p:nvPr/>
              </p:nvSpPr>
              <p:spPr bwMode="auto">
                <a:xfrm>
                  <a:off x="4422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67" name="Line 35"/>
                <p:cNvSpPr>
                  <a:spLocks noChangeShapeType="1"/>
                </p:cNvSpPr>
                <p:nvPr/>
              </p:nvSpPr>
              <p:spPr bwMode="auto">
                <a:xfrm>
                  <a:off x="4876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68" name="Line 36"/>
                <p:cNvSpPr>
                  <a:spLocks noChangeShapeType="1"/>
                </p:cNvSpPr>
                <p:nvPr/>
              </p:nvSpPr>
              <p:spPr bwMode="auto">
                <a:xfrm>
                  <a:off x="5103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653" name="Group 37"/>
              <p:cNvGrpSpPr/>
              <p:nvPr/>
            </p:nvGrpSpPr>
            <p:grpSpPr bwMode="auto">
              <a:xfrm>
                <a:off x="794" y="845"/>
                <a:ext cx="1360" cy="240"/>
                <a:chOff x="794" y="845"/>
                <a:chExt cx="1360" cy="240"/>
              </a:xfrm>
            </p:grpSpPr>
            <p:sp>
              <p:nvSpPr>
                <p:cNvPr id="112661" name="Rectangle 38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9901 </a:t>
                  </a:r>
                  <a:r>
                    <a:rPr lang="en-US" altLang="zh-CN" sz="2000" b="1"/>
                    <a:t>Wang 80</a:t>
                  </a:r>
                  <a:endParaRPr kumimoji="1" lang="en-US" altLang="zh-CN" sz="2000" b="1"/>
                </a:p>
              </p:txBody>
            </p:sp>
            <p:sp>
              <p:nvSpPr>
                <p:cNvPr id="112662" name="Line 39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63" name="Line 40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64" name="Line 41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112654" name="Line 42"/>
              <p:cNvSpPr>
                <a:spLocks noChangeShapeType="1"/>
              </p:cNvSpPr>
              <p:nvPr/>
            </p:nvSpPr>
            <p:spPr bwMode="auto">
              <a:xfrm>
                <a:off x="2018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12655" name="Line 43"/>
              <p:cNvSpPr>
                <a:spLocks noChangeShapeType="1"/>
              </p:cNvSpPr>
              <p:nvPr/>
            </p:nvSpPr>
            <p:spPr bwMode="auto">
              <a:xfrm>
                <a:off x="3606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12656" name="Group 44"/>
              <p:cNvGrpSpPr/>
              <p:nvPr/>
            </p:nvGrpSpPr>
            <p:grpSpPr bwMode="auto">
              <a:xfrm>
                <a:off x="2336" y="845"/>
                <a:ext cx="1360" cy="240"/>
                <a:chOff x="794" y="845"/>
                <a:chExt cx="1360" cy="240"/>
              </a:xfrm>
            </p:grpSpPr>
            <p:sp>
              <p:nvSpPr>
                <p:cNvPr id="112657" name="Rectangle 45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990</a:t>
                  </a:r>
                  <a:r>
                    <a:rPr lang="en-US" altLang="zh-CN" sz="2000" b="1"/>
                    <a:t>2     Li    90</a:t>
                  </a:r>
                  <a:endParaRPr kumimoji="1" lang="en-US" altLang="zh-CN" sz="2000" b="1"/>
                </a:p>
              </p:txBody>
            </p:sp>
            <p:sp>
              <p:nvSpPr>
                <p:cNvPr id="112658" name="Line 46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59" name="Line 47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660" name="Line 48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1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1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autoUpdateAnimBg="0" build="p"/>
      <p:bldP spid="511002" grpId="0" autoUpdateAnimBg="0" build="p"/>
      <p:bldP spid="511003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/>
              <a:t>链表的遍历－函数</a:t>
            </a:r>
            <a:endParaRPr lang="zh-CN" altLang="en-US" sz="40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392" y="1556916"/>
            <a:ext cx="10945215" cy="4824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Print_Stu_Doc</a:t>
            </a:r>
            <a:r>
              <a:rPr lang="en-US" altLang="zh-CN" sz="2400" dirty="0"/>
              <a:t>(struct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head)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if(head == NULL){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</a:t>
            </a:r>
            <a:r>
              <a:rPr lang="en-US" altLang="zh-CN" sz="2400" dirty="0" err="1"/>
              <a:t>nNo</a:t>
            </a:r>
            <a:r>
              <a:rPr lang="en-US" altLang="zh-CN" sz="2400" dirty="0"/>
              <a:t> Records\n");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return;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</a:t>
            </a:r>
            <a:r>
              <a:rPr lang="en-US" altLang="zh-CN" sz="2400" dirty="0" err="1"/>
              <a:t>nThe</a:t>
            </a:r>
            <a:r>
              <a:rPr lang="en-US" altLang="zh-CN" sz="2400" dirty="0"/>
              <a:t> Students' Records Are: \n");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    Num   Name   Score\n");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>
                <a:solidFill>
                  <a:srgbClr val="CC0066"/>
                </a:solidFill>
              </a:rPr>
              <a:t>ptr</a:t>
            </a:r>
            <a:r>
              <a:rPr lang="en-US" altLang="zh-CN" sz="2400" dirty="0">
                <a:solidFill>
                  <a:srgbClr val="CC0066"/>
                </a:solidFill>
              </a:rPr>
              <a:t> = head; </a:t>
            </a:r>
            <a:r>
              <a:rPr lang="en-US" altLang="zh-CN" sz="2400" dirty="0" err="1">
                <a:solidFill>
                  <a:srgbClr val="CC0066"/>
                </a:solidFill>
              </a:rPr>
              <a:t>ptr</a:t>
            </a:r>
            <a:r>
              <a:rPr lang="en-US" altLang="zh-CN" sz="2400" dirty="0">
                <a:solidFill>
                  <a:srgbClr val="CC0066"/>
                </a:solidFill>
              </a:rPr>
              <a:t>!=NULL; </a:t>
            </a:r>
            <a:r>
              <a:rPr lang="en-US" altLang="zh-CN" sz="2400" dirty="0" err="1">
                <a:solidFill>
                  <a:srgbClr val="CC0066"/>
                </a:solidFill>
              </a:rPr>
              <a:t>ptr</a:t>
            </a:r>
            <a:r>
              <a:rPr lang="en-US" altLang="zh-CN" sz="2400" dirty="0">
                <a:solidFill>
                  <a:srgbClr val="CC0066"/>
                </a:solidFill>
              </a:rPr>
              <a:t> = </a:t>
            </a:r>
            <a:r>
              <a:rPr lang="en-US" altLang="zh-CN" sz="2400" dirty="0" err="1">
                <a:solidFill>
                  <a:srgbClr val="CC0066"/>
                </a:solidFill>
              </a:rPr>
              <a:t>ptr</a:t>
            </a:r>
            <a:r>
              <a:rPr lang="en-US" altLang="zh-CN" sz="2400" dirty="0">
                <a:solidFill>
                  <a:srgbClr val="CC0066"/>
                </a:solidFill>
              </a:rPr>
              <a:t>-&gt;next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("%8d %20s  %6d \n",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-&gt;num,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-&gt;name,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-&gt;score);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4005064"/>
            <a:ext cx="4724400" cy="20574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s-&gt;next = ptr-&gt;next</a:t>
            </a:r>
            <a:endParaRPr lang="en-US" altLang="zh-CN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ptr-&gt;next = s</a:t>
            </a:r>
            <a:endParaRPr lang="en-US" altLang="zh-CN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66"/>
                </a:solidFill>
              </a:rPr>
              <a:t>先连后断</a:t>
            </a:r>
            <a:endParaRPr lang="zh-CN" altLang="en-US">
              <a:solidFill>
                <a:srgbClr val="CC0066"/>
              </a:solidFill>
            </a:endParaRPr>
          </a:p>
        </p:txBody>
      </p:sp>
      <p:sp>
        <p:nvSpPr>
          <p:cNvPr id="492548" name="Line 4"/>
          <p:cNvSpPr>
            <a:spLocks noChangeShapeType="1"/>
          </p:cNvSpPr>
          <p:nvPr/>
        </p:nvSpPr>
        <p:spPr bwMode="auto">
          <a:xfrm>
            <a:off x="4629969" y="193178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96169" y="1655565"/>
            <a:ext cx="6934200" cy="1571625"/>
            <a:chOff x="48" y="623"/>
            <a:chExt cx="4368" cy="990"/>
          </a:xfrm>
        </p:grpSpPr>
        <p:grpSp>
          <p:nvGrpSpPr>
            <p:cNvPr id="114703" name="Group 6"/>
            <p:cNvGrpSpPr/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114721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grpSp>
            <p:nvGrpSpPr>
              <p:cNvPr id="114722" name="Group 8"/>
              <p:cNvGrpSpPr/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14723" name="Line 9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4724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</p:grpSp>
        </p:grpSp>
        <p:sp>
          <p:nvSpPr>
            <p:cNvPr id="114704" name="Text Box 11"/>
            <p:cNvSpPr txBox="1">
              <a:spLocks noChangeArrowheads="1"/>
            </p:cNvSpPr>
            <p:nvPr/>
          </p:nvSpPr>
          <p:spPr bwMode="auto">
            <a:xfrm>
              <a:off x="48" y="623"/>
              <a:ext cx="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head</a:t>
              </a:r>
              <a:endParaRPr kumimoji="1" lang="en-US" altLang="zh-CN" sz="2800" b="1"/>
            </a:p>
          </p:txBody>
        </p:sp>
        <p:grpSp>
          <p:nvGrpSpPr>
            <p:cNvPr id="114705" name="Group 12"/>
            <p:cNvGrpSpPr/>
            <p:nvPr/>
          </p:nvGrpSpPr>
          <p:grpSpPr bwMode="auto">
            <a:xfrm>
              <a:off x="1680" y="912"/>
              <a:ext cx="415" cy="701"/>
              <a:chOff x="833" y="960"/>
              <a:chExt cx="415" cy="701"/>
            </a:xfrm>
          </p:grpSpPr>
          <p:sp>
            <p:nvSpPr>
              <p:cNvPr id="114719" name="Line 13"/>
              <p:cNvSpPr>
                <a:spLocks noChangeShapeType="1"/>
              </p:cNvSpPr>
              <p:nvPr/>
            </p:nvSpPr>
            <p:spPr bwMode="auto">
              <a:xfrm flipV="1">
                <a:off x="1056" y="96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14720" name="Text Box 14"/>
              <p:cNvSpPr txBox="1">
                <a:spLocks noChangeArrowheads="1"/>
              </p:cNvSpPr>
              <p:nvPr/>
            </p:nvSpPr>
            <p:spPr bwMode="auto">
              <a:xfrm>
                <a:off x="833" y="1334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ptr</a:t>
                </a:r>
                <a:endParaRPr kumimoji="1" lang="en-US" altLang="zh-CN" sz="2800" b="1"/>
              </a:p>
            </p:txBody>
          </p:sp>
        </p:grpSp>
        <p:grpSp>
          <p:nvGrpSpPr>
            <p:cNvPr id="114706" name="Group 15"/>
            <p:cNvGrpSpPr/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114715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grpSp>
            <p:nvGrpSpPr>
              <p:cNvPr id="114716" name="Group 17"/>
              <p:cNvGrpSpPr/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14717" name="Line 1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4718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</p:grpSp>
        </p:grpSp>
        <p:grpSp>
          <p:nvGrpSpPr>
            <p:cNvPr id="114707" name="Group 20"/>
            <p:cNvGrpSpPr/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114711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grpSp>
            <p:nvGrpSpPr>
              <p:cNvPr id="114712" name="Group 22"/>
              <p:cNvGrpSpPr/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14713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4714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</p:grpSp>
        </p:grpSp>
        <p:sp>
          <p:nvSpPr>
            <p:cNvPr id="114708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800" b="1"/>
            </a:p>
          </p:txBody>
        </p:sp>
        <p:sp>
          <p:nvSpPr>
            <p:cNvPr id="114709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800" b="1"/>
            </a:p>
          </p:txBody>
        </p:sp>
        <p:sp>
          <p:nvSpPr>
            <p:cNvPr id="114710" name="Line 27"/>
            <p:cNvSpPr>
              <a:spLocks noChangeShapeType="1"/>
            </p:cNvSpPr>
            <p:nvPr/>
          </p:nvSpPr>
          <p:spPr bwMode="auto">
            <a:xfrm flipV="1">
              <a:off x="4080" y="720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10" name="Group 28"/>
          <p:cNvGrpSpPr/>
          <p:nvPr/>
        </p:nvGrpSpPr>
        <p:grpSpPr bwMode="auto">
          <a:xfrm>
            <a:off x="3469507" y="3225602"/>
            <a:ext cx="2151062" cy="519113"/>
            <a:chOff x="2245" y="1871"/>
            <a:chExt cx="1355" cy="327"/>
          </a:xfrm>
        </p:grpSpPr>
        <p:grpSp>
          <p:nvGrpSpPr>
            <p:cNvPr id="114697" name="Group 29"/>
            <p:cNvGrpSpPr/>
            <p:nvPr/>
          </p:nvGrpSpPr>
          <p:grpSpPr bwMode="auto">
            <a:xfrm>
              <a:off x="2544" y="1938"/>
              <a:ext cx="1056" cy="240"/>
              <a:chOff x="624" y="672"/>
              <a:chExt cx="1056" cy="240"/>
            </a:xfrm>
          </p:grpSpPr>
          <p:sp>
            <p:nvSpPr>
              <p:cNvPr id="114699" name="Rectangle 30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grpSp>
            <p:nvGrpSpPr>
              <p:cNvPr id="114700" name="Group 31"/>
              <p:cNvGrpSpPr/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14701" name="Line 32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47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</p:grpSp>
        </p:grpSp>
        <p:sp>
          <p:nvSpPr>
            <p:cNvPr id="114698" name="Text Box 34"/>
            <p:cNvSpPr txBox="1">
              <a:spLocks noChangeArrowheads="1"/>
            </p:cNvSpPr>
            <p:nvPr/>
          </p:nvSpPr>
          <p:spPr bwMode="auto">
            <a:xfrm>
              <a:off x="2245" y="187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s</a:t>
              </a:r>
              <a:endParaRPr kumimoji="1" lang="en-US" altLang="zh-CN" sz="2800" b="1"/>
            </a:p>
          </p:txBody>
        </p:sp>
      </p:grpSp>
      <p:sp>
        <p:nvSpPr>
          <p:cNvPr id="492579" name="Line 35"/>
          <p:cNvSpPr>
            <a:spLocks noChangeShapeType="1"/>
          </p:cNvSpPr>
          <p:nvPr/>
        </p:nvSpPr>
        <p:spPr bwMode="auto">
          <a:xfrm flipH="1" flipV="1">
            <a:off x="5468169" y="2084189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 flipH="1">
            <a:off x="4629969" y="1931789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14696" name="Rectangle 40"/>
          <p:cNvSpPr>
            <a:spLocks noGrp="1" noChangeArrowheads="1"/>
          </p:cNvSpPr>
          <p:nvPr>
            <p:ph type="title"/>
          </p:nvPr>
        </p:nvSpPr>
        <p:spPr>
          <a:xfrm>
            <a:off x="504825" y="458556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 dirty="0"/>
              <a:t>3. </a:t>
            </a:r>
            <a:r>
              <a:rPr lang="zh-CN" altLang="en-US" sz="4000" dirty="0"/>
              <a:t>插入结点</a:t>
            </a:r>
            <a:endParaRPr lang="zh-CN" alt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577" y="5009430"/>
            <a:ext cx="4914900" cy="12192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ptr2=ptr1-&gt;next</a:t>
            </a:r>
            <a:endParaRPr lang="en-US" altLang="zh-CN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/>
              <a:t>ptr1-&gt;next=ptr2-&gt;next</a:t>
            </a:r>
            <a:endParaRPr lang="en-US" altLang="zh-CN"/>
          </a:p>
        </p:txBody>
      </p:sp>
      <p:grpSp>
        <p:nvGrpSpPr>
          <p:cNvPr id="115715" name="Group 4"/>
          <p:cNvGrpSpPr/>
          <p:nvPr/>
        </p:nvGrpSpPr>
        <p:grpSpPr bwMode="auto">
          <a:xfrm>
            <a:off x="910977" y="1464544"/>
            <a:ext cx="6934200" cy="1571625"/>
            <a:chOff x="48" y="623"/>
            <a:chExt cx="4368" cy="990"/>
          </a:xfrm>
        </p:grpSpPr>
        <p:grpSp>
          <p:nvGrpSpPr>
            <p:cNvPr id="115752" name="Group 5"/>
            <p:cNvGrpSpPr/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115774" name="Rectangle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grpSp>
            <p:nvGrpSpPr>
              <p:cNvPr id="115775" name="Group 7"/>
              <p:cNvGrpSpPr/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115776" name="Line 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5777" name="Rectangle 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</p:grpSp>
        </p:grpSp>
        <p:grpSp>
          <p:nvGrpSpPr>
            <p:cNvPr id="115753" name="Group 10"/>
            <p:cNvGrpSpPr/>
            <p:nvPr/>
          </p:nvGrpSpPr>
          <p:grpSpPr bwMode="auto">
            <a:xfrm>
              <a:off x="48" y="623"/>
              <a:ext cx="4368" cy="990"/>
              <a:chOff x="48" y="623"/>
              <a:chExt cx="4368" cy="990"/>
            </a:xfrm>
          </p:grpSpPr>
          <p:sp>
            <p:nvSpPr>
              <p:cNvPr id="115754" name="Text Box 11"/>
              <p:cNvSpPr txBox="1">
                <a:spLocks noChangeArrowheads="1"/>
              </p:cNvSpPr>
              <p:nvPr/>
            </p:nvSpPr>
            <p:spPr bwMode="auto">
              <a:xfrm>
                <a:off x="48" y="623"/>
                <a:ext cx="6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head</a:t>
                </a:r>
                <a:endParaRPr kumimoji="1" lang="en-US" altLang="zh-CN" sz="2800" b="1"/>
              </a:p>
            </p:txBody>
          </p:sp>
          <p:grpSp>
            <p:nvGrpSpPr>
              <p:cNvPr id="115755" name="Group 12"/>
              <p:cNvGrpSpPr/>
              <p:nvPr/>
            </p:nvGrpSpPr>
            <p:grpSpPr bwMode="auto">
              <a:xfrm>
                <a:off x="1680" y="912"/>
                <a:ext cx="540" cy="701"/>
                <a:chOff x="833" y="960"/>
                <a:chExt cx="540" cy="701"/>
              </a:xfrm>
            </p:grpSpPr>
            <p:sp>
              <p:nvSpPr>
                <p:cNvPr id="11577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56" y="96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57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33" y="1334"/>
                  <a:ext cx="5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ptr1</a:t>
                  </a:r>
                  <a:endParaRPr kumimoji="1" lang="en-US" altLang="zh-CN" sz="2800" b="1"/>
                </a:p>
              </p:txBody>
            </p:sp>
          </p:grpSp>
          <p:grpSp>
            <p:nvGrpSpPr>
              <p:cNvPr id="115756" name="Group 15"/>
              <p:cNvGrpSpPr/>
              <p:nvPr/>
            </p:nvGrpSpPr>
            <p:grpSpPr bwMode="auto">
              <a:xfrm>
                <a:off x="624" y="672"/>
                <a:ext cx="1056" cy="240"/>
                <a:chOff x="624" y="672"/>
                <a:chExt cx="1056" cy="240"/>
              </a:xfrm>
            </p:grpSpPr>
            <p:sp>
              <p:nvSpPr>
                <p:cNvPr id="11576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69" name="Group 17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7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grpSp>
            <p:nvGrpSpPr>
              <p:cNvPr id="115757" name="Group 20"/>
              <p:cNvGrpSpPr/>
              <p:nvPr/>
            </p:nvGrpSpPr>
            <p:grpSpPr bwMode="auto">
              <a:xfrm>
                <a:off x="1536" y="672"/>
                <a:ext cx="1056" cy="240"/>
                <a:chOff x="624" y="672"/>
                <a:chExt cx="1056" cy="240"/>
              </a:xfrm>
            </p:grpSpPr>
            <p:sp>
              <p:nvSpPr>
                <p:cNvPr id="115764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65" name="Group 22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6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6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grpSp>
            <p:nvGrpSpPr>
              <p:cNvPr id="115758" name="Group 25"/>
              <p:cNvGrpSpPr/>
              <p:nvPr/>
            </p:nvGrpSpPr>
            <p:grpSpPr bwMode="auto">
              <a:xfrm>
                <a:off x="2448" y="672"/>
                <a:ext cx="1056" cy="240"/>
                <a:chOff x="624" y="672"/>
                <a:chExt cx="1056" cy="240"/>
              </a:xfrm>
            </p:grpSpPr>
            <p:sp>
              <p:nvSpPr>
                <p:cNvPr id="11576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61" name="Group 27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6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6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sp>
            <p:nvSpPr>
              <p:cNvPr id="115759" name="Line 30"/>
              <p:cNvSpPr>
                <a:spLocks noChangeShapeType="1"/>
              </p:cNvSpPr>
              <p:nvPr/>
            </p:nvSpPr>
            <p:spPr bwMode="auto">
              <a:xfrm flipV="1">
                <a:off x="4080" y="720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36"/>
          <p:cNvGrpSpPr/>
          <p:nvPr/>
        </p:nvGrpSpPr>
        <p:grpSpPr bwMode="auto">
          <a:xfrm>
            <a:off x="4949577" y="1923330"/>
            <a:ext cx="857250" cy="1112838"/>
            <a:chOff x="2592" y="912"/>
            <a:chExt cx="540" cy="701"/>
          </a:xfrm>
        </p:grpSpPr>
        <p:sp>
          <p:nvSpPr>
            <p:cNvPr id="115750" name="Text Box 37"/>
            <p:cNvSpPr txBox="1">
              <a:spLocks noChangeArrowheads="1"/>
            </p:cNvSpPr>
            <p:nvPr/>
          </p:nvSpPr>
          <p:spPr bwMode="auto">
            <a:xfrm>
              <a:off x="2592" y="1286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ptr2</a:t>
              </a:r>
              <a:endParaRPr kumimoji="1" lang="en-US" altLang="zh-CN" sz="2800" b="1"/>
            </a:p>
          </p:txBody>
        </p:sp>
        <p:sp>
          <p:nvSpPr>
            <p:cNvPr id="115751" name="Line 38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5663952" y="4941168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/>
              <a:t>free(ptr2)</a:t>
            </a:r>
            <a:endParaRPr lang="en-US" altLang="zh-CN" sz="3200" b="1"/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CC0066"/>
                </a:solidFill>
              </a:rPr>
              <a:t>先接后删</a:t>
            </a:r>
            <a:endParaRPr lang="zh-CN" altLang="en-US" sz="3200" b="1">
              <a:solidFill>
                <a:srgbClr val="CC0066"/>
              </a:solidFill>
            </a:endParaRPr>
          </a:p>
        </p:txBody>
      </p:sp>
      <p:sp>
        <p:nvSpPr>
          <p:cNvPr id="115718" name="Rectangle 67"/>
          <p:cNvSpPr>
            <a:spLocks noGrp="1" noChangeArrowheads="1"/>
          </p:cNvSpPr>
          <p:nvPr>
            <p:ph type="title"/>
          </p:nvPr>
        </p:nvSpPr>
        <p:spPr>
          <a:xfrm>
            <a:off x="710952" y="580306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4. </a:t>
            </a:r>
            <a:r>
              <a:rPr lang="zh-CN" altLang="en-US" sz="4000"/>
              <a:t>删除结点</a:t>
            </a:r>
            <a:endParaRPr lang="zh-CN" altLang="en-US" sz="4000"/>
          </a:p>
        </p:txBody>
      </p:sp>
      <p:grpSp>
        <p:nvGrpSpPr>
          <p:cNvPr id="14" name="Group 74"/>
          <p:cNvGrpSpPr/>
          <p:nvPr/>
        </p:nvGrpSpPr>
        <p:grpSpPr bwMode="auto">
          <a:xfrm>
            <a:off x="5041652" y="3480668"/>
            <a:ext cx="2222500" cy="1471612"/>
            <a:chOff x="3016" y="2115"/>
            <a:chExt cx="1400" cy="927"/>
          </a:xfrm>
        </p:grpSpPr>
        <p:grpSp>
          <p:nvGrpSpPr>
            <p:cNvPr id="115740" name="Group 73"/>
            <p:cNvGrpSpPr/>
            <p:nvPr/>
          </p:nvGrpSpPr>
          <p:grpSpPr bwMode="auto">
            <a:xfrm>
              <a:off x="3016" y="2115"/>
              <a:ext cx="1400" cy="240"/>
              <a:chOff x="2910" y="2160"/>
              <a:chExt cx="1400" cy="240"/>
            </a:xfrm>
          </p:grpSpPr>
          <p:grpSp>
            <p:nvGrpSpPr>
              <p:cNvPr id="115744" name="Group 31"/>
              <p:cNvGrpSpPr/>
              <p:nvPr/>
            </p:nvGrpSpPr>
            <p:grpSpPr bwMode="auto">
              <a:xfrm>
                <a:off x="2910" y="2160"/>
                <a:ext cx="1056" cy="240"/>
                <a:chOff x="624" y="672"/>
                <a:chExt cx="1056" cy="240"/>
              </a:xfrm>
            </p:grpSpPr>
            <p:sp>
              <p:nvSpPr>
                <p:cNvPr id="115746" name="Rectangle 32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47" name="Group 33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4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4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sp>
            <p:nvSpPr>
              <p:cNvPr id="115745" name="Line 43"/>
              <p:cNvSpPr>
                <a:spLocks noChangeShapeType="1"/>
              </p:cNvSpPr>
              <p:nvPr/>
            </p:nvSpPr>
            <p:spPr bwMode="auto">
              <a:xfrm>
                <a:off x="3878" y="229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15741" name="Group 69"/>
            <p:cNvGrpSpPr/>
            <p:nvPr/>
          </p:nvGrpSpPr>
          <p:grpSpPr bwMode="auto">
            <a:xfrm>
              <a:off x="3202" y="2341"/>
              <a:ext cx="540" cy="701"/>
              <a:chOff x="2592" y="912"/>
              <a:chExt cx="540" cy="701"/>
            </a:xfrm>
          </p:grpSpPr>
          <p:sp>
            <p:nvSpPr>
              <p:cNvPr id="115742" name="Text Box 70"/>
              <p:cNvSpPr txBox="1">
                <a:spLocks noChangeArrowheads="1"/>
              </p:cNvSpPr>
              <p:nvPr/>
            </p:nvSpPr>
            <p:spPr bwMode="auto">
              <a:xfrm>
                <a:off x="2592" y="1286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ptr2</a:t>
                </a:r>
                <a:endParaRPr kumimoji="1" lang="en-US" altLang="zh-CN" sz="2800" b="1"/>
              </a:p>
            </p:txBody>
          </p:sp>
          <p:sp>
            <p:nvSpPr>
              <p:cNvPr id="115743" name="Line 71"/>
              <p:cNvSpPr>
                <a:spLocks noChangeShapeType="1"/>
              </p:cNvSpPr>
              <p:nvPr/>
            </p:nvSpPr>
            <p:spPr bwMode="auto">
              <a:xfrm flipV="1">
                <a:off x="2815" y="91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75"/>
          <p:cNvGrpSpPr/>
          <p:nvPr/>
        </p:nvGrpSpPr>
        <p:grpSpPr bwMode="auto">
          <a:xfrm>
            <a:off x="1153865" y="3420344"/>
            <a:ext cx="6934200" cy="1571625"/>
            <a:chOff x="567" y="1888"/>
            <a:chExt cx="4368" cy="990"/>
          </a:xfrm>
        </p:grpSpPr>
        <p:sp>
          <p:nvSpPr>
            <p:cNvPr id="115721" name="Line 76"/>
            <p:cNvSpPr>
              <a:spLocks noChangeShapeType="1"/>
            </p:cNvSpPr>
            <p:nvPr/>
          </p:nvSpPr>
          <p:spPr bwMode="auto">
            <a:xfrm flipV="1">
              <a:off x="4599" y="1976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115722" name="Rectangle 77"/>
            <p:cNvSpPr>
              <a:spLocks noChangeArrowheads="1"/>
            </p:cNvSpPr>
            <p:nvPr/>
          </p:nvSpPr>
          <p:spPr bwMode="auto">
            <a:xfrm>
              <a:off x="4263" y="1937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800" b="1"/>
            </a:p>
          </p:txBody>
        </p:sp>
        <p:grpSp>
          <p:nvGrpSpPr>
            <p:cNvPr id="115723" name="Group 78"/>
            <p:cNvGrpSpPr/>
            <p:nvPr/>
          </p:nvGrpSpPr>
          <p:grpSpPr bwMode="auto">
            <a:xfrm>
              <a:off x="567" y="1888"/>
              <a:ext cx="4368" cy="990"/>
              <a:chOff x="144" y="1640"/>
              <a:chExt cx="4368" cy="990"/>
            </a:xfrm>
          </p:grpSpPr>
          <p:sp>
            <p:nvSpPr>
              <p:cNvPr id="115724" name="Rectangle 79"/>
              <p:cNvSpPr>
                <a:spLocks noChangeArrowheads="1"/>
              </p:cNvSpPr>
              <p:nvPr/>
            </p:nvSpPr>
            <p:spPr bwMode="auto">
              <a:xfrm>
                <a:off x="4176" y="1689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/>
              </a:p>
            </p:txBody>
          </p:sp>
          <p:sp>
            <p:nvSpPr>
              <p:cNvPr id="115725" name="Text Box 80"/>
              <p:cNvSpPr txBox="1">
                <a:spLocks noChangeArrowheads="1"/>
              </p:cNvSpPr>
              <p:nvPr/>
            </p:nvSpPr>
            <p:spPr bwMode="auto">
              <a:xfrm>
                <a:off x="144" y="1640"/>
                <a:ext cx="6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/>
                  <a:t>head</a:t>
                </a:r>
                <a:endParaRPr kumimoji="1" lang="en-US" altLang="zh-CN" sz="2800" b="1"/>
              </a:p>
            </p:txBody>
          </p:sp>
          <p:grpSp>
            <p:nvGrpSpPr>
              <p:cNvPr id="115726" name="Group 81"/>
              <p:cNvGrpSpPr/>
              <p:nvPr/>
            </p:nvGrpSpPr>
            <p:grpSpPr bwMode="auto">
              <a:xfrm>
                <a:off x="1776" y="1929"/>
                <a:ext cx="540" cy="701"/>
                <a:chOff x="833" y="960"/>
                <a:chExt cx="540" cy="701"/>
              </a:xfrm>
            </p:grpSpPr>
            <p:sp>
              <p:nvSpPr>
                <p:cNvPr id="11573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056" y="96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1157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33" y="1334"/>
                  <a:ext cx="54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/>
                    <a:t>ptr1</a:t>
                  </a:r>
                  <a:endParaRPr kumimoji="1" lang="en-US" altLang="zh-CN" sz="2800" b="1"/>
                </a:p>
              </p:txBody>
            </p:sp>
          </p:grpSp>
          <p:grpSp>
            <p:nvGrpSpPr>
              <p:cNvPr id="115727" name="Group 84"/>
              <p:cNvGrpSpPr/>
              <p:nvPr/>
            </p:nvGrpSpPr>
            <p:grpSpPr bwMode="auto">
              <a:xfrm>
                <a:off x="720" y="1689"/>
                <a:ext cx="1056" cy="240"/>
                <a:chOff x="624" y="672"/>
                <a:chExt cx="1056" cy="240"/>
              </a:xfrm>
            </p:grpSpPr>
            <p:sp>
              <p:nvSpPr>
                <p:cNvPr id="115734" name="Rectangle 85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35" name="Group 86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36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7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grpSp>
            <p:nvGrpSpPr>
              <p:cNvPr id="115728" name="Group 89"/>
              <p:cNvGrpSpPr/>
              <p:nvPr/>
            </p:nvGrpSpPr>
            <p:grpSpPr bwMode="auto">
              <a:xfrm>
                <a:off x="1632" y="1689"/>
                <a:ext cx="1056" cy="240"/>
                <a:chOff x="624" y="672"/>
                <a:chExt cx="1056" cy="240"/>
              </a:xfrm>
            </p:grpSpPr>
            <p:sp>
              <p:nvSpPr>
                <p:cNvPr id="115730" name="Rectangle 90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en-US" sz="2800" b="1"/>
                </a:p>
              </p:txBody>
            </p:sp>
            <p:grpSp>
              <p:nvGrpSpPr>
                <p:cNvPr id="115731" name="Group 91"/>
                <p:cNvGrpSpPr/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115732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zh-CN" altLang="en-US" sz="2800" b="1"/>
                  </a:p>
                </p:txBody>
              </p:sp>
            </p:grpSp>
          </p:grpSp>
          <p:sp>
            <p:nvSpPr>
              <p:cNvPr id="115729" name="Line 94"/>
              <p:cNvSpPr>
                <a:spLocks noChangeShapeType="1"/>
              </p:cNvSpPr>
              <p:nvPr/>
            </p:nvSpPr>
            <p:spPr bwMode="auto">
              <a:xfrm flipV="1">
                <a:off x="2592" y="1824"/>
                <a:ext cx="1392" cy="0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4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autoUpdateAnimBg="0" build="p"/>
      <p:bldP spid="494654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/>
              <a:t>链表与数组比较</a:t>
            </a:r>
            <a:endParaRPr lang="zh-CN" altLang="en-US" sz="400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368" y="1214438"/>
            <a:ext cx="11089231" cy="56435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数组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事先定义固定长度的数组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在数组元素个数不确定时，可能会发生浪费内存空间的情况 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插入和删除元素需要大量的数据移动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优点是随机存取：存取任一元素只需要少量时间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链表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动态存储分配的数据结构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根据需要动态开辟内存空间，比较方便地插入和删除元素（结点）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使用链表可以</a:t>
            </a:r>
            <a:r>
              <a:rPr lang="zh-CN" altLang="en-US" dirty="0">
                <a:solidFill>
                  <a:srgbClr val="CC0066"/>
                </a:solidFill>
              </a:rPr>
              <a:t>节省内存</a:t>
            </a:r>
            <a:r>
              <a:rPr lang="zh-CN" altLang="en-US" dirty="0"/>
              <a:t>，提高操作效率  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缺点是不能随机存取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xfrm>
            <a:off x="407368" y="1268760"/>
            <a:ext cx="9001000" cy="4032448"/>
          </a:xfrm>
        </p:spPr>
        <p:txBody>
          <a:bodyPr/>
          <a:lstStyle/>
          <a:p>
            <a:r>
              <a:rPr lang="zh-CN" altLang="en-US" cap="none" dirty="0"/>
              <a:t>补充数据结构</a:t>
            </a:r>
            <a:br>
              <a:rPr lang="en-US" altLang="zh-CN" cap="none" dirty="0"/>
            </a:br>
            <a:r>
              <a:rPr lang="zh-CN" altLang="en-US" cap="none" dirty="0"/>
              <a:t>线性表（链表）的基本操作</a:t>
            </a:r>
            <a:br>
              <a:rPr lang="en-US" altLang="zh-CN" cap="none" dirty="0"/>
            </a:br>
            <a:r>
              <a:rPr lang="en-US" altLang="zh-CN" cap="none" dirty="0"/>
              <a:t>1</a:t>
            </a:r>
            <a:r>
              <a:rPr lang="zh-CN" altLang="en-US" cap="none" dirty="0">
                <a:latin typeface="Kaiti SC" panose="02010600040101010101" pitchFamily="2" charset="-122"/>
                <a:ea typeface="Kaiti SC" panose="02010600040101010101" pitchFamily="2" charset="-122"/>
              </a:rPr>
              <a:t>）求表长（链表的长度）</a:t>
            </a:r>
            <a:b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r>
              <a:rPr lang="zh-CN" altLang="en-US" cap="none" dirty="0">
                <a:latin typeface="Kaiti SC" panose="02010600040101010101" pitchFamily="2" charset="-122"/>
                <a:ea typeface="Kaiti SC" panose="02010600040101010101" pitchFamily="2" charset="-122"/>
              </a:rPr>
              <a:t>）查找</a:t>
            </a:r>
            <a:b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r>
              <a:rPr lang="zh-CN" altLang="en-US" cap="none" dirty="0">
                <a:latin typeface="Kaiti SC" panose="02010600040101010101" pitchFamily="2" charset="-122"/>
                <a:ea typeface="Kaiti SC" panose="02010600040101010101" pitchFamily="2" charset="-122"/>
              </a:rPr>
              <a:t>）插入</a:t>
            </a:r>
            <a:b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CN" cap="none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r>
              <a:rPr lang="zh-CN" altLang="en-US" cap="none" dirty="0">
                <a:latin typeface="Kaiti SC" panose="02010600040101010101" pitchFamily="2" charset="-122"/>
                <a:ea typeface="Kaiti SC" panose="02010600040101010101" pitchFamily="2" charset="-122"/>
              </a:rPr>
              <a:t>）删除</a:t>
            </a:r>
            <a:endParaRPr lang="zh-CN" altLang="en-US" cap="none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要点</a:t>
            </a:r>
            <a:endParaRPr lang="zh-CN" altLang="en-US"/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700214"/>
            <a:ext cx="9590089" cy="49688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多项式运算问题求解的线性表方法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自定义类型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typedef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的使用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指针高级应用：指向指针的指针、命令行参与、指向函数的指针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链表是什么？为什么需要链表？以多项式的表示与运算实现为例；什么是结构的递归定义，哪种应用需要这种定义方法？对链表这种数据结构，如何进行动态内存分配操作？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如何建立单向链表并实现插入、删除以及查找操作？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用链表结构模拟“猴子选大王”的过程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线性表如何实现实现链式存储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51384" y="548680"/>
            <a:ext cx="49685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1.</a:t>
            </a:r>
            <a:r>
              <a:rPr lang="zh-CN" altLang="en-US" sz="3600" b="1" dirty="0">
                <a:latin typeface="Times New Roman" panose="02020603050405020304" pitchFamily="18" charset="0"/>
              </a:rPr>
              <a:t>求表长（</a:t>
            </a:r>
            <a:r>
              <a:rPr lang="zh-CN" altLang="en-US" sz="3600" dirty="0">
                <a:latin typeface="Kaiti SC" panose="02010600040101010101" pitchFamily="2" charset="-122"/>
                <a:ea typeface="Kaiti SC" panose="02010600040101010101" pitchFamily="2" charset="-122"/>
              </a:rPr>
              <a:t>链表的长度）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696667" y="1783080"/>
          <a:ext cx="8971333" cy="3291840"/>
        </p:xfrm>
        <a:graphic>
          <a:graphicData uri="http://schemas.openxmlformats.org/drawingml/2006/table">
            <a:tbl>
              <a:tblPr/>
              <a:tblGrid>
                <a:gridCol w="8971333"/>
              </a:tblGrid>
              <a:tr h="183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Length ( List 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   List  *p =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指向表的第一个结点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j = 0;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while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p ) {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p = p-&gt;Next;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j++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    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指向的是第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j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}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return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j;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87"/>
          <p:cNvSpPr>
            <a:spLocks noChangeArrowheads="1"/>
          </p:cNvSpPr>
          <p:nvPr/>
        </p:nvSpPr>
        <p:spPr bwMode="auto">
          <a:xfrm>
            <a:off x="5644422" y="5422106"/>
            <a:ext cx="4143375" cy="642938"/>
          </a:xfrm>
          <a:prstGeom prst="wedgeEllipseCallout">
            <a:avLst>
              <a:gd name="adj1" fmla="val -63140"/>
              <a:gd name="adj2" fmla="val -21181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时间性能为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矩形 14"/>
          <p:cNvSpPr>
            <a:spLocks noChangeArrowheads="1"/>
          </p:cNvSpPr>
          <p:nvPr/>
        </p:nvSpPr>
        <p:spPr bwMode="auto">
          <a:xfrm>
            <a:off x="587376" y="476672"/>
            <a:ext cx="1688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</a:rPr>
              <a:t>2.  </a:t>
            </a:r>
            <a:r>
              <a:rPr lang="zh-CN" altLang="en-US" sz="3600" b="1" dirty="0">
                <a:latin typeface="Times New Roman" panose="02020603050405020304" pitchFamily="18" charset="0"/>
              </a:rPr>
              <a:t>查找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7376" y="1606290"/>
          <a:ext cx="4788544" cy="4775037"/>
        </p:xfrm>
        <a:graphic>
          <a:graphicData uri="http://schemas.openxmlformats.org/drawingml/2006/table">
            <a:tbl>
              <a:tblPr/>
              <a:tblGrid>
                <a:gridCol w="4788544"/>
              </a:tblGrid>
              <a:tr h="4775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List 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FindKth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K, List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     List  *p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 1;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while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(p !=NULL &amp;&amp;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&lt; K 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p = p-&gt;Next;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++;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== K 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p; 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找到第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个，返回指针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   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否则返回空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Courier" pitchFamily="2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01613" y="1765834"/>
          <a:ext cx="5406955" cy="3643313"/>
        </p:xfrm>
        <a:graphic>
          <a:graphicData uri="http://schemas.openxmlformats.org/drawingml/2006/table">
            <a:tbl>
              <a:tblPr/>
              <a:tblGrid>
                <a:gridCol w="5406955"/>
              </a:tblGrid>
              <a:tr h="3643313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*Find(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ElementType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X, List *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PtrL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List  *p =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PtrL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p!=NULL &amp;&amp; p-&gt;Data != X 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p = p-&gt;Next;  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p;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sz="2000" b="1" kern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81014" y="1160204"/>
            <a:ext cx="387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）按序号查找</a:t>
            </a:r>
            <a:r>
              <a:rPr lang="en-US" altLang="zh-CN" sz="2000" b="1" dirty="0">
                <a:latin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FindKth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19824" name="矩形 19"/>
          <p:cNvSpPr>
            <a:spLocks noChangeArrowheads="1"/>
          </p:cNvSpPr>
          <p:nvPr/>
        </p:nvSpPr>
        <p:spPr bwMode="auto">
          <a:xfrm>
            <a:off x="5810251" y="1171575"/>
            <a:ext cx="252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）按值查找</a:t>
            </a:r>
            <a:r>
              <a:rPr lang="en-US" altLang="zh-CN" sz="2000" b="1">
                <a:latin typeface="Times New Roman" panose="02020603050405020304" pitchFamily="18" charset="0"/>
              </a:rPr>
              <a:t>: Find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7" name="AutoShape 87"/>
          <p:cNvSpPr>
            <a:spLocks noChangeArrowheads="1"/>
          </p:cNvSpPr>
          <p:nvPr/>
        </p:nvSpPr>
        <p:spPr bwMode="auto">
          <a:xfrm>
            <a:off x="4647465" y="5777150"/>
            <a:ext cx="3857625" cy="714375"/>
          </a:xfrm>
          <a:prstGeom prst="wedgeEllipseCallout">
            <a:avLst>
              <a:gd name="adj1" fmla="val -28769"/>
              <a:gd name="adj2" fmla="val -4015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平均时间性能为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26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14/25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20"/>
          <p:cNvSpPr>
            <a:spLocks noChangeArrowheads="1"/>
          </p:cNvSpPr>
          <p:nvPr/>
        </p:nvSpPr>
        <p:spPr bwMode="auto">
          <a:xfrm>
            <a:off x="479376" y="571501"/>
            <a:ext cx="1080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插入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（在链表的第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i-1(1≤i≤n+1)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个结点后插入一个值为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的新结点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479375" y="1302070"/>
            <a:ext cx="5853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）先构造一个</a:t>
            </a:r>
            <a:r>
              <a:rPr lang="zh-CN" altLang="zh-CN" sz="2400" b="1" dirty="0">
                <a:latin typeface="Times New Roman" panose="02020603050405020304" pitchFamily="18" charset="0"/>
              </a:rPr>
              <a:t>新结点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，用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0" name="矩形 1"/>
          <p:cNvSpPr>
            <a:spLocks noChangeArrowheads="1"/>
          </p:cNvSpPr>
          <p:nvPr/>
        </p:nvSpPr>
        <p:spPr bwMode="auto">
          <a:xfrm>
            <a:off x="484138" y="1687832"/>
            <a:ext cx="58531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）再找到链表的第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i-1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个结点，用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指向；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"/>
          <p:cNvSpPr>
            <a:spLocks noChangeArrowheads="1"/>
          </p:cNvSpPr>
          <p:nvPr/>
        </p:nvSpPr>
        <p:spPr bwMode="auto">
          <a:xfrm>
            <a:off x="479376" y="2087882"/>
            <a:ext cx="78417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）然后修改指针，插入结点 </a:t>
            </a:r>
            <a:r>
              <a:rPr lang="en-US" altLang="zh-CN" sz="2400" b="1" dirty="0">
                <a:latin typeface="Times New Roman" panose="02020603050405020304" pitchFamily="18" charset="0"/>
              </a:rPr>
              <a:t>( p</a:t>
            </a:r>
            <a:r>
              <a:rPr lang="zh-CN" altLang="zh-CN" sz="2400" b="1" dirty="0">
                <a:latin typeface="Times New Roman" panose="02020603050405020304" pitchFamily="18" charset="0"/>
              </a:rPr>
              <a:t>之后插入新结点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</a:rPr>
              <a:t> s)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49"/>
          <p:cNvGrpSpPr/>
          <p:nvPr/>
        </p:nvGrpSpPr>
        <p:grpSpPr bwMode="auto">
          <a:xfrm>
            <a:off x="879762" y="3179818"/>
            <a:ext cx="8535454" cy="433387"/>
            <a:chOff x="1518200" y="1643050"/>
            <a:chExt cx="5797019" cy="433391"/>
          </a:xfrm>
        </p:grpSpPr>
        <p:sp>
          <p:nvSpPr>
            <p:cNvPr id="120856" name="Text Box 15"/>
            <p:cNvSpPr txBox="1">
              <a:spLocks noChangeArrowheads="1"/>
            </p:cNvSpPr>
            <p:nvPr/>
          </p:nvSpPr>
          <p:spPr bwMode="auto">
            <a:xfrm>
              <a:off x="1518200" y="1643050"/>
              <a:ext cx="1139124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dirty="0">
                  <a:latin typeface="Courier" pitchFamily="2" charset="0"/>
                </a:rPr>
                <a:t>head</a:t>
              </a:r>
              <a:endParaRPr lang="zh-CN" altLang="zh-CN" sz="24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0857" name="组合 46"/>
            <p:cNvGrpSpPr/>
            <p:nvPr/>
          </p:nvGrpSpPr>
          <p:grpSpPr bwMode="auto">
            <a:xfrm>
              <a:off x="2379874" y="1704963"/>
              <a:ext cx="4139330" cy="247652"/>
              <a:chOff x="2351299" y="1700200"/>
              <a:chExt cx="4139330" cy="247652"/>
            </a:xfrm>
          </p:grpSpPr>
          <p:sp>
            <p:nvSpPr>
              <p:cNvPr id="120859" name="Line 16"/>
              <p:cNvSpPr>
                <a:spLocks noChangeShapeType="1"/>
              </p:cNvSpPr>
              <p:nvPr/>
            </p:nvSpPr>
            <p:spPr bwMode="auto">
              <a:xfrm>
                <a:off x="2351299" y="1824026"/>
                <a:ext cx="3184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860" name="Group 17"/>
              <p:cNvGrpSpPr/>
              <p:nvPr/>
            </p:nvGrpSpPr>
            <p:grpSpPr bwMode="auto">
              <a:xfrm>
                <a:off x="2669715" y="1700200"/>
                <a:ext cx="955230" cy="247652"/>
                <a:chOff x="3240" y="3936"/>
                <a:chExt cx="1080" cy="312"/>
              </a:xfrm>
            </p:grpSpPr>
            <p:sp>
              <p:nvSpPr>
                <p:cNvPr id="120871" name="Rectangle 18"/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72" name="Rectangle 19"/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7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856" y="4070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0861" name="Rectangle 21"/>
              <p:cNvSpPr>
                <a:spLocks noChangeArrowheads="1"/>
              </p:cNvSpPr>
              <p:nvPr/>
            </p:nvSpPr>
            <p:spPr bwMode="auto"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62" name="Rectangle 22"/>
              <p:cNvSpPr>
                <a:spLocks noChangeArrowheads="1"/>
              </p:cNvSpPr>
              <p:nvPr/>
            </p:nvSpPr>
            <p:spPr bwMode="auto"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0863" name="Group 24"/>
              <p:cNvGrpSpPr/>
              <p:nvPr/>
            </p:nvGrpSpPr>
            <p:grpSpPr bwMode="auto">
              <a:xfrm>
                <a:off x="4580171" y="1700200"/>
                <a:ext cx="955230" cy="247652"/>
                <a:chOff x="3240" y="3936"/>
                <a:chExt cx="1080" cy="312"/>
              </a:xfrm>
            </p:grpSpPr>
            <p:sp>
              <p:nvSpPr>
                <p:cNvPr id="120868" name="Rectangle 25"/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69" name="Rectangle 26"/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7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877" y="4092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864" name="Group 28"/>
              <p:cNvGrpSpPr/>
              <p:nvPr/>
            </p:nvGrpSpPr>
            <p:grpSpPr bwMode="auto">
              <a:xfrm>
                <a:off x="5535399" y="1700200"/>
                <a:ext cx="955230" cy="247652"/>
                <a:chOff x="3240" y="3936"/>
                <a:chExt cx="1080" cy="312"/>
              </a:xfrm>
            </p:grpSpPr>
            <p:sp>
              <p:nvSpPr>
                <p:cNvPr id="1208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66" name="Rectangle 30"/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086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7" y="4092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858" name="Text Box 40"/>
            <p:cNvSpPr txBox="1">
              <a:spLocks noChangeArrowheads="1"/>
            </p:cNvSpPr>
            <p:nvPr/>
          </p:nvSpPr>
          <p:spPr bwMode="auto">
            <a:xfrm>
              <a:off x="6572264" y="1643050"/>
              <a:ext cx="742955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ourier" pitchFamily="2" charset="0"/>
                </a:rPr>
                <a:t>……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1" name="Line 35"/>
          <p:cNvSpPr>
            <a:spLocks noChangeShapeType="1"/>
          </p:cNvSpPr>
          <p:nvPr/>
        </p:nvSpPr>
        <p:spPr bwMode="auto">
          <a:xfrm>
            <a:off x="3103480" y="3423928"/>
            <a:ext cx="273085" cy="124914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50"/>
          <p:cNvGrpSpPr/>
          <p:nvPr/>
        </p:nvGrpSpPr>
        <p:grpSpPr bwMode="auto">
          <a:xfrm>
            <a:off x="1564241" y="3471966"/>
            <a:ext cx="2836034" cy="1528381"/>
            <a:chOff x="3152518" y="1329107"/>
            <a:chExt cx="1746056" cy="1528389"/>
          </a:xfrm>
        </p:grpSpPr>
        <p:grpSp>
          <p:nvGrpSpPr>
            <p:cNvPr id="120848" name="组合 47"/>
            <p:cNvGrpSpPr/>
            <p:nvPr/>
          </p:nvGrpSpPr>
          <p:grpSpPr bwMode="auto">
            <a:xfrm>
              <a:off x="3152518" y="1329107"/>
              <a:ext cx="520782" cy="650791"/>
              <a:chOff x="3152518" y="1329107"/>
              <a:chExt cx="520782" cy="650791"/>
            </a:xfrm>
          </p:grpSpPr>
          <p:sp>
            <p:nvSpPr>
              <p:cNvPr id="120854" name="Line 36"/>
              <p:cNvSpPr>
                <a:spLocks noChangeShapeType="1"/>
              </p:cNvSpPr>
              <p:nvPr/>
            </p:nvSpPr>
            <p:spPr bwMode="auto">
              <a:xfrm flipV="1">
                <a:off x="3370167" y="1329107"/>
                <a:ext cx="303133" cy="4616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5" name="Text Box 37"/>
              <p:cNvSpPr txBox="1">
                <a:spLocks noChangeArrowheads="1"/>
              </p:cNvSpPr>
              <p:nvPr/>
            </p:nvSpPr>
            <p:spPr bwMode="auto">
              <a:xfrm>
                <a:off x="3152518" y="1546507"/>
                <a:ext cx="217649" cy="43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dirty="0">
                    <a:latin typeface="Courier" pitchFamily="2" charset="0"/>
                  </a:rPr>
                  <a:t>p</a:t>
                </a: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0849" name="组合 48"/>
            <p:cNvGrpSpPr/>
            <p:nvPr/>
          </p:nvGrpSpPr>
          <p:grpSpPr bwMode="auto">
            <a:xfrm>
              <a:off x="3624936" y="2424105"/>
              <a:ext cx="1273638" cy="433391"/>
              <a:chOff x="3624936" y="2138353"/>
              <a:chExt cx="1273638" cy="433391"/>
            </a:xfrm>
          </p:grpSpPr>
          <p:sp>
            <p:nvSpPr>
              <p:cNvPr id="120850" name="Rectangle 32"/>
              <p:cNvSpPr>
                <a:spLocks noChangeArrowheads="1"/>
              </p:cNvSpPr>
              <p:nvPr/>
            </p:nvSpPr>
            <p:spPr bwMode="auto"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51" name="Rectangle 33"/>
              <p:cNvSpPr>
                <a:spLocks noChangeArrowheads="1"/>
              </p:cNvSpPr>
              <p:nvPr/>
            </p:nvSpPr>
            <p:spPr bwMode="auto"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52" name="Text Box 38"/>
              <p:cNvSpPr txBox="1">
                <a:spLocks noChangeArrowheads="1"/>
              </p:cNvSpPr>
              <p:nvPr/>
            </p:nvSpPr>
            <p:spPr bwMode="auto">
              <a:xfrm>
                <a:off x="3624936" y="2138353"/>
                <a:ext cx="477614" cy="43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dirty="0">
                    <a:latin typeface="Courier" pitchFamily="2" charset="0"/>
                  </a:rPr>
                  <a:t>s</a:t>
                </a:r>
                <a:endParaRPr lang="zh-CN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53" name="Line 39"/>
              <p:cNvSpPr>
                <a:spLocks noChangeShapeType="1"/>
              </p:cNvSpPr>
              <p:nvPr/>
            </p:nvSpPr>
            <p:spPr bwMode="auto">
              <a:xfrm>
                <a:off x="3943346" y="2324092"/>
                <a:ext cx="3184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1" name="Line 23"/>
          <p:cNvSpPr>
            <a:spLocks noChangeShapeType="1"/>
          </p:cNvSpPr>
          <p:nvPr/>
        </p:nvSpPr>
        <p:spPr bwMode="auto">
          <a:xfrm>
            <a:off x="4853321" y="3365555"/>
            <a:ext cx="54465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52"/>
          <p:cNvGrpSpPr/>
          <p:nvPr/>
        </p:nvGrpSpPr>
        <p:grpSpPr bwMode="auto">
          <a:xfrm>
            <a:off x="4148477" y="3482487"/>
            <a:ext cx="3572594" cy="1183832"/>
            <a:chOff x="4723918" y="1973902"/>
            <a:chExt cx="3571868" cy="1156904"/>
          </a:xfrm>
        </p:grpSpPr>
        <p:sp>
          <p:nvSpPr>
            <p:cNvPr id="120846" name="Rectangle 13"/>
            <p:cNvSpPr>
              <a:spLocks noChangeArrowheads="1"/>
            </p:cNvSpPr>
            <p:nvPr/>
          </p:nvSpPr>
          <p:spPr bwMode="auto">
            <a:xfrm>
              <a:off x="4723918" y="2517557"/>
              <a:ext cx="3571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rgbClr val="FF0000"/>
                  </a:solidFill>
                  <a:latin typeface="Courier" pitchFamily="2" charset="0"/>
                  <a:ea typeface="Courier" pitchFamily="2" charset="0"/>
                  <a:cs typeface="宋体" panose="02010600030101010101" pitchFamily="2" charset="-122"/>
                </a:rPr>
                <a:t>s-&gt;Next = p-&gt;Next;</a:t>
              </a:r>
              <a:endParaRPr lang="en-US" altLang="zh-CN" sz="2000" b="1" dirty="0">
                <a:solidFill>
                  <a:srgbClr val="FF0000"/>
                </a:solidFill>
                <a:latin typeface="Courier" pitchFamily="2" charset="0"/>
                <a:ea typeface="Courier" pitchFamily="2" charset="0"/>
                <a:cs typeface="宋体" panose="02010600030101010101" pitchFamily="2" charset="-122"/>
              </a:endParaRPr>
            </a:p>
          </p:txBody>
        </p:sp>
        <p:sp>
          <p:nvSpPr>
            <p:cNvPr id="120847" name="Line 34"/>
            <p:cNvSpPr>
              <a:spLocks noChangeShapeType="1"/>
            </p:cNvSpPr>
            <p:nvPr/>
          </p:nvSpPr>
          <p:spPr bwMode="auto">
            <a:xfrm rot="1200000" flipH="1" flipV="1">
              <a:off x="4756961" y="1973902"/>
              <a:ext cx="248166" cy="11569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" name="矩形 154"/>
          <p:cNvSpPr>
            <a:spLocks noChangeArrowheads="1"/>
          </p:cNvSpPr>
          <p:nvPr/>
        </p:nvSpPr>
        <p:spPr bwMode="auto">
          <a:xfrm>
            <a:off x="1397801" y="4074068"/>
            <a:ext cx="1978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p-&gt;Next=s;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ourier" pitchFamily="2" charset="0"/>
                <a:cs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Courier" pitchFamily="2" charset="0"/>
              <a:cs typeface="宋体" panose="02010600030101010101" pitchFamily="2" charset="-122"/>
            </a:endParaRPr>
          </a:p>
        </p:txBody>
      </p:sp>
      <p:sp>
        <p:nvSpPr>
          <p:cNvPr id="42" name="Oval 50"/>
          <p:cNvSpPr>
            <a:spLocks noChangeArrowheads="1"/>
          </p:cNvSpPr>
          <p:nvPr/>
        </p:nvSpPr>
        <p:spPr bwMode="auto">
          <a:xfrm>
            <a:off x="1414216" y="5524145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思考</a:t>
            </a:r>
            <a:r>
              <a:rPr lang="en-US" altLang="zh-CN" sz="2000" b="1"/>
              <a:t>:  </a:t>
            </a:r>
            <a:r>
              <a:rPr lang="zh-CN" altLang="en-US" sz="2000" b="1"/>
              <a:t>修改指针的两个步骤如果交换一下，将会发生什么</a:t>
            </a:r>
            <a:r>
              <a:rPr lang="en-US" altLang="zh-CN" sz="2000" b="1"/>
              <a:t>?</a:t>
            </a:r>
            <a:endParaRPr lang="en-US" altLang="zh-CN" sz="2000" b="1"/>
          </a:p>
        </p:txBody>
      </p:sp>
      <p:sp>
        <p:nvSpPr>
          <p:cNvPr id="120845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15/25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0" grpId="0"/>
      <p:bldP spid="121" grpId="0"/>
      <p:bldP spid="155" grpId="0"/>
      <p:bldP spid="4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矩形 6"/>
          <p:cNvSpPr>
            <a:spLocks noChangeArrowheads="1"/>
          </p:cNvSpPr>
          <p:nvPr/>
        </p:nvSpPr>
        <p:spPr bwMode="auto">
          <a:xfrm>
            <a:off x="4524376" y="0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000" b="1">
                <a:latin typeface="Times New Roman" panose="02020603050405020304" pitchFamily="18" charset="0"/>
              </a:rPr>
              <a:t>插入算法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400" y="428625"/>
          <a:ext cx="10657183" cy="6096000"/>
        </p:xfrm>
        <a:graphic>
          <a:graphicData uri="http://schemas.openxmlformats.org/drawingml/2006/table">
            <a:tbl>
              <a:tblPr/>
              <a:tblGrid>
                <a:gridCol w="10657183"/>
              </a:tblGrid>
              <a:tr h="178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List *Insert(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ElementType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X,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List *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      List  *p, *s;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== 1 ) {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新结点插入在表头 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s = (List *)malloc(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sizeof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(List));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申请、填装结点*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s-&gt;Data = X;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s-&gt;Next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s;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返回新表头指针*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p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FindKth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i-1,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);   /*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查找第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i-1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 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p == NULL ) {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i-1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个不存在，不能插入 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＂参数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错＂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 return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{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s = (List *)malloc(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sizeof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(List));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申请、填装结点*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s-&gt;Data = X;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s-&gt;Next = p-&gt;Next;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新结点插入在第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i-1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个结点的后面*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p-&gt;Next = s;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PtrL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}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Courier" pitchFamily="2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87"/>
          <p:cNvSpPr>
            <a:spLocks noChangeArrowheads="1"/>
          </p:cNvSpPr>
          <p:nvPr/>
        </p:nvSpPr>
        <p:spPr bwMode="auto">
          <a:xfrm>
            <a:off x="6094751" y="3679031"/>
            <a:ext cx="4643437" cy="1071562"/>
          </a:xfrm>
          <a:prstGeom prst="wedgeEllipseCallout">
            <a:avLst>
              <a:gd name="adj1" fmla="val -81009"/>
              <a:gd name="adj2" fmla="val -946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平均查找次数为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n /2</a:t>
            </a:r>
            <a:r>
              <a:rPr lang="zh-CN" altLang="en-US" sz="2000" b="1">
                <a:latin typeface="Times New Roman" panose="02020603050405020304" pitchFamily="18" charset="0"/>
              </a:rPr>
              <a:t>，平均时间性能为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5238751" y="1571626"/>
            <a:ext cx="4500563" cy="1071563"/>
          </a:xfrm>
          <a:prstGeom prst="wedgeEllipseCallout">
            <a:avLst>
              <a:gd name="adj1" fmla="val -91431"/>
              <a:gd name="adj2" fmla="val -7704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空表时的插入要作为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</a:rPr>
              <a:t>特例</a:t>
            </a:r>
            <a:r>
              <a:rPr lang="zh-CN" altLang="en-US" sz="2000" b="1">
                <a:latin typeface="Times New Roman" panose="02020603050405020304" pitchFamily="18" charset="0"/>
              </a:rPr>
              <a:t>，除非单链表带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</a:rPr>
              <a:t>虚头结点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7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16/25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7" grpId="1" animBg="1"/>
      <p:bldP spid="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"/>
          <p:cNvSpPr>
            <a:spLocks noChangeArrowheads="1"/>
          </p:cNvSpPr>
          <p:nvPr/>
        </p:nvSpPr>
        <p:spPr bwMode="auto">
          <a:xfrm>
            <a:off x="989936" y="1571625"/>
            <a:ext cx="68920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）先找到链表的第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i-1</a:t>
            </a:r>
            <a:r>
              <a:rPr lang="zh-CN" altLang="en-US" sz="2000" b="1" dirty="0">
                <a:latin typeface="Times New Roman" panose="02020603050405020304" pitchFamily="18" charset="0"/>
              </a:rPr>
              <a:t>个结点，用</a:t>
            </a:r>
            <a:r>
              <a:rPr lang="en-US" altLang="zh-CN" sz="2000" b="1" dirty="0"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指向；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1" name="矩形 1"/>
          <p:cNvSpPr>
            <a:spLocks noChangeArrowheads="1"/>
          </p:cNvSpPr>
          <p:nvPr/>
        </p:nvSpPr>
        <p:spPr bwMode="auto">
          <a:xfrm>
            <a:off x="989936" y="1971675"/>
            <a:ext cx="77492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）再用指针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</a:rPr>
              <a:t>指向要被删除的结点（</a:t>
            </a:r>
            <a:r>
              <a:rPr lang="en-US" altLang="zh-CN" sz="2000" b="1">
                <a:latin typeface="Times New Roman" panose="02020603050405020304" pitchFamily="18" charset="0"/>
              </a:rPr>
              <a:t>p</a:t>
            </a:r>
            <a:r>
              <a:rPr lang="zh-CN" altLang="en-US" sz="2000" b="1">
                <a:latin typeface="Times New Roman" panose="02020603050405020304" pitchFamily="18" charset="0"/>
              </a:rPr>
              <a:t>的下一个结点）</a:t>
            </a:r>
            <a:r>
              <a:rPr lang="en-US" altLang="zh-CN" sz="2000" b="1">
                <a:latin typeface="Times New Roman" panose="02020603050405020304" pitchFamily="18" charset="0"/>
              </a:rPr>
              <a:t>;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122884" name="组合 44"/>
          <p:cNvGrpSpPr/>
          <p:nvPr/>
        </p:nvGrpSpPr>
        <p:grpSpPr bwMode="auto">
          <a:xfrm>
            <a:off x="2196661" y="3827393"/>
            <a:ext cx="2689665" cy="433388"/>
            <a:chOff x="672671" y="3054278"/>
            <a:chExt cx="2688948" cy="433387"/>
          </a:xfrm>
        </p:grpSpPr>
        <p:sp>
          <p:nvSpPr>
            <p:cNvPr id="122912" name="Text Box 15"/>
            <p:cNvSpPr txBox="1">
              <a:spLocks noChangeArrowheads="1"/>
            </p:cNvSpPr>
            <p:nvPr/>
          </p:nvSpPr>
          <p:spPr bwMode="auto">
            <a:xfrm>
              <a:off x="672671" y="3054278"/>
              <a:ext cx="944336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Courier" pitchFamily="2" charset="0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13" name="Line 16"/>
            <p:cNvSpPr>
              <a:spLocks noChangeShapeType="1"/>
            </p:cNvSpPr>
            <p:nvPr/>
          </p:nvSpPr>
          <p:spPr bwMode="auto">
            <a:xfrm>
              <a:off x="1451176" y="3257547"/>
              <a:ext cx="318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14" name="Group 17"/>
            <p:cNvGrpSpPr/>
            <p:nvPr/>
          </p:nvGrpSpPr>
          <p:grpSpPr bwMode="auto">
            <a:xfrm>
              <a:off x="1769590" y="3133722"/>
              <a:ext cx="955223" cy="247650"/>
              <a:chOff x="3240" y="3936"/>
              <a:chExt cx="1080" cy="312"/>
            </a:xfrm>
          </p:grpSpPr>
          <p:sp>
            <p:nvSpPr>
              <p:cNvPr id="122917" name="Rectangle 18"/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8" name="Rectangle 19"/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9" name="Line 20"/>
              <p:cNvSpPr>
                <a:spLocks noChangeShapeType="1"/>
              </p:cNvSpPr>
              <p:nvPr/>
            </p:nvSpPr>
            <p:spPr bwMode="auto">
              <a:xfrm flipV="1">
                <a:off x="3856" y="4070"/>
                <a:ext cx="4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15" name="Rectangle 21"/>
            <p:cNvSpPr>
              <a:spLocks noChangeArrowheads="1"/>
            </p:cNvSpPr>
            <p:nvPr/>
          </p:nvSpPr>
          <p:spPr bwMode="auto"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22916" name="Rectangle 22"/>
            <p:cNvSpPr>
              <a:spLocks noChangeArrowheads="1"/>
            </p:cNvSpPr>
            <p:nvPr/>
          </p:nvSpPr>
          <p:spPr bwMode="auto"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885" name="组合 45"/>
          <p:cNvGrpSpPr/>
          <p:nvPr/>
        </p:nvGrpSpPr>
        <p:grpSpPr bwMode="auto">
          <a:xfrm>
            <a:off x="6159501" y="3844925"/>
            <a:ext cx="1751013" cy="433388"/>
            <a:chOff x="4635254" y="3071810"/>
            <a:chExt cx="1751232" cy="433387"/>
          </a:xfrm>
        </p:grpSpPr>
        <p:grpSp>
          <p:nvGrpSpPr>
            <p:cNvPr id="122907" name="Group 28"/>
            <p:cNvGrpSpPr/>
            <p:nvPr/>
          </p:nvGrpSpPr>
          <p:grpSpPr bwMode="auto">
            <a:xfrm>
              <a:off x="4635254" y="3133722"/>
              <a:ext cx="955223" cy="247650"/>
              <a:chOff x="3240" y="3936"/>
              <a:chExt cx="1080" cy="312"/>
            </a:xfrm>
          </p:grpSpPr>
          <p:sp>
            <p:nvSpPr>
              <p:cNvPr id="122909" name="Rectangle 29"/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0" name="Rectangle 30"/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1" name="Line 31"/>
              <p:cNvSpPr>
                <a:spLocks noChangeShapeType="1"/>
              </p:cNvSpPr>
              <p:nvPr/>
            </p:nvSpPr>
            <p:spPr bwMode="auto">
              <a:xfrm flipV="1">
                <a:off x="3847" y="4092"/>
                <a:ext cx="4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908" name="Text Box 40"/>
            <p:cNvSpPr txBox="1">
              <a:spLocks noChangeArrowheads="1"/>
            </p:cNvSpPr>
            <p:nvPr/>
          </p:nvSpPr>
          <p:spPr bwMode="auto">
            <a:xfrm>
              <a:off x="5643536" y="3071810"/>
              <a:ext cx="74295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ourier" pitchFamily="2" charset="0"/>
                </a:rPr>
                <a:t>……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3952875" y="4130675"/>
            <a:ext cx="584200" cy="433388"/>
            <a:chOff x="3200390" y="1952615"/>
            <a:chExt cx="583751" cy="433391"/>
          </a:xfrm>
        </p:grpSpPr>
        <p:sp>
          <p:nvSpPr>
            <p:cNvPr id="122905" name="Line 36"/>
            <p:cNvSpPr>
              <a:spLocks noChangeShapeType="1"/>
            </p:cNvSpPr>
            <p:nvPr/>
          </p:nvSpPr>
          <p:spPr bwMode="auto">
            <a:xfrm flipV="1">
              <a:off x="3465732" y="1952615"/>
              <a:ext cx="318409" cy="247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6" name="Text Box 37"/>
            <p:cNvSpPr txBox="1">
              <a:spLocks noChangeArrowheads="1"/>
            </p:cNvSpPr>
            <p:nvPr/>
          </p:nvSpPr>
          <p:spPr bwMode="auto">
            <a:xfrm>
              <a:off x="3200390" y="1952615"/>
              <a:ext cx="583751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Courier" pitchFamily="2" charset="0"/>
                </a:rPr>
                <a:t>p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/>
          <p:cNvGrpSpPr/>
          <p:nvPr/>
        </p:nvGrpSpPr>
        <p:grpSpPr bwMode="auto">
          <a:xfrm>
            <a:off x="5481639" y="2987333"/>
            <a:ext cx="2643450" cy="1013168"/>
            <a:chOff x="3958291" y="2987431"/>
            <a:chExt cx="2642767" cy="1012513"/>
          </a:xfrm>
        </p:grpSpPr>
        <p:sp>
          <p:nvSpPr>
            <p:cNvPr id="122903" name="Rectangle 13"/>
            <p:cNvSpPr>
              <a:spLocks noChangeArrowheads="1"/>
            </p:cNvSpPr>
            <p:nvPr/>
          </p:nvSpPr>
          <p:spPr bwMode="auto">
            <a:xfrm>
              <a:off x="4087936" y="2987431"/>
              <a:ext cx="2513122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latin typeface="Courier" pitchFamily="2" charset="0"/>
                  <a:ea typeface="Courier" pitchFamily="2" charset="0"/>
                  <a:cs typeface="宋体" panose="02010600030101010101" pitchFamily="2" charset="-122"/>
                </a:rPr>
                <a:t>s = p-&gt;Next;</a:t>
              </a:r>
              <a:endParaRPr lang="en-US" altLang="zh-CN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endParaRPr>
            </a:p>
          </p:txBody>
        </p:sp>
        <p:sp>
          <p:nvSpPr>
            <p:cNvPr id="122904" name="Line 34"/>
            <p:cNvSpPr>
              <a:spLocks noChangeShapeType="1"/>
            </p:cNvSpPr>
            <p:nvPr/>
          </p:nvSpPr>
          <p:spPr bwMode="auto">
            <a:xfrm rot="1200000" flipH="1">
              <a:off x="3958291" y="3345979"/>
              <a:ext cx="370160" cy="653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8" name="矩形 41"/>
          <p:cNvSpPr>
            <a:spLocks noChangeArrowheads="1"/>
          </p:cNvSpPr>
          <p:nvPr/>
        </p:nvSpPr>
        <p:spPr bwMode="auto">
          <a:xfrm>
            <a:off x="736906" y="714376"/>
            <a:ext cx="964534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4.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删除</a:t>
            </a:r>
            <a:r>
              <a:rPr lang="zh-CN" altLang="en-US" sz="2400" b="1">
                <a:latin typeface="Times New Roman" panose="02020603050405020304" pitchFamily="18" charset="0"/>
              </a:rPr>
              <a:t>（删除链表的第 </a:t>
            </a:r>
            <a:r>
              <a:rPr lang="en-US" altLang="zh-CN" sz="2400" b="1" i="1">
                <a:latin typeface="Times New Roman" panose="02020603050405020304" pitchFamily="18" charset="0"/>
              </a:rPr>
              <a:t>i (1≤i≤n)</a:t>
            </a:r>
            <a:r>
              <a:rPr lang="zh-CN" altLang="en-US" sz="2400" b="1">
                <a:latin typeface="Times New Roman" panose="02020603050405020304" pitchFamily="18" charset="0"/>
              </a:rPr>
              <a:t>个位置上的结点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8" name="组合 43"/>
          <p:cNvGrpSpPr/>
          <p:nvPr/>
        </p:nvGrpSpPr>
        <p:grpSpPr bwMode="auto">
          <a:xfrm>
            <a:off x="4810126" y="3929063"/>
            <a:ext cx="1312863" cy="247650"/>
            <a:chOff x="3500430" y="3929066"/>
            <a:chExt cx="1312413" cy="247650"/>
          </a:xfrm>
        </p:grpSpPr>
        <p:grpSp>
          <p:nvGrpSpPr>
            <p:cNvPr id="122898" name="Group 24"/>
            <p:cNvGrpSpPr/>
            <p:nvPr/>
          </p:nvGrpSpPr>
          <p:grpSpPr bwMode="auto">
            <a:xfrm>
              <a:off x="3857620" y="3929066"/>
              <a:ext cx="955223" cy="247650"/>
              <a:chOff x="3240" y="3936"/>
              <a:chExt cx="1080" cy="312"/>
            </a:xfrm>
          </p:grpSpPr>
          <p:sp>
            <p:nvSpPr>
              <p:cNvPr id="122900" name="Rectangle 25"/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01" name="Rectangle 26"/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02" name="Line 27"/>
              <p:cNvSpPr>
                <a:spLocks noChangeShapeType="1"/>
              </p:cNvSpPr>
              <p:nvPr/>
            </p:nvSpPr>
            <p:spPr bwMode="auto">
              <a:xfrm flipV="1">
                <a:off x="3877" y="4092"/>
                <a:ext cx="4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2899" name="Line 27"/>
            <p:cNvSpPr>
              <a:spLocks noChangeShapeType="1"/>
            </p:cNvSpPr>
            <p:nvPr/>
          </p:nvSpPr>
          <p:spPr bwMode="auto">
            <a:xfrm flipV="1">
              <a:off x="3500430" y="4071942"/>
              <a:ext cx="3918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1033942" y="2357438"/>
            <a:ext cx="741949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</a:rPr>
              <a:t>）然后修改指针，删除</a:t>
            </a:r>
            <a:r>
              <a:rPr lang="en-US" altLang="zh-CN" sz="2000" b="1" dirty="0"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所指结点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033942" y="2743200"/>
            <a:ext cx="741949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</a:rPr>
              <a:t>）最后释放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</a:rPr>
              <a:t>所指结点的空间。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pSp>
        <p:nvGrpSpPr>
          <p:cNvPr id="10" name="组合 48"/>
          <p:cNvGrpSpPr/>
          <p:nvPr/>
        </p:nvGrpSpPr>
        <p:grpSpPr bwMode="auto">
          <a:xfrm>
            <a:off x="4107587" y="4070351"/>
            <a:ext cx="4017502" cy="919986"/>
            <a:chOff x="2583572" y="4070353"/>
            <a:chExt cx="4017530" cy="919994"/>
          </a:xfrm>
        </p:grpSpPr>
        <p:sp>
          <p:nvSpPr>
            <p:cNvPr id="122896" name="矩形 154"/>
            <p:cNvSpPr>
              <a:spLocks noChangeArrowheads="1"/>
            </p:cNvSpPr>
            <p:nvPr/>
          </p:nvSpPr>
          <p:spPr bwMode="auto">
            <a:xfrm>
              <a:off x="2583572" y="4590233"/>
              <a:ext cx="4017530" cy="400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latin typeface="Courier" pitchFamily="2" charset="0"/>
                  <a:ea typeface="Courier" pitchFamily="2" charset="0"/>
                  <a:cs typeface="宋体" panose="02010600030101010101" pitchFamily="2" charset="-122"/>
                </a:rPr>
                <a:t>p-&gt;Next = s-&gt;next;</a:t>
              </a:r>
              <a:r>
                <a:rPr lang="en-US" altLang="zh-CN" sz="2000" b="1" dirty="0">
                  <a:latin typeface="Times New Roman" panose="02020603050405020304" pitchFamily="18" charset="0"/>
                  <a:ea typeface="Courier" pitchFamily="2" charset="0"/>
                  <a:cs typeface="宋体" panose="02010600030101010101" pitchFamily="2" charset="-122"/>
                </a:rPr>
                <a:t> </a:t>
              </a:r>
              <a:endParaRPr lang="en-US" altLang="zh-CN" sz="2000" b="1" dirty="0">
                <a:latin typeface="Times New Roman" panose="02020603050405020304" pitchFamily="18" charset="0"/>
                <a:ea typeface="Courier" pitchFamily="2" charset="0"/>
                <a:cs typeface="宋体" panose="02010600030101010101" pitchFamily="2" charset="-122"/>
              </a:endParaRPr>
            </a:p>
          </p:txBody>
        </p:sp>
        <p:cxnSp>
          <p:nvCxnSpPr>
            <p:cNvPr id="122897" name="曲线连接符 44"/>
            <p:cNvCxnSpPr>
              <a:cxnSpLocks noChangeShapeType="1"/>
              <a:endCxn id="122909" idx="2"/>
            </p:cNvCxnSpPr>
            <p:nvPr/>
          </p:nvCxnSpPr>
          <p:spPr bwMode="auto">
            <a:xfrm>
              <a:off x="3283496" y="4070353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5591944" y="3356992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free</a:t>
            </a:r>
            <a:r>
              <a:rPr lang="zh-CN" altLang="en-US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Courier" pitchFamily="2" charset="0"/>
                <a:ea typeface="Courier" pitchFamily="2" charset="0"/>
                <a:cs typeface="宋体" panose="02010600030101010101" pitchFamily="2" charset="-122"/>
              </a:rPr>
              <a:t>;</a:t>
            </a:r>
            <a:endParaRPr lang="en-US" altLang="zh-CN" sz="2000" b="1" dirty="0">
              <a:latin typeface="Courier" pitchFamily="2" charset="0"/>
              <a:ea typeface="Courier" pitchFamily="2" charset="0"/>
              <a:cs typeface="宋体" panose="02010600030101010101" pitchFamily="2" charset="-122"/>
            </a:endParaRPr>
          </a:p>
        </p:txBody>
      </p:sp>
      <p:sp>
        <p:nvSpPr>
          <p:cNvPr id="40" name="Oval 50"/>
          <p:cNvSpPr>
            <a:spLocks noChangeArrowheads="1"/>
          </p:cNvSpPr>
          <p:nvPr/>
        </p:nvSpPr>
        <p:spPr bwMode="auto">
          <a:xfrm>
            <a:off x="536575" y="5417111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</a:ln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思考</a:t>
            </a:r>
            <a:r>
              <a:rPr lang="en-US" altLang="zh-CN" sz="2000" b="1"/>
              <a:t>:  </a:t>
            </a:r>
            <a:r>
              <a:rPr lang="zh-CN" altLang="en-US" sz="2000" b="1"/>
              <a:t>操作指针的几个步骤如果随意改变，将会发生什么</a:t>
            </a:r>
            <a:r>
              <a:rPr lang="en-US" altLang="zh-CN" sz="2000" b="1"/>
              <a:t>?</a:t>
            </a:r>
            <a:endParaRPr lang="en-US" altLang="zh-CN" sz="2000" b="1"/>
          </a:p>
        </p:txBody>
      </p:sp>
      <p:sp>
        <p:nvSpPr>
          <p:cNvPr id="122895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72/83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41" grpId="0"/>
      <p:bldP spid="43" grpId="0"/>
      <p:bldP spid="50" grpId="0"/>
      <p:bldP spid="4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矩形 6"/>
          <p:cNvSpPr>
            <a:spLocks noChangeArrowheads="1"/>
          </p:cNvSpPr>
          <p:nvPr/>
        </p:nvSpPr>
        <p:spPr bwMode="auto">
          <a:xfrm>
            <a:off x="2625924" y="494383"/>
            <a:ext cx="335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删除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sym typeface="Wingdings" panose="05000000000000000000" pitchFamily="2" charset="2"/>
              </a:rPr>
              <a:t>个元素</a:t>
            </a:r>
            <a:r>
              <a:rPr lang="en-US" altLang="zh-CN" sz="2000" b="1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 b="1">
                <a:latin typeface="Times New Roman" panose="02020603050405020304" pitchFamily="18" charset="0"/>
              </a:rPr>
              <a:t>算法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11424" y="908720"/>
          <a:ext cx="7929562" cy="5486400"/>
        </p:xfrm>
        <a:graphic>
          <a:graphicData uri="http://schemas.openxmlformats.org/drawingml/2006/table">
            <a:tbl>
              <a:tblPr/>
              <a:tblGrid>
                <a:gridCol w="7929562"/>
              </a:tblGrid>
              <a:tr h="178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List *Delete(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i, List *PtrL )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      List  *p, *s;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i == 1 ) {   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若要删除的是表的第一个结点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s = PtrL;  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/*s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PtrL = PtrL-&gt;Next;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从链表中删除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free(s);   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释放被删除结点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PtrL;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}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p = FindKth( i-1, PtrL );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查找第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i-1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p == NULL ) {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printf(“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个结点不存在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”, i-1);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p-&gt;Next == NULL ){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 printf(“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个结点不存在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”, i);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}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{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s = p-&gt;Next;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/*s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指向第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p-&gt;Next = s-&gt;Next;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从链表中删除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free(s);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释放被删除结点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PtrL;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}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Courier" pitchFamily="2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87"/>
          <p:cNvSpPr>
            <a:spLocks noChangeArrowheads="1"/>
          </p:cNvSpPr>
          <p:nvPr/>
        </p:nvSpPr>
        <p:spPr bwMode="auto">
          <a:xfrm>
            <a:off x="3911800" y="3823371"/>
            <a:ext cx="4143375" cy="1071563"/>
          </a:xfrm>
          <a:prstGeom prst="wedgeEllipseCallout">
            <a:avLst>
              <a:gd name="adj1" fmla="val -81009"/>
              <a:gd name="adj2" fmla="val -946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平均查找次数为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n /2</a:t>
            </a:r>
            <a:r>
              <a:rPr lang="zh-CN" altLang="en-US" sz="2000" b="1">
                <a:latin typeface="Times New Roman" panose="02020603050405020304" pitchFamily="18" charset="0"/>
              </a:rPr>
              <a:t>，平均时间性能为 </a:t>
            </a: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</a:rPr>
              <a:t>O(n)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87"/>
          <p:cNvSpPr>
            <a:spLocks noChangeArrowheads="1"/>
          </p:cNvSpPr>
          <p:nvPr/>
        </p:nvSpPr>
        <p:spPr bwMode="auto">
          <a:xfrm>
            <a:off x="3983236" y="1965996"/>
            <a:ext cx="4857750" cy="1071563"/>
          </a:xfrm>
          <a:prstGeom prst="wedgeEllipseCallout">
            <a:avLst>
              <a:gd name="adj1" fmla="val -91431"/>
              <a:gd name="adj2" fmla="val -7704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第一个结点的删除要作为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</a:rPr>
              <a:t>特例</a:t>
            </a:r>
            <a:r>
              <a:rPr lang="zh-CN" altLang="en-US" sz="2000" b="1">
                <a:latin typeface="Times New Roman" panose="02020603050405020304" pitchFamily="18" charset="0"/>
              </a:rPr>
              <a:t>，除非单链表带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</a:rPr>
              <a:t>虚头结点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5" name="Text Box 52"/>
          <p:cNvSpPr txBox="1">
            <a:spLocks noChangeArrowheads="1"/>
          </p:cNvSpPr>
          <p:nvPr/>
        </p:nvSpPr>
        <p:spPr bwMode="auto">
          <a:xfrm>
            <a:off x="8660011" y="680469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73/82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8" grpId="1" animBg="1"/>
      <p:bldP spid="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矩形 6"/>
          <p:cNvSpPr>
            <a:spLocks noChangeArrowheads="1"/>
          </p:cNvSpPr>
          <p:nvPr/>
        </p:nvSpPr>
        <p:spPr bwMode="auto">
          <a:xfrm>
            <a:off x="263352" y="548680"/>
            <a:ext cx="6120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单循环链表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删除下一个节点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算法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7368" y="1196752"/>
          <a:ext cx="10911308" cy="4970904"/>
        </p:xfrm>
        <a:graphic>
          <a:graphicData uri="http://schemas.openxmlformats.org/drawingml/2006/table">
            <a:tbl>
              <a:tblPr/>
              <a:tblGrid>
                <a:gridCol w="10911308"/>
              </a:tblGrid>
              <a:tr h="49709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DeleteNext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*p)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删除单循环链表的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所指的下一个结点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*s;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 p &amp;&amp; p-&gt;next!=p) {    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s = p-&gt;next; 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/*s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所指的下一个结点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p-&gt;next = s-&gt;next;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从链表中删除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free(s);          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释放被删除结点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}else if(p){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/*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若单循环链表只有一个结点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5E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*/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free(p);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}else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NULL;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Courier" pitchFamily="2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37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74/82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2"/>
          <p:cNvSpPr txBox="1">
            <a:spLocks noChangeArrowheads="1"/>
          </p:cNvSpPr>
          <p:nvPr/>
        </p:nvSpPr>
        <p:spPr bwMode="auto">
          <a:xfrm>
            <a:off x="261581" y="1271809"/>
            <a:ext cx="109417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）实验内容：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一群猴子要选新猴王。新猴王的选择方法是：让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只候选猴子围成一圈，从某位置起顺序编号为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1~n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号。从第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号开始报数（从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），凡报到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的猴子即退出圈子，接着又从紧邻的下一只猴子开始同样的报数。如此不断循环，最后剩下的一只猴子就选为猴王。请问是原来第几号猴子当选猴王？</a:t>
            </a:r>
            <a:endParaRPr kumimoji="1"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958" name="Text Box 2"/>
          <p:cNvSpPr txBox="1">
            <a:spLocks noChangeArrowheads="1"/>
          </p:cNvSpPr>
          <p:nvPr/>
        </p:nvSpPr>
        <p:spPr bwMode="auto">
          <a:xfrm>
            <a:off x="261581" y="3185535"/>
            <a:ext cx="10941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）实验要求：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输入一个正整数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n&lt;=10000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），写一个程序来模拟这个过程，输出猴王的序号。例如：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20009" y="4149082"/>
          <a:ext cx="8424936" cy="2234635"/>
        </p:xfrm>
        <a:graphic>
          <a:graphicData uri="http://schemas.openxmlformats.org/drawingml/2006/table">
            <a:tbl>
              <a:tblPr/>
              <a:tblGrid>
                <a:gridCol w="1584176"/>
                <a:gridCol w="2546144"/>
                <a:gridCol w="4294616"/>
              </a:tblGrid>
              <a:tr h="444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monkey[1].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monkey[2].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monkey[7].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monkey[91].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457201"/>
            <a:ext cx="9731424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程序示例：猴子选大王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1384" y="504016"/>
          <a:ext cx="11089232" cy="6309360"/>
        </p:xfrm>
        <a:graphic>
          <a:graphicData uri="http://schemas.openxmlformats.org/drawingml/2006/table">
            <a:tbl>
              <a:tblPr/>
              <a:tblGrid>
                <a:gridCol w="11089232"/>
              </a:tblGrid>
              <a:tr h="6308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find_next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start,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monkey[ ][M+1],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n)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{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=(start+1)%n;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while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(monkey[1][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]==0)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=(i+1)%n;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}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5E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main( 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{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monkey[2][M+1];  /* monkey[0]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存储编号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,monkey[1]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表示是否在列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*/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, count, n, start=0;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scanf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("%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d",&amp;n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for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=0;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&lt;n;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++ )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{    monkey[0][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] = i+1;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     monkey[1][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] = 1;    /* all the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monkeies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are in the circle */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}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for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(count=n; count&gt;1; count-- 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{	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find_next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start,monkey,n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find_next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i,monkey,n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monkey[1][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] = 0;   /* delete this monkey */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/*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printf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("monkey[%d] is deleted;\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n",monkey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[0][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]); */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	start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find_next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i,monkey,n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 }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printf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("The king is monkey[%d].\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n",monkey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[0][start]);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   return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 0;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微软雅黑" panose="020B0503020204020204" charset="-122"/>
                          <a:cs typeface="Courier New" panose="02070309020205020404" charset="0"/>
                        </a:rPr>
                        <a:t>}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微软雅黑" panose="020B0503020204020204" charset="-122"/>
                        <a:cs typeface="Courier New" panose="0207030902020502040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984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76/82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5595938" y="2428875"/>
            <a:ext cx="3357562" cy="928688"/>
          </a:xfrm>
          <a:prstGeom prst="wedgeEllipseCallout">
            <a:avLst>
              <a:gd name="adj1" fmla="val -112799"/>
              <a:gd name="adj2" fmla="val -5886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方法一、数组存储，标记是否在列。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87"/>
          <p:cNvSpPr>
            <a:spLocks noChangeArrowheads="1"/>
          </p:cNvSpPr>
          <p:nvPr/>
        </p:nvSpPr>
        <p:spPr bwMode="auto">
          <a:xfrm>
            <a:off x="7739064" y="785813"/>
            <a:ext cx="2143125" cy="500062"/>
          </a:xfrm>
          <a:prstGeom prst="wedgeEllipseCallout">
            <a:avLst>
              <a:gd name="adj1" fmla="val -77646"/>
              <a:gd name="adj2" fmla="val -5453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报数函数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auto">
          <a:xfrm>
            <a:off x="7453314" y="4000501"/>
            <a:ext cx="2143125" cy="500063"/>
          </a:xfrm>
          <a:prstGeom prst="wedgeEllipseCallout">
            <a:avLst>
              <a:gd name="adj1" fmla="val -214876"/>
              <a:gd name="adj2" fmla="val 15636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出列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10041602" y="6300788"/>
            <a:ext cx="802432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D349AA6D-92ED-B544-802A-C084DD340606}" type="slidenum">
              <a:rPr lang="zh-CN" altLang="en-US"/>
            </a:fld>
            <a:endParaRPr lang="en-US" altLang="zh-CN"/>
          </a:p>
        </p:txBody>
      </p:sp>
      <p:sp>
        <p:nvSpPr>
          <p:cNvPr id="128005" name="Text Box 2"/>
          <p:cNvSpPr txBox="1">
            <a:spLocks noChangeArrowheads="1"/>
          </p:cNvSpPr>
          <p:nvPr/>
        </p:nvSpPr>
        <p:spPr bwMode="auto">
          <a:xfrm>
            <a:off x="407368" y="1214439"/>
            <a:ext cx="1116124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这种改进的方法是把</a:t>
            </a:r>
            <a:r>
              <a:rPr lang="en-US" altLang="zh-CN" sz="2000" dirty="0"/>
              <a:t>n</a:t>
            </a:r>
            <a:r>
              <a:rPr lang="zh-CN" altLang="en-US" sz="2000" dirty="0"/>
              <a:t>只猴子用</a:t>
            </a:r>
            <a:r>
              <a:rPr lang="en-US" altLang="zh-CN" sz="2000" dirty="0"/>
              <a:t>0~n-1</a:t>
            </a:r>
            <a:r>
              <a:rPr lang="zh-CN" altLang="en-US" sz="2000" dirty="0"/>
              <a:t>编号，数组的下标表示猴子的编号，数组元素的值表示相邻下一只在圈子中的猴子编号。比如，</a:t>
            </a:r>
            <a:r>
              <a:rPr lang="en-US" altLang="zh-CN" sz="2000" dirty="0"/>
              <a:t>n=5</a:t>
            </a:r>
            <a:r>
              <a:rPr lang="zh-CN" altLang="en-US" sz="2000" dirty="0"/>
              <a:t>时，初始的数组</a:t>
            </a:r>
            <a:r>
              <a:rPr lang="en-US" altLang="zh-CN" sz="2000" dirty="0"/>
              <a:t>M</a:t>
            </a:r>
            <a:r>
              <a:rPr lang="zh-CN" altLang="en-US" sz="2000" dirty="0"/>
              <a:t>的内容如下表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下标：                                  </a:t>
            </a:r>
            <a:r>
              <a:rPr lang="en-US" altLang="zh-CN" sz="2000" dirty="0"/>
              <a:t>0        1        2        3         4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dirty="0"/>
              <a:t>当</a:t>
            </a:r>
            <a:r>
              <a:rPr lang="en-US" altLang="zh-CN" sz="2000" dirty="0"/>
              <a:t>2</a:t>
            </a:r>
            <a:r>
              <a:rPr lang="zh-CN" altLang="en-US" sz="2000" dirty="0"/>
              <a:t>号猴子（报数轮到</a:t>
            </a:r>
            <a:r>
              <a:rPr lang="en-US" altLang="zh-CN" sz="2000" dirty="0"/>
              <a:t>3</a:t>
            </a:r>
            <a:r>
              <a:rPr lang="zh-CN" altLang="en-US" sz="2000" dirty="0"/>
              <a:t>）退出圈子时，</a:t>
            </a:r>
            <a:r>
              <a:rPr lang="en-US" altLang="zh-CN" sz="2000" dirty="0"/>
              <a:t>1</a:t>
            </a:r>
            <a:r>
              <a:rPr lang="zh-CN" altLang="en-US" sz="2000" dirty="0"/>
              <a:t>号猴子的下一只相邻猴子就是</a:t>
            </a:r>
            <a:r>
              <a:rPr lang="en-US" altLang="zh-CN" sz="2000" dirty="0"/>
              <a:t>3</a:t>
            </a:r>
            <a:r>
              <a:rPr lang="zh-CN" altLang="en-US" sz="2000" dirty="0"/>
              <a:t>号猴子了，实现时只需一个赋值</a:t>
            </a:r>
            <a:r>
              <a:rPr lang="en-US" altLang="zh-CN" sz="2000" dirty="0"/>
              <a:t>M[1]=M[2]</a:t>
            </a:r>
            <a:r>
              <a:rPr lang="zh-CN" altLang="en-US" sz="2000" dirty="0"/>
              <a:t>（即原来</a:t>
            </a:r>
            <a:r>
              <a:rPr lang="en-US" altLang="zh-CN" sz="2000" dirty="0"/>
              <a:t>2</a:t>
            </a:r>
            <a:r>
              <a:rPr lang="zh-CN" altLang="en-US" sz="2000" dirty="0"/>
              <a:t>号猴子的下一只相邻猴子成了</a:t>
            </a:r>
            <a:r>
              <a:rPr lang="en-US" altLang="zh-CN" sz="2000" dirty="0"/>
              <a:t>1</a:t>
            </a:r>
            <a:r>
              <a:rPr lang="zh-CN" altLang="en-US" sz="2000" dirty="0"/>
              <a:t>号猴子的下一只相邻猴子）。数组</a:t>
            </a:r>
            <a:r>
              <a:rPr lang="en-US" altLang="zh-CN" sz="2000" dirty="0"/>
              <a:t>M</a:t>
            </a:r>
            <a:r>
              <a:rPr lang="zh-CN" altLang="en-US" sz="2000" dirty="0"/>
              <a:t>的内容变成了下表</a:t>
            </a:r>
            <a:r>
              <a:rPr lang="en-US" altLang="zh-CN" sz="2000" dirty="0"/>
              <a:t>: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下标：                                  </a:t>
            </a:r>
            <a:r>
              <a:rPr lang="en-US" altLang="zh-CN" sz="2000" dirty="0"/>
              <a:t>0        1        2        3         4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  <a:p>
            <a:pPr eaLnBrk="1" hangingPunct="1"/>
            <a:r>
              <a:rPr lang="zh-CN" altLang="en-US" sz="2000" dirty="0"/>
              <a:t>这样做的好处有两个，一是第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号猴子的下一只相邻猴子就是</a:t>
            </a:r>
            <a:r>
              <a:rPr lang="en-US" altLang="zh-CN" sz="2000" dirty="0"/>
              <a:t>M[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，不需要用一个循环去找了；二是不用当心数组</a:t>
            </a:r>
            <a:r>
              <a:rPr lang="en-US" altLang="zh-CN" sz="2000" dirty="0"/>
              <a:t>M</a:t>
            </a:r>
            <a:r>
              <a:rPr lang="zh-CN" altLang="en-US" sz="2000" dirty="0"/>
              <a:t>下标的访问会越界。</a:t>
            </a:r>
            <a:endParaRPr lang="zh-CN" altLang="en-US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381376" y="2714626"/>
          <a:ext cx="35718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28020" name="下弧形箭头 13"/>
          <p:cNvSpPr>
            <a:spLocks noChangeArrowheads="1"/>
          </p:cNvSpPr>
          <p:nvPr/>
        </p:nvSpPr>
        <p:spPr bwMode="auto">
          <a:xfrm>
            <a:off x="3738563" y="3143251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21" name="下弧形箭头 14"/>
          <p:cNvSpPr>
            <a:spLocks noChangeArrowheads="1"/>
          </p:cNvSpPr>
          <p:nvPr/>
        </p:nvSpPr>
        <p:spPr bwMode="auto">
          <a:xfrm>
            <a:off x="4452938" y="3143251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22" name="下弧形箭头 15"/>
          <p:cNvSpPr>
            <a:spLocks noChangeArrowheads="1"/>
          </p:cNvSpPr>
          <p:nvPr/>
        </p:nvSpPr>
        <p:spPr bwMode="auto">
          <a:xfrm>
            <a:off x="5167313" y="3143251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23" name="下弧形箭头 16"/>
          <p:cNvSpPr>
            <a:spLocks noChangeArrowheads="1"/>
          </p:cNvSpPr>
          <p:nvPr/>
        </p:nvSpPr>
        <p:spPr bwMode="auto">
          <a:xfrm>
            <a:off x="5881688" y="3143251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24" name="下弧形箭头 19"/>
          <p:cNvSpPr>
            <a:spLocks noChangeArrowheads="1"/>
          </p:cNvSpPr>
          <p:nvPr/>
        </p:nvSpPr>
        <p:spPr bwMode="auto">
          <a:xfrm rot="10800000">
            <a:off x="3524250" y="2214564"/>
            <a:ext cx="3214688" cy="42862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381376" y="5090890"/>
          <a:ext cx="35718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28039" name="下弧形箭头 28"/>
          <p:cNvSpPr>
            <a:spLocks noChangeArrowheads="1"/>
          </p:cNvSpPr>
          <p:nvPr/>
        </p:nvSpPr>
        <p:spPr bwMode="auto">
          <a:xfrm>
            <a:off x="3738563" y="5519515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40" name="下弧形箭头 29"/>
          <p:cNvSpPr>
            <a:spLocks noChangeArrowheads="1"/>
          </p:cNvSpPr>
          <p:nvPr/>
        </p:nvSpPr>
        <p:spPr bwMode="auto">
          <a:xfrm>
            <a:off x="4452938" y="5519514"/>
            <a:ext cx="1357312" cy="285750"/>
          </a:xfrm>
          <a:prstGeom prst="curvedUpArrow">
            <a:avLst>
              <a:gd name="adj1" fmla="val 24981"/>
              <a:gd name="adj2" fmla="val 5000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41" name="下弧形箭头 30"/>
          <p:cNvSpPr>
            <a:spLocks noChangeArrowheads="1"/>
          </p:cNvSpPr>
          <p:nvPr/>
        </p:nvSpPr>
        <p:spPr bwMode="auto">
          <a:xfrm>
            <a:off x="5167313" y="5519515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42" name="下弧形箭头 31"/>
          <p:cNvSpPr>
            <a:spLocks noChangeArrowheads="1"/>
          </p:cNvSpPr>
          <p:nvPr/>
        </p:nvSpPr>
        <p:spPr bwMode="auto">
          <a:xfrm>
            <a:off x="5881688" y="5519515"/>
            <a:ext cx="571500" cy="214313"/>
          </a:xfrm>
          <a:prstGeom prst="curvedUpArrow">
            <a:avLst>
              <a:gd name="adj1" fmla="val 25012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43" name="下弧形箭头 32"/>
          <p:cNvSpPr>
            <a:spLocks noChangeArrowheads="1"/>
          </p:cNvSpPr>
          <p:nvPr/>
        </p:nvSpPr>
        <p:spPr bwMode="auto">
          <a:xfrm rot="10800000">
            <a:off x="3524250" y="4590828"/>
            <a:ext cx="3214688" cy="428625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443430"/>
            <a:ext cx="9731424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第二种思路：模拟链表法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3" y="457200"/>
            <a:ext cx="10091911" cy="13716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【11.3】</a:t>
            </a:r>
            <a:r>
              <a:rPr lang="zh-CN" altLang="en-US" sz="4000" dirty="0"/>
              <a:t>学生信息管理的链表实现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3" y="1981201"/>
            <a:ext cx="9793462" cy="2600325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11.3.1  </a:t>
            </a:r>
            <a:r>
              <a:rPr lang="zh-CN" altLang="en-US" dirty="0"/>
              <a:t>程序解析</a:t>
            </a:r>
            <a:endParaRPr lang="zh-CN" altLang="en-US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11.3.2  </a:t>
            </a:r>
            <a:r>
              <a:rPr lang="zh-CN" altLang="en-US" dirty="0"/>
              <a:t>链表的概念</a:t>
            </a:r>
            <a:endParaRPr lang="zh-CN" altLang="en-US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11.3.3  </a:t>
            </a:r>
            <a:r>
              <a:rPr lang="zh-CN" altLang="en-US" dirty="0"/>
              <a:t>单向链表的常用操作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67408" y="489669"/>
          <a:ext cx="9257655" cy="6035675"/>
        </p:xfrm>
        <a:graphic>
          <a:graphicData uri="http://schemas.openxmlformats.org/drawingml/2006/table">
            <a:tbl>
              <a:tblPr/>
              <a:tblGrid>
                <a:gridCol w="9257655"/>
              </a:tblGrid>
              <a:tr h="603567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 11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find_next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monkey[],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main( )                                 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monkey[ ]={1,2,3,4,5,6,7,8,9,10,0};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pre,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count, n = M;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start=0;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count=n; count&gt;1; count-- 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find_next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start,monkey,n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 =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find_next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i,monkey,n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("monkey[%d] is deleted;\n", i+1);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monkey[pre] = monkey[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   /* delete this monkey */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=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find_next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i,monkey,n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("The king is monkey[%d].\n",start+1);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find_next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monkey[], </a:t>
                      </a:r>
                      <a:r>
                        <a:rPr lang="en-US" sz="1800" b="1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monkey[start];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9032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6524625" y="2000250"/>
            <a:ext cx="3214688" cy="928688"/>
          </a:xfrm>
          <a:prstGeom prst="wedgeEllipseCallout">
            <a:avLst>
              <a:gd name="adj1" fmla="val -91431"/>
              <a:gd name="adj2" fmla="val -7704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方法二、数组存储，模拟链表。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7596189" y="5572126"/>
            <a:ext cx="2143125" cy="500063"/>
          </a:xfrm>
          <a:prstGeom prst="wedgeEllipseCallout">
            <a:avLst>
              <a:gd name="adj1" fmla="val -99708"/>
              <a:gd name="adj2" fmla="val 1029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报数函数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87"/>
          <p:cNvSpPr>
            <a:spLocks noChangeArrowheads="1"/>
          </p:cNvSpPr>
          <p:nvPr/>
        </p:nvSpPr>
        <p:spPr bwMode="auto">
          <a:xfrm>
            <a:off x="7524751" y="4286251"/>
            <a:ext cx="2143125" cy="500063"/>
          </a:xfrm>
          <a:prstGeom prst="wedgeEllipseCallout">
            <a:avLst>
              <a:gd name="adj1" fmla="val -151926"/>
              <a:gd name="adj2" fmla="val -825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出列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1981200" y="6245225"/>
            <a:ext cx="586408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9D0ABB26-EF1A-A145-9B1A-4D3EDA9D6E43}" type="slidenum">
              <a:rPr lang="zh-CN" altLang="en-US"/>
            </a:fld>
            <a:endParaRPr lang="en-US" altLang="zh-CN"/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767408" y="452833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</a:rPr>
              <a:t>约瑟夫环</a:t>
            </a:r>
            <a:r>
              <a:rPr lang="zh-CN" altLang="en-US" sz="2400" dirty="0"/>
              <a:t>问题</a:t>
            </a:r>
            <a:endParaRPr kumimoji="1"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551384" y="1143001"/>
            <a:ext cx="1123324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/* </a:t>
            </a:r>
            <a:r>
              <a:rPr lang="zh-CN" altLang="en-US" sz="2000" dirty="0"/>
              <a:t>如果只需要给出猴王是谁，猴子选大王问题是经典的</a:t>
            </a:r>
            <a:r>
              <a:rPr lang="zh-CN" altLang="en-US" sz="2000" b="1" dirty="0">
                <a:solidFill>
                  <a:srgbClr val="3333FF"/>
                </a:solidFill>
              </a:rPr>
              <a:t>约瑟夫环</a:t>
            </a:r>
            <a:r>
              <a:rPr lang="zh-CN" altLang="en-US" sz="2000" dirty="0"/>
              <a:t>问题。用以下递推算法： 令</a:t>
            </a:r>
            <a:r>
              <a:rPr lang="en-US" altLang="zh-CN" sz="2000" dirty="0"/>
              <a:t>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表示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个猴子时最后的大王，则需推出</a:t>
            </a:r>
            <a:r>
              <a:rPr lang="en-US" altLang="zh-CN" sz="2000" dirty="0"/>
              <a:t>f[n]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f[1]=0;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(f[i-1]+3)%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/* </a:t>
            </a:r>
            <a:r>
              <a:rPr lang="zh-CN" altLang="en-US" sz="2000" dirty="0"/>
              <a:t>容易推广到报数 </a:t>
            </a:r>
            <a:r>
              <a:rPr lang="en-US" altLang="zh-CN" sz="2000" dirty="0"/>
              <a:t>m */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</a:t>
            </a:r>
            <a:r>
              <a:rPr lang="zh-CN" altLang="en-US" sz="2000" dirty="0"/>
              <a:t>最后输出</a:t>
            </a:r>
            <a:r>
              <a:rPr lang="en-US" altLang="zh-CN" sz="2000" dirty="0"/>
              <a:t>f[n]+1 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</a:t>
            </a:r>
            <a:r>
              <a:rPr lang="zh-CN" altLang="en-US" sz="2000" dirty="0"/>
              <a:t>时间复杂度为</a:t>
            </a:r>
            <a:r>
              <a:rPr lang="en-US" altLang="zh-CN" sz="2000" dirty="0"/>
              <a:t>n</a:t>
            </a:r>
            <a:r>
              <a:rPr lang="zh-CN" altLang="en-US" sz="2000" dirty="0"/>
              <a:t>，无需数组，空间复杂度也很低，程序简单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eaLnBrk="1" hangingPunct="1"/>
            <a:r>
              <a:rPr lang="en-US" altLang="zh-CN" sz="2000" dirty="0">
                <a:solidFill>
                  <a:srgbClr val="3333FF"/>
                </a:solidFill>
              </a:rPr>
              <a:t>#include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eaLnBrk="1" hangingPunct="1"/>
            <a:r>
              <a:rPr lang="en-US" altLang="zh-CN" sz="2000" dirty="0">
                <a:solidFill>
                  <a:srgbClr val="3333FF"/>
                </a:solidFill>
              </a:rPr>
              <a:t>int</a:t>
            </a:r>
            <a:r>
              <a:rPr lang="en-US" altLang="zh-CN" sz="2000" dirty="0"/>
              <a:t> main()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{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int</a:t>
            </a:r>
            <a:r>
              <a:rPr lang="en-US" altLang="zh-CN" sz="2000" dirty="0"/>
              <a:t> n, m,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s=0;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("%d", &amp;n);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m=3;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3333FF"/>
                </a:solidFill>
              </a:rPr>
              <a:t>for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s=(</a:t>
            </a:r>
            <a:r>
              <a:rPr lang="en-US" altLang="zh-CN" sz="2000" dirty="0" err="1"/>
              <a:t>s+m</a:t>
            </a:r>
            <a:r>
              <a:rPr lang="en-US" altLang="zh-CN" sz="2000" dirty="0"/>
              <a:t>)%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("The King is </a:t>
            </a:r>
            <a:r>
              <a:rPr lang="en-US" altLang="zh-CN" sz="2000" dirty="0" err="1"/>
              <a:t>mondey</a:t>
            </a:r>
            <a:r>
              <a:rPr lang="en-US" altLang="zh-CN" sz="2000" dirty="0"/>
              <a:t>[%d].\n", s+1);  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1981200" y="6409134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47791AF-CE2E-404D-AE01-A7BAFDFD5FCB}" type="slidenum">
              <a:rPr lang="zh-CN" altLang="en-US"/>
            </a:fld>
            <a:endParaRPr lang="en-US" altLang="zh-CN"/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623392" y="500242"/>
            <a:ext cx="600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猴子选大王问题修改</a:t>
            </a:r>
            <a:endParaRPr kumimoji="1"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131077" name="Text Box 2"/>
          <p:cNvSpPr txBox="1">
            <a:spLocks noChangeArrowheads="1"/>
          </p:cNvSpPr>
          <p:nvPr/>
        </p:nvSpPr>
        <p:spPr bwMode="auto">
          <a:xfrm>
            <a:off x="479376" y="1357314"/>
            <a:ext cx="112332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en-US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）实验内容：</a:t>
            </a:r>
            <a:r>
              <a:rPr lang="zh-CN" altLang="en-US" sz="2000" dirty="0"/>
              <a:t>一群猴子要选新猴王。新猴王的选择方法是：让</a:t>
            </a:r>
            <a:r>
              <a:rPr lang="en-US" altLang="zh-CN" sz="2000" dirty="0"/>
              <a:t>n</a:t>
            </a:r>
            <a:r>
              <a:rPr lang="zh-CN" altLang="en-US" sz="2000" dirty="0"/>
              <a:t>只候选猴子围成一圈，从某位置起顺序编号为</a:t>
            </a:r>
            <a:r>
              <a:rPr lang="en-US" altLang="zh-CN" sz="2000" dirty="0"/>
              <a:t>1~n</a:t>
            </a:r>
            <a:r>
              <a:rPr lang="zh-CN" altLang="en-US" sz="2000" dirty="0"/>
              <a:t>号。每只猴子预先设定一个数（或称定数），用最后一只猴子的定数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，从第一只猴子开始报数，报到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zh-CN" altLang="en-US" sz="2000" dirty="0"/>
              <a:t>的猴子即退出圈子；当某只猴子退出时，就用它的定数决定它后面的第几只猴子将在下次退出。如此不断循环，最后剩下的一只猴子就选为猴王。请输出猴子退出圈子的次序以及当选的猴王编号。</a:t>
            </a:r>
            <a:endParaRPr kumimoji="1" lang="zh-CN" altLang="en-US" sz="2000" b="1" dirty="0"/>
          </a:p>
        </p:txBody>
      </p:sp>
      <p:sp>
        <p:nvSpPr>
          <p:cNvPr id="131078" name="Text Box 2"/>
          <p:cNvSpPr txBox="1">
            <a:spLocks noChangeArrowheads="1"/>
          </p:cNvSpPr>
          <p:nvPr/>
        </p:nvSpPr>
        <p:spPr bwMode="auto">
          <a:xfrm>
            <a:off x="479376" y="3286126"/>
            <a:ext cx="1123324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</a:rPr>
              <a:t>（</a:t>
            </a:r>
            <a:r>
              <a:rPr lang="en-US" altLang="en-US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）实验要求：</a:t>
            </a:r>
            <a:r>
              <a:rPr lang="zh-CN" altLang="en-US" sz="2000" dirty="0"/>
              <a:t>输入一个正整数</a:t>
            </a:r>
            <a:r>
              <a:rPr lang="en-US" altLang="zh-CN" sz="2000" dirty="0"/>
              <a:t>n</a:t>
            </a:r>
            <a:r>
              <a:rPr lang="zh-CN" altLang="en-US" sz="2000" dirty="0"/>
              <a:t>（</a:t>
            </a:r>
            <a:r>
              <a:rPr lang="en-US" altLang="zh-CN" sz="2000" dirty="0"/>
              <a:t>n&lt;=10000</a:t>
            </a:r>
            <a:r>
              <a:rPr lang="zh-CN" altLang="en-US" sz="2000" dirty="0"/>
              <a:t>），以及用空格分隔的</a:t>
            </a:r>
            <a:r>
              <a:rPr lang="en-US" altLang="zh-CN" sz="2000" dirty="0"/>
              <a:t>n</a:t>
            </a:r>
            <a:r>
              <a:rPr lang="zh-CN" altLang="en-US" sz="2000" dirty="0"/>
              <a:t>个定数，输出猴子退出圈子的次序以及当选的猴王编号。例如：</a:t>
            </a:r>
            <a:endParaRPr kumimoji="1" lang="zh-CN" altLang="en-US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67001" y="4286251"/>
          <a:ext cx="7000875" cy="2137093"/>
        </p:xfrm>
        <a:graphic>
          <a:graphicData uri="http://schemas.openxmlformats.org/drawingml/2006/table">
            <a:tbl>
              <a:tblPr/>
              <a:tblGrid>
                <a:gridCol w="1400175"/>
                <a:gridCol w="2032000"/>
                <a:gridCol w="35687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monkey[1].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5  3 2 1 4 3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 3  4  5  1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monkey[2].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11 3 3 3 3 3 3 3 3 3 3 3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 3  6  9  1  5  10  4  11  8  2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The king is monkey[7].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100 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。。。余略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略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9376" y="346075"/>
          <a:ext cx="9545687" cy="6309360"/>
        </p:xfrm>
        <a:graphic>
          <a:graphicData uri="http://schemas.openxmlformats.org/drawingml/2006/table">
            <a:tbl>
              <a:tblPr/>
              <a:tblGrid>
                <a:gridCol w="9545687"/>
              </a:tblGrid>
              <a:tr h="6308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typedef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node       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这个结构类型包括三个域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number;       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猴子的编号*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mydata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      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猴子的定数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node *next;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指向下一只猴子的指针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CreateCircle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 ){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*head,*p,*s;  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head =(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*)malloc(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sizeof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));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首节点创建*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p = head;   p-&gt;number = 1;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("%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d",&amp;p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mydata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，确定下一只出局的猴子*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p-&gt;next = NULL;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=2;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&lt;=n;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){ 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链表创建*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s = 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*)malloc(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sizeof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s-&gt;number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("%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d",&amp;s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mydata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，确定下一只出局的猴子*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p-&gt;next = s;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p = s;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	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p-&gt;next=head;  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链表首尾相接构成循环链表*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p; 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返回最后一只猴子的指针，因为它指向第一只猴子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04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18/25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AutoShape 87"/>
          <p:cNvSpPr>
            <a:spLocks noChangeArrowheads="1"/>
          </p:cNvSpPr>
          <p:nvPr/>
        </p:nvSpPr>
        <p:spPr bwMode="auto">
          <a:xfrm>
            <a:off x="5667375" y="1571625"/>
            <a:ext cx="4286250" cy="928688"/>
          </a:xfrm>
          <a:prstGeom prst="wedgeEllipseCallout">
            <a:avLst>
              <a:gd name="adj1" fmla="val -48056"/>
              <a:gd name="adj2" fmla="val 1260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Times New Roman" panose="02020603050405020304" pitchFamily="18" charset="0"/>
              </a:rPr>
              <a:t>方法三、动态链表存储，实现每只猴子定数不同。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87"/>
          <p:cNvSpPr>
            <a:spLocks noChangeArrowheads="1"/>
          </p:cNvSpPr>
          <p:nvPr/>
        </p:nvSpPr>
        <p:spPr bwMode="auto">
          <a:xfrm>
            <a:off x="5667375" y="5286376"/>
            <a:ext cx="4357688" cy="500063"/>
          </a:xfrm>
          <a:prstGeom prst="wedgeEllipseCallout">
            <a:avLst>
              <a:gd name="adj1" fmla="val -110273"/>
              <a:gd name="adj2" fmla="val 11673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 i="1">
                <a:solidFill>
                  <a:schemeClr val="hlink"/>
                </a:solidFill>
                <a:latin typeface="Times New Roman" panose="02020603050405020304" pitchFamily="18" charset="0"/>
              </a:rPr>
              <a:t>为什么返回最后一只猴子的指针？</a:t>
            </a:r>
            <a:endParaRPr lang="en-US" altLang="zh-CN" sz="16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400" y="346075"/>
          <a:ext cx="9329663" cy="5761038"/>
        </p:xfrm>
        <a:graphic>
          <a:graphicData uri="http://schemas.openxmlformats.org/drawingml/2006/table">
            <a:tbl>
              <a:tblPr/>
              <a:tblGrid>
                <a:gridCol w="9329663"/>
              </a:tblGrid>
              <a:tr h="576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KingOfMonkey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(int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n,linklist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*head){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*p = head;       /* head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指向最后一只猴子结点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j, steps = p-&gt;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mydata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     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用最后一只猴子的定数开始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j=1; j&lt;=n-1;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j++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) {  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重复该过程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n-1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=1;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&lt;steps;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++ )    p=p-&gt;next;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    /*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所指的下一个节点删除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删除前取其定数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steps = p-&gt;next-&gt;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mydata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(“ %d ", p-&gt;next-&gt;number);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DeleteNext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(p);   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} 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p-&gt;number;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}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main(){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linklist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*head;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n;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请输入猴子的总数和每只猴子的定数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必须是正整数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");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("%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d",&amp;n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head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CreateCircle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(n); /*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创建单循环链表，返回最后一个结点的指针 *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(“\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nThe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king is monkey[%d].\n",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KingOfMonkey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n,head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));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return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0;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}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28" name="Text Box 52"/>
          <p:cNvSpPr txBox="1">
            <a:spLocks noChangeArrowheads="1"/>
          </p:cNvSpPr>
          <p:nvPr/>
        </p:nvSpPr>
        <p:spPr bwMode="auto">
          <a:xfrm>
            <a:off x="10058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rPr>
              <a:t>18/25</a:t>
            </a:r>
            <a:endParaRPr kumimoji="1" lang="en-US" altLang="zh-CN"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87"/>
          <p:cNvSpPr>
            <a:spLocks noChangeArrowheads="1"/>
          </p:cNvSpPr>
          <p:nvPr/>
        </p:nvSpPr>
        <p:spPr bwMode="auto">
          <a:xfrm>
            <a:off x="5238750" y="2786064"/>
            <a:ext cx="3714750" cy="714375"/>
          </a:xfrm>
          <a:prstGeom prst="wedgeEllipseCallout">
            <a:avLst>
              <a:gd name="adj1" fmla="val -114994"/>
              <a:gd name="adj2" fmla="val -5887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</a:rPr>
              <a:t>所指后面的猴子出列，代码见前</a:t>
            </a:r>
            <a:endParaRPr lang="en-US" altLang="zh-CN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87"/>
          <p:cNvSpPr>
            <a:spLocks noChangeArrowheads="1"/>
          </p:cNvSpPr>
          <p:nvPr/>
        </p:nvSpPr>
        <p:spPr bwMode="auto">
          <a:xfrm>
            <a:off x="4738688" y="3571875"/>
            <a:ext cx="3357562" cy="571500"/>
          </a:xfrm>
          <a:prstGeom prst="wedgeEllipseCallout">
            <a:avLst>
              <a:gd name="adj1" fmla="val -112072"/>
              <a:gd name="adj2" fmla="val -8832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i="1">
                <a:solidFill>
                  <a:schemeClr val="hlink"/>
                </a:solidFill>
                <a:latin typeface="Times New Roman" panose="02020603050405020304" pitchFamily="18" charset="0"/>
              </a:rPr>
              <a:t>返回猴王的编号</a:t>
            </a:r>
            <a:endParaRPr lang="en-US" altLang="zh-CN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指针高级应用</a:t>
            </a:r>
            <a:endParaRPr kumimoji="1" lang="en-US" altLang="zh-CN" dirty="0"/>
          </a:p>
          <a:p>
            <a:r>
              <a:rPr kumimoji="1" lang="zh-CN" altLang="en-US" dirty="0"/>
              <a:t>链表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04601" y="3969062"/>
            <a:ext cx="71827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/>
              <a:t>Thanks</a:t>
            </a:r>
            <a:endParaRPr kumimoji="1" lang="en-US" altLang="zh-CN" sz="7200" b="1" dirty="0"/>
          </a:p>
          <a:p>
            <a:pPr algn="ctr"/>
            <a:r>
              <a:rPr kumimoji="1" lang="en-US" altLang="zh-CN" sz="2700" b="1" dirty="0" err="1"/>
              <a:t>Jianhai</a:t>
            </a:r>
            <a:r>
              <a:rPr kumimoji="1" lang="en-US" altLang="zh-CN" sz="2700" b="1" dirty="0"/>
              <a:t> Chen:chenjh919@zju.edu.cn</a:t>
            </a:r>
            <a:endParaRPr kumimoji="1" lang="zh-CN" altLang="en-US" sz="27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11.3.1  </a:t>
            </a:r>
            <a:r>
              <a:rPr lang="zh-CN" altLang="en-US" sz="4000"/>
              <a:t>程序解析</a:t>
            </a:r>
            <a:endParaRPr lang="zh-CN" altLang="en-US" sz="40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57" y="2157561"/>
            <a:ext cx="10630145" cy="1512887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11-11 </a:t>
            </a:r>
            <a:r>
              <a:rPr lang="zh-CN" altLang="en-US" sz="2800" dirty="0"/>
              <a:t>建立一个学生成绩信息（包括学号、姓名、成绩）的单向链表，学生记录按学号由小到大顺序排列，要求实现对成绩信息的插入、修改、删除和遍历操作。</a:t>
            </a:r>
            <a:endParaRPr lang="en-US" altLang="zh-CN" sz="2800" dirty="0"/>
          </a:p>
        </p:txBody>
      </p:sp>
      <p:grpSp>
        <p:nvGrpSpPr>
          <p:cNvPr id="2" name="Group 29"/>
          <p:cNvGrpSpPr/>
          <p:nvPr/>
        </p:nvGrpSpPr>
        <p:grpSpPr bwMode="auto">
          <a:xfrm>
            <a:off x="1199456" y="3789364"/>
            <a:ext cx="8207375" cy="2376487"/>
            <a:chOff x="385" y="2205"/>
            <a:chExt cx="5170" cy="1497"/>
          </a:xfrm>
        </p:grpSpPr>
        <p:sp>
          <p:nvSpPr>
            <p:cNvPr id="103450" name="Text Box 6"/>
            <p:cNvSpPr txBox="1">
              <a:spLocks noChangeArrowheads="1"/>
            </p:cNvSpPr>
            <p:nvPr/>
          </p:nvSpPr>
          <p:spPr bwMode="auto">
            <a:xfrm>
              <a:off x="2125" y="2205"/>
              <a:ext cx="1531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main</a:t>
              </a:r>
              <a:endParaRPr lang="en-US" altLang="zh-CN" sz="2000" b="1"/>
            </a:p>
          </p:txBody>
        </p:sp>
        <p:sp>
          <p:nvSpPr>
            <p:cNvPr id="103451" name="Line 8"/>
            <p:cNvSpPr>
              <a:spLocks noChangeShapeType="1"/>
            </p:cNvSpPr>
            <p:nvPr/>
          </p:nvSpPr>
          <p:spPr bwMode="auto">
            <a:xfrm>
              <a:off x="1011" y="2768"/>
              <a:ext cx="38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2" name="Line 9"/>
            <p:cNvSpPr>
              <a:spLocks noChangeShapeType="1"/>
            </p:cNvSpPr>
            <p:nvPr/>
          </p:nvSpPr>
          <p:spPr bwMode="auto">
            <a:xfrm>
              <a:off x="1011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3" name="Line 10"/>
            <p:cNvSpPr>
              <a:spLocks noChangeShapeType="1"/>
            </p:cNvSpPr>
            <p:nvPr/>
          </p:nvSpPr>
          <p:spPr bwMode="auto">
            <a:xfrm>
              <a:off x="2264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4" name="Line 11"/>
            <p:cNvSpPr>
              <a:spLocks noChangeShapeType="1"/>
            </p:cNvSpPr>
            <p:nvPr/>
          </p:nvSpPr>
          <p:spPr bwMode="auto">
            <a:xfrm>
              <a:off x="3586" y="27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5" name="Line 12"/>
            <p:cNvSpPr>
              <a:spLocks noChangeShapeType="1"/>
            </p:cNvSpPr>
            <p:nvPr/>
          </p:nvSpPr>
          <p:spPr bwMode="auto">
            <a:xfrm>
              <a:off x="4908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6" name="Line 13"/>
            <p:cNvSpPr>
              <a:spLocks noChangeShapeType="1"/>
            </p:cNvSpPr>
            <p:nvPr/>
          </p:nvSpPr>
          <p:spPr bwMode="auto">
            <a:xfrm>
              <a:off x="2880" y="2523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7" name="Line 14"/>
            <p:cNvSpPr>
              <a:spLocks noChangeShapeType="1"/>
            </p:cNvSpPr>
            <p:nvPr/>
          </p:nvSpPr>
          <p:spPr bwMode="auto">
            <a:xfrm>
              <a:off x="1011" y="3223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8" name="Text Box 21"/>
            <p:cNvSpPr txBox="1">
              <a:spLocks noChangeArrowheads="1"/>
            </p:cNvSpPr>
            <p:nvPr/>
          </p:nvSpPr>
          <p:spPr bwMode="auto">
            <a:xfrm>
              <a:off x="1791" y="2976"/>
              <a:ext cx="95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InsertDoc</a:t>
              </a:r>
              <a:endParaRPr lang="zh-CN" altLang="en-US" sz="2000" b="1"/>
            </a:p>
          </p:txBody>
        </p:sp>
        <p:sp>
          <p:nvSpPr>
            <p:cNvPr id="103459" name="Text Box 22"/>
            <p:cNvSpPr txBox="1">
              <a:spLocks noChangeArrowheads="1"/>
            </p:cNvSpPr>
            <p:nvPr/>
          </p:nvSpPr>
          <p:spPr bwMode="auto">
            <a:xfrm>
              <a:off x="3107" y="2976"/>
              <a:ext cx="99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DeleteDoc</a:t>
              </a:r>
              <a:endParaRPr lang="zh-CN" altLang="en-US" sz="2000" b="1"/>
            </a:p>
          </p:txBody>
        </p:sp>
        <p:sp>
          <p:nvSpPr>
            <p:cNvPr id="103460" name="Rectangle 23"/>
            <p:cNvSpPr>
              <a:spLocks noChangeArrowheads="1"/>
            </p:cNvSpPr>
            <p:nvPr/>
          </p:nvSpPr>
          <p:spPr bwMode="auto">
            <a:xfrm>
              <a:off x="4286" y="2976"/>
              <a:ext cx="126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Print_Stu_Doc </a:t>
              </a:r>
              <a:endParaRPr lang="zh-CN" altLang="en-US" sz="2000" b="1"/>
            </a:p>
          </p:txBody>
        </p:sp>
        <p:sp>
          <p:nvSpPr>
            <p:cNvPr id="103461" name="Rectangle 25"/>
            <p:cNvSpPr>
              <a:spLocks noChangeArrowheads="1"/>
            </p:cNvSpPr>
            <p:nvPr/>
          </p:nvSpPr>
          <p:spPr bwMode="auto">
            <a:xfrm>
              <a:off x="385" y="2960"/>
              <a:ext cx="135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Create_Stu_Doc</a:t>
              </a:r>
              <a:endParaRPr lang="en-US" altLang="zh-CN" sz="2000" b="1"/>
            </a:p>
          </p:txBody>
        </p:sp>
        <p:sp>
          <p:nvSpPr>
            <p:cNvPr id="103462" name="Text Box 26"/>
            <p:cNvSpPr txBox="1">
              <a:spLocks noChangeArrowheads="1"/>
            </p:cNvSpPr>
            <p:nvPr/>
          </p:nvSpPr>
          <p:spPr bwMode="auto">
            <a:xfrm>
              <a:off x="521" y="3446"/>
              <a:ext cx="95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InsertDoc</a:t>
              </a:r>
              <a:endParaRPr lang="zh-CN" altLang="en-US" sz="2000" b="1"/>
            </a:p>
          </p:txBody>
        </p:sp>
      </p:grpSp>
      <p:grpSp>
        <p:nvGrpSpPr>
          <p:cNvPr id="103429" name="Group 30"/>
          <p:cNvGrpSpPr/>
          <p:nvPr/>
        </p:nvGrpSpPr>
        <p:grpSpPr bwMode="auto">
          <a:xfrm>
            <a:off x="506413" y="1382714"/>
            <a:ext cx="8639175" cy="404812"/>
            <a:chOff x="68" y="845"/>
            <a:chExt cx="5442" cy="255"/>
          </a:xfrm>
        </p:grpSpPr>
        <p:sp>
          <p:nvSpPr>
            <p:cNvPr id="103430" name="Text Box 31"/>
            <p:cNvSpPr txBox="1">
              <a:spLocks noChangeArrowheads="1"/>
            </p:cNvSpPr>
            <p:nvPr/>
          </p:nvSpPr>
          <p:spPr bwMode="auto">
            <a:xfrm>
              <a:off x="68" y="85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head</a:t>
              </a:r>
              <a:endParaRPr kumimoji="1" lang="en-US" altLang="zh-CN" sz="2000" dirty="0"/>
            </a:p>
          </p:txBody>
        </p:sp>
        <p:grpSp>
          <p:nvGrpSpPr>
            <p:cNvPr id="103431" name="Group 32"/>
            <p:cNvGrpSpPr/>
            <p:nvPr/>
          </p:nvGrpSpPr>
          <p:grpSpPr bwMode="auto">
            <a:xfrm>
              <a:off x="497" y="845"/>
              <a:ext cx="5013" cy="240"/>
              <a:chOff x="497" y="845"/>
              <a:chExt cx="5013" cy="240"/>
            </a:xfrm>
          </p:grpSpPr>
          <p:sp>
            <p:nvSpPr>
              <p:cNvPr id="103432" name="Line 33"/>
              <p:cNvSpPr>
                <a:spLocks noChangeShapeType="1"/>
              </p:cNvSpPr>
              <p:nvPr/>
            </p:nvSpPr>
            <p:spPr bwMode="auto">
              <a:xfrm>
                <a:off x="497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03433" name="Group 34"/>
              <p:cNvGrpSpPr/>
              <p:nvPr/>
            </p:nvGrpSpPr>
            <p:grpSpPr bwMode="auto">
              <a:xfrm>
                <a:off x="3923" y="845"/>
                <a:ext cx="1587" cy="240"/>
                <a:chOff x="3969" y="845"/>
                <a:chExt cx="1587" cy="240"/>
              </a:xfrm>
            </p:grpSpPr>
            <p:sp>
              <p:nvSpPr>
                <p:cNvPr id="103446" name="Rectangle 35"/>
                <p:cNvSpPr>
                  <a:spLocks noChangeArrowheads="1"/>
                </p:cNvSpPr>
                <p:nvPr/>
              </p:nvSpPr>
              <p:spPr bwMode="auto">
                <a:xfrm>
                  <a:off x="3969" y="845"/>
                  <a:ext cx="1587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5  Qian  80 NULL</a:t>
                  </a:r>
                  <a:endParaRPr kumimoji="1" lang="en-US" altLang="zh-CN" sz="2000" b="1"/>
                </a:p>
              </p:txBody>
            </p:sp>
            <p:sp>
              <p:nvSpPr>
                <p:cNvPr id="103447" name="Line 36"/>
                <p:cNvSpPr>
                  <a:spLocks noChangeShapeType="1"/>
                </p:cNvSpPr>
                <p:nvPr/>
              </p:nvSpPr>
              <p:spPr bwMode="auto">
                <a:xfrm>
                  <a:off x="4422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8" name="Line 37"/>
                <p:cNvSpPr>
                  <a:spLocks noChangeShapeType="1"/>
                </p:cNvSpPr>
                <p:nvPr/>
              </p:nvSpPr>
              <p:spPr bwMode="auto">
                <a:xfrm>
                  <a:off x="4876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9" name="Line 38"/>
                <p:cNvSpPr>
                  <a:spLocks noChangeShapeType="1"/>
                </p:cNvSpPr>
                <p:nvPr/>
              </p:nvSpPr>
              <p:spPr bwMode="auto">
                <a:xfrm>
                  <a:off x="5103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34" name="Group 39"/>
              <p:cNvGrpSpPr/>
              <p:nvPr/>
            </p:nvGrpSpPr>
            <p:grpSpPr bwMode="auto">
              <a:xfrm>
                <a:off x="794" y="845"/>
                <a:ext cx="1360" cy="240"/>
                <a:chOff x="794" y="845"/>
                <a:chExt cx="1360" cy="240"/>
              </a:xfrm>
            </p:grpSpPr>
            <p:sp>
              <p:nvSpPr>
                <p:cNvPr id="103442" name="Rectangle 40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9901 </a:t>
                  </a:r>
                  <a:r>
                    <a:rPr lang="en-US" altLang="zh-CN" sz="2000"/>
                    <a:t>Wang 80</a:t>
                  </a:r>
                  <a:endParaRPr kumimoji="1" lang="en-US" altLang="zh-CN" sz="2000" b="1"/>
                </a:p>
              </p:txBody>
            </p:sp>
            <p:sp>
              <p:nvSpPr>
                <p:cNvPr id="103443" name="Line 41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4" name="Line 42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5" name="Line 43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103435" name="Line 44"/>
              <p:cNvSpPr>
                <a:spLocks noChangeShapeType="1"/>
              </p:cNvSpPr>
              <p:nvPr/>
            </p:nvSpPr>
            <p:spPr bwMode="auto">
              <a:xfrm>
                <a:off x="2018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03436" name="Line 45"/>
              <p:cNvSpPr>
                <a:spLocks noChangeShapeType="1"/>
              </p:cNvSpPr>
              <p:nvPr/>
            </p:nvSpPr>
            <p:spPr bwMode="auto">
              <a:xfrm>
                <a:off x="3606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03437" name="Group 46"/>
              <p:cNvGrpSpPr/>
              <p:nvPr/>
            </p:nvGrpSpPr>
            <p:grpSpPr bwMode="auto">
              <a:xfrm>
                <a:off x="2336" y="845"/>
                <a:ext cx="1360" cy="240"/>
                <a:chOff x="794" y="845"/>
                <a:chExt cx="1360" cy="240"/>
              </a:xfrm>
            </p:grpSpPr>
            <p:sp>
              <p:nvSpPr>
                <p:cNvPr id="103438" name="Rectangle 47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2     Li    90</a:t>
                  </a:r>
                  <a:endParaRPr kumimoji="1" lang="en-US" altLang="zh-CN" sz="2000" b="1"/>
                </a:p>
              </p:txBody>
            </p:sp>
            <p:sp>
              <p:nvSpPr>
                <p:cNvPr id="103439" name="Line 48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0" name="Line 49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3441" name="Line 50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7570788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11-11 </a:t>
            </a:r>
            <a:r>
              <a:rPr lang="zh-CN" altLang="en-US" sz="4000"/>
              <a:t>数据定义与函数声明 </a:t>
            </a:r>
            <a:endParaRPr lang="zh-CN" altLang="en-US" sz="400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9688" y="1196976"/>
            <a:ext cx="11712624" cy="52562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{                  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/*</a:t>
            </a:r>
            <a:r>
              <a:rPr lang="zh-CN" altLang="en-US" sz="2400" dirty="0">
                <a:solidFill>
                  <a:schemeClr val="bg2"/>
                </a:solidFill>
              </a:rPr>
              <a:t>链表结点类型*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int    num;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char  name[20];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int    score;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*next;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Create_Stu_Doc</a:t>
            </a:r>
            <a:r>
              <a:rPr lang="en-US" altLang="zh-CN" sz="2400" dirty="0"/>
              <a:t>();  </a:t>
            </a:r>
            <a:r>
              <a:rPr lang="en-US" altLang="zh-CN" sz="2400" dirty="0">
                <a:solidFill>
                  <a:schemeClr val="bg2"/>
                </a:solidFill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</a:rPr>
              <a:t>新建链表 *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InsertDoc</a:t>
            </a:r>
            <a:r>
              <a:rPr lang="en-US" altLang="zh-CN" sz="2400" dirty="0"/>
              <a:t>(struct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head, 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*stud);                   </a:t>
            </a:r>
            <a:r>
              <a:rPr lang="en-US" altLang="zh-CN" sz="2400" dirty="0">
                <a:solidFill>
                  <a:schemeClr val="bg2"/>
                </a:solidFill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</a:rPr>
              <a:t>插入 *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DeleteDoc</a:t>
            </a:r>
            <a:r>
              <a:rPr lang="en-US" altLang="zh-CN" sz="2400" dirty="0"/>
              <a:t>(struct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head, int num);                                             </a:t>
            </a:r>
            <a:r>
              <a:rPr lang="en-US" altLang="zh-CN" sz="2400" dirty="0">
                <a:solidFill>
                  <a:schemeClr val="bg2"/>
                </a:solidFill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</a:rPr>
              <a:t>删除 *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Print_Stu_Doc</a:t>
            </a:r>
            <a:r>
              <a:rPr lang="en-US" altLang="zh-CN" sz="2400" dirty="0"/>
              <a:t>(struct </a:t>
            </a:r>
            <a:r>
              <a:rPr lang="en-US" altLang="zh-CN" sz="2400" dirty="0" err="1"/>
              <a:t>stud_node</a:t>
            </a:r>
            <a:r>
              <a:rPr lang="en-US" altLang="zh-CN" sz="2400" dirty="0"/>
              <a:t> * head);  </a:t>
            </a:r>
            <a:r>
              <a:rPr lang="en-US" altLang="zh-CN" sz="2400" dirty="0">
                <a:solidFill>
                  <a:schemeClr val="bg2"/>
                </a:solidFill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</a:rPr>
              <a:t>遍历 *</a:t>
            </a:r>
            <a:r>
              <a:rPr lang="en-US" altLang="zh-CN" sz="2400" dirty="0">
                <a:solidFill>
                  <a:schemeClr val="bg2"/>
                </a:solidFill>
              </a:rPr>
              <a:t>/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/>
              <a:t>11.3.2  </a:t>
            </a:r>
            <a:r>
              <a:rPr lang="zh-CN" altLang="en-US" sz="4000"/>
              <a:t>链表的概念</a:t>
            </a:r>
            <a:endParaRPr lang="zh-CN" altLang="en-US" sz="400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352" y="2060575"/>
            <a:ext cx="11665296" cy="15128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一种</a:t>
            </a:r>
            <a:r>
              <a:rPr lang="zh-CN" altLang="en-US" dirty="0">
                <a:solidFill>
                  <a:schemeClr val="bg2"/>
                </a:solidFill>
              </a:rPr>
              <a:t>动态存储</a:t>
            </a:r>
            <a:r>
              <a:rPr lang="zh-CN" altLang="en-US" dirty="0"/>
              <a:t>分布的数据结构，是</a:t>
            </a:r>
            <a:r>
              <a:rPr lang="zh-CN" altLang="en-US" dirty="0">
                <a:solidFill>
                  <a:schemeClr val="bg2"/>
                </a:solidFill>
              </a:rPr>
              <a:t>一种以链式存储的线性表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若干个同一结构类型的“结点”依次串接而成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CC0066"/>
                </a:solidFill>
              </a:rPr>
              <a:t>单向链表</a:t>
            </a:r>
            <a:r>
              <a:rPr lang="zh-CN" altLang="en-US" dirty="0"/>
              <a:t>、双向链表 </a:t>
            </a:r>
            <a:endParaRPr lang="en-US" altLang="zh-CN" dirty="0"/>
          </a:p>
        </p:txBody>
      </p:sp>
      <p:graphicFrame>
        <p:nvGraphicFramePr>
          <p:cNvPr id="4823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92313" y="4148162"/>
          <a:ext cx="82089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位图图像" r:id="rId1" imgW="4686300" imgH="419100" progId="Paint.Picture">
                  <p:embed/>
                </p:oleObj>
              </mc:Choice>
              <mc:Fallback>
                <p:oleObj name="位图图像" r:id="rId1" imgW="4686300" imgH="4191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148162"/>
                        <a:ext cx="82089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1919288" y="5707088"/>
            <a:ext cx="11140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头指针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5443539" y="5780113"/>
            <a:ext cx="80470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结点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sp>
        <p:nvSpPr>
          <p:cNvPr id="482312" name="Text Box 8"/>
          <p:cNvSpPr txBox="1">
            <a:spLocks noChangeArrowheads="1"/>
          </p:cNvSpPr>
          <p:nvPr/>
        </p:nvSpPr>
        <p:spPr bwMode="auto">
          <a:xfrm>
            <a:off x="8904288" y="5732488"/>
            <a:ext cx="11140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</a:rPr>
              <a:t>尾结点</a:t>
            </a:r>
            <a:endParaRPr lang="zh-CN" altLang="en-US" sz="2400" b="1">
              <a:solidFill>
                <a:schemeClr val="bg2"/>
              </a:solidFill>
            </a:endParaRPr>
          </a:p>
        </p:txBody>
      </p:sp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2351088" y="4868888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V="1">
            <a:off x="5808663" y="5011763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V="1">
            <a:off x="9336088" y="5011763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2317" name="Line 13"/>
          <p:cNvSpPr>
            <a:spLocks noChangeShapeType="1"/>
          </p:cNvSpPr>
          <p:nvPr/>
        </p:nvSpPr>
        <p:spPr bwMode="auto">
          <a:xfrm flipH="1" flipV="1">
            <a:off x="3863975" y="5084787"/>
            <a:ext cx="1727200" cy="7191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 flipV="1">
            <a:off x="6024563" y="5011763"/>
            <a:ext cx="151130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82319" name="Line 15"/>
          <p:cNvSpPr>
            <a:spLocks noChangeShapeType="1"/>
          </p:cNvSpPr>
          <p:nvPr/>
        </p:nvSpPr>
        <p:spPr bwMode="auto">
          <a:xfrm flipV="1">
            <a:off x="6240463" y="5011762"/>
            <a:ext cx="2951162" cy="8651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11278" name="Group 17"/>
          <p:cNvGrpSpPr/>
          <p:nvPr/>
        </p:nvGrpSpPr>
        <p:grpSpPr bwMode="auto">
          <a:xfrm>
            <a:off x="246704" y="1419674"/>
            <a:ext cx="8639175" cy="404812"/>
            <a:chOff x="68" y="845"/>
            <a:chExt cx="5442" cy="255"/>
          </a:xfrm>
        </p:grpSpPr>
        <p:sp>
          <p:nvSpPr>
            <p:cNvPr id="11279" name="Text Box 18"/>
            <p:cNvSpPr txBox="1">
              <a:spLocks noChangeArrowheads="1"/>
            </p:cNvSpPr>
            <p:nvPr/>
          </p:nvSpPr>
          <p:spPr bwMode="auto">
            <a:xfrm>
              <a:off x="68" y="85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  <a:endParaRPr kumimoji="1" lang="en-US" altLang="zh-CN" sz="2000"/>
            </a:p>
          </p:txBody>
        </p:sp>
        <p:grpSp>
          <p:nvGrpSpPr>
            <p:cNvPr id="11280" name="Group 19"/>
            <p:cNvGrpSpPr/>
            <p:nvPr/>
          </p:nvGrpSpPr>
          <p:grpSpPr bwMode="auto">
            <a:xfrm>
              <a:off x="497" y="845"/>
              <a:ext cx="5013" cy="240"/>
              <a:chOff x="497" y="845"/>
              <a:chExt cx="5013" cy="240"/>
            </a:xfrm>
          </p:grpSpPr>
          <p:sp>
            <p:nvSpPr>
              <p:cNvPr id="11281" name="Line 20"/>
              <p:cNvSpPr>
                <a:spLocks noChangeShapeType="1"/>
              </p:cNvSpPr>
              <p:nvPr/>
            </p:nvSpPr>
            <p:spPr bwMode="auto">
              <a:xfrm>
                <a:off x="497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1282" name="Group 21"/>
              <p:cNvGrpSpPr/>
              <p:nvPr/>
            </p:nvGrpSpPr>
            <p:grpSpPr bwMode="auto">
              <a:xfrm>
                <a:off x="3923" y="845"/>
                <a:ext cx="1587" cy="240"/>
                <a:chOff x="3969" y="845"/>
                <a:chExt cx="1587" cy="240"/>
              </a:xfrm>
            </p:grpSpPr>
            <p:sp>
              <p:nvSpPr>
                <p:cNvPr id="11295" name="Rectangle 22"/>
                <p:cNvSpPr>
                  <a:spLocks noChangeArrowheads="1"/>
                </p:cNvSpPr>
                <p:nvPr/>
              </p:nvSpPr>
              <p:spPr bwMode="auto">
                <a:xfrm>
                  <a:off x="3969" y="845"/>
                  <a:ext cx="1587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3  Qian  80 NULL</a:t>
                  </a:r>
                  <a:endParaRPr kumimoji="1" lang="en-US" altLang="zh-CN" sz="2000" b="1"/>
                </a:p>
              </p:txBody>
            </p:sp>
            <p:sp>
              <p:nvSpPr>
                <p:cNvPr id="11296" name="Line 23"/>
                <p:cNvSpPr>
                  <a:spLocks noChangeShapeType="1"/>
                </p:cNvSpPr>
                <p:nvPr/>
              </p:nvSpPr>
              <p:spPr bwMode="auto">
                <a:xfrm>
                  <a:off x="4422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97" name="Line 24"/>
                <p:cNvSpPr>
                  <a:spLocks noChangeShapeType="1"/>
                </p:cNvSpPr>
                <p:nvPr/>
              </p:nvSpPr>
              <p:spPr bwMode="auto">
                <a:xfrm>
                  <a:off x="4876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98" name="Line 25"/>
                <p:cNvSpPr>
                  <a:spLocks noChangeShapeType="1"/>
                </p:cNvSpPr>
                <p:nvPr/>
              </p:nvSpPr>
              <p:spPr bwMode="auto">
                <a:xfrm>
                  <a:off x="5103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83" name="Group 26"/>
              <p:cNvGrpSpPr/>
              <p:nvPr/>
            </p:nvGrpSpPr>
            <p:grpSpPr bwMode="auto">
              <a:xfrm>
                <a:off x="794" y="845"/>
                <a:ext cx="1360" cy="240"/>
                <a:chOff x="794" y="845"/>
                <a:chExt cx="1360" cy="240"/>
              </a:xfrm>
            </p:grpSpPr>
            <p:sp>
              <p:nvSpPr>
                <p:cNvPr id="11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9901 </a:t>
                  </a:r>
                  <a:r>
                    <a:rPr lang="en-US" altLang="zh-CN" sz="2000"/>
                    <a:t>Wang 80</a:t>
                  </a:r>
                  <a:endParaRPr kumimoji="1" lang="en-US" altLang="zh-CN" sz="2000" b="1"/>
                </a:p>
              </p:txBody>
            </p:sp>
            <p:sp>
              <p:nvSpPr>
                <p:cNvPr id="11292" name="Line 28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93" name="Line 29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94" name="Line 30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11284" name="Line 31"/>
              <p:cNvSpPr>
                <a:spLocks noChangeShapeType="1"/>
              </p:cNvSpPr>
              <p:nvPr/>
            </p:nvSpPr>
            <p:spPr bwMode="auto">
              <a:xfrm>
                <a:off x="2018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1285" name="Line 32"/>
              <p:cNvSpPr>
                <a:spLocks noChangeShapeType="1"/>
              </p:cNvSpPr>
              <p:nvPr/>
            </p:nvSpPr>
            <p:spPr bwMode="auto">
              <a:xfrm>
                <a:off x="3606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1286" name="Group 33"/>
              <p:cNvGrpSpPr/>
              <p:nvPr/>
            </p:nvGrpSpPr>
            <p:grpSpPr bwMode="auto">
              <a:xfrm>
                <a:off x="2336" y="845"/>
                <a:ext cx="1360" cy="240"/>
                <a:chOff x="794" y="845"/>
                <a:chExt cx="1360" cy="240"/>
              </a:xfrm>
            </p:grpSpPr>
            <p:sp>
              <p:nvSpPr>
                <p:cNvPr id="11287" name="Rectangle 34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2     Li    90</a:t>
                  </a:r>
                  <a:endParaRPr kumimoji="1" lang="en-US" altLang="zh-CN" sz="2000" b="1"/>
                </a:p>
              </p:txBody>
            </p:sp>
            <p:sp>
              <p:nvSpPr>
                <p:cNvPr id="11288" name="Line 35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89" name="Line 36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1290" name="Line 37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  <p:bldP spid="482310" grpId="0"/>
      <p:bldP spid="482311" grpId="0"/>
      <p:bldP spid="4823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371997" y="1312136"/>
            <a:ext cx="8964363" cy="1570038"/>
          </a:xfrm>
          <a:prstGeom prst="roundRect">
            <a:avLst>
              <a:gd name="adj" fmla="val 10903"/>
            </a:avLst>
          </a:prstGeom>
          <a:solidFill>
            <a:schemeClr val="bg1"/>
          </a:solidFill>
          <a:ln w="25400">
            <a:solidFill>
              <a:srgbClr val="BFBFBF"/>
            </a:solidFill>
            <a:rou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>
            <a:lvl1pPr indent="56388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与数组不同，</a:t>
            </a:r>
            <a:r>
              <a:rPr lang="zh-CN" altLang="en-US" sz="2400" b="1" dirty="0">
                <a:solidFill>
                  <a:srgbClr val="0070C0"/>
                </a:solidFill>
              </a:rPr>
              <a:t>不要求逻辑上相邻的两个数据元素物理上也相邻</a:t>
            </a:r>
            <a:r>
              <a:rPr lang="zh-CN" altLang="en-US" sz="2400" b="1" dirty="0"/>
              <a:t>，它是通过“链”建立起数据元素之间的逻辑关系。</a:t>
            </a:r>
            <a:r>
              <a:rPr lang="zh-CN" altLang="zh-CN" sz="2400" b="1" dirty="0"/>
              <a:t>因此对线性表的插入、删除</a:t>
            </a:r>
            <a:r>
              <a:rPr lang="zh-CN" altLang="zh-CN" sz="2400" b="1" dirty="0">
                <a:solidFill>
                  <a:srgbClr val="0070C0"/>
                </a:solidFill>
              </a:rPr>
              <a:t>不需要移动数据元素</a:t>
            </a:r>
            <a:r>
              <a:rPr lang="zh-CN" altLang="zh-CN" sz="2400" b="1" dirty="0"/>
              <a:t>，只需要修改“链”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3392" y="4274125"/>
            <a:ext cx="4071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ElementType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  Data;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</a:rPr>
              <a:t> Node *Next;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} List;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51968" y="5988626"/>
            <a:ext cx="2554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List L, *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PtrL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24001" y="1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7" name="公式" r:id="rId1" imgW="3962400" imgH="5181600" progId="Equation.3">
                  <p:embed/>
                </p:oleObj>
              </mc:Choice>
              <mc:Fallback>
                <p:oleObj name="公式" r:id="rId1" imgW="3962400" imgH="518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6192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524001" y="1"/>
          <a:ext cx="1809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8" name="公式" r:id="rId3" imgW="4267200" imgH="5181600" progId="Equation.3">
                  <p:embed/>
                </p:oleObj>
              </mc:Choice>
              <mc:Fallback>
                <p:oleObj name="公式" r:id="rId3" imgW="4267200" imgH="518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809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524000" y="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9" name="公式" r:id="rId5" imgW="3657600" imgH="5486400" progId="Equation.3">
                  <p:embed/>
                </p:oleObj>
              </mc:Choice>
              <mc:Fallback>
                <p:oleObj name="公式" r:id="rId5" imgW="3657600" imgH="548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24001" y="0"/>
          <a:ext cx="238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10" name="公式" r:id="rId7" imgW="5791200" imgH="5486400" progId="Equation.3">
                  <p:embed/>
                </p:oleObj>
              </mc:Choice>
              <mc:Fallback>
                <p:oleObj name="公式" r:id="rId7" imgW="5791200" imgH="548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2381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524001" y="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11" name="公式" r:id="rId9" imgW="4267200" imgH="5486400" progId="Equation.3">
                  <p:embed/>
                </p:oleObj>
              </mc:Choice>
              <mc:Fallback>
                <p:oleObj name="公式" r:id="rId9" imgW="42672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1809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314877"/>
            <a:ext cx="6499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417218" y="4309052"/>
            <a:ext cx="3357563" cy="1071562"/>
          </a:xfrm>
          <a:prstGeom prst="cloudCallout">
            <a:avLst>
              <a:gd name="adj1" fmla="val -26935"/>
              <a:gd name="adj2" fmla="val -107005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访问序号为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的元素？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000" b="1" dirty="0">
                <a:latin typeface="Times New Roman" panose="02020603050405020304" pitchFamily="18" charset="0"/>
              </a:rPr>
              <a:t>求线性表的长度？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ctr" eaLnBrk="1" hangingPunct="1"/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325" name="标题 1"/>
          <p:cNvSpPr>
            <a:spLocks noGrp="1"/>
          </p:cNvSpPr>
          <p:nvPr>
            <p:ph type="title"/>
          </p:nvPr>
        </p:nvSpPr>
        <p:spPr>
          <a:xfrm>
            <a:off x="335360" y="171297"/>
            <a:ext cx="8229600" cy="1371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链表与数组的不同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/>
      <p:bldP spid="1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51" y="529606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链表的结点定义</a:t>
            </a:r>
            <a:endParaRPr lang="zh-CN" altLang="en-US" sz="40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348880"/>
            <a:ext cx="6481762" cy="36004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struct </a:t>
            </a:r>
            <a:r>
              <a:rPr lang="en-US" altLang="zh-CN" sz="2800" dirty="0" err="1">
                <a:solidFill>
                  <a:srgbClr val="CC0066"/>
                </a:solidFill>
              </a:rPr>
              <a:t>stud_node</a:t>
            </a:r>
            <a:r>
              <a:rPr lang="en-US" altLang="zh-CN" sz="2800" dirty="0"/>
              <a:t>{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int    num;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char  name[20];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int    score;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  </a:t>
            </a:r>
            <a:r>
              <a:rPr lang="en-US" altLang="zh-CN" sz="2800" dirty="0">
                <a:solidFill>
                  <a:srgbClr val="CC0066"/>
                </a:solidFill>
              </a:rPr>
              <a:t>struct </a:t>
            </a:r>
            <a:r>
              <a:rPr lang="en-US" altLang="zh-CN" sz="2800" dirty="0" err="1">
                <a:solidFill>
                  <a:srgbClr val="CC0066"/>
                </a:solidFill>
              </a:rPr>
              <a:t>stud_node</a:t>
            </a:r>
            <a:r>
              <a:rPr lang="en-US" altLang="zh-CN" sz="2800" dirty="0">
                <a:solidFill>
                  <a:srgbClr val="CC0066"/>
                </a:solidFill>
              </a:rPr>
              <a:t> *next;</a:t>
            </a:r>
            <a:endParaRPr lang="en-US" altLang="zh-CN" sz="2800" dirty="0">
              <a:solidFill>
                <a:srgbClr val="CC0066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};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结构的递归定义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grpSp>
        <p:nvGrpSpPr>
          <p:cNvPr id="105476" name="Group 81"/>
          <p:cNvGrpSpPr/>
          <p:nvPr/>
        </p:nvGrpSpPr>
        <p:grpSpPr bwMode="auto">
          <a:xfrm>
            <a:off x="155452" y="1556718"/>
            <a:ext cx="8639175" cy="404812"/>
            <a:chOff x="68" y="845"/>
            <a:chExt cx="5442" cy="255"/>
          </a:xfrm>
        </p:grpSpPr>
        <p:sp>
          <p:nvSpPr>
            <p:cNvPr id="105477" name="Text Box 33"/>
            <p:cNvSpPr txBox="1">
              <a:spLocks noChangeArrowheads="1"/>
            </p:cNvSpPr>
            <p:nvPr/>
          </p:nvSpPr>
          <p:spPr bwMode="auto">
            <a:xfrm>
              <a:off x="68" y="85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head</a:t>
              </a:r>
              <a:endParaRPr kumimoji="1" lang="en-US" altLang="zh-CN" sz="2000"/>
            </a:p>
          </p:txBody>
        </p:sp>
        <p:grpSp>
          <p:nvGrpSpPr>
            <p:cNvPr id="105478" name="Group 80"/>
            <p:cNvGrpSpPr/>
            <p:nvPr/>
          </p:nvGrpSpPr>
          <p:grpSpPr bwMode="auto">
            <a:xfrm>
              <a:off x="497" y="845"/>
              <a:ext cx="5013" cy="240"/>
              <a:chOff x="497" y="845"/>
              <a:chExt cx="5013" cy="240"/>
            </a:xfrm>
          </p:grpSpPr>
          <p:sp>
            <p:nvSpPr>
              <p:cNvPr id="105479" name="Line 34"/>
              <p:cNvSpPr>
                <a:spLocks noChangeShapeType="1"/>
              </p:cNvSpPr>
              <p:nvPr/>
            </p:nvSpPr>
            <p:spPr bwMode="auto">
              <a:xfrm>
                <a:off x="497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05480" name="Group 62"/>
              <p:cNvGrpSpPr/>
              <p:nvPr/>
            </p:nvGrpSpPr>
            <p:grpSpPr bwMode="auto">
              <a:xfrm>
                <a:off x="3923" y="845"/>
                <a:ext cx="1587" cy="240"/>
                <a:chOff x="3969" y="845"/>
                <a:chExt cx="1587" cy="240"/>
              </a:xfrm>
            </p:grpSpPr>
            <p:sp>
              <p:nvSpPr>
                <p:cNvPr id="105493" name="Rectangle 63"/>
                <p:cNvSpPr>
                  <a:spLocks noChangeArrowheads="1"/>
                </p:cNvSpPr>
                <p:nvPr/>
              </p:nvSpPr>
              <p:spPr bwMode="auto">
                <a:xfrm>
                  <a:off x="3969" y="845"/>
                  <a:ext cx="1587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5  Qian  80 NULL</a:t>
                  </a:r>
                  <a:endParaRPr kumimoji="1" lang="en-US" altLang="zh-CN" sz="2000" b="1"/>
                </a:p>
              </p:txBody>
            </p:sp>
            <p:sp>
              <p:nvSpPr>
                <p:cNvPr id="105494" name="Line 64"/>
                <p:cNvSpPr>
                  <a:spLocks noChangeShapeType="1"/>
                </p:cNvSpPr>
                <p:nvPr/>
              </p:nvSpPr>
              <p:spPr bwMode="auto">
                <a:xfrm>
                  <a:off x="4422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95" name="Line 65"/>
                <p:cNvSpPr>
                  <a:spLocks noChangeShapeType="1"/>
                </p:cNvSpPr>
                <p:nvPr/>
              </p:nvSpPr>
              <p:spPr bwMode="auto">
                <a:xfrm>
                  <a:off x="4876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96" name="Line 66"/>
                <p:cNvSpPr>
                  <a:spLocks noChangeShapeType="1"/>
                </p:cNvSpPr>
                <p:nvPr/>
              </p:nvSpPr>
              <p:spPr bwMode="auto">
                <a:xfrm>
                  <a:off x="5103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481" name="Group 74"/>
              <p:cNvGrpSpPr/>
              <p:nvPr/>
            </p:nvGrpSpPr>
            <p:grpSpPr bwMode="auto">
              <a:xfrm>
                <a:off x="794" y="845"/>
                <a:ext cx="1360" cy="240"/>
                <a:chOff x="794" y="845"/>
                <a:chExt cx="1360" cy="240"/>
              </a:xfrm>
            </p:grpSpPr>
            <p:sp>
              <p:nvSpPr>
                <p:cNvPr id="105489" name="Rectangle 68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9901 </a:t>
                  </a:r>
                  <a:r>
                    <a:rPr lang="en-US" altLang="zh-CN" sz="2000"/>
                    <a:t>Wang 80</a:t>
                  </a:r>
                  <a:endParaRPr kumimoji="1" lang="en-US" altLang="zh-CN" sz="2000" b="1"/>
                </a:p>
              </p:txBody>
            </p:sp>
            <p:sp>
              <p:nvSpPr>
                <p:cNvPr id="105490" name="Line 69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91" name="Line 70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92" name="Line 71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105482" name="Line 72"/>
              <p:cNvSpPr>
                <a:spLocks noChangeShapeType="1"/>
              </p:cNvSpPr>
              <p:nvPr/>
            </p:nvSpPr>
            <p:spPr bwMode="auto">
              <a:xfrm>
                <a:off x="2018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105483" name="Line 73"/>
              <p:cNvSpPr>
                <a:spLocks noChangeShapeType="1"/>
              </p:cNvSpPr>
              <p:nvPr/>
            </p:nvSpPr>
            <p:spPr bwMode="auto">
              <a:xfrm>
                <a:off x="3606" y="981"/>
                <a:ext cx="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105484" name="Group 75"/>
              <p:cNvGrpSpPr/>
              <p:nvPr/>
            </p:nvGrpSpPr>
            <p:grpSpPr bwMode="auto">
              <a:xfrm>
                <a:off x="2336" y="845"/>
                <a:ext cx="1360" cy="240"/>
                <a:chOff x="794" y="845"/>
                <a:chExt cx="1360" cy="240"/>
              </a:xfrm>
            </p:grpSpPr>
            <p:sp>
              <p:nvSpPr>
                <p:cNvPr id="105485" name="Rectangle 76"/>
                <p:cNvSpPr>
                  <a:spLocks noChangeArrowheads="1"/>
                </p:cNvSpPr>
                <p:nvPr/>
              </p:nvSpPr>
              <p:spPr bwMode="auto">
                <a:xfrm>
                  <a:off x="794" y="845"/>
                  <a:ext cx="136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/>
                    <a:t>990</a:t>
                  </a:r>
                  <a:r>
                    <a:rPr lang="en-US" altLang="zh-CN" sz="2000"/>
                    <a:t>2     Li    90</a:t>
                  </a:r>
                  <a:endParaRPr kumimoji="1" lang="en-US" altLang="zh-CN" sz="2000" b="1"/>
                </a:p>
              </p:txBody>
            </p:sp>
            <p:sp>
              <p:nvSpPr>
                <p:cNvPr id="105486" name="Line 77"/>
                <p:cNvSpPr>
                  <a:spLocks noChangeShapeType="1"/>
                </p:cNvSpPr>
                <p:nvPr/>
              </p:nvSpPr>
              <p:spPr bwMode="auto">
                <a:xfrm>
                  <a:off x="1247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87" name="Line 78"/>
                <p:cNvSpPr>
                  <a:spLocks noChangeShapeType="1"/>
                </p:cNvSpPr>
                <p:nvPr/>
              </p:nvSpPr>
              <p:spPr bwMode="auto">
                <a:xfrm>
                  <a:off x="1701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105488" name="Line 79"/>
                <p:cNvSpPr>
                  <a:spLocks noChangeShapeType="1"/>
                </p:cNvSpPr>
                <p:nvPr/>
              </p:nvSpPr>
              <p:spPr bwMode="auto">
                <a:xfrm>
                  <a:off x="1928" y="84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12464</Words>
  <Application>WPS 演示</Application>
  <PresentationFormat>宽屏</PresentationFormat>
  <Paragraphs>818</Paragraphs>
  <Slides>45</Slides>
  <Notes>8</Notes>
  <HiddenSlides>8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69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Monotype Sorts</vt:lpstr>
      <vt:lpstr>Wingdings</vt:lpstr>
      <vt:lpstr>黑体</vt:lpstr>
      <vt:lpstr>Kaiti SC</vt:lpstr>
      <vt:lpstr>Courier</vt:lpstr>
      <vt:lpstr>Courier New</vt:lpstr>
      <vt:lpstr>Courier</vt:lpstr>
      <vt:lpstr>Calibri</vt:lpstr>
      <vt:lpstr>Verdana</vt:lpstr>
      <vt:lpstr>Pixel</vt:lpstr>
      <vt:lpstr>Paint.Picture</vt:lpstr>
      <vt:lpstr>Equation.3</vt:lpstr>
      <vt:lpstr>Equation.3</vt:lpstr>
      <vt:lpstr>Equation.3</vt:lpstr>
      <vt:lpstr>Equation.3</vt:lpstr>
      <vt:lpstr>Equation.3</vt:lpstr>
      <vt:lpstr>Paint.Picture</vt:lpstr>
      <vt:lpstr>专题二、指针进阶与链表应用</vt:lpstr>
      <vt:lpstr>专题二、指针进阶与链表</vt:lpstr>
      <vt:lpstr>要点</vt:lpstr>
      <vt:lpstr>【11.3】学生信息管理的链表实现 </vt:lpstr>
      <vt:lpstr>11.3.1  程序解析</vt:lpstr>
      <vt:lpstr>例11-11 数据定义与函数声明 </vt:lpstr>
      <vt:lpstr>11.3.2  链表的概念</vt:lpstr>
      <vt:lpstr>链表与数组的不同</vt:lpstr>
      <vt:lpstr>链表的结点定义</vt:lpstr>
      <vt:lpstr>11.3.3  单向链表的常用操作</vt:lpstr>
      <vt:lpstr>1.链表的建立</vt:lpstr>
      <vt:lpstr>动态分配内存【教材8.5】</vt:lpstr>
      <vt:lpstr>8.5.1 程序解析</vt:lpstr>
      <vt:lpstr>8.5.2  用指针实现内存动态分配 </vt:lpstr>
      <vt:lpstr>动态存储管理 </vt:lpstr>
      <vt:lpstr>动态存储分配函数malloc()</vt:lpstr>
      <vt:lpstr>malloc()示例</vt:lpstr>
      <vt:lpstr>malloc()示例</vt:lpstr>
      <vt:lpstr>动态存储释放函数free </vt:lpstr>
      <vt:lpstr>计数动态存储分配函数 calloc ()</vt:lpstr>
      <vt:lpstr>分配调整函数 realloc() </vt:lpstr>
      <vt:lpstr>1.链表的建立</vt:lpstr>
      <vt:lpstr>程序段</vt:lpstr>
      <vt:lpstr>2. 链表的遍历</vt:lpstr>
      <vt:lpstr>链表的遍历－函数</vt:lpstr>
      <vt:lpstr>3. 插入结点</vt:lpstr>
      <vt:lpstr>4. 删除结点</vt:lpstr>
      <vt:lpstr>链表与数组比较</vt:lpstr>
      <vt:lpstr>补充数据结构 线性表（链表）的基本操作 1）求表长（链表的长度） 2）查找 3）插入 4）删除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程序示例：猴子选大王</vt:lpstr>
      <vt:lpstr>PowerPoint 演示文稿</vt:lpstr>
      <vt:lpstr>第二种思路：模拟链表法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lxx</cp:lastModifiedBy>
  <cp:revision>1467</cp:revision>
  <dcterms:created xsi:type="dcterms:W3CDTF">1998-02-11T08:33:00Z</dcterms:created>
  <dcterms:modified xsi:type="dcterms:W3CDTF">2021-03-29T15:31:39Z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