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8"/>
  </p:notesMasterIdLst>
  <p:handoutMasterIdLst>
    <p:handoutMasterId r:id="rId49"/>
  </p:handoutMasterIdLst>
  <p:sldIdLst>
    <p:sldId id="623" r:id="rId2"/>
    <p:sldId id="578" r:id="rId3"/>
    <p:sldId id="379" r:id="rId4"/>
    <p:sldId id="615" r:id="rId5"/>
    <p:sldId id="579" r:id="rId6"/>
    <p:sldId id="654" r:id="rId7"/>
    <p:sldId id="655" r:id="rId8"/>
    <p:sldId id="656" r:id="rId9"/>
    <p:sldId id="552" r:id="rId10"/>
    <p:sldId id="553" r:id="rId11"/>
    <p:sldId id="554" r:id="rId12"/>
    <p:sldId id="565" r:id="rId13"/>
    <p:sldId id="566" r:id="rId14"/>
    <p:sldId id="626" r:id="rId15"/>
    <p:sldId id="629" r:id="rId16"/>
    <p:sldId id="631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898" r:id="rId29"/>
    <p:sldId id="899" r:id="rId30"/>
    <p:sldId id="900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513" r:id="rId40"/>
    <p:sldId id="514" r:id="rId41"/>
    <p:sldId id="515" r:id="rId42"/>
    <p:sldId id="516" r:id="rId43"/>
    <p:sldId id="517" r:id="rId44"/>
    <p:sldId id="518" r:id="rId45"/>
    <p:sldId id="896" r:id="rId46"/>
    <p:sldId id="897" r:id="rId4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91453" autoAdjust="0"/>
  </p:normalViewPr>
  <p:slideViewPr>
    <p:cSldViewPr>
      <p:cViewPr varScale="1">
        <p:scale>
          <a:sx n="91" d="100"/>
          <a:sy n="91" d="100"/>
        </p:scale>
        <p:origin x="11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0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0CBB193-5236-9C4F-AE0D-50BD148BDD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C001AC-A2D3-734A-93CA-1F0C99C998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561CC76-1E59-D443-8C52-9F8E73A8A4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0D2BBD4-36F2-774A-A9D6-3EEC215DE0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64D0E6D-DB81-DC43-B66F-5A57F73164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05D5-65C7-0948-B9F1-5C687C9417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FACE502-125D-1446-B47C-F02D188D52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F5987BA7-05F6-C64A-AAC4-D6BDA0999FE0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35F064A-1133-D246-B618-63C5D34451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9D3BB9E-00AC-3A4F-A7A4-F508FAAF89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3D99F11-9B66-544A-B814-E08DB74D9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540E1772-F6F7-BB4D-A50D-8602AC63BBB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提问：用怎样的数组？ 二维的，结构体的，数组长度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E1772-F6F7-BB4D-A50D-8602AC63BBB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56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数组长度无法确定，容易过大或过小，因此，引出了链表的方法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E1772-F6F7-BB4D-A50D-8602AC63BBB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5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5BE9E3B3-E5BD-8A4B-99C7-CAEE05F45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1E4910-2C88-294A-B754-B6227193B291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B57B2082-EE03-EB4F-A793-74391AE9E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E403CDDE-DF87-6343-B2B5-053EABF32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ED98C41-CE2A-3D42-B6AD-BA8B2A919A5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46617787-2A82-3442-A06F-CBF4336BD1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291FDF9-0729-864C-9A22-5348B446DE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3031B4D-B2A6-374A-984D-10D0F1E38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BC7CD9D4-FAEE-0A45-A22F-481CF54BD4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B627E50F-935C-874E-9A07-264E328D5C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48D69DBC-AFB8-ED47-949D-78363F5AF8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96CFDD8-BB46-BF4E-8B7B-3736019F1C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E2A00CF-92E6-0541-8746-CCBB2A6490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9FC263B-31D4-0B45-81BB-D1CF3797D55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6C566877-CF17-BE4A-B22C-78308F448D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96EF1721-0DEF-1D45-8E3F-A304506012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9C9EE978-5129-734B-BB8A-6D27E04B62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2364ED7B-EB02-F84E-A6C0-ADC2DC6A26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9C5E37F-3543-FE4B-93C4-A91DEE9E9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06AF096-36FA-1E44-A534-56FDE065F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116AEAA-B158-ED4F-A946-EBE820D94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92082CE-AC53-5A4C-A0EF-7D81979F38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2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93FB98-67A6-6D4B-BFE9-329811D0B7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3312DB-E867-2A47-BE45-D5003050BF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3966B-ABD1-104F-8143-41369309E4E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08EEA92-E722-DD46-A4E5-8F695AF876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6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718BCF-3BE1-264A-86D8-EFF436AB2F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B99058-3D4F-DC47-8C6D-0DE539496F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2F6BC-C5D2-6146-8E56-3A66A1FC246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1F2E405-655E-5040-AC83-DD7D2496068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51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C85FB5-CF4F-334F-B2C3-6A64B24FAF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17B92D-B87B-3646-A8D3-BBD94557CD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CC46D-3904-C34F-A72D-8F64C686D77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07635DC9-658F-984F-A39D-1471C8D033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6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4C8E71-ECD4-D74E-B0DB-70D05F8B6D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39B2AD-B491-5C4C-B25B-E181C2DA19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7BEEB-4626-304D-9E0E-5019A624A2D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10C7EF0-48B0-CC4A-BE0F-EE8EA65DE2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27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EEC7CF-E8D9-9F4A-9EAB-F3FB798DE5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800FBE-86F2-C040-BF81-5AB9D2E178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C2E57-B2F7-9343-8A72-F11662D5C6D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8664FD3-8CB8-9645-B3FB-5C60E795E6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0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A72912-FE32-424F-9DA5-09BEDCD885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0C5BB5-9E09-CE42-805F-DCE6F28F67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FC4A4-C943-B941-B21C-372FFC7CEA0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D8B93D-9893-A047-B58C-4E45145059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BC862-82E4-3D4B-A675-CC20A6E246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9BDDEC-AB50-B541-8E08-2DA8C7BC1B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8F263-42C0-4F47-9C3A-B15D84537B9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EE8F5E8-255C-E746-AF43-8B3170D4631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23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91C2D7-D4C6-2246-929B-A63615FB4E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F55247-5A9D-8E4B-929C-1DBFA6F2A4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1C45C-C6AE-D54E-B9C6-D539DF907E7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D8DE06D-3966-8D4B-A05B-66735712B6F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8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4731E-361F-1C49-A066-F168E6A821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EBFB9-AB10-954D-8669-84009E1B8E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882CA-C347-6547-8BA2-D6F26682715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245F104-1CF7-7649-972C-78BE9A4F7E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4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02F2A8F-8075-5140-9971-9C1C5FBDF4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A754A6-254C-D14C-A5A5-8A7E4EC6DD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CA56E-7E21-724A-AA2F-7AD3CE195A0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115D783-40F4-F944-901B-06F43E6A1FE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1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319269-7D8D-0D40-A1F4-14DD234443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2B3F2-1185-6A4B-8DE9-9D41279838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2613E-4600-0040-870A-D6F440CA3AA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79E62FC-9986-BA4C-947F-8A31CDE6991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7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15D22C-E3B1-AE4E-8CE4-C881BBA8A0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32A290-F5EA-454B-8975-EFC36447FB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288B0-3AFF-474E-97DF-51C0E020FEA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8D9CA44-FA79-FD46-A826-D7B37AC266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DC0EACB2-FF17-0B4C-AD65-A6F8A60B6F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0071A0B0-6685-B243-B3F7-3E6F4F1812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604020202020204" pitchFamily="34" charset="0"/>
              </a:defRPr>
            </a:lvl1pPr>
          </a:lstStyle>
          <a:p>
            <a:fld id="{9970AE54-DD7D-5C46-B785-0C6DEB0BDDAC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A437CDAF-4382-234C-A8CC-DC03BA6BE94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D259D247-015C-764C-895A-863C8EDE2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E08EF38F-B486-B041-9350-517F21496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CF001A3E-1F3D-9249-9252-B77DDBE99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00BE8117-5624-124B-A401-E968B6A00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E397AAAC-ADFC-774E-BC8E-1C58BB651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2E8EBE25-9DF1-C54A-BC9D-DDBA0BB3A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E895654-3A05-4440-8466-A655409AC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204ADADE-DFD0-0740-9C38-C79110792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D077D0D1-5EB5-4C41-B450-605B004E6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accent2"/>
                </a:solidFill>
              </a:endParaRPr>
            </a:p>
          </p:txBody>
        </p:sp>
      </p:grpSp>
      <p:sp>
        <p:nvSpPr>
          <p:cNvPr id="14341" name="Rectangle 14">
            <a:extLst>
              <a:ext uri="{FF2B5EF4-FFF2-40B4-BE49-F238E27FC236}">
                <a16:creationId xmlns:a16="http://schemas.microsoft.com/office/drawing/2014/main" id="{1D4E3BDB-1748-1A49-8899-E3477C8DC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Rectangle 15">
            <a:extLst>
              <a:ext uri="{FF2B5EF4-FFF2-40B4-BE49-F238E27FC236}">
                <a16:creationId xmlns:a16="http://schemas.microsoft.com/office/drawing/2014/main" id="{4A8B8164-C7A8-C843-9A89-5729688DA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>
            <a:extLst>
              <a:ext uri="{FF2B5EF4-FFF2-40B4-BE49-F238E27FC236}">
                <a16:creationId xmlns:a16="http://schemas.microsoft.com/office/drawing/2014/main" id="{37389312-8746-894C-8A19-644226F029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emf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emf"/><Relationship Id="rId1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>
            <a:extLst>
              <a:ext uri="{FF2B5EF4-FFF2-40B4-BE49-F238E27FC236}">
                <a16:creationId xmlns:a16="http://schemas.microsoft.com/office/drawing/2014/main" id="{46A585B2-12BF-D14C-B197-3A5CB60C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592" y="2054841"/>
            <a:ext cx="9565208" cy="2209800"/>
          </a:xfrm>
        </p:spPr>
        <p:txBody>
          <a:bodyPr/>
          <a:lstStyle/>
          <a:p>
            <a:r>
              <a:rPr lang="zh-CN" altLang="en-US" dirty="0"/>
              <a:t>专题二、指针进阶与链表应用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6387" name="副标题 4">
            <a:extLst>
              <a:ext uri="{FF2B5EF4-FFF2-40B4-BE49-F238E27FC236}">
                <a16:creationId xmlns:a16="http://schemas.microsoft.com/office/drawing/2014/main" id="{4F22184A-0194-C347-A542-20547BA59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陈建海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en-US" altLang="zh-CN"/>
              <a:t>2021/03/22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矩形 1">
            <a:extLst>
              <a:ext uri="{FF2B5EF4-FFF2-40B4-BE49-F238E27FC236}">
                <a16:creationId xmlns:a16="http://schemas.microsoft.com/office/drawing/2014/main" id="{C5A1A55E-6D9B-9B47-A566-B38C0154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9" y="571501"/>
            <a:ext cx="8286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24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</a:rPr>
              <a:t>采用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顺序存储结构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（数组）</a:t>
            </a:r>
            <a:r>
              <a:rPr lang="zh-CN" altLang="zh-CN" sz="2400" b="1" dirty="0">
                <a:latin typeface="Times New Roman" panose="02020603050405020304" pitchFamily="18" charset="0"/>
              </a:rPr>
              <a:t>表示多项式的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非零项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083" name="Rectangle 9">
            <a:extLst>
              <a:ext uri="{FF2B5EF4-FFF2-40B4-BE49-F238E27FC236}">
                <a16:creationId xmlns:a16="http://schemas.microsoft.com/office/drawing/2014/main" id="{519AF7B4-83C2-CF47-BA0A-0C70F80E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84" name="Rectangle 11">
            <a:extLst>
              <a:ext uri="{FF2B5EF4-FFF2-40B4-BE49-F238E27FC236}">
                <a16:creationId xmlns:a16="http://schemas.microsoft.com/office/drawing/2014/main" id="{6A545459-0EC5-244E-B8F9-18EE53C7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1D108F55-0A37-FF45-B084-45405BC7A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777A40C2-B669-0848-95E4-D610D8618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" name="组合 21">
            <a:extLst>
              <a:ext uri="{FF2B5EF4-FFF2-40B4-BE49-F238E27FC236}">
                <a16:creationId xmlns:a16="http://schemas.microsoft.com/office/drawing/2014/main" id="{DF211D9B-D6E3-8541-8628-1707AD3187AF}"/>
              </a:ext>
            </a:extLst>
          </p:cNvPr>
          <p:cNvGrpSpPr>
            <a:grpSpLocks/>
          </p:cNvGrpSpPr>
          <p:nvPr/>
        </p:nvGrpSpPr>
        <p:grpSpPr bwMode="auto">
          <a:xfrm>
            <a:off x="977157" y="1143001"/>
            <a:ext cx="6640512" cy="779463"/>
            <a:chOff x="785786" y="1357298"/>
            <a:chExt cx="6640728" cy="779969"/>
          </a:xfrm>
        </p:grpSpPr>
        <p:sp>
          <p:nvSpPr>
            <p:cNvPr id="3156" name="矩形 11">
              <a:extLst>
                <a:ext uri="{FF2B5EF4-FFF2-40B4-BE49-F238E27FC236}">
                  <a16:creationId xmlns:a16="http://schemas.microsoft.com/office/drawing/2014/main" id="{86C4373E-107F-4041-8616-1CAC2929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1428736"/>
              <a:ext cx="664072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每个非零项         涉及两个信息：指数    和系数      ，</a:t>
              </a:r>
              <a:endParaRPr lang="en-US" altLang="zh-CN" sz="20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zh-CN" sz="2000" b="1">
                  <a:latin typeface="Times New Roman" panose="02020603050405020304" pitchFamily="18" charset="0"/>
                </a:rPr>
                <a:t>可以将一个多项式看成是一个</a:t>
              </a:r>
              <a:r>
                <a:rPr lang="en-US" altLang="zh-CN" sz="2000" b="1">
                  <a:latin typeface="Times New Roman" panose="02020603050405020304" pitchFamily="18" charset="0"/>
                </a:rPr>
                <a:t> (    </a:t>
              </a:r>
              <a:r>
                <a:rPr lang="zh-CN" altLang="zh-CN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 ) </a:t>
              </a:r>
              <a:r>
                <a:rPr lang="zh-CN" altLang="zh-CN" sz="2000" b="1">
                  <a:latin typeface="Times New Roman" panose="02020603050405020304" pitchFamily="18" charset="0"/>
                </a:rPr>
                <a:t>二元组的集合</a:t>
              </a:r>
              <a:r>
                <a:rPr lang="zh-CN" altLang="en-US" sz="2000" b="1"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3077" name="Object 165">
              <a:extLst>
                <a:ext uri="{FF2B5EF4-FFF2-40B4-BE49-F238E27FC236}">
                  <a16:creationId xmlns:a16="http://schemas.microsoft.com/office/drawing/2014/main" id="{234A1F32-013C-0A40-919C-E872A6BC84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546" y="1357298"/>
            <a:ext cx="432519" cy="466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01" name="公式" r:id="rId4" imgW="6438900" imgH="5562600" progId="Equation.3">
                    <p:embed/>
                  </p:oleObj>
                </mc:Choice>
                <mc:Fallback>
                  <p:oleObj name="公式" r:id="rId4" imgW="6438900" imgH="5562600" progId="Equation.3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1357298"/>
                          <a:ext cx="432519" cy="466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66">
              <a:extLst>
                <a:ext uri="{FF2B5EF4-FFF2-40B4-BE49-F238E27FC236}">
                  <a16:creationId xmlns:a16="http://schemas.microsoft.com/office/drawing/2014/main" id="{EB08DDF5-E1EC-7141-BB56-BFF77E66B9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9217" y="1500174"/>
            <a:ext cx="85725" cy="265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02" name="公式" r:id="rId6" imgW="2044700" imgH="3797300" progId="Equation.3">
                    <p:embed/>
                  </p:oleObj>
                </mc:Choice>
                <mc:Fallback>
                  <p:oleObj name="公式" r:id="rId6" imgW="2044700" imgH="3797300" progId="Equation.3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9217" y="1500174"/>
                          <a:ext cx="85725" cy="265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67">
              <a:extLst>
                <a:ext uri="{FF2B5EF4-FFF2-40B4-BE49-F238E27FC236}">
                  <a16:creationId xmlns:a16="http://schemas.microsoft.com/office/drawing/2014/main" id="{7B09BC32-35EB-FE49-90B1-7AEDDAA183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41926" y="1428736"/>
            <a:ext cx="216024" cy="372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03" name="公式" r:id="rId8" imgW="3505200" imgH="5270500" progId="Equation.3">
                    <p:embed/>
                  </p:oleObj>
                </mc:Choice>
                <mc:Fallback>
                  <p:oleObj name="公式" r:id="rId8" imgW="3505200" imgH="5270500" progId="Equation.3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1926" y="1428736"/>
                          <a:ext cx="216024" cy="3720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68">
              <a:extLst>
                <a:ext uri="{FF2B5EF4-FFF2-40B4-BE49-F238E27FC236}">
                  <a16:creationId xmlns:a16="http://schemas.microsoft.com/office/drawing/2014/main" id="{F4FCAC65-1B08-734E-81EA-F329A49876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5996" y="1785926"/>
            <a:ext cx="217487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04" name="公式" r:id="rId10" imgW="3505200" imgH="5270500" progId="Equation.3">
                    <p:embed/>
                  </p:oleObj>
                </mc:Choice>
                <mc:Fallback>
                  <p:oleObj name="公式" r:id="rId10" imgW="3505200" imgH="5270500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996" y="1785926"/>
                          <a:ext cx="217487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69">
              <a:extLst>
                <a:ext uri="{FF2B5EF4-FFF2-40B4-BE49-F238E27FC236}">
                  <a16:creationId xmlns:a16="http://schemas.microsoft.com/office/drawing/2014/main" id="{0E3EF517-88B9-464D-8721-070B40B34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1748" y="1785926"/>
            <a:ext cx="186004" cy="351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05" name="公式" r:id="rId11" imgW="2044700" imgH="3797300" progId="Equation.3">
                    <p:embed/>
                  </p:oleObj>
                </mc:Choice>
                <mc:Fallback>
                  <p:oleObj name="公式" r:id="rId11" imgW="2044700" imgH="3797300" progId="Equation.3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748" y="1785926"/>
                          <a:ext cx="186004" cy="351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8" name="Rectangle 24">
            <a:extLst>
              <a:ext uri="{FF2B5EF4-FFF2-40B4-BE49-F238E27FC236}">
                <a16:creationId xmlns:a16="http://schemas.microsoft.com/office/drawing/2014/main" id="{24C28B88-FC83-EC47-95D7-DCF5AA4A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89" name="Rectangle 26">
            <a:extLst>
              <a:ext uri="{FF2B5EF4-FFF2-40B4-BE49-F238E27FC236}">
                <a16:creationId xmlns:a16="http://schemas.microsoft.com/office/drawing/2014/main" id="{ABE5C207-F206-C14C-ADA8-0A277C08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90" name="Rectangle 174">
            <a:extLst>
              <a:ext uri="{FF2B5EF4-FFF2-40B4-BE49-F238E27FC236}">
                <a16:creationId xmlns:a16="http://schemas.microsoft.com/office/drawing/2014/main" id="{8A1376D7-BDF2-DA42-9228-2373CCB9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91" name="Rectangle 177">
            <a:extLst>
              <a:ext uri="{FF2B5EF4-FFF2-40B4-BE49-F238E27FC236}">
                <a16:creationId xmlns:a16="http://schemas.microsoft.com/office/drawing/2014/main" id="{825C8A8F-9AAD-274B-8C9C-B09CD34B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" name="组合 32">
            <a:extLst>
              <a:ext uri="{FF2B5EF4-FFF2-40B4-BE49-F238E27FC236}">
                <a16:creationId xmlns:a16="http://schemas.microsoft.com/office/drawing/2014/main" id="{8DCE724E-4C35-AE47-835F-16D3374DD882}"/>
              </a:ext>
            </a:extLst>
          </p:cNvPr>
          <p:cNvGrpSpPr>
            <a:grpSpLocks/>
          </p:cNvGrpSpPr>
          <p:nvPr/>
        </p:nvGrpSpPr>
        <p:grpSpPr bwMode="auto">
          <a:xfrm>
            <a:off x="691407" y="2538413"/>
            <a:ext cx="8215312" cy="461962"/>
            <a:chOff x="500034" y="2071678"/>
            <a:chExt cx="8215370" cy="461665"/>
          </a:xfrm>
        </p:grpSpPr>
        <p:graphicFrame>
          <p:nvGraphicFramePr>
            <p:cNvPr id="3075" name="Object 173">
              <a:extLst>
                <a:ext uri="{FF2B5EF4-FFF2-40B4-BE49-F238E27FC236}">
                  <a16:creationId xmlns:a16="http://schemas.microsoft.com/office/drawing/2014/main" id="{5D1FD901-FB33-404B-A514-1B75281864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3042" y="2071678"/>
            <a:ext cx="3000396" cy="436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06" name="公式" r:id="rId13" imgW="36283900" imgH="5270500" progId="Equation.3">
                    <p:embed/>
                  </p:oleObj>
                </mc:Choice>
                <mc:Fallback>
                  <p:oleObj name="公式" r:id="rId13" imgW="36283900" imgH="527050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2" y="2071678"/>
                          <a:ext cx="3000396" cy="436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5" name="矩形 31">
              <a:extLst>
                <a:ext uri="{FF2B5EF4-FFF2-40B4-BE49-F238E27FC236}">
                  <a16:creationId xmlns:a16="http://schemas.microsoft.com/office/drawing/2014/main" id="{5DD8B41B-D52F-D74A-A177-A4CBCA478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34" y="2071678"/>
              <a:ext cx="60722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</a:rPr>
                <a:t>例如：                                        和 </a:t>
              </a:r>
            </a:p>
          </p:txBody>
        </p:sp>
        <p:graphicFrame>
          <p:nvGraphicFramePr>
            <p:cNvPr id="3076" name="Object 176">
              <a:extLst>
                <a:ext uri="{FF2B5EF4-FFF2-40B4-BE49-F238E27FC236}">
                  <a16:creationId xmlns:a16="http://schemas.microsoft.com/office/drawing/2014/main" id="{71431BB8-BE0A-174C-BB74-F9999C13C3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632" y="2071678"/>
            <a:ext cx="3714772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07" name="公式" r:id="rId15" imgW="45643800" imgH="5270500" progId="Equation.3">
                    <p:embed/>
                  </p:oleObj>
                </mc:Choice>
                <mc:Fallback>
                  <p:oleObj name="公式" r:id="rId15" imgW="45643800" imgH="5270500" progId="Equation.3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32" y="2071678"/>
                          <a:ext cx="3714772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8214F8DD-11C1-9E45-9F7C-1BA05689B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08" y="3714751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表示成：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CDE7127-CB92-5E41-A2D7-6464C20C0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75880"/>
              </p:ext>
            </p:extLst>
          </p:nvPr>
        </p:nvGraphicFramePr>
        <p:xfrm>
          <a:off x="548532" y="4418013"/>
          <a:ext cx="10083972" cy="1725614"/>
        </p:xfrm>
        <a:graphic>
          <a:graphicData uri="http://schemas.openxmlformats.org/drawingml/2006/table">
            <a:tbl>
              <a:tblPr/>
              <a:tblGrid>
                <a:gridCol w="1474462">
                  <a:extLst>
                    <a:ext uri="{9D8B030D-6E8A-4147-A177-3AD203B41FA5}">
                      <a16:colId xmlns:a16="http://schemas.microsoft.com/office/drawing/2014/main" val="2470075068"/>
                    </a:ext>
                  </a:extLst>
                </a:gridCol>
                <a:gridCol w="670382">
                  <a:extLst>
                    <a:ext uri="{9D8B030D-6E8A-4147-A177-3AD203B41FA5}">
                      <a16:colId xmlns:a16="http://schemas.microsoft.com/office/drawing/2014/main" val="3944243437"/>
                    </a:ext>
                  </a:extLst>
                </a:gridCol>
                <a:gridCol w="668499">
                  <a:extLst>
                    <a:ext uri="{9D8B030D-6E8A-4147-A177-3AD203B41FA5}">
                      <a16:colId xmlns:a16="http://schemas.microsoft.com/office/drawing/2014/main" val="3790500101"/>
                    </a:ext>
                  </a:extLst>
                </a:gridCol>
                <a:gridCol w="670382">
                  <a:extLst>
                    <a:ext uri="{9D8B030D-6E8A-4147-A177-3AD203B41FA5}">
                      <a16:colId xmlns:a16="http://schemas.microsoft.com/office/drawing/2014/main" val="2492146609"/>
                    </a:ext>
                  </a:extLst>
                </a:gridCol>
                <a:gridCol w="886937">
                  <a:extLst>
                    <a:ext uri="{9D8B030D-6E8A-4147-A177-3AD203B41FA5}">
                      <a16:colId xmlns:a16="http://schemas.microsoft.com/office/drawing/2014/main" val="1556413736"/>
                    </a:ext>
                  </a:extLst>
                </a:gridCol>
                <a:gridCol w="431230">
                  <a:extLst>
                    <a:ext uri="{9D8B030D-6E8A-4147-A177-3AD203B41FA5}">
                      <a16:colId xmlns:a16="http://schemas.microsoft.com/office/drawing/2014/main" val="1712328681"/>
                    </a:ext>
                  </a:extLst>
                </a:gridCol>
                <a:gridCol w="1672189">
                  <a:extLst>
                    <a:ext uri="{9D8B030D-6E8A-4147-A177-3AD203B41FA5}">
                      <a16:colId xmlns:a16="http://schemas.microsoft.com/office/drawing/2014/main" val="614042929"/>
                    </a:ext>
                  </a:extLst>
                </a:gridCol>
                <a:gridCol w="706160">
                  <a:extLst>
                    <a:ext uri="{9D8B030D-6E8A-4147-A177-3AD203B41FA5}">
                      <a16:colId xmlns:a16="http://schemas.microsoft.com/office/drawing/2014/main" val="367688157"/>
                    </a:ext>
                  </a:extLst>
                </a:gridCol>
                <a:gridCol w="704277">
                  <a:extLst>
                    <a:ext uri="{9D8B030D-6E8A-4147-A177-3AD203B41FA5}">
                      <a16:colId xmlns:a16="http://schemas.microsoft.com/office/drawing/2014/main" val="3350451406"/>
                    </a:ext>
                  </a:extLst>
                </a:gridCol>
                <a:gridCol w="706161">
                  <a:extLst>
                    <a:ext uri="{9D8B030D-6E8A-4147-A177-3AD203B41FA5}">
                      <a16:colId xmlns:a16="http://schemas.microsoft.com/office/drawing/2014/main" val="2087995896"/>
                    </a:ext>
                  </a:extLst>
                </a:gridCol>
                <a:gridCol w="704277">
                  <a:extLst>
                    <a:ext uri="{9D8B030D-6E8A-4147-A177-3AD203B41FA5}">
                      <a16:colId xmlns:a16="http://schemas.microsoft.com/office/drawing/2014/main" val="570696740"/>
                    </a:ext>
                  </a:extLst>
                </a:gridCol>
                <a:gridCol w="789016">
                  <a:extLst>
                    <a:ext uri="{9D8B030D-6E8A-4147-A177-3AD203B41FA5}">
                      <a16:colId xmlns:a16="http://schemas.microsoft.com/office/drawing/2014/main" val="2857203965"/>
                    </a:ext>
                  </a:extLst>
                </a:gridCol>
              </a:tblGrid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数组下标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数组下标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383061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–4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–13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63593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568261"/>
                  </a:ext>
                </a:extLst>
              </a:tr>
              <a:tr h="609600">
                <a:tc gridSpan="5">
                  <a:txBody>
                    <a:bodyPr/>
                    <a:lstStyle>
                      <a:lvl1pPr marL="457200" indent="-4572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Both"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(b)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(x)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00977"/>
                  </a:ext>
                </a:extLst>
              </a:tr>
            </a:tbl>
          </a:graphicData>
        </a:graphic>
      </p:graphicFrame>
      <p:sp>
        <p:nvSpPr>
          <p:cNvPr id="3151" name="Rectangle 181">
            <a:extLst>
              <a:ext uri="{FF2B5EF4-FFF2-40B4-BE49-F238E27FC236}">
                <a16:creationId xmlns:a16="http://schemas.microsoft.com/office/drawing/2014/main" id="{323F02EF-AEA4-6346-BFB5-B07C8771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4" name="组合 38">
            <a:extLst>
              <a:ext uri="{FF2B5EF4-FFF2-40B4-BE49-F238E27FC236}">
                <a16:creationId xmlns:a16="http://schemas.microsoft.com/office/drawing/2014/main" id="{E8ED76B2-ED74-3A4C-A0D8-7C797F9F7E12}"/>
              </a:ext>
            </a:extLst>
          </p:cNvPr>
          <p:cNvGrpSpPr>
            <a:grpSpLocks/>
          </p:cNvGrpSpPr>
          <p:nvPr/>
        </p:nvGrpSpPr>
        <p:grpSpPr bwMode="auto">
          <a:xfrm>
            <a:off x="548533" y="1071564"/>
            <a:ext cx="8358187" cy="3170237"/>
            <a:chOff x="-1000164" y="1071546"/>
            <a:chExt cx="8358246" cy="3170099"/>
          </a:xfrm>
        </p:grpSpPr>
        <p:sp>
          <p:nvSpPr>
            <p:cNvPr id="3154" name="矩形 37">
              <a:extLst>
                <a:ext uri="{FF2B5EF4-FFF2-40B4-BE49-F238E27FC236}">
                  <a16:creationId xmlns:a16="http://schemas.microsoft.com/office/drawing/2014/main" id="{B1D0FBFB-F605-FD45-BA19-C2A17E58D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64" y="1071546"/>
              <a:ext cx="8358246" cy="317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Wingdings" pitchFamily="2" charset="2"/>
                </a:rPr>
                <a:t> </a:t>
              </a:r>
              <a:r>
                <a:rPr lang="zh-CN" alt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相加过程：</a:t>
              </a: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000" b="1" dirty="0">
                  <a:sym typeface="Wingdings" pitchFamily="2" charset="2"/>
                </a:rPr>
                <a:t> 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比较（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9, 12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）和（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26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19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），将（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26,  19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）移到结果多项式；</a:t>
              </a:r>
            </a:p>
            <a:p>
              <a:pPr eaLnBrk="1" hangingPunct="1"/>
              <a:r>
                <a:rPr lang="en-US" altLang="zh-CN" sz="2000" b="1" dirty="0">
                  <a:sym typeface="Wingdings" pitchFamily="2" charset="2"/>
                </a:rPr>
                <a:t> 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继续比较（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9, 12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）和（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–4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8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），将（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9, 12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）移到结果多项式；</a:t>
              </a:r>
            </a:p>
            <a:p>
              <a:pPr eaLnBrk="1" hangingPunct="1"/>
              <a:r>
                <a:rPr lang="en-US" altLang="zh-CN" sz="2000" b="1" dirty="0">
                  <a:sym typeface="Wingdings" pitchFamily="2" charset="2"/>
                </a:rPr>
                <a:t> 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比较（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15, 8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）和（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–4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8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15+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–4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=11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，不为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，将新的一项（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11,8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）增加到结果多项式；</a:t>
              </a:r>
            </a:p>
            <a:p>
              <a:pPr eaLnBrk="1" hangingPunct="1"/>
              <a:r>
                <a:rPr lang="en-US" altLang="zh-CN" sz="2000" b="1" dirty="0">
                  <a:sym typeface="Wingdings" pitchFamily="2" charset="2"/>
                </a:rPr>
                <a:t> 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比较（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3,2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）和（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–13,6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将（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–13,6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）移到结果多项式；</a:t>
              </a:r>
            </a:p>
            <a:p>
              <a:pPr eaLnBrk="1" hangingPunct="1"/>
              <a:r>
                <a:rPr lang="en-US" altLang="zh-CN" sz="2000" b="1" dirty="0">
                  <a:sym typeface="Wingdings" pitchFamily="2" charset="2"/>
                </a:rPr>
                <a:t> 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比较（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3,2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）和（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82,0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将（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3,2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）移到结果多项式；</a:t>
              </a:r>
            </a:p>
            <a:p>
              <a:pPr eaLnBrk="1" hangingPunct="1"/>
              <a:r>
                <a:rPr lang="en-US" altLang="zh-CN" sz="2000" b="1" dirty="0">
                  <a:sym typeface="Wingdings" pitchFamily="2" charset="2"/>
                </a:rPr>
                <a:t> 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将（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82,0</a:t>
              </a:r>
              <a:r>
                <a:rPr lang="zh-CN" altLang="zh-CN" sz="2000" b="1" dirty="0">
                  <a:latin typeface="Times New Roman" panose="02020603050405020304" pitchFamily="18" charset="0"/>
                </a:rPr>
                <a:t>）直接移到结果多项式。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eaLnBrk="1" hangingPunct="1">
                <a:buFont typeface="Wingdings" pitchFamily="2" charset="2"/>
                <a:buChar char="Ø"/>
              </a:pPr>
              <a:r>
                <a:rPr lang="zh-CN" altLang="zh-CN" sz="2000" b="1" dirty="0">
                  <a:latin typeface="Times New Roman" panose="02020603050405020304" pitchFamily="18" charset="0"/>
                </a:rPr>
                <a:t>最后得到的结果多项式是：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  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(26,19), (9,12), (11,8), (–13,6), (3,2), (82,0)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buFont typeface="Wingdings" pitchFamily="2" charset="2"/>
                <a:buChar char="Ø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4" name="Object 180">
              <a:extLst>
                <a:ext uri="{FF2B5EF4-FFF2-40B4-BE49-F238E27FC236}">
                  <a16:creationId xmlns:a16="http://schemas.microsoft.com/office/drawing/2014/main" id="{47E6927B-F6A6-D144-BAE5-C3B065AECC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786" y="3786190"/>
            <a:ext cx="4390460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08" name="公式" r:id="rId17" imgW="64655700" imgH="5270500" progId="Equation.3">
                    <p:embed/>
                  </p:oleObj>
                </mc:Choice>
                <mc:Fallback>
                  <p:oleObj name="公式" r:id="rId17" imgW="64655700" imgH="5270500" progId="Equation.3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3786190"/>
                          <a:ext cx="4390460" cy="357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F9E5239-836B-3E44-9132-70CDFFA860C5}"/>
              </a:ext>
            </a:extLst>
          </p:cNvPr>
          <p:cNvSpPr txBox="1"/>
          <p:nvPr/>
        </p:nvSpPr>
        <p:spPr>
          <a:xfrm>
            <a:off x="400193" y="6154391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2"/>
                </a:solidFill>
              </a:rPr>
              <a:t>思考：怎样的数组，长度？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7A00F3-ED3C-AD4F-9BDE-65519587BD4D}"/>
              </a:ext>
            </a:extLst>
          </p:cNvPr>
          <p:cNvSpPr txBox="1"/>
          <p:nvPr/>
        </p:nvSpPr>
        <p:spPr>
          <a:xfrm>
            <a:off x="4199838" y="6135688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2"/>
                </a:solidFill>
              </a:rPr>
              <a:t>二维数组还是结构体数组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矩形 1">
            <a:extLst>
              <a:ext uri="{FF2B5EF4-FFF2-40B4-BE49-F238E27FC236}">
                <a16:creationId xmlns:a16="http://schemas.microsoft.com/office/drawing/2014/main" id="{443349EF-DD6D-A44A-AF2B-8713F1A6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50" y="539248"/>
            <a:ext cx="671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方法</a:t>
            </a:r>
            <a:r>
              <a:rPr lang="en-US" altLang="zh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：采用</a:t>
            </a:r>
            <a:r>
              <a:rPr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链</a:t>
            </a:r>
            <a:r>
              <a:rPr lang="zh-CN" altLang="en-US" sz="2400" b="1" dirty="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表结构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来存储多项式的</a:t>
            </a:r>
            <a:r>
              <a:rPr lang="zh-CN" altLang="en-US" sz="2400" b="1" dirty="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非零项</a:t>
            </a:r>
            <a:endParaRPr lang="zh-CN" alt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67141E-1361-6340-8D11-B0206A88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08" y="1344391"/>
            <a:ext cx="77511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每个链表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结点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存储多项式中的一个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非零项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，包括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系数和指数</a:t>
            </a:r>
            <a:r>
              <a:rPr lang="zh-CN" altLang="en-US" sz="2400" b="1" dirty="0">
                <a:latin typeface="Times New Roman" panose="02020603050405020304" pitchFamily="18" charset="0"/>
              </a:rPr>
              <a:t>两个数据域以及一个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指针域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，表示为：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F949841-C63E-E04F-9AD5-63B5FC6CC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49526"/>
              </p:ext>
            </p:extLst>
          </p:nvPr>
        </p:nvGraphicFramePr>
        <p:xfrm>
          <a:off x="1973781" y="2286534"/>
          <a:ext cx="3500436" cy="50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coef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expon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7243562-527D-A14C-890A-5AF797D8F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89" y="3027755"/>
            <a:ext cx="406558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typedef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PolyNode</a:t>
            </a:r>
            <a:r>
              <a:rPr lang="en-US" altLang="zh-CN" b="1" dirty="0">
                <a:latin typeface="Times New Roman" panose="02020603050405020304" pitchFamily="18" charset="0"/>
              </a:rPr>
              <a:t> *Polynomial;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typedef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PolyNode</a:t>
            </a:r>
            <a:r>
              <a:rPr lang="en-US" altLang="zh-CN" b="1" dirty="0">
                <a:latin typeface="Times New Roman" panose="02020603050405020304" pitchFamily="18" charset="0"/>
              </a:rPr>
              <a:t> {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coef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expon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	Polynomial link;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2346B226-6C35-A34C-A594-858BED24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14" name="Rectangle 19">
            <a:extLst>
              <a:ext uri="{FF2B5EF4-FFF2-40B4-BE49-F238E27FC236}">
                <a16:creationId xmlns:a16="http://schemas.microsoft.com/office/drawing/2014/main" id="{BFFD860B-8D5D-E74F-9E7A-C4D0A229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" name="组合 61">
            <a:extLst>
              <a:ext uri="{FF2B5EF4-FFF2-40B4-BE49-F238E27FC236}">
                <a16:creationId xmlns:a16="http://schemas.microsoft.com/office/drawing/2014/main" id="{8144F16F-505C-1C4A-B8B8-1E3DFD70EBEA}"/>
              </a:ext>
            </a:extLst>
          </p:cNvPr>
          <p:cNvGrpSpPr>
            <a:grpSpLocks/>
          </p:cNvGrpSpPr>
          <p:nvPr/>
        </p:nvGrpSpPr>
        <p:grpSpPr bwMode="auto">
          <a:xfrm>
            <a:off x="6472817" y="2968000"/>
            <a:ext cx="4313526" cy="1782502"/>
            <a:chOff x="4962525" y="2667206"/>
            <a:chExt cx="3299311" cy="1782933"/>
          </a:xfrm>
        </p:grpSpPr>
        <p:sp>
          <p:nvSpPr>
            <p:cNvPr id="4151" name="矩形 20">
              <a:extLst>
                <a:ext uri="{FF2B5EF4-FFF2-40B4-BE49-F238E27FC236}">
                  <a16:creationId xmlns:a16="http://schemas.microsoft.com/office/drawing/2014/main" id="{2DEF0E78-1D21-CC4C-AD7A-96178A49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525" y="2667206"/>
              <a:ext cx="906150" cy="46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</a:rPr>
                <a:t>例如</a:t>
              </a:r>
              <a:r>
                <a:rPr lang="en-US" altLang="zh-CN" sz="2400" b="1">
                  <a:latin typeface="Times New Roman" panose="02020603050405020304" pitchFamily="18" charset="0"/>
                </a:rPr>
                <a:t>: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8" name="Object 106">
              <a:extLst>
                <a:ext uri="{FF2B5EF4-FFF2-40B4-BE49-F238E27FC236}">
                  <a16:creationId xmlns:a16="http://schemas.microsoft.com/office/drawing/2014/main" id="{11DEBDA2-17CD-3341-ADCE-08D5400B65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6056" y="3036538"/>
            <a:ext cx="2571525" cy="374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87" name="公式" r:id="rId4" imgW="36283900" imgH="5270500" progId="Equation.3">
                    <p:embed/>
                  </p:oleObj>
                </mc:Choice>
                <mc:Fallback>
                  <p:oleObj name="公式" r:id="rId4" imgW="36283900" imgH="527050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3036538"/>
                          <a:ext cx="2571525" cy="374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107">
              <a:extLst>
                <a:ext uri="{FF2B5EF4-FFF2-40B4-BE49-F238E27FC236}">
                  <a16:creationId xmlns:a16="http://schemas.microsoft.com/office/drawing/2014/main" id="{ECA0286A-8DA1-B34D-8CC3-F69A88714B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6056" y="3520833"/>
            <a:ext cx="3185780" cy="367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88" name="公式" r:id="rId6" imgW="45643800" imgH="5270500" progId="Equation.3">
                    <p:embed/>
                  </p:oleObj>
                </mc:Choice>
                <mc:Fallback>
                  <p:oleObj name="公式" r:id="rId6" imgW="45643800" imgH="527050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3520833"/>
                          <a:ext cx="3185780" cy="367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2" name="矩形 25">
              <a:extLst>
                <a:ext uri="{FF2B5EF4-FFF2-40B4-BE49-F238E27FC236}">
                  <a16:creationId xmlns:a16="http://schemas.microsoft.com/office/drawing/2014/main" id="{F84D2660-2485-B44F-902F-5ED322D4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3988362"/>
              <a:ext cx="2660094" cy="46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</a:rPr>
                <a:t>链表存储形式为：</a:t>
              </a:r>
            </a:p>
          </p:txBody>
        </p:sp>
      </p:grpSp>
      <p:sp>
        <p:nvSpPr>
          <p:cNvPr id="4116" name="Rectangle 51">
            <a:extLst>
              <a:ext uri="{FF2B5EF4-FFF2-40B4-BE49-F238E27FC236}">
                <a16:creationId xmlns:a16="http://schemas.microsoft.com/office/drawing/2014/main" id="{B65067A4-D133-ED40-8C28-8D3388C2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17" name="Rectangle 61">
            <a:extLst>
              <a:ext uri="{FF2B5EF4-FFF2-40B4-BE49-F238E27FC236}">
                <a16:creationId xmlns:a16="http://schemas.microsoft.com/office/drawing/2014/main" id="{0ADD280B-1E0D-6F46-9803-59CEF607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7" y="38114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18" name="Rectangle 109">
            <a:extLst>
              <a:ext uri="{FF2B5EF4-FFF2-40B4-BE49-F238E27FC236}">
                <a16:creationId xmlns:a16="http://schemas.microsoft.com/office/drawing/2014/main" id="{B1113ECF-23C5-9241-8455-7ABC226B6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4" name="Group 110">
            <a:extLst>
              <a:ext uri="{FF2B5EF4-FFF2-40B4-BE49-F238E27FC236}">
                <a16:creationId xmlns:a16="http://schemas.microsoft.com/office/drawing/2014/main" id="{FBD72168-28A6-0845-A511-1DA662C57603}"/>
              </a:ext>
            </a:extLst>
          </p:cNvPr>
          <p:cNvGrpSpPr>
            <a:grpSpLocks/>
          </p:cNvGrpSpPr>
          <p:nvPr/>
        </p:nvGrpSpPr>
        <p:grpSpPr bwMode="auto">
          <a:xfrm>
            <a:off x="2999656" y="5253689"/>
            <a:ext cx="7786687" cy="1143000"/>
            <a:chOff x="2340" y="1596"/>
            <a:chExt cx="7740" cy="936"/>
          </a:xfrm>
        </p:grpSpPr>
        <p:sp>
          <p:nvSpPr>
            <p:cNvPr id="4121" name="Text Box 111">
              <a:extLst>
                <a:ext uri="{FF2B5EF4-FFF2-40B4-BE49-F238E27FC236}">
                  <a16:creationId xmlns:a16="http://schemas.microsoft.com/office/drawing/2014/main" id="{D4E66AC0-11D5-DA47-8B8C-8AAC6CD17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" y="1596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Calibri" panose="020F0502020204030204" pitchFamily="34" charset="0"/>
                </a:rPr>
                <a:t>9     12      </a:t>
              </a:r>
              <a:endParaRPr lang="zh-CN" altLang="zh-CN" sz="2000"/>
            </a:p>
          </p:txBody>
        </p:sp>
        <p:sp>
          <p:nvSpPr>
            <p:cNvPr id="4122" name="Line 112">
              <a:extLst>
                <a:ext uri="{FF2B5EF4-FFF2-40B4-BE49-F238E27FC236}">
                  <a16:creationId xmlns:a16="http://schemas.microsoft.com/office/drawing/2014/main" id="{B3A5D4C5-612B-8549-BE33-23CF334AE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159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113">
              <a:extLst>
                <a:ext uri="{FF2B5EF4-FFF2-40B4-BE49-F238E27FC236}">
                  <a16:creationId xmlns:a16="http://schemas.microsoft.com/office/drawing/2014/main" id="{0F4172E4-3E6F-BC4A-959E-9FA58CD91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5" y="159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114">
              <a:extLst>
                <a:ext uri="{FF2B5EF4-FFF2-40B4-BE49-F238E27FC236}">
                  <a16:creationId xmlns:a16="http://schemas.microsoft.com/office/drawing/2014/main" id="{9A9ADD46-C953-8940-A6F4-1DBF0A5BD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75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Text Box 115">
              <a:extLst>
                <a:ext uri="{FF2B5EF4-FFF2-40B4-BE49-F238E27FC236}">
                  <a16:creationId xmlns:a16="http://schemas.microsoft.com/office/drawing/2014/main" id="{1AAEEA05-C084-F941-8B73-F49E1CFB4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1596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P1</a:t>
              </a:r>
              <a:endParaRPr lang="zh-CN" altLang="zh-CN" sz="2000" dirty="0"/>
            </a:p>
          </p:txBody>
        </p:sp>
        <p:sp>
          <p:nvSpPr>
            <p:cNvPr id="4126" name="Line 116">
              <a:extLst>
                <a:ext uri="{FF2B5EF4-FFF2-40B4-BE49-F238E27FC236}">
                  <a16:creationId xmlns:a16="http://schemas.microsoft.com/office/drawing/2014/main" id="{22925640-8969-6F45-B7FD-9E5029F02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75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Text Box 117">
              <a:extLst>
                <a:ext uri="{FF2B5EF4-FFF2-40B4-BE49-F238E27FC236}">
                  <a16:creationId xmlns:a16="http://schemas.microsoft.com/office/drawing/2014/main" id="{0157E26D-A23A-D343-8F65-41F970A0C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220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P2</a:t>
              </a:r>
              <a:endParaRPr lang="zh-CN" altLang="zh-CN" sz="2000" dirty="0"/>
            </a:p>
          </p:txBody>
        </p:sp>
        <p:sp>
          <p:nvSpPr>
            <p:cNvPr id="4128" name="Line 118">
              <a:extLst>
                <a:ext uri="{FF2B5EF4-FFF2-40B4-BE49-F238E27FC236}">
                  <a16:creationId xmlns:a16="http://schemas.microsoft.com/office/drawing/2014/main" id="{C00BCDC7-7DBD-5F4E-AAD2-99A04E81C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3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Text Box 119">
              <a:extLst>
                <a:ext uri="{FF2B5EF4-FFF2-40B4-BE49-F238E27FC236}">
                  <a16:creationId xmlns:a16="http://schemas.microsoft.com/office/drawing/2014/main" id="{D4A54B00-7F66-F948-8AE5-B81C800BD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1596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Calibri" panose="020F0502020204030204" pitchFamily="34" charset="0"/>
                </a:rPr>
                <a:t>15    8      </a:t>
              </a:r>
              <a:endParaRPr lang="zh-CN" altLang="zh-CN" sz="2000"/>
            </a:p>
          </p:txBody>
        </p:sp>
        <p:sp>
          <p:nvSpPr>
            <p:cNvPr id="4130" name="Line 120">
              <a:extLst>
                <a:ext uri="{FF2B5EF4-FFF2-40B4-BE49-F238E27FC236}">
                  <a16:creationId xmlns:a16="http://schemas.microsoft.com/office/drawing/2014/main" id="{63A928F8-AA96-A542-AEA1-4A443D77A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5" y="159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121">
              <a:extLst>
                <a:ext uri="{FF2B5EF4-FFF2-40B4-BE49-F238E27FC236}">
                  <a16:creationId xmlns:a16="http://schemas.microsoft.com/office/drawing/2014/main" id="{62DE7EFB-2B01-114F-8870-DDEE8116F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5" y="159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122">
              <a:extLst>
                <a:ext uri="{FF2B5EF4-FFF2-40B4-BE49-F238E27FC236}">
                  <a16:creationId xmlns:a16="http://schemas.microsoft.com/office/drawing/2014/main" id="{0F971736-74CE-E646-B70B-08DBD5731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5" y="175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Text Box 123">
              <a:extLst>
                <a:ext uri="{FF2B5EF4-FFF2-40B4-BE49-F238E27FC236}">
                  <a16:creationId xmlns:a16="http://schemas.microsoft.com/office/drawing/2014/main" id="{54CD503A-65A6-BE4E-8B12-6BC99D9CE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" y="1596"/>
              <a:ext cx="1755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Calibri" panose="020F0502020204030204" pitchFamily="34" charset="0"/>
                </a:rPr>
                <a:t>3      2      NULL</a:t>
              </a:r>
              <a:endParaRPr lang="zh-CN" altLang="zh-CN" sz="2000"/>
            </a:p>
          </p:txBody>
        </p:sp>
        <p:sp>
          <p:nvSpPr>
            <p:cNvPr id="4134" name="Line 124">
              <a:extLst>
                <a:ext uri="{FF2B5EF4-FFF2-40B4-BE49-F238E27FC236}">
                  <a16:creationId xmlns:a16="http://schemas.microsoft.com/office/drawing/2014/main" id="{92DAA8D4-EEF3-E847-8D8F-5175F12B5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55" y="159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125">
              <a:extLst>
                <a:ext uri="{FF2B5EF4-FFF2-40B4-BE49-F238E27FC236}">
                  <a16:creationId xmlns:a16="http://schemas.microsoft.com/office/drawing/2014/main" id="{C075B686-3574-BD4E-8E7F-7DD456C4A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5" y="159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Text Box 126">
              <a:extLst>
                <a:ext uri="{FF2B5EF4-FFF2-40B4-BE49-F238E27FC236}">
                  <a16:creationId xmlns:a16="http://schemas.microsoft.com/office/drawing/2014/main" id="{78999868-2034-5E41-8EEF-F7249C62C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" y="2220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Calibri" panose="020F0502020204030204" pitchFamily="34" charset="0"/>
                </a:rPr>
                <a:t>26   19      </a:t>
              </a:r>
              <a:endParaRPr lang="zh-CN" altLang="zh-CN" sz="2000"/>
            </a:p>
          </p:txBody>
        </p:sp>
        <p:sp>
          <p:nvSpPr>
            <p:cNvPr id="4137" name="Line 127">
              <a:extLst>
                <a:ext uri="{FF2B5EF4-FFF2-40B4-BE49-F238E27FC236}">
                  <a16:creationId xmlns:a16="http://schemas.microsoft.com/office/drawing/2014/main" id="{BDA8E3B0-319D-6248-849E-9282F617B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22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28">
              <a:extLst>
                <a:ext uri="{FF2B5EF4-FFF2-40B4-BE49-F238E27FC236}">
                  <a16:creationId xmlns:a16="http://schemas.microsoft.com/office/drawing/2014/main" id="{EE113BFD-40D9-1241-84D7-721FECE71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5" y="22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129">
              <a:extLst>
                <a:ext uri="{FF2B5EF4-FFF2-40B4-BE49-F238E27FC236}">
                  <a16:creationId xmlns:a16="http://schemas.microsoft.com/office/drawing/2014/main" id="{7703B347-890D-4147-B66A-911CD75D2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3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Text Box 130">
              <a:extLst>
                <a:ext uri="{FF2B5EF4-FFF2-40B4-BE49-F238E27FC236}">
                  <a16:creationId xmlns:a16="http://schemas.microsoft.com/office/drawing/2014/main" id="{3566FCEC-1F78-2E4E-8EBF-742DC300F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2220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Calibri" panose="020F0502020204030204" pitchFamily="34" charset="0"/>
                </a:rPr>
                <a:t>–4    8 </a:t>
              </a:r>
              <a:endParaRPr lang="zh-CN" altLang="zh-CN" sz="2000"/>
            </a:p>
          </p:txBody>
        </p:sp>
        <p:sp>
          <p:nvSpPr>
            <p:cNvPr id="4141" name="Line 131">
              <a:extLst>
                <a:ext uri="{FF2B5EF4-FFF2-40B4-BE49-F238E27FC236}">
                  <a16:creationId xmlns:a16="http://schemas.microsoft.com/office/drawing/2014/main" id="{DCD88650-B5C0-A24E-9581-8DAF62A0F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5" y="22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Line 132">
              <a:extLst>
                <a:ext uri="{FF2B5EF4-FFF2-40B4-BE49-F238E27FC236}">
                  <a16:creationId xmlns:a16="http://schemas.microsoft.com/office/drawing/2014/main" id="{87491AF7-B24C-504B-B4F0-9A10A724F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5" y="22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Line 133">
              <a:extLst>
                <a:ext uri="{FF2B5EF4-FFF2-40B4-BE49-F238E27FC236}">
                  <a16:creationId xmlns:a16="http://schemas.microsoft.com/office/drawing/2014/main" id="{1AAE0DD3-7435-3041-BC3B-D6FE117DB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5" y="23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Text Box 134">
              <a:extLst>
                <a:ext uri="{FF2B5EF4-FFF2-40B4-BE49-F238E27FC236}">
                  <a16:creationId xmlns:a16="http://schemas.microsoft.com/office/drawing/2014/main" id="{9708CA88-B680-CF46-B527-E9C3E8434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" y="2220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Calibri" panose="020F0502020204030204" pitchFamily="34" charset="0"/>
                </a:rPr>
                <a:t>–13   6</a:t>
              </a:r>
              <a:endParaRPr lang="zh-CN" altLang="zh-CN" sz="2000"/>
            </a:p>
          </p:txBody>
        </p:sp>
        <p:sp>
          <p:nvSpPr>
            <p:cNvPr id="4145" name="Line 135">
              <a:extLst>
                <a:ext uri="{FF2B5EF4-FFF2-40B4-BE49-F238E27FC236}">
                  <a16:creationId xmlns:a16="http://schemas.microsoft.com/office/drawing/2014/main" id="{0342E81A-5CBE-8C49-9ECA-E2FC52586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55" y="22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Line 136">
              <a:extLst>
                <a:ext uri="{FF2B5EF4-FFF2-40B4-BE49-F238E27FC236}">
                  <a16:creationId xmlns:a16="http://schemas.microsoft.com/office/drawing/2014/main" id="{A2ABBBEF-0194-2C46-8054-4C70234BD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5" y="22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137">
              <a:extLst>
                <a:ext uri="{FF2B5EF4-FFF2-40B4-BE49-F238E27FC236}">
                  <a16:creationId xmlns:a16="http://schemas.microsoft.com/office/drawing/2014/main" id="{E5AEF536-F6BF-CC40-BF03-5C9942FCA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5" y="23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Text Box 138">
              <a:extLst>
                <a:ext uri="{FF2B5EF4-FFF2-40B4-BE49-F238E27FC236}">
                  <a16:creationId xmlns:a16="http://schemas.microsoft.com/office/drawing/2014/main" id="{6EB09262-D445-364A-A907-B451CFC1E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5" y="2220"/>
              <a:ext cx="1755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Calibri" panose="020F0502020204030204" pitchFamily="34" charset="0"/>
                </a:rPr>
                <a:t>82    </a:t>
              </a: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Calibri" panose="020F0502020204030204" pitchFamily="34" charset="0"/>
                </a:rPr>
                <a:t>       NULL</a:t>
              </a:r>
              <a:endParaRPr lang="zh-CN" altLang="zh-CN" sz="2000"/>
            </a:p>
          </p:txBody>
        </p:sp>
        <p:sp>
          <p:nvSpPr>
            <p:cNvPr id="4149" name="Line 139">
              <a:extLst>
                <a:ext uri="{FF2B5EF4-FFF2-40B4-BE49-F238E27FC236}">
                  <a16:creationId xmlns:a16="http://schemas.microsoft.com/office/drawing/2014/main" id="{A7F52316-E4C0-FD46-9185-7F176CDE8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75" y="22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Line 140">
              <a:extLst>
                <a:ext uri="{FF2B5EF4-FFF2-40B4-BE49-F238E27FC236}">
                  <a16:creationId xmlns:a16="http://schemas.microsoft.com/office/drawing/2014/main" id="{0B0E2D90-FC7D-9142-A8FA-F78019391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55" y="22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2097344-DD10-2C41-84EB-0F12AD3EBC5E}"/>
              </a:ext>
            </a:extLst>
          </p:cNvPr>
          <p:cNvSpPr txBox="1"/>
          <p:nvPr/>
        </p:nvSpPr>
        <p:spPr>
          <a:xfrm>
            <a:off x="2561927" y="6252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E628DA-7807-B643-9891-8024031F72C5}"/>
              </a:ext>
            </a:extLst>
          </p:cNvPr>
          <p:cNvSpPr txBox="1"/>
          <p:nvPr/>
        </p:nvSpPr>
        <p:spPr>
          <a:xfrm>
            <a:off x="2536229" y="5180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>
            <a:extLst>
              <a:ext uri="{FF2B5EF4-FFF2-40B4-BE49-F238E27FC236}">
                <a16:creationId xmlns:a16="http://schemas.microsoft.com/office/drawing/2014/main" id="{4D0AFF39-5BC6-BB4F-A19E-92FE7429F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7768" y="2377546"/>
            <a:ext cx="8028384" cy="430554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：结构类型， 用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typedef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见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stdio.h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CC0066"/>
                </a:solidFill>
              </a:rPr>
              <a:t>typedef</a:t>
            </a:r>
            <a:r>
              <a:rPr lang="en-US" altLang="zh-CN" sz="1800" dirty="0"/>
              <a:t> struct{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short                	level;        	/* </a:t>
            </a:r>
            <a:r>
              <a:rPr lang="zh-CN" altLang="en-US" sz="1800" dirty="0"/>
              <a:t>缓冲区使用量 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unsigned       	flags;        	/* </a:t>
            </a:r>
            <a:r>
              <a:rPr lang="zh-CN" altLang="en-US" sz="1800" dirty="0"/>
              <a:t>文件状态标志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char                 	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;           	/* </a:t>
            </a:r>
            <a:r>
              <a:rPr lang="zh-CN" altLang="en-US" sz="1800" dirty="0"/>
              <a:t>文件描述符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short                	</a:t>
            </a:r>
            <a:r>
              <a:rPr lang="en-US" altLang="zh-CN" sz="1800" dirty="0" err="1"/>
              <a:t>bsize</a:t>
            </a:r>
            <a:r>
              <a:rPr lang="en-US" altLang="zh-CN" sz="1800" dirty="0"/>
              <a:t>;        	/* </a:t>
            </a:r>
            <a:r>
              <a:rPr lang="zh-CN" altLang="en-US" sz="1800" dirty="0"/>
              <a:t>缓冲区大小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unsigned char   	*buffer;   	/* </a:t>
            </a:r>
            <a:r>
              <a:rPr lang="zh-CN" altLang="en-US" sz="1800" dirty="0"/>
              <a:t>文件缓冲区的首地址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unsigned char  	*</a:t>
            </a:r>
            <a:r>
              <a:rPr lang="en-US" altLang="zh-CN" sz="1800" dirty="0" err="1"/>
              <a:t>curp</a:t>
            </a:r>
            <a:r>
              <a:rPr lang="en-US" altLang="zh-CN" sz="1800" dirty="0"/>
              <a:t>;     	/* </a:t>
            </a:r>
            <a:r>
              <a:rPr lang="zh-CN" altLang="en-US" sz="1800" dirty="0"/>
              <a:t>指向文件缓冲区的工作指针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unsigned char   	hold;         	/* </a:t>
            </a:r>
            <a:r>
              <a:rPr lang="zh-CN" altLang="en-US" sz="1800" dirty="0"/>
              <a:t>其他信息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unsigned        	</a:t>
            </a:r>
            <a:r>
              <a:rPr lang="en-US" altLang="zh-CN" sz="1800" dirty="0" err="1"/>
              <a:t>istemp</a:t>
            </a:r>
            <a:r>
              <a:rPr lang="en-US" altLang="zh-CN" sz="1800" dirty="0"/>
              <a:t>;     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short           	token;      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} </a:t>
            </a:r>
            <a:r>
              <a:rPr lang="en-US" altLang="zh-CN" sz="1800" dirty="0">
                <a:solidFill>
                  <a:schemeClr val="bg2"/>
                </a:solidFill>
              </a:rPr>
              <a:t>FILE</a:t>
            </a:r>
            <a:r>
              <a:rPr lang="en-US" altLang="zh-CN" sz="1800" dirty="0"/>
              <a:t>;</a:t>
            </a:r>
            <a:endParaRPr lang="zh-CN" altLang="en-US" sz="1800" dirty="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758569C0-A3E2-AD46-87F1-2CB11A44A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8410" y="476672"/>
            <a:ext cx="7704212" cy="8640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自定义类型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typedef </a:t>
            </a:r>
            <a:endParaRPr lang="zh-CN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86E610E5-B703-484A-905F-82389152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550988"/>
            <a:ext cx="406558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typedef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PolyNode</a:t>
            </a:r>
            <a:r>
              <a:rPr lang="en-US" altLang="zh-CN" b="1" dirty="0">
                <a:latin typeface="Times New Roman" panose="02020603050405020304" pitchFamily="18" charset="0"/>
              </a:rPr>
              <a:t> *Polynomial;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typedef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PolyNode</a:t>
            </a:r>
            <a:r>
              <a:rPr lang="en-US" altLang="zh-CN" b="1" dirty="0">
                <a:latin typeface="Times New Roman" panose="02020603050405020304" pitchFamily="18" charset="0"/>
              </a:rPr>
              <a:t> {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coef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expon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	Polynomial link;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>
            <a:extLst>
              <a:ext uri="{FF2B5EF4-FFF2-40B4-BE49-F238E27FC236}">
                <a16:creationId xmlns:a16="http://schemas.microsoft.com/office/drawing/2014/main" id="{49E0C488-EEA7-2E41-8FC2-95FA3A699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371107"/>
            <a:ext cx="5503997" cy="2417934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自定义类型（</a:t>
            </a:r>
            <a:r>
              <a:rPr lang="en-US" altLang="zh-CN" sz="2800" dirty="0"/>
              <a:t>typedef</a:t>
            </a:r>
            <a:r>
              <a:rPr lang="zh-CN" altLang="en-US" sz="2800" dirty="0"/>
              <a:t>）：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将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语言中的已有类型（包括已定义过的自定义类型）重新命名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新的名称可以代替已有数据类型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常用于简化对复杂数据类型定义的描述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7C8272-2DB6-B74C-BB6E-80D1738B7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8410" y="476672"/>
            <a:ext cx="7704212" cy="8640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使用要求</a:t>
            </a:r>
            <a:endParaRPr lang="zh-CN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E6C7CD-96D6-E84A-A553-1B967C8A4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4383956"/>
            <a:ext cx="11593288" cy="199737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2400" kern="0" dirty="0"/>
              <a:t>定义变量       　　　　　</a:t>
            </a:r>
            <a:r>
              <a:rPr lang="en-US" altLang="zh-CN" sz="2400" kern="0" dirty="0"/>
              <a:t>int  </a:t>
            </a:r>
            <a:r>
              <a:rPr lang="en-US" altLang="zh-CN" sz="2400" kern="0" dirty="0" err="1"/>
              <a:t>i</a:t>
            </a:r>
            <a:endParaRPr lang="en-US" altLang="zh-CN" sz="2400" kern="0" dirty="0"/>
          </a:p>
          <a:p>
            <a:pPr lvl="1" eaLnBrk="1" hangingPunct="1"/>
            <a:r>
              <a:rPr lang="zh-CN" altLang="en-US" sz="2400" kern="0" dirty="0"/>
              <a:t>变量名</a:t>
            </a:r>
            <a:r>
              <a:rPr lang="zh-CN" altLang="en-US" sz="2400" kern="0" dirty="0">
                <a:sym typeface="Wingdings" pitchFamily="2" charset="2"/>
              </a:rPr>
              <a:t></a:t>
            </a:r>
            <a:r>
              <a:rPr lang="zh-CN" altLang="en-US" sz="2400" kern="0" dirty="0"/>
              <a:t>新类型名　　    </a:t>
            </a:r>
            <a:r>
              <a:rPr lang="en-US" altLang="zh-CN" sz="2400" kern="0" dirty="0"/>
              <a:t>int </a:t>
            </a:r>
            <a:r>
              <a:rPr lang="zh-CN" altLang="en-US" sz="2400" kern="0" dirty="0">
                <a:sym typeface="Wingdings" pitchFamily="2" charset="2"/>
              </a:rPr>
              <a:t></a:t>
            </a:r>
            <a:r>
              <a:rPr lang="en-US" altLang="zh-CN" sz="2400" kern="0" dirty="0"/>
              <a:t> INTEGER</a:t>
            </a:r>
          </a:p>
          <a:p>
            <a:pPr lvl="1" eaLnBrk="1" hangingPunct="1"/>
            <a:r>
              <a:rPr lang="zh-CN" altLang="en-US" sz="2400" kern="0" dirty="0"/>
              <a:t>加上 </a:t>
            </a:r>
            <a:r>
              <a:rPr lang="en-US" altLang="zh-CN" sz="2400" kern="0" dirty="0"/>
              <a:t>typedef</a:t>
            </a:r>
            <a:r>
              <a:rPr lang="zh-CN" altLang="en-US" sz="2400" kern="0" dirty="0"/>
              <a:t>　                </a:t>
            </a:r>
            <a:r>
              <a:rPr lang="en-US" altLang="zh-CN" sz="2400" kern="0" dirty="0"/>
              <a:t>typedef </a:t>
            </a:r>
            <a:r>
              <a:rPr lang="zh-CN" altLang="en-US" sz="2400" kern="0" dirty="0"/>
              <a:t>　</a:t>
            </a:r>
            <a:r>
              <a:rPr lang="en-US" altLang="zh-CN" sz="2400" kern="0" dirty="0"/>
              <a:t>int  INTEGER</a:t>
            </a:r>
          </a:p>
          <a:p>
            <a:pPr lvl="1" eaLnBrk="1" hangingPunct="1"/>
            <a:r>
              <a:rPr lang="zh-CN" altLang="en-US" sz="2400" kern="0" dirty="0"/>
              <a:t>用新类型名定义变量        </a:t>
            </a:r>
            <a:r>
              <a:rPr lang="en-US" altLang="zh-CN" sz="2400" kern="0" dirty="0"/>
              <a:t>INTEGER 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;</a:t>
            </a:r>
          </a:p>
          <a:p>
            <a:pPr eaLnBrk="1" hangingPunct="1"/>
            <a:endParaRPr lang="zh-CN" altLang="en-US" sz="200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E01FB5-A612-EF46-8359-4107A073B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83993"/>
            <a:ext cx="5688632" cy="24179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CC0066"/>
                </a:solidFill>
              </a:rPr>
              <a:t>typedef</a:t>
            </a:r>
            <a:r>
              <a:rPr lang="en-US" altLang="zh-CN" sz="2400" kern="0" dirty="0"/>
              <a:t>  &lt;</a:t>
            </a:r>
            <a:r>
              <a:rPr lang="zh-CN" altLang="en-US" sz="2400" kern="0" dirty="0"/>
              <a:t>已有类型名</a:t>
            </a:r>
            <a:r>
              <a:rPr lang="en-US" altLang="zh-CN" sz="2400" kern="0" dirty="0"/>
              <a:t>&gt;  &lt;</a:t>
            </a:r>
            <a:r>
              <a:rPr lang="zh-CN" altLang="en-US" sz="2400" kern="0" dirty="0">
                <a:solidFill>
                  <a:schemeClr val="bg2"/>
                </a:solidFill>
              </a:rPr>
              <a:t>新类型名</a:t>
            </a:r>
            <a:r>
              <a:rPr lang="en-US" altLang="zh-CN" sz="2400" kern="0" dirty="0"/>
              <a:t>&gt;;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2000" kern="0" dirty="0"/>
              <a:t>  </a:t>
            </a:r>
            <a:r>
              <a:rPr lang="en-US" altLang="zh-CN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kern="0" dirty="0"/>
              <a:t>  </a:t>
            </a:r>
            <a:r>
              <a:rPr lang="en-US" altLang="zh-CN" sz="2000" kern="0" dirty="0">
                <a:solidFill>
                  <a:schemeClr val="bg2"/>
                </a:solidFill>
              </a:rPr>
              <a:t> </a:t>
            </a:r>
            <a:r>
              <a:rPr lang="en-US" altLang="zh-CN" sz="200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	int  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, j;       &lt;====&gt;    INTEGER  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, j;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2000" kern="0" dirty="0"/>
              <a:t>   </a:t>
            </a:r>
            <a:r>
              <a:rPr lang="en-US" altLang="zh-CN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int*</a:t>
            </a:r>
            <a:r>
              <a:rPr lang="en-US" altLang="zh-CN" sz="2000" kern="0" dirty="0"/>
              <a:t>  </a:t>
            </a:r>
            <a:r>
              <a:rPr lang="en-US" altLang="zh-CN" sz="200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POINT</a:t>
            </a:r>
            <a:r>
              <a:rPr lang="en-US" altLang="zh-CN" sz="2000" kern="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	int*  p1;       &lt;====&gt;    POINT  p1;  </a:t>
            </a:r>
            <a:endParaRPr lang="zh-CN" altLang="en-US" sz="20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3FC8DE-D5D5-E34A-A812-1B6F370FF3E7}"/>
              </a:ext>
            </a:extLst>
          </p:cNvPr>
          <p:cNvSpPr/>
          <p:nvPr/>
        </p:nvSpPr>
        <p:spPr>
          <a:xfrm>
            <a:off x="8052622" y="4509120"/>
            <a:ext cx="3587994" cy="18722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kern="0" dirty="0"/>
              <a:t>举例：</a:t>
            </a:r>
            <a:r>
              <a:rPr lang="en-US" altLang="zh-CN" sz="2000" b="1" kern="0" dirty="0"/>
              <a:t>int num[10]</a:t>
            </a:r>
            <a:r>
              <a:rPr lang="zh-CN" altLang="en-US" sz="2000" b="1" kern="0" dirty="0"/>
              <a:t>？</a:t>
            </a:r>
            <a:endParaRPr lang="en-US" altLang="zh-CN" sz="2000" b="1" kern="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b="1" kern="0" dirty="0"/>
              <a:t>1</a:t>
            </a:r>
            <a:r>
              <a:rPr lang="zh-CN" altLang="en-US" sz="2000" b="1" kern="0" dirty="0"/>
              <a:t>）</a:t>
            </a:r>
            <a:r>
              <a:rPr lang="en-US" altLang="zh-CN" sz="2000" b="1" kern="0" dirty="0"/>
              <a:t>int NUM[10]</a:t>
            </a:r>
            <a:r>
              <a:rPr lang="zh-CN" altLang="en-US" sz="2000" b="1" kern="0" dirty="0"/>
              <a:t>  </a:t>
            </a:r>
            <a:r>
              <a:rPr lang="en-US" altLang="zh-CN" sz="2000" b="1" kern="0" dirty="0"/>
              <a:t>//</a:t>
            </a:r>
            <a:r>
              <a:rPr lang="zh-CN" altLang="en-US" sz="2000" b="1" kern="0" dirty="0"/>
              <a:t>换掉</a:t>
            </a:r>
            <a:r>
              <a:rPr lang="en-US" altLang="zh-CN" sz="2000" b="1" kern="0" dirty="0"/>
              <a:t>num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kern="0" dirty="0"/>
              <a:t>2</a:t>
            </a:r>
            <a:r>
              <a:rPr lang="zh-CN" altLang="en-US" sz="2000" b="1" kern="0" dirty="0"/>
              <a:t>）</a:t>
            </a:r>
            <a:r>
              <a:rPr lang="en-US" altLang="zh-CN" sz="2000" b="1" kern="0" dirty="0">
                <a:solidFill>
                  <a:srgbClr val="FF0000"/>
                </a:solidFill>
              </a:rPr>
              <a:t>typedef</a:t>
            </a:r>
            <a:r>
              <a:rPr lang="en-US" altLang="zh-CN" sz="2000" b="1" kern="0" dirty="0"/>
              <a:t>   int  </a:t>
            </a:r>
            <a:r>
              <a:rPr lang="en-US" altLang="zh-CN" sz="2000" b="1" kern="0" dirty="0">
                <a:solidFill>
                  <a:srgbClr val="FF0000"/>
                </a:solidFill>
              </a:rPr>
              <a:t>NUM</a:t>
            </a:r>
            <a:r>
              <a:rPr lang="en-US" altLang="zh-CN" sz="2000" b="1" kern="0" dirty="0"/>
              <a:t>[10]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kern="0" dirty="0"/>
              <a:t>3</a:t>
            </a:r>
            <a:r>
              <a:rPr lang="zh-CN" altLang="en-US" sz="2000" b="1" kern="0" dirty="0"/>
              <a:t>）</a:t>
            </a:r>
            <a:r>
              <a:rPr lang="en-US" altLang="zh-CN" sz="2000" b="1" kern="0" dirty="0"/>
              <a:t>NUM   a  &lt;===&gt;  int a[10]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 animBg="1"/>
      <p:bldP spid="5" grpId="0" build="p" animBg="1"/>
      <p:bldP spid="6" grpId="0" uiExpand="1" build="p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65F99BB2-C697-094A-B07A-8D5FC882B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620688"/>
            <a:ext cx="10972800" cy="1008112"/>
          </a:xfrm>
        </p:spPr>
        <p:txBody>
          <a:bodyPr/>
          <a:lstStyle/>
          <a:p>
            <a:pPr eaLnBrk="1" hangingPunct="1"/>
            <a:r>
              <a:rPr lang="zh-CN" altLang="en-US" dirty="0"/>
              <a:t>二、指针进阶（</a:t>
            </a:r>
            <a:r>
              <a:rPr lang="en-US" altLang="zh-CN" dirty="0"/>
              <a:t>Chap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） 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89355236-391A-2B44-B1DB-940E1917B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113" y="1916832"/>
            <a:ext cx="6091935" cy="3672408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/>
              <a:t>1.</a:t>
            </a:r>
            <a:r>
              <a:rPr lang="zh-CN" altLang="en-US" dirty="0"/>
              <a:t> 奥运五环色（</a:t>
            </a:r>
            <a:r>
              <a:rPr lang="en-US" altLang="zh-CN" dirty="0"/>
              <a:t> </a:t>
            </a:r>
            <a:r>
              <a:rPr lang="zh-CN" altLang="en-US" dirty="0"/>
              <a:t>教材</a:t>
            </a:r>
            <a:r>
              <a:rPr lang="en-US" altLang="zh-CN" dirty="0"/>
              <a:t>11.1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dirty="0"/>
              <a:t>11.1.1  </a:t>
            </a:r>
            <a:r>
              <a:rPr lang="zh-CN" altLang="en-US" dirty="0"/>
              <a:t>程序解析</a:t>
            </a:r>
          </a:p>
          <a:p>
            <a:pPr lvl="2" eaLnBrk="1" hangingPunct="1">
              <a:buNone/>
            </a:pPr>
            <a:r>
              <a:rPr lang="en-US" altLang="zh-CN" dirty="0"/>
              <a:t>11.1.2  </a:t>
            </a:r>
            <a:r>
              <a:rPr lang="zh-CN" altLang="en-US" dirty="0"/>
              <a:t>指针数组的概念</a:t>
            </a:r>
          </a:p>
          <a:p>
            <a:pPr lvl="2" eaLnBrk="1" hangingPunct="1">
              <a:buNone/>
            </a:pPr>
            <a:r>
              <a:rPr lang="en-US" altLang="zh-CN" dirty="0"/>
              <a:t>11.1.3  </a:t>
            </a:r>
            <a:r>
              <a:rPr lang="zh-CN" altLang="en-US" dirty="0"/>
              <a:t>指向指针的指针</a:t>
            </a:r>
          </a:p>
          <a:p>
            <a:pPr lvl="2" eaLnBrk="1" hangingPunct="1">
              <a:buNone/>
            </a:pPr>
            <a:r>
              <a:rPr lang="en-US" altLang="zh-CN" dirty="0"/>
              <a:t>11.1.4  </a:t>
            </a:r>
            <a:r>
              <a:rPr lang="zh-CN" altLang="en-US" dirty="0"/>
              <a:t>用指针数组处理多个字符串</a:t>
            </a:r>
          </a:p>
          <a:p>
            <a:pPr lvl="2" eaLnBrk="1" hangingPunct="1">
              <a:buNone/>
            </a:pPr>
            <a:r>
              <a:rPr lang="en-US" altLang="zh-CN" dirty="0"/>
              <a:t>*11.1.5  </a:t>
            </a:r>
            <a:r>
              <a:rPr lang="zh-CN" altLang="en-US" dirty="0"/>
              <a:t>命令行参数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2.</a:t>
            </a:r>
            <a:r>
              <a:rPr lang="zh-CN" altLang="en-US" dirty="0"/>
              <a:t> 指向函数的指针（教材</a:t>
            </a:r>
            <a:r>
              <a:rPr lang="en-US" altLang="zh-CN" dirty="0"/>
              <a:t>11.2.5</a:t>
            </a:r>
            <a:r>
              <a:rPr lang="zh-CN" altLang="en-US" dirty="0"/>
              <a:t>）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B101D81-4E7F-5E4A-9C13-1D8A1B9C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42" y="2852935"/>
            <a:ext cx="4723783" cy="334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kern="0" dirty="0">
                <a:latin typeface="宋体" panose="02010600030101010101" pitchFamily="2" charset="-122"/>
              </a:rPr>
              <a:t>指针数组和指向指针的指针是如何被定义和使用的？</a:t>
            </a:r>
          </a:p>
          <a:p>
            <a:pPr eaLnBrk="1" hangingPunct="1"/>
            <a:r>
              <a:rPr lang="zh-CN" altLang="en-US" sz="2800" kern="0" dirty="0">
                <a:latin typeface="宋体" panose="02010600030101010101" pitchFamily="2" charset="-122"/>
              </a:rPr>
              <a:t>指针如何作为函数的返回值？</a:t>
            </a:r>
            <a:endParaRPr lang="en-US" altLang="zh-CN" sz="2800" kern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kern="0" dirty="0">
                <a:latin typeface="宋体" panose="02010600030101010101" pitchFamily="2" charset="-122"/>
              </a:rPr>
              <a:t>命令行参数及如何使用？</a:t>
            </a:r>
          </a:p>
          <a:p>
            <a:pPr eaLnBrk="1" hangingPunct="1"/>
            <a:r>
              <a:rPr lang="zh-CN" altLang="en-US" sz="2800" kern="0" dirty="0">
                <a:latin typeface="宋体" panose="02010600030101010101" pitchFamily="2" charset="-122"/>
              </a:rPr>
              <a:t>指向函数的指针的意义是什么？</a:t>
            </a:r>
            <a:endParaRPr lang="zh-CN" altLang="en-US" sz="2800" kern="0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18C5FC6-6B25-994A-8AEE-B3A037C17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2041375"/>
            <a:ext cx="3672408" cy="81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kern="0" dirty="0"/>
              <a:t>基本学习要点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6AA84-6123-B94E-A448-6ABD907D2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816" y="610952"/>
            <a:ext cx="7409184" cy="624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#include&lt;</a:t>
            </a:r>
            <a:r>
              <a:rPr lang="en-US" altLang="zh-CN" sz="2000" kern="0" dirty="0" err="1"/>
              <a:t>stdio.h</a:t>
            </a:r>
            <a:r>
              <a:rPr lang="en-US" altLang="zh-CN" sz="2000" kern="0" dirty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#include&lt;</a:t>
            </a:r>
            <a:r>
              <a:rPr lang="en-US" altLang="zh-CN" sz="2000" kern="0" dirty="0" err="1"/>
              <a:t>string.h</a:t>
            </a:r>
            <a:r>
              <a:rPr lang="en-US" altLang="zh-CN" sz="2000" kern="0" dirty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int main(void)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{     int 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</a:t>
            </a:r>
            <a:r>
              <a:rPr lang="en-US" altLang="zh-CN" sz="1900" kern="0" dirty="0"/>
              <a:t>char </a:t>
            </a:r>
            <a:r>
              <a:rPr lang="en-US" altLang="zh-CN" sz="1900" kern="0" dirty="0">
                <a:solidFill>
                  <a:srgbClr val="FF3300"/>
                </a:solidFill>
              </a:rPr>
              <a:t>*color[5]</a:t>
            </a:r>
            <a:r>
              <a:rPr lang="en-US" altLang="zh-CN" sz="1900" kern="0" dirty="0"/>
              <a:t> </a:t>
            </a:r>
            <a:r>
              <a:rPr lang="en-US" altLang="zh-CN" sz="1800" kern="0" dirty="0"/>
              <a:t>={“red”, ”blue”, ”yellow”, ”green”, ”black” };  </a:t>
            </a:r>
            <a:endParaRPr lang="en-US" altLang="zh-CN" sz="2000" kern="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char str[20];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</a:t>
            </a:r>
            <a:r>
              <a:rPr lang="en-US" altLang="zh-CN" sz="2000" kern="0" dirty="0" err="1"/>
              <a:t>printf</a:t>
            </a:r>
            <a:r>
              <a:rPr lang="en-US" altLang="zh-CN" sz="2000" kern="0" dirty="0"/>
              <a:t>(“Input a color:”);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</a:t>
            </a:r>
            <a:r>
              <a:rPr lang="en-US" altLang="zh-CN" sz="2000" kern="0" dirty="0" err="1"/>
              <a:t>scanf</a:t>
            </a:r>
            <a:r>
              <a:rPr lang="en-US" altLang="zh-CN" sz="2000" kern="0" dirty="0"/>
              <a:t>(“%s”, str);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for(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 = 0; 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 &lt; 5; 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++)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    if(</a:t>
            </a:r>
            <a:r>
              <a:rPr lang="en-US" altLang="zh-CN" sz="2000" kern="0" dirty="0" err="1">
                <a:solidFill>
                  <a:srgbClr val="CC0000"/>
                </a:solidFill>
              </a:rPr>
              <a:t>strcmp</a:t>
            </a:r>
            <a:r>
              <a:rPr lang="en-US" altLang="zh-CN" sz="2000" kern="0" dirty="0">
                <a:solidFill>
                  <a:srgbClr val="CC0000"/>
                </a:solidFill>
              </a:rPr>
              <a:t>(str, color[</a:t>
            </a:r>
            <a:r>
              <a:rPr lang="en-US" altLang="zh-CN" sz="2000" kern="0" dirty="0" err="1">
                <a:solidFill>
                  <a:srgbClr val="CC0000"/>
                </a:solidFill>
              </a:rPr>
              <a:t>i</a:t>
            </a:r>
            <a:r>
              <a:rPr lang="en-US" altLang="zh-CN" sz="2000" kern="0" dirty="0">
                <a:solidFill>
                  <a:srgbClr val="CC0000"/>
                </a:solidFill>
              </a:rPr>
              <a:t>]) == 0</a:t>
            </a:r>
            <a:r>
              <a:rPr lang="en-US" altLang="zh-CN" sz="2000" kern="0" dirty="0"/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kern="0" dirty="0"/>
              <a:t>                </a:t>
            </a:r>
            <a:r>
              <a:rPr lang="en-US" altLang="zh-CN" sz="2000" kern="0" dirty="0"/>
              <a:t>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if(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 &lt; 5)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    </a:t>
            </a:r>
            <a:r>
              <a:rPr lang="en-US" altLang="zh-CN" sz="2000" kern="0" dirty="0" err="1"/>
              <a:t>printf</a:t>
            </a:r>
            <a:r>
              <a:rPr lang="en-US" altLang="zh-CN" sz="2000" kern="0" dirty="0"/>
              <a:t>(“position:%d\n”, i+1);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   </a:t>
            </a:r>
            <a:r>
              <a:rPr lang="en-US" altLang="zh-CN" sz="2000" kern="0" dirty="0" err="1"/>
              <a:t>printf</a:t>
            </a:r>
            <a:r>
              <a:rPr lang="en-US" altLang="zh-CN" sz="2000" kern="0" dirty="0"/>
              <a:t>(“Not Found\n”);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      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kern="0" dirty="0"/>
              <a:t>}</a:t>
            </a:r>
            <a:endParaRPr lang="zh-CN" altLang="en-US" sz="2000" kern="0" dirty="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B447889-6237-244C-9B46-7FF9C4FD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352" y="404664"/>
            <a:ext cx="5122863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11.1.1  </a:t>
            </a:r>
            <a:r>
              <a:rPr lang="zh-CN" altLang="en-US" sz="4000" dirty="0"/>
              <a:t>程序解析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6708818-2D7F-954F-A014-46A9022B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255" y="1389780"/>
            <a:ext cx="4488535" cy="528738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11-1】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已知奥运五环的</a:t>
            </a:r>
            <a:r>
              <a:rPr lang="en-US" altLang="zh-CN" sz="2800" b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800" b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种颜色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的英文单词按一定顺序排列，</a:t>
            </a:r>
            <a:r>
              <a:rPr lang="zh-CN" altLang="en-US" sz="2800" b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任意一个颜色的英文单词，从已有颜色中</a:t>
            </a:r>
            <a:r>
              <a:rPr lang="zh-CN" altLang="en-US" sz="2800" b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查找并输出该颜色的位置值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，若没有找到，则</a:t>
            </a:r>
            <a:r>
              <a:rPr lang="zh-CN" altLang="en-US" sz="2800" b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输出“</a:t>
            </a:r>
            <a:r>
              <a:rPr lang="en-US" altLang="zh-CN" sz="2800" b="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 Found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62EC5-E4D5-5B46-8EB4-A454C8454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563" y="4293096"/>
            <a:ext cx="2869164" cy="2384064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运行结果</a:t>
            </a:r>
            <a:r>
              <a:rPr lang="en-US" altLang="zh-CN" sz="2000" b="1" dirty="0"/>
              <a:t>1</a:t>
            </a:r>
          </a:p>
          <a:p>
            <a:pPr eaLnBrk="1" hangingPunct="1"/>
            <a:r>
              <a:rPr lang="en-US" altLang="zh-CN" sz="2000" b="1" dirty="0"/>
              <a:t>Input a </a:t>
            </a:r>
            <a:r>
              <a:rPr lang="en-US" altLang="zh-CN" sz="2000" b="1" dirty="0" err="1"/>
              <a:t>color:</a:t>
            </a:r>
            <a:r>
              <a:rPr lang="en-US" altLang="zh-CN" sz="2000" b="1" u="sng" dirty="0" err="1"/>
              <a:t>yellow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position:3</a:t>
            </a:r>
          </a:p>
          <a:p>
            <a:pPr eaLnBrk="1" hangingPunct="1"/>
            <a:endParaRPr lang="en-US" altLang="zh-CN" sz="2000" b="1" dirty="0"/>
          </a:p>
          <a:p>
            <a:pPr eaLnBrk="1" hangingPunct="1"/>
            <a:r>
              <a:rPr lang="zh-CN" altLang="en-US" sz="2000" b="1" dirty="0"/>
              <a:t>运行结果</a:t>
            </a:r>
            <a:r>
              <a:rPr lang="en-US" altLang="zh-CN" sz="2000" b="1" dirty="0"/>
              <a:t>2</a:t>
            </a:r>
          </a:p>
          <a:p>
            <a:pPr eaLnBrk="1" hangingPunct="1"/>
            <a:r>
              <a:rPr lang="en-US" altLang="zh-CN" sz="2000" b="1" dirty="0"/>
              <a:t>Input a </a:t>
            </a:r>
            <a:r>
              <a:rPr lang="en-US" altLang="zh-CN" sz="2000" b="1" dirty="0" err="1"/>
              <a:t>color:</a:t>
            </a:r>
            <a:r>
              <a:rPr lang="en-US" altLang="zh-CN" sz="2000" b="1" u="sng" dirty="0" err="1"/>
              <a:t>purple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Not Found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92E2CB0-364E-D24A-AB2C-798D45486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399" y="1654700"/>
            <a:ext cx="16049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指针数组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A6BBCD2-4B88-384F-869C-82B541DE53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9268" y="1916832"/>
            <a:ext cx="1244923" cy="26699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051EFB-C7DA-5347-8B6E-DD8EE7152080}"/>
              </a:ext>
            </a:extLst>
          </p:cNvPr>
          <p:cNvSpPr/>
          <p:nvPr/>
        </p:nvSpPr>
        <p:spPr>
          <a:xfrm>
            <a:off x="8976320" y="3789040"/>
            <a:ext cx="253146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kern="0" dirty="0"/>
              <a:t> /* </a:t>
            </a:r>
            <a:r>
              <a:rPr lang="zh-CN" altLang="en-US" b="1" kern="0" dirty="0"/>
              <a:t>比较颜色是否相同 *</a:t>
            </a:r>
            <a:r>
              <a:rPr lang="en-US" altLang="zh-CN" b="1" kern="0" dirty="0"/>
              <a:t>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4FA9083-F6E2-264B-91FD-CADF80029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476672"/>
            <a:ext cx="6491288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11.1.2  </a:t>
            </a:r>
            <a:r>
              <a:rPr lang="zh-CN" altLang="en-US" sz="4000" dirty="0"/>
              <a:t>指针数组的概念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5E88D619-AF10-A744-AF98-E9634404E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269113"/>
            <a:ext cx="11217141" cy="2951906"/>
          </a:xfrm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语言中的数组可以是任何类型，如果数组的各个元素都是指针类型，用于存放内存地址，那么这个数组就是</a:t>
            </a:r>
            <a:r>
              <a:rPr lang="zh-CN" altLang="en-US" dirty="0">
                <a:solidFill>
                  <a:schemeClr val="bg2"/>
                </a:solidFill>
              </a:rPr>
              <a:t>指针数组</a:t>
            </a:r>
            <a:r>
              <a:rPr lang="zh-CN" altLang="en-US" dirty="0"/>
              <a:t>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一维指针数组定义的一般格式为：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类型名  *数组名</a:t>
            </a:r>
            <a:r>
              <a:rPr lang="en-US" altLang="zh-CN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数组长度</a:t>
            </a:r>
            <a:r>
              <a:rPr lang="en-US" altLang="zh-CN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dirty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B26A95-C65E-7241-A10A-6A627961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713" y="4653136"/>
            <a:ext cx="5221843" cy="161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kern="0" dirty="0"/>
              <a:t>char *color[5];</a:t>
            </a:r>
          </a:p>
          <a:p>
            <a:pPr lvl="1" eaLnBrk="1" hangingPunct="1"/>
            <a:r>
              <a:rPr lang="en-US" altLang="zh-CN" sz="2400" kern="0" dirty="0"/>
              <a:t>color</a:t>
            </a:r>
            <a:r>
              <a:rPr lang="zh-CN" altLang="zh-CN" sz="2400" kern="0" dirty="0"/>
              <a:t>是一个数组，它有</a:t>
            </a:r>
            <a:r>
              <a:rPr lang="zh-CN" altLang="en-US" sz="2400" kern="0" dirty="0"/>
              <a:t>5</a:t>
            </a:r>
            <a:r>
              <a:rPr lang="zh-CN" altLang="zh-CN" sz="2400" kern="0" dirty="0"/>
              <a:t>个元素</a:t>
            </a:r>
          </a:p>
          <a:p>
            <a:pPr lvl="1" eaLnBrk="1" hangingPunct="1"/>
            <a:r>
              <a:rPr lang="zh-CN" altLang="zh-CN" sz="2400" kern="0" dirty="0"/>
              <a:t>每个元素的类型都是</a:t>
            </a:r>
            <a:r>
              <a:rPr lang="zh-CN" altLang="en-US" sz="2400" kern="0" dirty="0"/>
              <a:t>字符</a:t>
            </a:r>
            <a:r>
              <a:rPr lang="zh-CN" altLang="zh-CN" sz="2400" kern="0" dirty="0"/>
              <a:t>指针</a:t>
            </a:r>
            <a:endParaRPr lang="en-US" altLang="en-US" sz="2400" kern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B9FC1C-50A4-9C4A-8F45-B6CBE7223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4768774"/>
            <a:ext cx="5221843" cy="16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kern="0" dirty="0"/>
              <a:t>int a[10];</a:t>
            </a:r>
          </a:p>
          <a:p>
            <a:pPr lvl="1" eaLnBrk="1" hangingPunct="1"/>
            <a:r>
              <a:rPr lang="en-US" altLang="zh-CN" sz="2400" kern="0" dirty="0"/>
              <a:t>a</a:t>
            </a:r>
            <a:r>
              <a:rPr lang="zh-CN" altLang="zh-CN" sz="2400" kern="0" dirty="0"/>
              <a:t>是一个数组，它有10个元素</a:t>
            </a:r>
          </a:p>
          <a:p>
            <a:pPr lvl="1" eaLnBrk="1" hangingPunct="1"/>
            <a:r>
              <a:rPr lang="zh-CN" altLang="zh-CN" sz="2400" kern="0" dirty="0"/>
              <a:t>每个元素的类型都是整型</a:t>
            </a:r>
            <a:endParaRPr lang="en-US" altLang="en-US" sz="2400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56">
            <a:extLst>
              <a:ext uri="{FF2B5EF4-FFF2-40B4-BE49-F238E27FC236}">
                <a16:creationId xmlns:a16="http://schemas.microsoft.com/office/drawing/2014/main" id="{296C0463-8C8A-8744-AE54-EB85BAD57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384" y="422275"/>
            <a:ext cx="6491288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11.1.2  </a:t>
            </a:r>
            <a:r>
              <a:rPr lang="zh-CN" altLang="en-US" sz="4000"/>
              <a:t>指针数组的概念</a:t>
            </a:r>
          </a:p>
        </p:txBody>
      </p:sp>
      <p:sp>
        <p:nvSpPr>
          <p:cNvPr id="437505" name="Rectangle 257">
            <a:extLst>
              <a:ext uri="{FF2B5EF4-FFF2-40B4-BE49-F238E27FC236}">
                <a16:creationId xmlns:a16="http://schemas.microsoft.com/office/drawing/2014/main" id="{E2D04A3F-E117-644F-9B8B-A622FCA5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1100906"/>
            <a:ext cx="88201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/>
              <a:t>char </a:t>
            </a:r>
            <a:r>
              <a:rPr lang="en-US" altLang="zh-CN" sz="2400" b="1" dirty="0">
                <a:solidFill>
                  <a:srgbClr val="CC0066"/>
                </a:solidFill>
              </a:rPr>
              <a:t>*color[5]</a:t>
            </a:r>
            <a:r>
              <a:rPr lang="en-US" altLang="zh-CN" sz="2400" b="1" dirty="0"/>
              <a:t> = {"red", "blue", "yellow", "green", "black"</a:t>
            </a:r>
            <a:r>
              <a:rPr lang="en-US" altLang="zh-CN" sz="4000" b="1" dirty="0"/>
              <a:t> </a:t>
            </a:r>
            <a:r>
              <a:rPr lang="en-US" altLang="zh-CN" sz="2400" b="1" dirty="0"/>
              <a:t>};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CN" sz="2000" b="1" dirty="0"/>
              <a:t>color</a:t>
            </a:r>
            <a:r>
              <a:rPr lang="zh-CN" altLang="zh-CN" sz="2000" b="1" dirty="0"/>
              <a:t>是一个数组，它有</a:t>
            </a:r>
            <a:r>
              <a:rPr lang="zh-CN" altLang="en-US" sz="2000" b="1" dirty="0"/>
              <a:t>5</a:t>
            </a:r>
            <a:r>
              <a:rPr lang="zh-CN" altLang="zh-CN" sz="2000" b="1" dirty="0"/>
              <a:t>个元素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zh-CN" sz="2000" b="1" dirty="0"/>
              <a:t>每个元素的类型都是</a:t>
            </a:r>
            <a:r>
              <a:rPr lang="zh-CN" altLang="en-US" sz="2000" b="1" dirty="0"/>
              <a:t>字符</a:t>
            </a:r>
            <a:r>
              <a:rPr lang="zh-CN" altLang="zh-CN" sz="2000" b="1" dirty="0"/>
              <a:t>指针</a:t>
            </a:r>
            <a:endParaRPr lang="zh-CN" altLang="en-US" sz="2000" b="1" dirty="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000" b="1" dirty="0"/>
              <a:t>数组元素可以处理字符串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400" b="1" dirty="0"/>
              <a:t>对指针数组元素的操作</a:t>
            </a:r>
            <a:r>
              <a:rPr lang="en-US" altLang="zh-CN" sz="2400" b="1" dirty="0"/>
              <a:t>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CN" sz="2000" b="1" dirty="0" err="1"/>
              <a:t>printf</a:t>
            </a:r>
            <a:r>
              <a:rPr lang="en-US" altLang="zh-CN" sz="2000" b="1" dirty="0"/>
              <a:t>("%s %x\n", </a:t>
            </a:r>
            <a:r>
              <a:rPr lang="en-US" altLang="zh-CN" sz="2000" b="1" dirty="0">
                <a:solidFill>
                  <a:srgbClr val="CC0066"/>
                </a:solidFill>
              </a:rPr>
              <a:t>color[</a:t>
            </a:r>
            <a:r>
              <a:rPr lang="en-US" altLang="zh-CN" sz="2000" b="1" dirty="0" err="1">
                <a:solidFill>
                  <a:srgbClr val="CC0066"/>
                </a:solidFill>
              </a:rPr>
              <a:t>i</a:t>
            </a:r>
            <a:r>
              <a:rPr lang="en-US" altLang="zh-CN" sz="2000" b="1" dirty="0">
                <a:solidFill>
                  <a:srgbClr val="CC0066"/>
                </a:solidFill>
              </a:rPr>
              <a:t>]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solidFill>
                  <a:srgbClr val="CC0066"/>
                </a:solidFill>
              </a:rPr>
              <a:t>color[</a:t>
            </a:r>
            <a:r>
              <a:rPr lang="en-US" altLang="zh-CN" sz="2000" b="1" dirty="0" err="1">
                <a:solidFill>
                  <a:srgbClr val="CC0066"/>
                </a:solidFill>
              </a:rPr>
              <a:t>i</a:t>
            </a:r>
            <a:r>
              <a:rPr lang="en-US" altLang="zh-CN" sz="2000" b="1" dirty="0">
                <a:solidFill>
                  <a:srgbClr val="CC0066"/>
                </a:solidFill>
              </a:rPr>
              <a:t>]</a:t>
            </a:r>
            <a:r>
              <a:rPr lang="en-US" altLang="zh-CN" sz="2000" b="1" dirty="0"/>
              <a:t>);</a:t>
            </a:r>
            <a:endParaRPr lang="en-US" altLang="en-US" sz="2000" b="1" dirty="0"/>
          </a:p>
        </p:txBody>
      </p:sp>
      <p:sp>
        <p:nvSpPr>
          <p:cNvPr id="5125" name="Rectangle 261">
            <a:extLst>
              <a:ext uri="{FF2B5EF4-FFF2-40B4-BE49-F238E27FC236}">
                <a16:creationId xmlns:a16="http://schemas.microsoft.com/office/drawing/2014/main" id="{FA6F2B61-C90C-D346-9058-0395232A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24876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260">
            <a:extLst>
              <a:ext uri="{FF2B5EF4-FFF2-40B4-BE49-F238E27FC236}">
                <a16:creationId xmlns:a16="http://schemas.microsoft.com/office/drawing/2014/main" id="{39069458-1CAC-D749-B67F-50C7FAEEF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22675"/>
              </p:ext>
            </p:extLst>
          </p:nvPr>
        </p:nvGraphicFramePr>
        <p:xfrm>
          <a:off x="3359696" y="3724126"/>
          <a:ext cx="4968552" cy="292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2" name="SmartDraw" r:id="rId3" imgW="15125700" imgH="8610600" progId="SmartDraw.2">
                  <p:embed/>
                </p:oleObj>
              </mc:Choice>
              <mc:Fallback>
                <p:oleObj name="SmartDraw" r:id="rId3" imgW="15125700" imgH="8610600" progId="SmartDraw.2">
                  <p:embed/>
                  <p:pic>
                    <p:nvPicPr>
                      <p:cNvPr id="0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3724126"/>
                        <a:ext cx="4968552" cy="292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510" name="Rectangle 262">
            <a:extLst>
              <a:ext uri="{FF2B5EF4-FFF2-40B4-BE49-F238E27FC236}">
                <a16:creationId xmlns:a16="http://schemas.microsoft.com/office/drawing/2014/main" id="{710BAA8B-CF4D-F642-8A47-BF525A1F0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52" y="2046287"/>
            <a:ext cx="3563938" cy="138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21600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zh-CN" sz="2800" b="1">
                <a:solidFill>
                  <a:srgbClr val="0000CC"/>
                </a:solidFill>
                <a:latin typeface="宋体" panose="02010600030101010101" pitchFamily="2" charset="-122"/>
              </a:rPr>
              <a:t>对指针数组元素的操作和对同类型指针变量的操作相同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endParaRPr lang="en-US" altLang="zh-CN" sz="280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7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5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4349E11B-C8DE-B24D-9741-5B8A6F37B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194551"/>
            <a:ext cx="8893175" cy="511175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继续执行：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char *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tmp</a:t>
            </a:r>
            <a:r>
              <a:rPr lang="en-US" altLang="zh-CN" dirty="0"/>
              <a:t> = color[0];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color[0] = color[4];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color[4] = </a:t>
            </a:r>
            <a:r>
              <a:rPr lang="en-US" altLang="zh-CN" dirty="0" err="1"/>
              <a:t>tmp</a:t>
            </a:r>
            <a:r>
              <a:rPr lang="en-US" altLang="zh-CN" dirty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6148" name="Rectangle 11">
            <a:extLst>
              <a:ext uri="{FF2B5EF4-FFF2-40B4-BE49-F238E27FC236}">
                <a16:creationId xmlns:a16="http://schemas.microsoft.com/office/drawing/2014/main" id="{9A091551-A818-0649-B0EB-D9EFA42BF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300788"/>
            <a:ext cx="6491288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11.1.2  </a:t>
            </a:r>
            <a:r>
              <a:rPr lang="zh-CN" altLang="en-US" sz="4000" dirty="0"/>
              <a:t>指针数组的概念</a:t>
            </a:r>
          </a:p>
        </p:txBody>
      </p:sp>
      <p:sp>
        <p:nvSpPr>
          <p:cNvPr id="6149" name="Rectangle 13">
            <a:extLst>
              <a:ext uri="{FF2B5EF4-FFF2-40B4-BE49-F238E27FC236}">
                <a16:creationId xmlns:a16="http://schemas.microsoft.com/office/drawing/2014/main" id="{7B7C507E-6729-FB40-944A-9DF646AE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24876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9F924D60-A302-284C-9DB4-23C8A8B1F549}"/>
              </a:ext>
            </a:extLst>
          </p:cNvPr>
          <p:cNvGrpSpPr>
            <a:grpSpLocks/>
          </p:cNvGrpSpPr>
          <p:nvPr/>
        </p:nvGrpSpPr>
        <p:grpSpPr bwMode="auto">
          <a:xfrm>
            <a:off x="6024564" y="1557339"/>
            <a:ext cx="4321175" cy="2814637"/>
            <a:chOff x="2835" y="981"/>
            <a:chExt cx="2722" cy="1773"/>
          </a:xfrm>
        </p:grpSpPr>
        <p:graphicFrame>
          <p:nvGraphicFramePr>
            <p:cNvPr id="6146" name="Object 12">
              <a:extLst>
                <a:ext uri="{FF2B5EF4-FFF2-40B4-BE49-F238E27FC236}">
                  <a16:creationId xmlns:a16="http://schemas.microsoft.com/office/drawing/2014/main" id="{26209ECB-0F1B-D74E-AEA1-7F0090022D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981"/>
            <a:ext cx="2722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" name="SmartDraw" r:id="rId3" imgW="15125700" imgH="8610600" progId="SmartDraw.2">
                    <p:embed/>
                  </p:oleObj>
                </mc:Choice>
                <mc:Fallback>
                  <p:oleObj name="SmartDraw" r:id="rId3" imgW="15125700" imgH="8610600" progId="SmartDraw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981"/>
                          <a:ext cx="2722" cy="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Rectangle 14">
              <a:extLst>
                <a:ext uri="{FF2B5EF4-FFF2-40B4-BE49-F238E27FC236}">
                  <a16:creationId xmlns:a16="http://schemas.microsoft.com/office/drawing/2014/main" id="{A63F6056-7E77-0749-8A91-FF64A69C5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523"/>
              <a:ext cx="2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</a:t>
              </a:r>
              <a:r>
                <a:rPr lang="en-US" altLang="zh-CN" b="1"/>
                <a:t>color[0]</a:t>
              </a:r>
              <a:r>
                <a:rPr lang="zh-CN" altLang="en-US" b="1"/>
                <a:t>与</a:t>
              </a:r>
              <a:r>
                <a:rPr lang="en-US" altLang="zh-CN" b="1"/>
                <a:t>color[4]</a:t>
              </a:r>
              <a:r>
                <a:rPr lang="zh-CN" altLang="en-US" b="1"/>
                <a:t>交换后的情况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393231" name="Rectangle 15">
            <a:extLst>
              <a:ext uri="{FF2B5EF4-FFF2-40B4-BE49-F238E27FC236}">
                <a16:creationId xmlns:a16="http://schemas.microsoft.com/office/drawing/2014/main" id="{F358D021-674C-5846-B39F-847CA631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529" y="4597159"/>
            <a:ext cx="7632700" cy="1927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宋体" panose="02010600030101010101" pitchFamily="2" charset="-122"/>
              </a:rPr>
              <a:t>指针数组操作时：</a:t>
            </a:r>
          </a:p>
          <a:p>
            <a:pPr>
              <a:buFontTx/>
              <a:buChar char="•"/>
            </a:pP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可以直接对数组元素进行赋值（地址值）和引用</a:t>
            </a:r>
          </a:p>
          <a:p>
            <a:r>
              <a:rPr lang="en-US" altLang="zh-CN" sz="2400" b="1"/>
              <a:t>   tmp=color[0];</a:t>
            </a:r>
          </a:p>
          <a:p>
            <a:pPr>
              <a:buFontTx/>
              <a:buChar char="•"/>
            </a:pP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也可以间接访问和操作数组元素所指向的单元内容</a:t>
            </a:r>
          </a:p>
          <a:p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/>
              <a:t>strcpy(color[0], “purple");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1CB5C80-DE08-B64A-898D-02107F194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457201"/>
            <a:ext cx="8281144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11.1.3  </a:t>
            </a:r>
            <a:r>
              <a:rPr lang="zh-CN" altLang="en-US" sz="4000" dirty="0"/>
              <a:t>指向指针的指针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B511CD97-0174-4045-8BE6-D5D628F5C7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628775"/>
            <a:ext cx="9792445" cy="4464050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语言中，指向指针的指针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CC"/>
                </a:solidFill>
              </a:rPr>
              <a:t>二级指针</a:t>
            </a:r>
            <a:r>
              <a:rPr lang="en-US" altLang="zh-CN" dirty="0"/>
              <a:t>)</a:t>
            </a:r>
            <a:r>
              <a:rPr lang="zh-CN" altLang="en-US" dirty="0"/>
              <a:t>一般定义为：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altLang="en-US" dirty="0">
                <a:solidFill>
                  <a:srgbClr val="CC0066"/>
                </a:solidFill>
              </a:rPr>
              <a:t>类型名  **变量名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</a:t>
            </a:r>
            <a:r>
              <a:rPr lang="en-US" altLang="zh-CN" sz="2800" dirty="0"/>
              <a:t>int a = 10;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dirty="0"/>
              <a:t>int *p = &amp;a;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  int **pp = &amp;p; </a:t>
            </a: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499ECD06-2123-634F-9736-A5DD82281111}"/>
              </a:ext>
            </a:extLst>
          </p:cNvPr>
          <p:cNvGrpSpPr>
            <a:grpSpLocks/>
          </p:cNvGrpSpPr>
          <p:nvPr/>
        </p:nvGrpSpPr>
        <p:grpSpPr bwMode="auto">
          <a:xfrm>
            <a:off x="4439816" y="4077072"/>
            <a:ext cx="5961062" cy="1584325"/>
            <a:chOff x="1746" y="2659"/>
            <a:chExt cx="3755" cy="998"/>
          </a:xfrm>
        </p:grpSpPr>
        <p:grpSp>
          <p:nvGrpSpPr>
            <p:cNvPr id="77830" name="Group 8">
              <a:extLst>
                <a:ext uri="{FF2B5EF4-FFF2-40B4-BE49-F238E27FC236}">
                  <a16:creationId xmlns:a16="http://schemas.microsoft.com/office/drawing/2014/main" id="{A74FDADF-7E58-244C-B715-92652159B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659"/>
              <a:ext cx="3755" cy="986"/>
              <a:chOff x="912" y="2804"/>
              <a:chExt cx="3800" cy="1032"/>
            </a:xfrm>
          </p:grpSpPr>
          <p:sp>
            <p:nvSpPr>
              <p:cNvPr id="77832" name="Rectangle 9">
                <a:extLst>
                  <a:ext uri="{FF2B5EF4-FFF2-40B4-BE49-F238E27FC236}">
                    <a16:creationId xmlns:a16="http://schemas.microsoft.com/office/drawing/2014/main" id="{6BA638AB-E5DD-CD4D-B9F9-A00EE870A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16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&amp;</a:t>
                </a:r>
                <a:r>
                  <a:rPr lang="en-US" altLang="zh-CN" sz="2800"/>
                  <a:t>a</a:t>
                </a:r>
                <a:endParaRPr kumimoji="1" lang="en-US" altLang="zh-CN" sz="2800" b="1"/>
              </a:p>
            </p:txBody>
          </p:sp>
          <p:sp>
            <p:nvSpPr>
              <p:cNvPr id="77833" name="Rectangle 10">
                <a:extLst>
                  <a:ext uri="{FF2B5EF4-FFF2-40B4-BE49-F238E27FC236}">
                    <a16:creationId xmlns:a16="http://schemas.microsoft.com/office/drawing/2014/main" id="{1B4BC2EC-450B-8E42-B212-1EAA08011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2804"/>
                <a:ext cx="24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p</a:t>
                </a:r>
                <a:endParaRPr lang="en-US" altLang="zh-CN" sz="2800" b="1"/>
              </a:p>
            </p:txBody>
          </p:sp>
          <p:sp>
            <p:nvSpPr>
              <p:cNvPr id="77834" name="Rectangle 11">
                <a:extLst>
                  <a:ext uri="{FF2B5EF4-FFF2-40B4-BE49-F238E27FC236}">
                    <a16:creationId xmlns:a16="http://schemas.microsoft.com/office/drawing/2014/main" id="{D3F909E5-4C44-4A47-947E-79A35C215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2822"/>
                <a:ext cx="244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a</a:t>
                </a:r>
                <a:endParaRPr lang="en-US" altLang="zh-CN" sz="2800" b="1"/>
              </a:p>
            </p:txBody>
          </p:sp>
          <p:sp>
            <p:nvSpPr>
              <p:cNvPr id="77835" name="Rectangle 12">
                <a:extLst>
                  <a:ext uri="{FF2B5EF4-FFF2-40B4-BE49-F238E27FC236}">
                    <a16:creationId xmlns:a16="http://schemas.microsoft.com/office/drawing/2014/main" id="{EB57316C-7B8F-DF4F-B699-1734FCEF6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10</a:t>
                </a:r>
                <a:endParaRPr lang="zh-CN" altLang="en-US" sz="3200" b="1"/>
              </a:p>
            </p:txBody>
          </p:sp>
          <p:sp>
            <p:nvSpPr>
              <p:cNvPr id="77836" name="Line 13">
                <a:extLst>
                  <a:ext uri="{FF2B5EF4-FFF2-40B4-BE49-F238E27FC236}">
                    <a16:creationId xmlns:a16="http://schemas.microsoft.com/office/drawing/2014/main" id="{52C37661-B1E8-364F-8A07-DB84F0FB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7837" name="Rectangle 14">
                <a:extLst>
                  <a:ext uri="{FF2B5EF4-FFF2-40B4-BE49-F238E27FC236}">
                    <a16:creationId xmlns:a16="http://schemas.microsoft.com/office/drawing/2014/main" id="{0134CDBE-71A2-7D4F-9AC7-AE9E3F0BF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&amp;</a:t>
                </a:r>
                <a:r>
                  <a:rPr lang="en-US" altLang="zh-CN" sz="2800"/>
                  <a:t>p</a:t>
                </a:r>
                <a:endParaRPr kumimoji="1" lang="en-US" altLang="zh-CN" sz="2800"/>
              </a:p>
            </p:txBody>
          </p:sp>
          <p:sp>
            <p:nvSpPr>
              <p:cNvPr id="77838" name="Rectangle 15">
                <a:extLst>
                  <a:ext uri="{FF2B5EF4-FFF2-40B4-BE49-F238E27FC236}">
                    <a16:creationId xmlns:a16="http://schemas.microsoft.com/office/drawing/2014/main" id="{FB50833A-4F05-A946-8FC3-51BC891C6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2804"/>
                <a:ext cx="37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pp</a:t>
                </a:r>
                <a:endParaRPr lang="en-US" altLang="zh-CN" sz="2800" b="1"/>
              </a:p>
            </p:txBody>
          </p:sp>
          <p:sp>
            <p:nvSpPr>
              <p:cNvPr id="77839" name="Line 16">
                <a:extLst>
                  <a:ext uri="{FF2B5EF4-FFF2-40B4-BE49-F238E27FC236}">
                    <a16:creationId xmlns:a16="http://schemas.microsoft.com/office/drawing/2014/main" id="{E2812484-0F57-1245-9459-50AC9CC1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331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7840" name="Rectangle 17">
                <a:extLst>
                  <a:ext uri="{FF2B5EF4-FFF2-40B4-BE49-F238E27FC236}">
                    <a16:creationId xmlns:a16="http://schemas.microsoft.com/office/drawing/2014/main" id="{D9798274-3EA0-944C-A5A0-FD17294E4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110"/>
                <a:ext cx="332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*</a:t>
                </a:r>
                <a:r>
                  <a:rPr lang="en-US" altLang="zh-CN" sz="2800"/>
                  <a:t>p</a:t>
                </a:r>
                <a:endParaRPr lang="en-US" altLang="zh-CN" sz="2800" b="1"/>
              </a:p>
            </p:txBody>
          </p:sp>
          <p:sp>
            <p:nvSpPr>
              <p:cNvPr id="77841" name="Rectangle 18">
                <a:extLst>
                  <a:ext uri="{FF2B5EF4-FFF2-40B4-BE49-F238E27FC236}">
                    <a16:creationId xmlns:a16="http://schemas.microsoft.com/office/drawing/2014/main" id="{A794184F-8D5B-FA46-9F1E-F44657BCF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494"/>
                <a:ext cx="459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*</a:t>
                </a:r>
                <a:r>
                  <a:rPr lang="en-US" altLang="zh-CN" sz="2800"/>
                  <a:t>pp</a:t>
                </a:r>
                <a:endParaRPr lang="en-US" altLang="zh-CN" sz="2800" b="1"/>
              </a:p>
            </p:txBody>
          </p:sp>
        </p:grpSp>
        <p:sp>
          <p:nvSpPr>
            <p:cNvPr id="77831" name="Text Box 19">
              <a:extLst>
                <a:ext uri="{FF2B5EF4-FFF2-40B4-BE49-F238E27FC236}">
                  <a16:creationId xmlns:a16="http://schemas.microsoft.com/office/drawing/2014/main" id="{8DE1BF82-F24B-1846-B24B-976C91CAA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3330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**</a:t>
              </a:r>
              <a:r>
                <a:rPr lang="en-US" altLang="zh-CN" sz="2800"/>
                <a:t>pp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7681F57B-2EF8-084A-AF38-4AE2BBA4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专题二、指针进阶与链表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5DCE5511-5080-AE4E-A86F-CA23EDED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989138"/>
            <a:ext cx="9694217" cy="3886200"/>
          </a:xfrm>
        </p:spPr>
        <p:txBody>
          <a:bodyPr/>
          <a:lstStyle/>
          <a:p>
            <a:r>
              <a:rPr lang="zh-CN" altLang="en-US" dirty="0"/>
              <a:t>一元多项式问题</a:t>
            </a:r>
            <a:endParaRPr lang="en-US" altLang="zh-CN" dirty="0"/>
          </a:p>
          <a:p>
            <a:r>
              <a:rPr lang="zh-CN" altLang="en-US" dirty="0"/>
              <a:t>指针进阶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单向链表的常用操作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【 11.3 】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链表应用案例：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线性表的链式存储实现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4EA8AD0C-00FE-9549-A6DA-E36BF982AC77}"/>
              </a:ext>
            </a:extLst>
          </p:cNvPr>
          <p:cNvGrpSpPr>
            <a:grpSpLocks/>
          </p:cNvGrpSpPr>
          <p:nvPr/>
        </p:nvGrpSpPr>
        <p:grpSpPr bwMode="auto">
          <a:xfrm>
            <a:off x="479376" y="1930896"/>
            <a:ext cx="6694487" cy="2362200"/>
            <a:chOff x="295" y="1200"/>
            <a:chExt cx="4217" cy="1488"/>
          </a:xfrm>
        </p:grpSpPr>
        <p:sp>
          <p:nvSpPr>
            <p:cNvPr id="78914" name="Rectangle 43">
              <a:extLst>
                <a:ext uri="{FF2B5EF4-FFF2-40B4-BE49-F238E27FC236}">
                  <a16:creationId xmlns:a16="http://schemas.microsoft.com/office/drawing/2014/main" id="{0DDD0C9F-D145-A548-8A38-2D926C8B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156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&amp;</a:t>
              </a:r>
              <a:r>
                <a:rPr lang="en-US" altLang="zh-CN" sz="2800"/>
                <a:t>a</a:t>
              </a:r>
              <a:endParaRPr kumimoji="1" lang="en-US" altLang="zh-CN" sz="2800" b="1"/>
            </a:p>
          </p:txBody>
        </p:sp>
        <p:sp>
          <p:nvSpPr>
            <p:cNvPr id="78915" name="Rectangle 44">
              <a:extLst>
                <a:ext uri="{FF2B5EF4-FFF2-40B4-BE49-F238E27FC236}">
                  <a16:creationId xmlns:a16="http://schemas.microsoft.com/office/drawing/2014/main" id="{30FB9AE4-A541-5E4C-A710-0A58742AC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120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pa</a:t>
              </a:r>
              <a:endParaRPr lang="en-US" altLang="zh-CN" sz="2800" b="1"/>
            </a:p>
          </p:txBody>
        </p:sp>
        <p:sp>
          <p:nvSpPr>
            <p:cNvPr id="78916" name="Rectangle 45">
              <a:extLst>
                <a:ext uri="{FF2B5EF4-FFF2-40B4-BE49-F238E27FC236}">
                  <a16:creationId xmlns:a16="http://schemas.microsoft.com/office/drawing/2014/main" id="{DCA0394B-40F1-7848-8DDD-BD8A5E21E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121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</a:t>
              </a:r>
              <a:endParaRPr lang="en-US" altLang="zh-CN" sz="2800" b="1"/>
            </a:p>
          </p:txBody>
        </p:sp>
        <p:sp>
          <p:nvSpPr>
            <p:cNvPr id="78917" name="Rectangle 46">
              <a:extLst>
                <a:ext uri="{FF2B5EF4-FFF2-40B4-BE49-F238E27FC236}">
                  <a16:creationId xmlns:a16="http://schemas.microsoft.com/office/drawing/2014/main" id="{5FC76C59-593A-2A40-B577-E91B978E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56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10</a:t>
              </a:r>
              <a:endParaRPr lang="zh-CN" altLang="en-US" sz="3200" b="1"/>
            </a:p>
          </p:txBody>
        </p:sp>
        <p:sp>
          <p:nvSpPr>
            <p:cNvPr id="78918" name="Line 47">
              <a:extLst>
                <a:ext uri="{FF2B5EF4-FFF2-40B4-BE49-F238E27FC236}">
                  <a16:creationId xmlns:a16="http://schemas.microsoft.com/office/drawing/2014/main" id="{5764443E-EFAE-7E4E-887C-928A7C67D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" y="170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919" name="Rectangle 48">
              <a:extLst>
                <a:ext uri="{FF2B5EF4-FFF2-40B4-BE49-F238E27FC236}">
                  <a16:creationId xmlns:a16="http://schemas.microsoft.com/office/drawing/2014/main" id="{D197AD3F-3F49-104F-B855-B209B530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56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&amp;</a:t>
              </a:r>
              <a:r>
                <a:rPr lang="en-US" altLang="zh-CN" sz="2800"/>
                <a:t>pa</a:t>
              </a:r>
              <a:endParaRPr kumimoji="1" lang="en-US" altLang="zh-CN" sz="2800"/>
            </a:p>
          </p:txBody>
        </p:sp>
        <p:sp>
          <p:nvSpPr>
            <p:cNvPr id="78920" name="Rectangle 49">
              <a:extLst>
                <a:ext uri="{FF2B5EF4-FFF2-40B4-BE49-F238E27FC236}">
                  <a16:creationId xmlns:a16="http://schemas.microsoft.com/office/drawing/2014/main" id="{8CA9DA16-777A-7A44-BA1C-2E0240BA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ppa</a:t>
              </a:r>
              <a:endParaRPr lang="en-US" altLang="zh-CN" sz="2800" b="1"/>
            </a:p>
          </p:txBody>
        </p:sp>
        <p:sp>
          <p:nvSpPr>
            <p:cNvPr id="78921" name="Line 50">
              <a:extLst>
                <a:ext uri="{FF2B5EF4-FFF2-40B4-BE49-F238E27FC236}">
                  <a16:creationId xmlns:a16="http://schemas.microsoft.com/office/drawing/2014/main" id="{56DDE7FE-ABA0-7F4F-BADC-D1D33001B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9" y="170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922" name="Rectangle 51">
              <a:extLst>
                <a:ext uri="{FF2B5EF4-FFF2-40B4-BE49-F238E27FC236}">
                  <a16:creationId xmlns:a16="http://schemas.microsoft.com/office/drawing/2014/main" id="{0D052912-8D87-8044-A4EB-5AB4AE372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1372"/>
              <a:ext cx="66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**ppa</a:t>
              </a:r>
            </a:p>
            <a:p>
              <a:pPr eaLnBrk="1" hangingPunct="1"/>
              <a:r>
                <a:rPr lang="zh-CN" altLang="en-US" sz="2800"/>
                <a:t>*</a:t>
              </a:r>
              <a:r>
                <a:rPr lang="en-US" altLang="zh-CN" sz="2800"/>
                <a:t>pa</a:t>
              </a:r>
              <a:endParaRPr lang="en-US" altLang="zh-CN" sz="2800" b="1"/>
            </a:p>
          </p:txBody>
        </p:sp>
        <p:sp>
          <p:nvSpPr>
            <p:cNvPr id="78923" name="Rectangle 52">
              <a:extLst>
                <a:ext uri="{FF2B5EF4-FFF2-40B4-BE49-F238E27FC236}">
                  <a16:creationId xmlns:a16="http://schemas.microsoft.com/office/drawing/2014/main" id="{921614E6-1158-E645-A868-141515FD2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228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&amp;</a:t>
              </a:r>
              <a:r>
                <a:rPr lang="en-US" altLang="zh-CN" sz="2800"/>
                <a:t>b</a:t>
              </a:r>
              <a:endParaRPr kumimoji="1" lang="en-US" altLang="zh-CN" sz="2800" b="1"/>
            </a:p>
          </p:txBody>
        </p:sp>
        <p:sp>
          <p:nvSpPr>
            <p:cNvPr id="78924" name="Rectangle 53">
              <a:extLst>
                <a:ext uri="{FF2B5EF4-FFF2-40B4-BE49-F238E27FC236}">
                  <a16:creationId xmlns:a16="http://schemas.microsoft.com/office/drawing/2014/main" id="{3CA8278F-25CC-EF40-A7A8-0F58CEA4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192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pb</a:t>
              </a:r>
              <a:endParaRPr lang="en-US" altLang="zh-CN" sz="2800" b="1"/>
            </a:p>
          </p:txBody>
        </p:sp>
        <p:sp>
          <p:nvSpPr>
            <p:cNvPr id="78925" name="Rectangle 54">
              <a:extLst>
                <a:ext uri="{FF2B5EF4-FFF2-40B4-BE49-F238E27FC236}">
                  <a16:creationId xmlns:a16="http://schemas.microsoft.com/office/drawing/2014/main" id="{E7D35C44-57E0-8E4D-B58D-A3F88800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193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b</a:t>
              </a:r>
              <a:endParaRPr lang="en-US" altLang="zh-CN" sz="2800" b="1"/>
            </a:p>
          </p:txBody>
        </p:sp>
        <p:sp>
          <p:nvSpPr>
            <p:cNvPr id="78926" name="Rectangle 55">
              <a:extLst>
                <a:ext uri="{FF2B5EF4-FFF2-40B4-BE49-F238E27FC236}">
                  <a16:creationId xmlns:a16="http://schemas.microsoft.com/office/drawing/2014/main" id="{D54FDD48-729F-EB43-AADB-37350D0D6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228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20</a:t>
              </a:r>
              <a:endParaRPr lang="zh-CN" altLang="en-US" sz="3200" b="1"/>
            </a:p>
          </p:txBody>
        </p:sp>
        <p:sp>
          <p:nvSpPr>
            <p:cNvPr id="78927" name="Line 56">
              <a:extLst>
                <a:ext uri="{FF2B5EF4-FFF2-40B4-BE49-F238E27FC236}">
                  <a16:creationId xmlns:a16="http://schemas.microsoft.com/office/drawing/2014/main" id="{B87888C2-8CCC-EB47-BF64-7D68529B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" y="24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928" name="Rectangle 57">
              <a:extLst>
                <a:ext uri="{FF2B5EF4-FFF2-40B4-BE49-F238E27FC236}">
                  <a16:creationId xmlns:a16="http://schemas.microsoft.com/office/drawing/2014/main" id="{26723BA5-10B5-9D4E-B0EE-C3CD5999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8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&amp;</a:t>
              </a:r>
              <a:r>
                <a:rPr lang="en-US" altLang="zh-CN" sz="2800"/>
                <a:t>pb</a:t>
              </a:r>
              <a:endParaRPr kumimoji="1" lang="en-US" altLang="zh-CN" sz="2800"/>
            </a:p>
          </p:txBody>
        </p:sp>
        <p:sp>
          <p:nvSpPr>
            <p:cNvPr id="78929" name="Rectangle 58">
              <a:extLst>
                <a:ext uri="{FF2B5EF4-FFF2-40B4-BE49-F238E27FC236}">
                  <a16:creationId xmlns:a16="http://schemas.microsoft.com/office/drawing/2014/main" id="{C71F88FF-B25D-9140-8D8E-C7F51900E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0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ppb</a:t>
              </a:r>
              <a:endParaRPr lang="en-US" altLang="zh-CN" sz="2800" b="1"/>
            </a:p>
          </p:txBody>
        </p:sp>
        <p:sp>
          <p:nvSpPr>
            <p:cNvPr id="78930" name="Line 59">
              <a:extLst>
                <a:ext uri="{FF2B5EF4-FFF2-40B4-BE49-F238E27FC236}">
                  <a16:creationId xmlns:a16="http://schemas.microsoft.com/office/drawing/2014/main" id="{CD01FEE4-A718-C447-876A-EC301D5A2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9" y="24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931" name="Rectangle 60">
              <a:extLst>
                <a:ext uri="{FF2B5EF4-FFF2-40B4-BE49-F238E27FC236}">
                  <a16:creationId xmlns:a16="http://schemas.microsoft.com/office/drawing/2014/main" id="{796F7AE0-CCBD-644B-9FF0-F2388F23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092"/>
              <a:ext cx="66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**ppb</a:t>
              </a:r>
            </a:p>
            <a:p>
              <a:pPr eaLnBrk="1" hangingPunct="1"/>
              <a:r>
                <a:rPr lang="zh-CN" altLang="en-US" sz="2800"/>
                <a:t>*</a:t>
              </a:r>
              <a:r>
                <a:rPr lang="en-US" altLang="zh-CN" sz="2800"/>
                <a:t>pb</a:t>
              </a:r>
              <a:endParaRPr lang="en-US" altLang="zh-CN" sz="2800" b="1"/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id="{E496FF6D-78EE-AE45-ACB1-A2838F86160B}"/>
              </a:ext>
            </a:extLst>
          </p:cNvPr>
          <p:cNvGrpSpPr>
            <a:grpSpLocks/>
          </p:cNvGrpSpPr>
          <p:nvPr/>
        </p:nvGrpSpPr>
        <p:grpSpPr bwMode="auto">
          <a:xfrm>
            <a:off x="479376" y="1930896"/>
            <a:ext cx="6694487" cy="2362200"/>
            <a:chOff x="295" y="48"/>
            <a:chExt cx="4217" cy="1488"/>
          </a:xfrm>
        </p:grpSpPr>
        <p:sp>
          <p:nvSpPr>
            <p:cNvPr id="78895" name="Rectangle 65">
              <a:extLst>
                <a:ext uri="{FF2B5EF4-FFF2-40B4-BE49-F238E27FC236}">
                  <a16:creationId xmlns:a16="http://schemas.microsoft.com/office/drawing/2014/main" id="{E01CA2B1-5456-C246-B1CF-DFA36B1A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48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pa</a:t>
              </a:r>
              <a:endParaRPr lang="en-US" altLang="zh-CN" sz="2800" b="1"/>
            </a:p>
          </p:txBody>
        </p:sp>
        <p:sp>
          <p:nvSpPr>
            <p:cNvPr id="78896" name="Rectangle 66">
              <a:extLst>
                <a:ext uri="{FF2B5EF4-FFF2-40B4-BE49-F238E27FC236}">
                  <a16:creationId xmlns:a16="http://schemas.microsoft.com/office/drawing/2014/main" id="{C0872226-836E-104E-9F78-51CDA740D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6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</a:t>
              </a:r>
              <a:endParaRPr lang="en-US" altLang="zh-CN" sz="2800" b="1"/>
            </a:p>
          </p:txBody>
        </p:sp>
        <p:sp>
          <p:nvSpPr>
            <p:cNvPr id="78897" name="Rectangle 67">
              <a:extLst>
                <a:ext uri="{FF2B5EF4-FFF2-40B4-BE49-F238E27FC236}">
                  <a16:creationId xmlns:a16="http://schemas.microsoft.com/office/drawing/2014/main" id="{0732EB66-EA5D-6B43-991B-DBD2F8F4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ppa</a:t>
              </a:r>
              <a:endParaRPr lang="en-US" altLang="zh-CN" sz="2800" b="1"/>
            </a:p>
          </p:txBody>
        </p:sp>
        <p:grpSp>
          <p:nvGrpSpPr>
            <p:cNvPr id="78898" name="Group 68">
              <a:extLst>
                <a:ext uri="{FF2B5EF4-FFF2-40B4-BE49-F238E27FC236}">
                  <a16:creationId xmlns:a16="http://schemas.microsoft.com/office/drawing/2014/main" id="{C4A58DA4-8F8A-1D40-A160-ACB4E7C95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20"/>
              <a:ext cx="4217" cy="1316"/>
              <a:chOff x="295" y="220"/>
              <a:chExt cx="4217" cy="1316"/>
            </a:xfrm>
          </p:grpSpPr>
          <p:sp>
            <p:nvSpPr>
              <p:cNvPr id="78899" name="Rectangle 69">
                <a:extLst>
                  <a:ext uri="{FF2B5EF4-FFF2-40B4-BE49-F238E27FC236}">
                    <a16:creationId xmlns:a16="http://schemas.microsoft.com/office/drawing/2014/main" id="{8EDBC71C-9557-A240-8CA6-EEFF26914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" y="412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&amp;</a:t>
                </a:r>
                <a:r>
                  <a:rPr lang="en-US" altLang="zh-CN" sz="2800"/>
                  <a:t>a</a:t>
                </a:r>
                <a:endParaRPr kumimoji="1" lang="en-US" altLang="zh-CN" sz="2800" b="1"/>
              </a:p>
            </p:txBody>
          </p:sp>
          <p:sp>
            <p:nvSpPr>
              <p:cNvPr id="78900" name="Rectangle 70">
                <a:extLst>
                  <a:ext uri="{FF2B5EF4-FFF2-40B4-BE49-F238E27FC236}">
                    <a16:creationId xmlns:a16="http://schemas.microsoft.com/office/drawing/2014/main" id="{B68EF551-2544-BB46-8745-F5E8B3AAC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412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10</a:t>
                </a:r>
                <a:endParaRPr lang="zh-CN" altLang="en-US" sz="3200" b="1"/>
              </a:p>
            </p:txBody>
          </p:sp>
          <p:sp>
            <p:nvSpPr>
              <p:cNvPr id="78901" name="Line 71">
                <a:extLst>
                  <a:ext uri="{FF2B5EF4-FFF2-40B4-BE49-F238E27FC236}">
                    <a16:creationId xmlns:a16="http://schemas.microsoft.com/office/drawing/2014/main" id="{F2B690CE-5A28-C94B-9A63-FAA145EA3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556"/>
                <a:ext cx="521" cy="6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8902" name="Rectangle 72">
                <a:extLst>
                  <a:ext uri="{FF2B5EF4-FFF2-40B4-BE49-F238E27FC236}">
                    <a16:creationId xmlns:a16="http://schemas.microsoft.com/office/drawing/2014/main" id="{153914AB-6D4C-B34E-8226-D397F7D2C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12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FF3399"/>
                    </a:solidFill>
                  </a:rPr>
                  <a:t>&amp;</a:t>
                </a:r>
                <a:r>
                  <a:rPr lang="en-US" altLang="zh-CN" sz="2800">
                    <a:solidFill>
                      <a:srgbClr val="FF3399"/>
                    </a:solidFill>
                  </a:rPr>
                  <a:t>pb</a:t>
                </a:r>
                <a:endParaRPr kumimoji="1" lang="en-US" altLang="zh-CN" sz="2800">
                  <a:solidFill>
                    <a:srgbClr val="FF3399"/>
                  </a:solidFill>
                </a:endParaRPr>
              </a:p>
            </p:txBody>
          </p:sp>
          <p:sp>
            <p:nvSpPr>
              <p:cNvPr id="78903" name="Line 73">
                <a:extLst>
                  <a:ext uri="{FF2B5EF4-FFF2-40B4-BE49-F238E27FC236}">
                    <a16:creationId xmlns:a16="http://schemas.microsoft.com/office/drawing/2014/main" id="{7027EACD-7202-7C45-A1F3-EDE12E356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9" y="55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8904" name="Rectangle 74">
                <a:extLst>
                  <a:ext uri="{FF2B5EF4-FFF2-40B4-BE49-F238E27FC236}">
                    <a16:creationId xmlns:a16="http://schemas.microsoft.com/office/drawing/2014/main" id="{48DEB74E-0462-D14C-BD46-66F9A29BD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20"/>
                <a:ext cx="665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FF3399"/>
                    </a:solidFill>
                  </a:rPr>
                  <a:t>**ppb</a:t>
                </a:r>
              </a:p>
              <a:p>
                <a:pPr eaLnBrk="1" hangingPunct="1"/>
                <a:r>
                  <a:rPr lang="zh-CN" altLang="en-US" sz="2800">
                    <a:solidFill>
                      <a:srgbClr val="FF3399"/>
                    </a:solidFill>
                  </a:rPr>
                  <a:t>*</a:t>
                </a:r>
                <a:r>
                  <a:rPr lang="en-US" altLang="zh-CN" sz="2800">
                    <a:solidFill>
                      <a:srgbClr val="FF3399"/>
                    </a:solidFill>
                  </a:rPr>
                  <a:t>pa</a:t>
                </a:r>
                <a:endParaRPr lang="en-US" altLang="zh-CN" sz="2800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78905" name="Rectangle 75">
                <a:extLst>
                  <a:ext uri="{FF2B5EF4-FFF2-40B4-BE49-F238E27FC236}">
                    <a16:creationId xmlns:a16="http://schemas.microsoft.com/office/drawing/2014/main" id="{F462C238-2535-F641-ADE4-A83F97E5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" y="1132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&amp;</a:t>
                </a:r>
                <a:r>
                  <a:rPr lang="en-US" altLang="zh-CN" sz="2800"/>
                  <a:t>b</a:t>
                </a:r>
                <a:endParaRPr kumimoji="1" lang="en-US" altLang="zh-CN" sz="2800" b="1"/>
              </a:p>
            </p:txBody>
          </p:sp>
          <p:sp>
            <p:nvSpPr>
              <p:cNvPr id="78906" name="Rectangle 76">
                <a:extLst>
                  <a:ext uri="{FF2B5EF4-FFF2-40B4-BE49-F238E27FC236}">
                    <a16:creationId xmlns:a16="http://schemas.microsoft.com/office/drawing/2014/main" id="{526DB816-6222-5244-A2EB-AD7BEFAB7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768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pb</a:t>
                </a:r>
                <a:endParaRPr lang="en-US" altLang="zh-CN" sz="2800" b="1"/>
              </a:p>
            </p:txBody>
          </p:sp>
          <p:sp>
            <p:nvSpPr>
              <p:cNvPr id="78907" name="Rectangle 77">
                <a:extLst>
                  <a:ext uri="{FF2B5EF4-FFF2-40B4-BE49-F238E27FC236}">
                    <a16:creationId xmlns:a16="http://schemas.microsoft.com/office/drawing/2014/main" id="{8C5B15A5-0E6D-8147-AB78-2289B4CB1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78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b</a:t>
                </a:r>
                <a:endParaRPr lang="en-US" altLang="zh-CN" sz="2800" b="1"/>
              </a:p>
            </p:txBody>
          </p:sp>
          <p:sp>
            <p:nvSpPr>
              <p:cNvPr id="78908" name="Rectangle 78">
                <a:extLst>
                  <a:ext uri="{FF2B5EF4-FFF2-40B4-BE49-F238E27FC236}">
                    <a16:creationId xmlns:a16="http://schemas.microsoft.com/office/drawing/2014/main" id="{8C2EF825-B753-304E-AF88-0ED439885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1132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/>
                  <a:t>20</a:t>
                </a:r>
                <a:endParaRPr lang="zh-CN" altLang="en-US" sz="3200" b="1"/>
              </a:p>
            </p:txBody>
          </p:sp>
          <p:sp>
            <p:nvSpPr>
              <p:cNvPr id="78909" name="Line 79">
                <a:extLst>
                  <a:ext uri="{FF2B5EF4-FFF2-40B4-BE49-F238E27FC236}">
                    <a16:creationId xmlns:a16="http://schemas.microsoft.com/office/drawing/2014/main" id="{D27628F3-045F-C34D-BFD0-3482EAAC8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3" y="528"/>
                <a:ext cx="521" cy="7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8910" name="Rectangle 80">
                <a:extLst>
                  <a:ext uri="{FF2B5EF4-FFF2-40B4-BE49-F238E27FC236}">
                    <a16:creationId xmlns:a16="http://schemas.microsoft.com/office/drawing/2014/main" id="{6996C78D-FEF1-4E45-A8E2-B93223B39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1132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FF3399"/>
                    </a:solidFill>
                  </a:rPr>
                  <a:t>&amp;</a:t>
                </a:r>
                <a:r>
                  <a:rPr lang="en-US" altLang="zh-CN" sz="2800">
                    <a:solidFill>
                      <a:srgbClr val="FF3399"/>
                    </a:solidFill>
                  </a:rPr>
                  <a:t>pa</a:t>
                </a:r>
                <a:endParaRPr kumimoji="1" lang="en-US" altLang="zh-CN" sz="2800">
                  <a:solidFill>
                    <a:srgbClr val="FF3399"/>
                  </a:solidFill>
                </a:endParaRPr>
              </a:p>
            </p:txBody>
          </p:sp>
          <p:sp>
            <p:nvSpPr>
              <p:cNvPr id="78911" name="Rectangle 81">
                <a:extLst>
                  <a:ext uri="{FF2B5EF4-FFF2-40B4-BE49-F238E27FC236}">
                    <a16:creationId xmlns:a16="http://schemas.microsoft.com/office/drawing/2014/main" id="{F32696A4-3FF8-904B-B92E-8CBE509F9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768"/>
                <a:ext cx="4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ppb</a:t>
                </a:r>
                <a:endParaRPr lang="en-US" altLang="zh-CN" sz="2800" b="1"/>
              </a:p>
            </p:txBody>
          </p:sp>
          <p:sp>
            <p:nvSpPr>
              <p:cNvPr id="78912" name="Line 82">
                <a:extLst>
                  <a:ext uri="{FF2B5EF4-FFF2-40B4-BE49-F238E27FC236}">
                    <a16:creationId xmlns:a16="http://schemas.microsoft.com/office/drawing/2014/main" id="{9C665EDB-21EA-6F48-BE88-BA8563224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9" y="127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8913" name="Rectangle 83">
                <a:extLst>
                  <a:ext uri="{FF2B5EF4-FFF2-40B4-BE49-F238E27FC236}">
                    <a16:creationId xmlns:a16="http://schemas.microsoft.com/office/drawing/2014/main" id="{0BBF6455-3E0B-AD49-BE43-8A3B16647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940"/>
                <a:ext cx="665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FF3399"/>
                    </a:solidFill>
                  </a:rPr>
                  <a:t>**ppa</a:t>
                </a:r>
              </a:p>
              <a:p>
                <a:pPr eaLnBrk="1" hangingPunct="1"/>
                <a:r>
                  <a:rPr lang="zh-CN" altLang="en-US" sz="2800">
                    <a:solidFill>
                      <a:srgbClr val="FF3399"/>
                    </a:solidFill>
                  </a:rPr>
                  <a:t>*</a:t>
                </a:r>
                <a:r>
                  <a:rPr lang="en-US" altLang="zh-CN" sz="2800">
                    <a:solidFill>
                      <a:srgbClr val="FF3399"/>
                    </a:solidFill>
                  </a:rPr>
                  <a:t>pb</a:t>
                </a:r>
                <a:endParaRPr lang="en-US" altLang="zh-CN" sz="2800" b="1">
                  <a:solidFill>
                    <a:srgbClr val="FF3399"/>
                  </a:solidFill>
                </a:endParaRPr>
              </a:p>
            </p:txBody>
          </p:sp>
        </p:grp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60BB14A1-58DE-1D45-8249-5964854D7013}"/>
              </a:ext>
            </a:extLst>
          </p:cNvPr>
          <p:cNvGrpSpPr>
            <a:grpSpLocks/>
          </p:cNvGrpSpPr>
          <p:nvPr/>
        </p:nvGrpSpPr>
        <p:grpSpPr bwMode="auto">
          <a:xfrm>
            <a:off x="479376" y="1919783"/>
            <a:ext cx="6694487" cy="2362200"/>
            <a:chOff x="199" y="1440"/>
            <a:chExt cx="4217" cy="1488"/>
          </a:xfrm>
        </p:grpSpPr>
        <p:sp>
          <p:nvSpPr>
            <p:cNvPr id="78877" name="Rectangle 3">
              <a:extLst>
                <a:ext uri="{FF2B5EF4-FFF2-40B4-BE49-F238E27FC236}">
                  <a16:creationId xmlns:a16="http://schemas.microsoft.com/office/drawing/2014/main" id="{FD97F9C6-788A-9342-A8EA-CAB15864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44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pa</a:t>
              </a:r>
              <a:endParaRPr lang="en-US" altLang="zh-CN" sz="2800" b="1"/>
            </a:p>
          </p:txBody>
        </p:sp>
        <p:sp>
          <p:nvSpPr>
            <p:cNvPr id="78878" name="Rectangle 4">
              <a:extLst>
                <a:ext uri="{FF2B5EF4-FFF2-40B4-BE49-F238E27FC236}">
                  <a16:creationId xmlns:a16="http://schemas.microsoft.com/office/drawing/2014/main" id="{16E97F0A-7DE4-1F42-AE11-6FEB0481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145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</a:t>
              </a:r>
              <a:endParaRPr lang="en-US" altLang="zh-CN" sz="2800" b="1"/>
            </a:p>
          </p:txBody>
        </p:sp>
        <p:sp>
          <p:nvSpPr>
            <p:cNvPr id="78879" name="Rectangle 5">
              <a:extLst>
                <a:ext uri="{FF2B5EF4-FFF2-40B4-BE49-F238E27FC236}">
                  <a16:creationId xmlns:a16="http://schemas.microsoft.com/office/drawing/2014/main" id="{857B3B7F-8A07-3044-B547-7EAE9633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ppa</a:t>
              </a:r>
              <a:endParaRPr lang="en-US" altLang="zh-CN" sz="2800" b="1"/>
            </a:p>
          </p:txBody>
        </p:sp>
        <p:sp>
          <p:nvSpPr>
            <p:cNvPr id="78880" name="Rectangle 6">
              <a:extLst>
                <a:ext uri="{FF2B5EF4-FFF2-40B4-BE49-F238E27FC236}">
                  <a16:creationId xmlns:a16="http://schemas.microsoft.com/office/drawing/2014/main" id="{D67E893B-01A8-4549-8DF7-9163A2F2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80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000CC"/>
                  </a:solidFill>
                </a:rPr>
                <a:t>&amp;</a:t>
              </a:r>
              <a:r>
                <a:rPr lang="en-US" altLang="zh-CN" sz="2800">
                  <a:solidFill>
                    <a:srgbClr val="0000CC"/>
                  </a:solidFill>
                </a:rPr>
                <a:t>b</a:t>
              </a:r>
              <a:endParaRPr kumimoji="1" lang="en-US" altLang="zh-CN" sz="2800">
                <a:solidFill>
                  <a:srgbClr val="0000CC"/>
                </a:solidFill>
              </a:endParaRPr>
            </a:p>
          </p:txBody>
        </p:sp>
        <p:sp>
          <p:nvSpPr>
            <p:cNvPr id="78881" name="Rectangle 7">
              <a:extLst>
                <a:ext uri="{FF2B5EF4-FFF2-40B4-BE49-F238E27FC236}">
                  <a16:creationId xmlns:a16="http://schemas.microsoft.com/office/drawing/2014/main" id="{BD9E4D5C-F131-7340-9B3E-E987C1E6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180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10</a:t>
              </a:r>
              <a:endParaRPr lang="zh-CN" altLang="en-US" sz="3200" b="1"/>
            </a:p>
          </p:txBody>
        </p:sp>
        <p:sp>
          <p:nvSpPr>
            <p:cNvPr id="78882" name="Line 8">
              <a:extLst>
                <a:ext uri="{FF2B5EF4-FFF2-40B4-BE49-F238E27FC236}">
                  <a16:creationId xmlns:a16="http://schemas.microsoft.com/office/drawing/2014/main" id="{A5E4EC4D-90FE-1E48-86A5-400AE8EEA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" y="1948"/>
              <a:ext cx="521" cy="6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883" name="Rectangle 9">
              <a:extLst>
                <a:ext uri="{FF2B5EF4-FFF2-40B4-BE49-F238E27FC236}">
                  <a16:creationId xmlns:a16="http://schemas.microsoft.com/office/drawing/2014/main" id="{961C89A1-31BD-0B48-8832-5ECEF578C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180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000CC"/>
                  </a:solidFill>
                </a:rPr>
                <a:t>&amp;</a:t>
              </a:r>
              <a:r>
                <a:rPr lang="en-US" altLang="zh-CN" sz="2800">
                  <a:solidFill>
                    <a:srgbClr val="0000CC"/>
                  </a:solidFill>
                </a:rPr>
                <a:t>pb</a:t>
              </a:r>
              <a:endParaRPr kumimoji="1" lang="en-US" altLang="zh-CN" sz="2800">
                <a:solidFill>
                  <a:srgbClr val="0000CC"/>
                </a:solidFill>
              </a:endParaRPr>
            </a:p>
          </p:txBody>
        </p:sp>
        <p:sp>
          <p:nvSpPr>
            <p:cNvPr id="78884" name="Line 10">
              <a:extLst>
                <a:ext uri="{FF2B5EF4-FFF2-40B4-BE49-F238E27FC236}">
                  <a16:creationId xmlns:a16="http://schemas.microsoft.com/office/drawing/2014/main" id="{DBEBBA1B-2DE9-BD48-85E1-C577D10D4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1948"/>
              <a:ext cx="521" cy="6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885" name="Rectangle 11">
              <a:extLst>
                <a:ext uri="{FF2B5EF4-FFF2-40B4-BE49-F238E27FC236}">
                  <a16:creationId xmlns:a16="http://schemas.microsoft.com/office/drawing/2014/main" id="{7994519A-7766-5F44-A078-4D9A505F3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612"/>
              <a:ext cx="66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CC"/>
                  </a:solidFill>
                </a:rPr>
                <a:t>**ppa</a:t>
              </a:r>
            </a:p>
            <a:p>
              <a:pPr eaLnBrk="1" hangingPunct="1"/>
              <a:r>
                <a:rPr lang="zh-CN" altLang="en-US" sz="2800">
                  <a:solidFill>
                    <a:srgbClr val="0000CC"/>
                  </a:solidFill>
                </a:rPr>
                <a:t>*</a:t>
              </a:r>
              <a:r>
                <a:rPr lang="en-US" altLang="zh-CN" sz="2800">
                  <a:solidFill>
                    <a:srgbClr val="0000CC"/>
                  </a:solidFill>
                </a:rPr>
                <a:t>pb</a:t>
              </a:r>
              <a:endParaRPr lang="en-US" altLang="zh-CN" sz="2800" b="1">
                <a:solidFill>
                  <a:srgbClr val="0000CC"/>
                </a:solidFill>
              </a:endParaRPr>
            </a:p>
          </p:txBody>
        </p:sp>
        <p:sp>
          <p:nvSpPr>
            <p:cNvPr id="78886" name="Rectangle 12">
              <a:extLst>
                <a:ext uri="{FF2B5EF4-FFF2-40B4-BE49-F238E27FC236}">
                  <a16:creationId xmlns:a16="http://schemas.microsoft.com/office/drawing/2014/main" id="{2C82E547-8140-0F45-A55E-BE4F3EE94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252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000CC"/>
                  </a:solidFill>
                </a:rPr>
                <a:t>&amp;</a:t>
              </a:r>
              <a:r>
                <a:rPr lang="en-US" altLang="zh-CN" sz="2800">
                  <a:solidFill>
                    <a:srgbClr val="0000CC"/>
                  </a:solidFill>
                </a:rPr>
                <a:t>a</a:t>
              </a:r>
              <a:endParaRPr kumimoji="1" lang="en-US" altLang="zh-CN" sz="2800">
                <a:solidFill>
                  <a:srgbClr val="0000CC"/>
                </a:solidFill>
              </a:endParaRPr>
            </a:p>
          </p:txBody>
        </p:sp>
        <p:sp>
          <p:nvSpPr>
            <p:cNvPr id="78887" name="Rectangle 13">
              <a:extLst>
                <a:ext uri="{FF2B5EF4-FFF2-40B4-BE49-F238E27FC236}">
                  <a16:creationId xmlns:a16="http://schemas.microsoft.com/office/drawing/2014/main" id="{90E9DA65-D5D9-7240-B5E0-46B3DE1F9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16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pb</a:t>
              </a:r>
              <a:endParaRPr lang="en-US" altLang="zh-CN" sz="2800" b="1"/>
            </a:p>
          </p:txBody>
        </p:sp>
        <p:sp>
          <p:nvSpPr>
            <p:cNvPr id="78888" name="Rectangle 14">
              <a:extLst>
                <a:ext uri="{FF2B5EF4-FFF2-40B4-BE49-F238E27FC236}">
                  <a16:creationId xmlns:a16="http://schemas.microsoft.com/office/drawing/2014/main" id="{41E201F6-5C6E-884E-8FC6-5C67FDB9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17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b</a:t>
              </a:r>
              <a:endParaRPr lang="en-US" altLang="zh-CN" sz="2800" b="1"/>
            </a:p>
          </p:txBody>
        </p:sp>
        <p:sp>
          <p:nvSpPr>
            <p:cNvPr id="78889" name="Rectangle 15">
              <a:extLst>
                <a:ext uri="{FF2B5EF4-FFF2-40B4-BE49-F238E27FC236}">
                  <a16:creationId xmlns:a16="http://schemas.microsoft.com/office/drawing/2014/main" id="{EF3F4D1F-0225-3146-9002-192AB7C4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252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20</a:t>
              </a:r>
              <a:endParaRPr lang="zh-CN" altLang="en-US" sz="3200" b="1"/>
            </a:p>
          </p:txBody>
        </p:sp>
        <p:sp>
          <p:nvSpPr>
            <p:cNvPr id="78890" name="Line 16">
              <a:extLst>
                <a:ext uri="{FF2B5EF4-FFF2-40B4-BE49-F238E27FC236}">
                  <a16:creationId xmlns:a16="http://schemas.microsoft.com/office/drawing/2014/main" id="{659DB8A5-0E80-6945-856F-84A9582D6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7" y="1920"/>
              <a:ext cx="521" cy="7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891" name="Rectangle 17">
              <a:extLst>
                <a:ext uri="{FF2B5EF4-FFF2-40B4-BE49-F238E27FC236}">
                  <a16:creationId xmlns:a16="http://schemas.microsoft.com/office/drawing/2014/main" id="{EEB67C1E-C13B-2541-92FC-6FEFE8F6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252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000CC"/>
                  </a:solidFill>
                </a:rPr>
                <a:t>&amp;</a:t>
              </a:r>
              <a:r>
                <a:rPr lang="en-US" altLang="zh-CN" sz="2800">
                  <a:solidFill>
                    <a:srgbClr val="0000CC"/>
                  </a:solidFill>
                </a:rPr>
                <a:t>pa</a:t>
              </a:r>
              <a:endParaRPr kumimoji="1" lang="en-US" altLang="zh-CN" sz="2800">
                <a:solidFill>
                  <a:srgbClr val="0000CC"/>
                </a:solidFill>
              </a:endParaRPr>
            </a:p>
          </p:txBody>
        </p:sp>
        <p:sp>
          <p:nvSpPr>
            <p:cNvPr id="78892" name="Rectangle 18">
              <a:extLst>
                <a:ext uri="{FF2B5EF4-FFF2-40B4-BE49-F238E27FC236}">
                  <a16:creationId xmlns:a16="http://schemas.microsoft.com/office/drawing/2014/main" id="{C2EE2FF9-F776-F94D-82F7-D476A4E5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ppb</a:t>
              </a:r>
              <a:endParaRPr lang="en-US" altLang="zh-CN" sz="2800" b="1"/>
            </a:p>
          </p:txBody>
        </p:sp>
        <p:sp>
          <p:nvSpPr>
            <p:cNvPr id="78893" name="Line 19">
              <a:extLst>
                <a:ext uri="{FF2B5EF4-FFF2-40B4-BE49-F238E27FC236}">
                  <a16:creationId xmlns:a16="http://schemas.microsoft.com/office/drawing/2014/main" id="{CBB43B23-0D27-5E4D-A8F4-E9522B990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3" y="1968"/>
              <a:ext cx="521" cy="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894" name="Rectangle 20">
              <a:extLst>
                <a:ext uri="{FF2B5EF4-FFF2-40B4-BE49-F238E27FC236}">
                  <a16:creationId xmlns:a16="http://schemas.microsoft.com/office/drawing/2014/main" id="{34663ECD-03D7-0244-9469-2A54F8B4F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332"/>
              <a:ext cx="66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CC"/>
                  </a:solidFill>
                </a:rPr>
                <a:t>**ppb</a:t>
              </a:r>
            </a:p>
            <a:p>
              <a:pPr eaLnBrk="1" hangingPunct="1"/>
              <a:r>
                <a:rPr lang="zh-CN" altLang="en-US" sz="2800">
                  <a:solidFill>
                    <a:srgbClr val="0000CC"/>
                  </a:solidFill>
                </a:rPr>
                <a:t>*</a:t>
              </a:r>
              <a:r>
                <a:rPr lang="en-US" altLang="zh-CN" sz="2800">
                  <a:solidFill>
                    <a:srgbClr val="0000CC"/>
                  </a:solidFill>
                </a:rPr>
                <a:t>pa</a:t>
              </a:r>
              <a:endParaRPr lang="en-US" altLang="zh-CN" sz="2800" b="1">
                <a:solidFill>
                  <a:srgbClr val="0000CC"/>
                </a:solidFill>
              </a:endParaRP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37225FF7-6720-9E41-9B94-7BF9D938F9DB}"/>
              </a:ext>
            </a:extLst>
          </p:cNvPr>
          <p:cNvGrpSpPr>
            <a:grpSpLocks/>
          </p:cNvGrpSpPr>
          <p:nvPr/>
        </p:nvGrpSpPr>
        <p:grpSpPr bwMode="auto">
          <a:xfrm>
            <a:off x="479376" y="1930896"/>
            <a:ext cx="6694487" cy="2362200"/>
            <a:chOff x="199" y="1440"/>
            <a:chExt cx="4217" cy="1488"/>
          </a:xfrm>
        </p:grpSpPr>
        <p:sp>
          <p:nvSpPr>
            <p:cNvPr id="78859" name="Rectangle 22">
              <a:extLst>
                <a:ext uri="{FF2B5EF4-FFF2-40B4-BE49-F238E27FC236}">
                  <a16:creationId xmlns:a16="http://schemas.microsoft.com/office/drawing/2014/main" id="{4FE3B5CE-3455-9943-BF3F-87D6A44CB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44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pa</a:t>
              </a:r>
              <a:endParaRPr lang="en-US" altLang="zh-CN" sz="2800" b="1"/>
            </a:p>
          </p:txBody>
        </p:sp>
        <p:sp>
          <p:nvSpPr>
            <p:cNvPr id="78860" name="Rectangle 23">
              <a:extLst>
                <a:ext uri="{FF2B5EF4-FFF2-40B4-BE49-F238E27FC236}">
                  <a16:creationId xmlns:a16="http://schemas.microsoft.com/office/drawing/2014/main" id="{7CF36606-553B-A346-BC55-7B4F01F81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145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</a:t>
              </a:r>
              <a:endParaRPr lang="en-US" altLang="zh-CN" sz="2800" b="1"/>
            </a:p>
          </p:txBody>
        </p:sp>
        <p:sp>
          <p:nvSpPr>
            <p:cNvPr id="78861" name="Rectangle 24">
              <a:extLst>
                <a:ext uri="{FF2B5EF4-FFF2-40B4-BE49-F238E27FC236}">
                  <a16:creationId xmlns:a16="http://schemas.microsoft.com/office/drawing/2014/main" id="{36ED1887-6EA1-7A4E-8EBD-BEAB69EF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ppa</a:t>
              </a:r>
              <a:endParaRPr lang="en-US" altLang="zh-CN" sz="2800" b="1"/>
            </a:p>
          </p:txBody>
        </p:sp>
        <p:sp>
          <p:nvSpPr>
            <p:cNvPr id="78862" name="Rectangle 25">
              <a:extLst>
                <a:ext uri="{FF2B5EF4-FFF2-40B4-BE49-F238E27FC236}">
                  <a16:creationId xmlns:a16="http://schemas.microsoft.com/office/drawing/2014/main" id="{E2DA6CEE-CE27-6D45-B29A-0F67E984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80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&amp;</a:t>
              </a:r>
              <a:r>
                <a:rPr lang="en-US" altLang="zh-CN" sz="2800"/>
                <a:t>b</a:t>
              </a:r>
              <a:endParaRPr kumimoji="1" lang="en-US" altLang="zh-CN" sz="2800" b="1"/>
            </a:p>
          </p:txBody>
        </p:sp>
        <p:sp>
          <p:nvSpPr>
            <p:cNvPr id="78863" name="Rectangle 26">
              <a:extLst>
                <a:ext uri="{FF2B5EF4-FFF2-40B4-BE49-F238E27FC236}">
                  <a16:creationId xmlns:a16="http://schemas.microsoft.com/office/drawing/2014/main" id="{55BD3289-26C7-D24C-8BD4-2A481403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180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FF3300"/>
                  </a:solidFill>
                </a:rPr>
                <a:t>20</a:t>
              </a:r>
            </a:p>
          </p:txBody>
        </p:sp>
        <p:sp>
          <p:nvSpPr>
            <p:cNvPr id="78864" name="Line 27">
              <a:extLst>
                <a:ext uri="{FF2B5EF4-FFF2-40B4-BE49-F238E27FC236}">
                  <a16:creationId xmlns:a16="http://schemas.microsoft.com/office/drawing/2014/main" id="{689D1773-885C-104B-9178-4B1555C88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" y="1948"/>
              <a:ext cx="521" cy="6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865" name="Rectangle 28">
              <a:extLst>
                <a:ext uri="{FF2B5EF4-FFF2-40B4-BE49-F238E27FC236}">
                  <a16:creationId xmlns:a16="http://schemas.microsoft.com/office/drawing/2014/main" id="{D1C05437-3008-B149-8288-6B1AE89D4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180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&amp;</a:t>
              </a:r>
              <a:r>
                <a:rPr lang="en-US" altLang="zh-CN" sz="2800"/>
                <a:t>pb</a:t>
              </a:r>
              <a:endParaRPr kumimoji="1" lang="en-US" altLang="zh-CN" sz="2800"/>
            </a:p>
          </p:txBody>
        </p:sp>
        <p:sp>
          <p:nvSpPr>
            <p:cNvPr id="78866" name="Line 29">
              <a:extLst>
                <a:ext uri="{FF2B5EF4-FFF2-40B4-BE49-F238E27FC236}">
                  <a16:creationId xmlns:a16="http://schemas.microsoft.com/office/drawing/2014/main" id="{A20B910C-9380-1241-AF2B-A07F321D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1948"/>
              <a:ext cx="521" cy="6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867" name="Rectangle 30">
              <a:extLst>
                <a:ext uri="{FF2B5EF4-FFF2-40B4-BE49-F238E27FC236}">
                  <a16:creationId xmlns:a16="http://schemas.microsoft.com/office/drawing/2014/main" id="{B4B7CCCB-6BA9-944A-9AC2-797D15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612"/>
              <a:ext cx="66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**ppa</a:t>
              </a:r>
            </a:p>
            <a:p>
              <a:pPr eaLnBrk="1" hangingPunct="1"/>
              <a:r>
                <a:rPr lang="zh-CN" altLang="en-US" sz="2800"/>
                <a:t>*</a:t>
              </a:r>
              <a:r>
                <a:rPr lang="en-US" altLang="zh-CN" sz="2800"/>
                <a:t>pb</a:t>
              </a:r>
              <a:endParaRPr lang="en-US" altLang="zh-CN" sz="2800" b="1"/>
            </a:p>
          </p:txBody>
        </p:sp>
        <p:sp>
          <p:nvSpPr>
            <p:cNvPr id="78868" name="Rectangle 31">
              <a:extLst>
                <a:ext uri="{FF2B5EF4-FFF2-40B4-BE49-F238E27FC236}">
                  <a16:creationId xmlns:a16="http://schemas.microsoft.com/office/drawing/2014/main" id="{F0E0EDC4-E36D-DF4C-928C-BFBF4862B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252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&amp;</a:t>
              </a:r>
              <a:r>
                <a:rPr lang="en-US" altLang="zh-CN" sz="2800"/>
                <a:t>a</a:t>
              </a:r>
              <a:endParaRPr kumimoji="1" lang="en-US" altLang="zh-CN" sz="2800" b="1"/>
            </a:p>
          </p:txBody>
        </p:sp>
        <p:sp>
          <p:nvSpPr>
            <p:cNvPr id="78869" name="Rectangle 32">
              <a:extLst>
                <a:ext uri="{FF2B5EF4-FFF2-40B4-BE49-F238E27FC236}">
                  <a16:creationId xmlns:a16="http://schemas.microsoft.com/office/drawing/2014/main" id="{F4260D2E-8A94-4140-BC02-9FF8B46EE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16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pb</a:t>
              </a:r>
              <a:endParaRPr lang="en-US" altLang="zh-CN" sz="2800" b="1"/>
            </a:p>
          </p:txBody>
        </p:sp>
        <p:sp>
          <p:nvSpPr>
            <p:cNvPr id="78870" name="Rectangle 33">
              <a:extLst>
                <a:ext uri="{FF2B5EF4-FFF2-40B4-BE49-F238E27FC236}">
                  <a16:creationId xmlns:a16="http://schemas.microsoft.com/office/drawing/2014/main" id="{CD0C2315-83D4-6842-8C2D-22B51B52F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17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b</a:t>
              </a:r>
              <a:endParaRPr lang="en-US" altLang="zh-CN" sz="2800" b="1"/>
            </a:p>
          </p:txBody>
        </p:sp>
        <p:sp>
          <p:nvSpPr>
            <p:cNvPr id="78871" name="Rectangle 34">
              <a:extLst>
                <a:ext uri="{FF2B5EF4-FFF2-40B4-BE49-F238E27FC236}">
                  <a16:creationId xmlns:a16="http://schemas.microsoft.com/office/drawing/2014/main" id="{FF52077B-DE59-8C4B-A121-14265B0A2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252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FF3300"/>
                  </a:solidFill>
                </a:rPr>
                <a:t>10</a:t>
              </a:r>
            </a:p>
          </p:txBody>
        </p:sp>
        <p:sp>
          <p:nvSpPr>
            <p:cNvPr id="78872" name="Line 35">
              <a:extLst>
                <a:ext uri="{FF2B5EF4-FFF2-40B4-BE49-F238E27FC236}">
                  <a16:creationId xmlns:a16="http://schemas.microsoft.com/office/drawing/2014/main" id="{50517364-84A4-8447-9615-BCBC9BC88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7" y="1920"/>
              <a:ext cx="521" cy="7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873" name="Rectangle 36">
              <a:extLst>
                <a:ext uri="{FF2B5EF4-FFF2-40B4-BE49-F238E27FC236}">
                  <a16:creationId xmlns:a16="http://schemas.microsoft.com/office/drawing/2014/main" id="{1AD31066-457D-E24C-A2F2-59901873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2524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/>
                <a:t>&amp;</a:t>
              </a:r>
              <a:r>
                <a:rPr lang="en-US" altLang="zh-CN" sz="2800"/>
                <a:t>pa</a:t>
              </a:r>
              <a:endParaRPr kumimoji="1" lang="en-US" altLang="zh-CN" sz="2800"/>
            </a:p>
          </p:txBody>
        </p:sp>
        <p:sp>
          <p:nvSpPr>
            <p:cNvPr id="78874" name="Rectangle 37">
              <a:extLst>
                <a:ext uri="{FF2B5EF4-FFF2-40B4-BE49-F238E27FC236}">
                  <a16:creationId xmlns:a16="http://schemas.microsoft.com/office/drawing/2014/main" id="{08177D95-C857-294F-B0E2-C868C599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ppb</a:t>
              </a:r>
              <a:endParaRPr lang="en-US" altLang="zh-CN" sz="2800" b="1"/>
            </a:p>
          </p:txBody>
        </p:sp>
        <p:sp>
          <p:nvSpPr>
            <p:cNvPr id="78875" name="Line 38">
              <a:extLst>
                <a:ext uri="{FF2B5EF4-FFF2-40B4-BE49-F238E27FC236}">
                  <a16:creationId xmlns:a16="http://schemas.microsoft.com/office/drawing/2014/main" id="{91A39D97-5590-474A-8049-9AF8FC188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3" y="1968"/>
              <a:ext cx="521" cy="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876" name="Rectangle 39">
              <a:extLst>
                <a:ext uri="{FF2B5EF4-FFF2-40B4-BE49-F238E27FC236}">
                  <a16:creationId xmlns:a16="http://schemas.microsoft.com/office/drawing/2014/main" id="{C468ABDE-88EF-BE4E-8C74-423E49139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332"/>
              <a:ext cx="66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**ppb</a:t>
              </a:r>
            </a:p>
            <a:p>
              <a:pPr eaLnBrk="1" hangingPunct="1"/>
              <a:r>
                <a:rPr lang="zh-CN" altLang="en-US" sz="2800"/>
                <a:t>*</a:t>
              </a:r>
              <a:r>
                <a:rPr lang="en-US" altLang="zh-CN" sz="2800"/>
                <a:t>pa</a:t>
              </a:r>
              <a:endParaRPr lang="en-US" altLang="zh-CN" sz="2800" b="1"/>
            </a:p>
          </p:txBody>
        </p:sp>
      </p:grpSp>
      <p:sp>
        <p:nvSpPr>
          <p:cNvPr id="78854" name="Rectangle 40">
            <a:extLst>
              <a:ext uri="{FF2B5EF4-FFF2-40B4-BE49-F238E27FC236}">
                <a16:creationId xmlns:a16="http://schemas.microsoft.com/office/drawing/2014/main" id="{9DB9ADE6-BDB6-F349-88B9-C332CBC10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958" y="465834"/>
            <a:ext cx="6324600" cy="17526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0" dirty="0"/>
              <a:t>int a = 10, b = 20, 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0" dirty="0"/>
              <a:t>int *pa = &amp;a, *pb = &amp;b, *</a:t>
            </a:r>
            <a:r>
              <a:rPr lang="en-US" altLang="zh-CN" sz="2800" b="0" dirty="0" err="1"/>
              <a:t>pt</a:t>
            </a:r>
            <a:r>
              <a:rPr lang="en-US" altLang="zh-CN" sz="2800" b="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0" dirty="0"/>
              <a:t>int **</a:t>
            </a:r>
            <a:r>
              <a:rPr lang="en-US" altLang="zh-CN" sz="2800" b="0" dirty="0" err="1"/>
              <a:t>ppa</a:t>
            </a:r>
            <a:r>
              <a:rPr lang="en-US" altLang="zh-CN" sz="2800" b="0" dirty="0"/>
              <a:t> = &amp;pa, **ppb = &amp;pb, **ppt;</a:t>
            </a:r>
          </a:p>
        </p:txBody>
      </p:sp>
      <p:sp>
        <p:nvSpPr>
          <p:cNvPr id="78855" name="Rectangle 41">
            <a:extLst>
              <a:ext uri="{FF2B5EF4-FFF2-40B4-BE49-F238E27FC236}">
                <a16:creationId xmlns:a16="http://schemas.microsoft.com/office/drawing/2014/main" id="{79722DEA-F828-604B-A9C0-7BDFFDE27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7663" y="404814"/>
            <a:ext cx="2449512" cy="585787"/>
          </a:xfrm>
        </p:spPr>
        <p:txBody>
          <a:bodyPr/>
          <a:lstStyle/>
          <a:p>
            <a:pPr eaLnBrk="1" hangingPunct="1"/>
            <a:r>
              <a:rPr lang="en-US" altLang="zh-CN" sz="3200"/>
              <a:t>【</a:t>
            </a:r>
            <a:r>
              <a:rPr lang="zh-CN" altLang="en-US" sz="3200"/>
              <a:t>例</a:t>
            </a:r>
            <a:r>
              <a:rPr lang="en-US" altLang="zh-CN" sz="3200"/>
              <a:t>11-2】</a:t>
            </a:r>
            <a:endParaRPr lang="zh-CN" altLang="en-US" sz="3200"/>
          </a:p>
        </p:txBody>
      </p:sp>
      <p:sp>
        <p:nvSpPr>
          <p:cNvPr id="447549" name="Rectangle 61">
            <a:extLst>
              <a:ext uri="{FF2B5EF4-FFF2-40B4-BE49-F238E27FC236}">
                <a16:creationId xmlns:a16="http://schemas.microsoft.com/office/drawing/2014/main" id="{448560A9-F2E6-0D4E-92FB-F0F73D3A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940" y="4805354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/>
              <a:t>操作(1)：</a:t>
            </a:r>
            <a:r>
              <a:rPr kumimoji="1" lang="en-US" altLang="zh-CN" sz="2800" b="1"/>
              <a:t>ppt = ppb; ppb = ppa; ppa = ppt;  </a:t>
            </a:r>
          </a:p>
        </p:txBody>
      </p:sp>
      <p:sp>
        <p:nvSpPr>
          <p:cNvPr id="447550" name="Rectangle 62">
            <a:extLst>
              <a:ext uri="{FF2B5EF4-FFF2-40B4-BE49-F238E27FC236}">
                <a16:creationId xmlns:a16="http://schemas.microsoft.com/office/drawing/2014/main" id="{B75291A7-FA32-8647-BEE8-B41B6F85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940" y="5429241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/>
              <a:t>操作(2)：</a:t>
            </a:r>
            <a:r>
              <a:rPr kumimoji="1" lang="en-US" altLang="zh-CN" sz="2800" b="1" dirty="0" err="1"/>
              <a:t>pt</a:t>
            </a:r>
            <a:r>
              <a:rPr kumimoji="1" lang="en-US" altLang="zh-CN" sz="2800" b="1" dirty="0"/>
              <a:t> = pb; pb = pa; pa = </a:t>
            </a:r>
            <a:r>
              <a:rPr kumimoji="1" lang="en-US" altLang="zh-CN" sz="2800" b="1" dirty="0" err="1"/>
              <a:t>pt</a:t>
            </a:r>
            <a:r>
              <a:rPr kumimoji="1" lang="en-US" altLang="zh-CN" sz="2800" b="1" dirty="0"/>
              <a:t>; </a:t>
            </a:r>
          </a:p>
        </p:txBody>
      </p:sp>
      <p:sp>
        <p:nvSpPr>
          <p:cNvPr id="447551" name="Rectangle 63">
            <a:extLst>
              <a:ext uri="{FF2B5EF4-FFF2-40B4-BE49-F238E27FC236}">
                <a16:creationId xmlns:a16="http://schemas.microsoft.com/office/drawing/2014/main" id="{D9EB09E0-EEA0-3347-A2EF-F314C00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940" y="6038841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/>
              <a:t>操作(3)</a:t>
            </a:r>
            <a:r>
              <a:rPr kumimoji="1" lang="zh-CN" altLang="zh-CN" sz="2800" b="1"/>
              <a:t>：</a:t>
            </a:r>
            <a:r>
              <a:rPr kumimoji="1" lang="en-US" altLang="zh-CN" sz="2800" b="1"/>
              <a:t>t = b; b = a; a = t;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49" grpId="0" autoUpdateAnimBg="0"/>
      <p:bldP spid="447550" grpId="0" autoUpdateAnimBg="0"/>
      <p:bldP spid="4475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B0BAA05-950C-9B4A-BDF4-2CE691BA9A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7124" y="1484784"/>
            <a:ext cx="4536504" cy="436587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zh-CN" sz="2800" dirty="0"/>
              <a:t>a</a:t>
            </a:r>
            <a:r>
              <a:rPr lang="en-US" altLang="zh-CN" sz="2800" dirty="0"/>
              <a:t>[3][4]：</a:t>
            </a:r>
            <a:r>
              <a:rPr lang="zh-CN" altLang="zh-CN" sz="2800" dirty="0"/>
              <a:t>看成是由a[0]、a[1]、a[2]组成的一维数组，而a[0]、a[1]、a[2]各自又是一个一维数组。也即二维数组是数组元素为一维数组的一维数组。</a:t>
            </a:r>
            <a:endParaRPr lang="en-US" altLang="zh-CN" sz="2800" dirty="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645973E-F988-8D48-A936-3C8266823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663" y="504943"/>
            <a:ext cx="8353152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11.1.3</a:t>
            </a:r>
            <a:r>
              <a:rPr lang="zh-CN" altLang="en-US" sz="4000" dirty="0"/>
              <a:t>二维数组的指针形式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E82010-CD05-084D-B245-D994CD04B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224" y="1992517"/>
            <a:ext cx="6984776" cy="449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800" kern="0" dirty="0"/>
              <a:t>a：第0行地址（行地址）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kern="0" dirty="0" err="1"/>
              <a:t>a+i：第i行的地址</a:t>
            </a:r>
            <a:endParaRPr lang="en-US" altLang="zh-CN" sz="2800" kern="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kern="0" dirty="0"/>
              <a:t>*(</a:t>
            </a:r>
            <a:r>
              <a:rPr lang="en-US" altLang="zh-CN" sz="2800" kern="0" dirty="0" err="1"/>
              <a:t>a+i</a:t>
            </a:r>
            <a:r>
              <a:rPr lang="en-US" altLang="zh-CN" sz="2800" kern="0" dirty="0"/>
              <a:t>) / a[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]：</a:t>
            </a:r>
            <a:r>
              <a:rPr lang="zh-CN" altLang="zh-CN" sz="2800" kern="0" dirty="0"/>
              <a:t>第i行首元素的地址</a:t>
            </a:r>
            <a:endParaRPr lang="en-US" altLang="zh-CN" sz="2800" kern="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kern="0" dirty="0"/>
              <a:t>*(</a:t>
            </a:r>
            <a:r>
              <a:rPr lang="en-US" altLang="zh-CN" sz="2800" kern="0" dirty="0" err="1"/>
              <a:t>a+i</a:t>
            </a:r>
            <a:r>
              <a:rPr lang="en-US" altLang="zh-CN" sz="2800" kern="0" dirty="0"/>
              <a:t>)+j / a[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]+j：</a:t>
            </a:r>
            <a:r>
              <a:rPr lang="zh-CN" altLang="zh-CN" sz="2800" kern="0" dirty="0"/>
              <a:t>第i行</a:t>
            </a:r>
            <a:r>
              <a:rPr lang="zh-CN" altLang="en-US" sz="2800" kern="0" dirty="0"/>
              <a:t>第</a:t>
            </a:r>
            <a:r>
              <a:rPr lang="en-US" altLang="zh-CN" sz="2800" kern="0" dirty="0" err="1"/>
              <a:t>j个</a:t>
            </a:r>
            <a:r>
              <a:rPr lang="zh-CN" altLang="zh-CN" sz="2800" kern="0" dirty="0"/>
              <a:t>元素的地址</a:t>
            </a:r>
            <a:endParaRPr lang="en-US" altLang="zh-CN" sz="2800" kern="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800" kern="0" dirty="0"/>
              <a:t>*(*a+i)</a:t>
            </a:r>
            <a:r>
              <a:rPr lang="en-US" altLang="zh-CN" sz="2800" kern="0" dirty="0"/>
              <a:t> / a[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][0]</a:t>
            </a:r>
            <a:r>
              <a:rPr lang="zh-CN" altLang="en-US" sz="2800" kern="0" dirty="0"/>
              <a:t>：</a:t>
            </a:r>
            <a:r>
              <a:rPr lang="zh-CN" altLang="zh-CN" sz="2800" kern="0" dirty="0"/>
              <a:t>第i行首元素的值</a:t>
            </a:r>
            <a:endParaRPr lang="en-US" altLang="zh-CN" sz="2800" kern="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800" kern="0" dirty="0"/>
              <a:t>*</a:t>
            </a:r>
            <a:r>
              <a:rPr lang="en-US" altLang="zh-CN" sz="2800" kern="0" dirty="0"/>
              <a:t>(</a:t>
            </a:r>
            <a:r>
              <a:rPr lang="zh-CN" altLang="zh-CN" sz="2800" kern="0" dirty="0"/>
              <a:t>(*a+i)</a:t>
            </a:r>
            <a:r>
              <a:rPr lang="en-US" altLang="zh-CN" sz="2800" kern="0" dirty="0"/>
              <a:t>+j) / a[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][j]</a:t>
            </a:r>
            <a:r>
              <a:rPr lang="zh-CN" altLang="en-US" sz="2800" kern="0" dirty="0"/>
              <a:t>：</a:t>
            </a:r>
            <a:r>
              <a:rPr lang="zh-CN" altLang="zh-CN" sz="2800" kern="0" dirty="0"/>
              <a:t>第i行首元素的值</a:t>
            </a:r>
            <a:endParaRPr lang="en-US" altLang="zh-CN" sz="2800" kern="0" dirty="0"/>
          </a:p>
          <a:p>
            <a:pPr algn="just" eaLnBrk="1" hangingPunct="1">
              <a:lnSpc>
                <a:spcPct val="150000"/>
              </a:lnSpc>
            </a:pPr>
            <a:endParaRPr lang="en-US" altLang="zh-CN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C53C23-A72D-C343-BBC1-0A41A72A0EDB}"/>
              </a:ext>
            </a:extLst>
          </p:cNvPr>
          <p:cNvSpPr/>
          <p:nvPr/>
        </p:nvSpPr>
        <p:spPr>
          <a:xfrm>
            <a:off x="5640207" y="1512386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kern="0" dirty="0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特别说明：</a:t>
            </a:r>
            <a:endParaRPr lang="en-US" altLang="zh-CN" sz="2800" kern="0" dirty="0">
              <a:solidFill>
                <a:schemeClr val="bg2">
                  <a:lumMod val="7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1F4B6CE-1846-4E4F-BEF0-50B3112A98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1105" y="1385887"/>
            <a:ext cx="9937924" cy="5472113"/>
          </a:xfrm>
          <a:noFill/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string.h</a:t>
            </a:r>
            <a:r>
              <a:rPr lang="en-US" altLang="zh-CN" sz="1800" dirty="0"/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int main(void)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{   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char </a:t>
            </a:r>
            <a:r>
              <a:rPr lang="en-US" altLang="zh-CN" sz="1800" dirty="0">
                <a:solidFill>
                  <a:srgbClr val="CC0000"/>
                </a:solidFill>
              </a:rPr>
              <a:t>*color[5]</a:t>
            </a:r>
            <a:r>
              <a:rPr lang="en-US" altLang="zh-CN" sz="1800" dirty="0"/>
              <a:t> = {“red”, ”blue”, ”yellow”, ”green”, ”black”};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char </a:t>
            </a:r>
            <a:r>
              <a:rPr lang="en-US" altLang="zh-CN" sz="1800" dirty="0">
                <a:solidFill>
                  <a:srgbClr val="FF3300"/>
                </a:solidFill>
              </a:rPr>
              <a:t>**pc</a:t>
            </a:r>
            <a:r>
              <a:rPr lang="en-US" altLang="zh-CN" sz="1800" dirty="0"/>
              <a:t>;  /* </a:t>
            </a:r>
            <a:r>
              <a:rPr lang="zh-CN" altLang="en-US" sz="1800" dirty="0"/>
              <a:t>定义二级指针变量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char str[20];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3300"/>
                </a:solidFill>
              </a:rPr>
              <a:t>pc = color</a:t>
            </a:r>
            <a:r>
              <a:rPr lang="en-US" altLang="zh-CN" sz="1800" dirty="0"/>
              <a:t>;   /* </a:t>
            </a:r>
            <a:r>
              <a:rPr lang="zh-CN" altLang="en-US" sz="1800" dirty="0"/>
              <a:t>二级指针赋值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(“Input a color:”);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(“%s”, str);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   if(</a:t>
            </a:r>
            <a:r>
              <a:rPr lang="en-US" altLang="zh-CN" sz="1800" dirty="0" err="1"/>
              <a:t>strcmp</a:t>
            </a:r>
            <a:r>
              <a:rPr lang="en-US" altLang="zh-CN" sz="1800" dirty="0"/>
              <a:t>(str, </a:t>
            </a:r>
            <a:r>
              <a:rPr lang="en-US" altLang="zh-CN" sz="1800" dirty="0">
                <a:solidFill>
                  <a:srgbClr val="FF3300"/>
                </a:solidFill>
              </a:rPr>
              <a:t>*(</a:t>
            </a:r>
            <a:r>
              <a:rPr lang="en-US" altLang="zh-CN" sz="1800" dirty="0" err="1">
                <a:solidFill>
                  <a:srgbClr val="FF3300"/>
                </a:solidFill>
              </a:rPr>
              <a:t>pc+i</a:t>
            </a:r>
            <a:r>
              <a:rPr lang="en-US" altLang="zh-CN" sz="1800" dirty="0">
                <a:solidFill>
                  <a:srgbClr val="FF3300"/>
                </a:solidFill>
              </a:rPr>
              <a:t>)</a:t>
            </a:r>
            <a:r>
              <a:rPr lang="en-US" altLang="zh-CN" sz="1800" dirty="0"/>
              <a:t>) == 0)  /* </a:t>
            </a:r>
            <a:r>
              <a:rPr lang="zh-CN" altLang="en-US" sz="1800" dirty="0"/>
              <a:t>比较颜色是否相同 *</a:t>
            </a:r>
            <a:r>
              <a:rPr lang="en-US" altLang="zh-CN" sz="1800" dirty="0"/>
              <a:t>/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        break;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if(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(“position:%d\n”, i+1);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(“Not Found\n”);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    return 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499717" name="Text Box 5">
            <a:extLst>
              <a:ext uri="{FF2B5EF4-FFF2-40B4-BE49-F238E27FC236}">
                <a16:creationId xmlns:a16="http://schemas.microsoft.com/office/drawing/2014/main" id="{8F3C583A-1791-704C-9DFB-0A729B9B3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346" y="2909836"/>
            <a:ext cx="235160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</a:rPr>
              <a:t>指向指针的指针</a:t>
            </a:r>
          </a:p>
        </p:txBody>
      </p:sp>
      <p:sp>
        <p:nvSpPr>
          <p:cNvPr id="499718" name="Line 6">
            <a:extLst>
              <a:ext uri="{FF2B5EF4-FFF2-40B4-BE49-F238E27FC236}">
                <a16:creationId xmlns:a16="http://schemas.microsoft.com/office/drawing/2014/main" id="{353223D3-6D6E-9149-BDD1-763C66CF25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79576" y="2925090"/>
            <a:ext cx="3035300" cy="21590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99719" name="Text Box 7">
            <a:extLst>
              <a:ext uri="{FF2B5EF4-FFF2-40B4-BE49-F238E27FC236}">
                <a16:creationId xmlns:a16="http://schemas.microsoft.com/office/drawing/2014/main" id="{C22BB971-E2E5-A54A-9D84-E3C004D83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206" y="4968010"/>
            <a:ext cx="3049588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</a:rPr>
              <a:t>使用指向指针的指针</a:t>
            </a:r>
          </a:p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</a:rPr>
              <a:t>操作数据</a:t>
            </a:r>
          </a:p>
        </p:txBody>
      </p:sp>
      <p:sp>
        <p:nvSpPr>
          <p:cNvPr id="499720" name="Line 8">
            <a:extLst>
              <a:ext uri="{FF2B5EF4-FFF2-40B4-BE49-F238E27FC236}">
                <a16:creationId xmlns:a16="http://schemas.microsoft.com/office/drawing/2014/main" id="{E53AD60D-766A-FB4A-BC23-14864CA7E6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43672" y="4680193"/>
            <a:ext cx="1381498" cy="502129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99721" name="Line 9">
            <a:extLst>
              <a:ext uri="{FF2B5EF4-FFF2-40B4-BE49-F238E27FC236}">
                <a16:creationId xmlns:a16="http://schemas.microsoft.com/office/drawing/2014/main" id="{64500F60-00F6-3942-B345-6CA2EAB707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3935" y="3214014"/>
            <a:ext cx="2880941" cy="287337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E41EF1-CEF5-3C4F-A15D-2B444AB2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79920"/>
            <a:ext cx="10972800" cy="617327"/>
          </a:xfrm>
        </p:spPr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11-3】</a:t>
            </a:r>
            <a:r>
              <a:rPr lang="zh-CN" altLang="en-US" sz="2800" dirty="0"/>
              <a:t>改写例</a:t>
            </a:r>
            <a:r>
              <a:rPr lang="en-US" altLang="zh-CN" sz="2800" dirty="0"/>
              <a:t>11-1</a:t>
            </a:r>
            <a:r>
              <a:rPr lang="zh-CN" altLang="en-US" sz="2800" dirty="0"/>
              <a:t>，用指向指针的指针实现</a:t>
            </a:r>
            <a:endParaRPr kumimoji="1" lang="zh-CN" alt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7" grpId="0"/>
      <p:bldP spid="4997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>
            <a:extLst>
              <a:ext uri="{FF2B5EF4-FFF2-40B4-BE49-F238E27FC236}">
                <a16:creationId xmlns:a16="http://schemas.microsoft.com/office/drawing/2014/main" id="{3A5B50F4-4093-3B49-89CD-7ED8D3D529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4350" y="764704"/>
            <a:ext cx="7899881" cy="12954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11-3】</a:t>
            </a:r>
            <a:r>
              <a:rPr lang="zh-CN" altLang="en-US" dirty="0"/>
              <a:t>改写例</a:t>
            </a:r>
            <a:r>
              <a:rPr lang="en-US" altLang="zh-CN" dirty="0"/>
              <a:t>11-1</a:t>
            </a:r>
            <a:r>
              <a:rPr lang="zh-CN" altLang="en-US" dirty="0"/>
              <a:t>，用指向指针的指针实现。</a:t>
            </a:r>
            <a:r>
              <a:rPr lang="zh-CN" altLang="en-US" sz="2800" dirty="0"/>
              <a:t> </a:t>
            </a:r>
          </a:p>
        </p:txBody>
      </p:sp>
      <p:sp>
        <p:nvSpPr>
          <p:cNvPr id="500741" name="Rectangle 5">
            <a:extLst>
              <a:ext uri="{FF2B5EF4-FFF2-40B4-BE49-F238E27FC236}">
                <a16:creationId xmlns:a16="http://schemas.microsoft.com/office/drawing/2014/main" id="{653C83C9-E61F-6B43-8FDD-6D4F1291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056" y="3429000"/>
            <a:ext cx="40322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CC"/>
                </a:solidFill>
              </a:rPr>
              <a:t>pc </a:t>
            </a:r>
            <a:r>
              <a:rPr lang="en-US" altLang="zh-CN" sz="2400" b="1">
                <a:solidFill>
                  <a:srgbClr val="0000CC"/>
                </a:solidFill>
                <a:sym typeface="Wingdings" pitchFamily="2" charset="2"/>
              </a:rPr>
              <a:t> color &amp;color[0]</a:t>
            </a:r>
            <a:endParaRPr lang="zh-CN" altLang="en-US" sz="2400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sz="2400" b="1">
                <a:solidFill>
                  <a:srgbClr val="0000CC"/>
                </a:solidFill>
              </a:rPr>
              <a:t>*</a:t>
            </a:r>
            <a:r>
              <a:rPr lang="en-US" altLang="zh-CN" sz="2400" b="1">
                <a:solidFill>
                  <a:srgbClr val="0000CC"/>
                </a:solidFill>
              </a:rPr>
              <a:t>pc </a:t>
            </a:r>
            <a:r>
              <a:rPr lang="en-US" altLang="zh-CN" sz="2400" b="1">
                <a:solidFill>
                  <a:srgbClr val="0000CC"/>
                </a:solidFill>
                <a:sym typeface="Wingdings" pitchFamily="2" charset="2"/>
              </a:rPr>
              <a:t> color[0]</a:t>
            </a:r>
          </a:p>
          <a:p>
            <a:pPr eaLnBrk="1" hangingPunct="1"/>
            <a:r>
              <a:rPr lang="en-US" altLang="zh-CN" sz="2400" b="1">
                <a:solidFill>
                  <a:srgbClr val="0000CC"/>
                </a:solidFill>
                <a:sym typeface="Wingdings" pitchFamily="2" charset="2"/>
              </a:rPr>
              <a:t>*(pc+i)color[i]</a:t>
            </a:r>
          </a:p>
          <a:p>
            <a:pPr eaLnBrk="1" hangingPunct="1"/>
            <a:r>
              <a:rPr lang="en-US" altLang="zh-CN" sz="2400" b="1">
                <a:solidFill>
                  <a:srgbClr val="0000CC"/>
                </a:solidFill>
                <a:sym typeface="Wingdings" pitchFamily="2" charset="2"/>
              </a:rPr>
              <a:t>**pc*(*pc)*color[0] : ‘r’</a:t>
            </a:r>
            <a:endParaRPr lang="zh-CN" altLang="en-US" sz="2400" b="1" i="1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98C58E8A-D50D-4E45-9A99-493CEBEC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2640539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7">
            <a:extLst>
              <a:ext uri="{FF2B5EF4-FFF2-40B4-BE49-F238E27FC236}">
                <a16:creationId xmlns:a16="http://schemas.microsoft.com/office/drawing/2014/main" id="{923CBBE3-03E6-FE45-A7DF-8E1E5B519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55266"/>
              </p:ext>
            </p:extLst>
          </p:nvPr>
        </p:nvGraphicFramePr>
        <p:xfrm>
          <a:off x="443757" y="2781077"/>
          <a:ext cx="5040312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" name="SmartDraw" r:id="rId3" imgW="15125700" imgH="8991600" progId="SmartDraw.2">
                  <p:embed/>
                </p:oleObj>
              </mc:Choice>
              <mc:Fallback>
                <p:oleObj name="SmartDraw" r:id="rId3" imgW="15125700" imgH="8991600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7" y="2781077"/>
                        <a:ext cx="5040312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91" name="Rectangle 27">
            <a:extLst>
              <a:ext uri="{FF2B5EF4-FFF2-40B4-BE49-F238E27FC236}">
                <a16:creationId xmlns:a16="http://schemas.microsoft.com/office/drawing/2014/main" id="{DB12453E-305C-804B-80A0-BE08E85DB1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1417956"/>
            <a:ext cx="4537075" cy="2449512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．指针数组与二维数组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二维字符数组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/>
              <a:t>  char </a:t>
            </a:r>
            <a:r>
              <a:rPr lang="en-US" altLang="zh-CN" sz="2400" dirty="0" err="1"/>
              <a:t>ccolor</a:t>
            </a:r>
            <a:r>
              <a:rPr lang="en-US" altLang="zh-CN" sz="2400" dirty="0"/>
              <a:t>[ ][7] = {"red", "blue", "yellow", "green", “black"};</a:t>
            </a:r>
            <a:endParaRPr lang="zh-CN" altLang="en-US" sz="2400" dirty="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F68A0E94-A8D0-124A-B994-AE64C5FBB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265" y="429102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11.1.4  </a:t>
            </a:r>
            <a:r>
              <a:rPr lang="zh-CN" altLang="en-US" sz="4000" dirty="0"/>
              <a:t>用指针数组处理多个字符串</a:t>
            </a:r>
          </a:p>
        </p:txBody>
      </p:sp>
      <p:sp>
        <p:nvSpPr>
          <p:cNvPr id="446489" name="Rectangle 25">
            <a:extLst>
              <a:ext uri="{FF2B5EF4-FFF2-40B4-BE49-F238E27FC236}">
                <a16:creationId xmlns:a16="http://schemas.microsoft.com/office/drawing/2014/main" id="{4EF9200F-3722-B04E-A9F9-1C5A897D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3573463"/>
            <a:ext cx="4248150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</a:rPr>
              <a:t>使用指针数组更节省内存空间</a:t>
            </a:r>
            <a:endParaRPr lang="zh-CN" altLang="en-US" sz="2400" b="1" i="1"/>
          </a:p>
        </p:txBody>
      </p:sp>
      <p:sp>
        <p:nvSpPr>
          <p:cNvPr id="8198" name="Rectangle 31">
            <a:extLst>
              <a:ext uri="{FF2B5EF4-FFF2-40B4-BE49-F238E27FC236}">
                <a16:creationId xmlns:a16="http://schemas.microsoft.com/office/drawing/2014/main" id="{08187A97-6B34-1F43-9C33-4AA1BB8CA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24876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6494" name="Object 30">
            <a:extLst>
              <a:ext uri="{FF2B5EF4-FFF2-40B4-BE49-F238E27FC236}">
                <a16:creationId xmlns:a16="http://schemas.microsoft.com/office/drawing/2014/main" id="{9ACBA340-E93E-5B4D-A5CD-92FF4D88E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495913"/>
              </p:ext>
            </p:extLst>
          </p:nvPr>
        </p:nvGraphicFramePr>
        <p:xfrm>
          <a:off x="623392" y="4365625"/>
          <a:ext cx="698500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5" name="SmartDraw" r:id="rId3" imgW="27038300" imgH="8610600" progId="SmartDraw.2">
                  <p:embed/>
                </p:oleObj>
              </mc:Choice>
              <mc:Fallback>
                <p:oleObj name="SmartDraw" r:id="rId3" imgW="27038300" imgH="8610600" progId="SmartDraw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4365625"/>
                        <a:ext cx="6985000" cy="223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96" name="Rectangle 32">
            <a:extLst>
              <a:ext uri="{FF2B5EF4-FFF2-40B4-BE49-F238E27FC236}">
                <a16:creationId xmlns:a16="http://schemas.microsoft.com/office/drawing/2014/main" id="{7B2A0B1E-95AF-6244-9057-E03C8DDC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617" y="993995"/>
            <a:ext cx="45370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800" b="1" dirty="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400" b="1" dirty="0"/>
              <a:t>指针数组</a:t>
            </a:r>
            <a:endParaRPr lang="en-US" altLang="zh-CN" sz="2400" b="1" dirty="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/>
              <a:t>  char *</a:t>
            </a:r>
            <a:r>
              <a:rPr lang="en-US" altLang="zh-CN" sz="2400" b="1" dirty="0" err="1"/>
              <a:t>pcolor</a:t>
            </a:r>
            <a:r>
              <a:rPr lang="en-US" altLang="zh-CN" sz="2400" b="1" dirty="0"/>
              <a:t>[ ] = {"red", "blue", "yellow", "green", “black"};</a:t>
            </a:r>
            <a:endParaRPr lang="zh-CN" altLang="en-US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6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6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id="{B00EAA06-8210-DA4E-A641-D94183A769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5360" y="493860"/>
            <a:ext cx="8291513" cy="113494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2</a:t>
            </a:r>
            <a:r>
              <a:rPr lang="zh-CN" altLang="en-US" sz="2800" dirty="0">
                <a:solidFill>
                  <a:srgbClr val="0000CC"/>
                </a:solidFill>
              </a:rPr>
              <a:t>．用指针数组操作多个字符串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11-4】</a:t>
            </a:r>
            <a:r>
              <a:rPr lang="zh-CN" altLang="en-US" sz="2800" dirty="0"/>
              <a:t>将</a:t>
            </a:r>
            <a:r>
              <a:rPr lang="en-US" altLang="zh-CN" sz="2800" dirty="0"/>
              <a:t>5</a:t>
            </a:r>
            <a:r>
              <a:rPr lang="zh-CN" altLang="en-US" sz="2800" dirty="0"/>
              <a:t>个字符串从小到大排序后输出。</a:t>
            </a:r>
          </a:p>
        </p:txBody>
      </p:sp>
      <p:sp>
        <p:nvSpPr>
          <p:cNvPr id="81924" name="Rectangle 116">
            <a:extLst>
              <a:ext uri="{FF2B5EF4-FFF2-40B4-BE49-F238E27FC236}">
                <a16:creationId xmlns:a16="http://schemas.microsoft.com/office/drawing/2014/main" id="{B1BA46ED-00E6-E54F-B9A6-FEB8FC46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74" y="1628800"/>
            <a:ext cx="426177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#include &lt;</a:t>
            </a:r>
            <a:r>
              <a:rPr lang="en-US" altLang="zh-CN" sz="24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stdio.h</a:t>
            </a:r>
            <a:r>
              <a:rPr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void main( 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sz="2400" b="1" dirty="0"/>
              <a:t>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/>
              <a:t>    int </a:t>
            </a:r>
            <a:r>
              <a:rPr lang="en-US" altLang="zh-CN" sz="2400" b="1" dirty="0">
                <a:solidFill>
                  <a:srgbClr val="0000CC"/>
                </a:solidFill>
              </a:rPr>
              <a:t>a[5]</a:t>
            </a:r>
            <a:r>
              <a:rPr lang="en-US" altLang="zh-CN" sz="2400" b="1" dirty="0"/>
              <a:t> = {6, 5, 2, 8, 1};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/>
              <a:t>   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0000CC"/>
                </a:solidFill>
              </a:rPr>
              <a:t>void </a:t>
            </a:r>
            <a:r>
              <a:rPr lang="en-US" altLang="zh-CN" sz="2400" b="1" dirty="0" err="1">
                <a:solidFill>
                  <a:srgbClr val="0000CC"/>
                </a:solidFill>
              </a:rPr>
              <a:t>fsort</a:t>
            </a:r>
            <a:r>
              <a:rPr lang="en-US" altLang="zh-CN" sz="2400" b="1" dirty="0">
                <a:solidFill>
                  <a:srgbClr val="0000CC"/>
                </a:solidFill>
              </a:rPr>
              <a:t>(int a[ ], int n);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fsort</a:t>
            </a:r>
            <a:r>
              <a:rPr lang="en-US" altLang="zh-CN" sz="2400" b="1" dirty="0">
                <a:solidFill>
                  <a:srgbClr val="0000CC"/>
                </a:solidFill>
              </a:rPr>
              <a:t>(a, 5);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5;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 ", 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]);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/>
              <a:t> } </a:t>
            </a:r>
          </a:p>
        </p:txBody>
      </p:sp>
      <p:sp>
        <p:nvSpPr>
          <p:cNvPr id="454773" name="Rectangle 117">
            <a:extLst>
              <a:ext uri="{FF2B5EF4-FFF2-40B4-BE49-F238E27FC236}">
                <a16:creationId xmlns:a16="http://schemas.microsoft.com/office/drawing/2014/main" id="{DCF5A09F-8FBE-B441-B4C3-38C00EAF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418" y="1628800"/>
            <a:ext cx="5111750" cy="473534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#include &lt;</a:t>
            </a:r>
            <a:r>
              <a:rPr lang="en-US" altLang="zh-CN" sz="24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stdio.h</a:t>
            </a:r>
            <a:r>
              <a:rPr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#include &lt;</a:t>
            </a:r>
            <a:r>
              <a:rPr kumimoji="1" lang="en-US" altLang="zh-CN" sz="24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string.h</a:t>
            </a:r>
            <a:r>
              <a:rPr kumimoji="1"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void main( )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kumimoji="1" lang="en-US" altLang="zh-CN" sz="2400" b="1" dirty="0"/>
              <a:t>int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 eaLnBrk="1" hangingPunct="1"/>
            <a:r>
              <a:rPr kumimoji="1" lang="en-US" altLang="zh-CN" sz="2400" b="1" dirty="0"/>
              <a:t>    char </a:t>
            </a:r>
            <a:r>
              <a:rPr kumimoji="1" lang="en-US" altLang="zh-CN" dirty="0"/>
              <a:t> </a:t>
            </a:r>
            <a:r>
              <a:rPr kumimoji="1"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kumimoji="1" lang="en-US" altLang="zh-CN" sz="24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pcolor</a:t>
            </a:r>
            <a:r>
              <a:rPr kumimoji="1"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[ ] ={ “red”,  ”blue”, </a:t>
            </a:r>
          </a:p>
          <a:p>
            <a:pPr eaLnBrk="1" hangingPunct="1"/>
            <a:r>
              <a:rPr kumimoji="1"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”yellow”, ”green”,  ”black”}; </a:t>
            </a:r>
            <a:endParaRPr kumimoji="1" lang="en-US" altLang="zh-CN" sz="2400" b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void </a:t>
            </a:r>
            <a:r>
              <a:rPr kumimoji="1" lang="en-US" altLang="zh-CN" sz="2400" b="1" dirty="0" err="1">
                <a:solidFill>
                  <a:srgbClr val="CC0066"/>
                </a:solidFill>
              </a:rPr>
              <a:t>fsort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(char *color[ ], int n);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>
                <a:solidFill>
                  <a:srgbClr val="CC0066"/>
                </a:solidFill>
              </a:rPr>
              <a:t>fsort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(</a:t>
            </a:r>
            <a:r>
              <a:rPr kumimoji="1" lang="en-US" altLang="zh-CN" sz="2400" b="1" dirty="0" err="1">
                <a:solidFill>
                  <a:srgbClr val="CC0066"/>
                </a:solidFill>
              </a:rPr>
              <a:t>pcolor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, 5);</a:t>
            </a:r>
            <a:r>
              <a:rPr kumimoji="1" lang="en-US" altLang="zh-CN" sz="2400" b="1" dirty="0"/>
              <a:t> 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/>
              <a:t>    for(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 5;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 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/>
              <a:t>  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("%s ", </a:t>
            </a:r>
            <a:r>
              <a:rPr kumimoji="1" lang="en-US" altLang="zh-CN" sz="2400" b="1" dirty="0" err="1"/>
              <a:t>pcolor</a:t>
            </a:r>
            <a:r>
              <a:rPr kumimoji="1" lang="en-US" altLang="zh-CN" sz="2400" b="1" dirty="0"/>
              <a:t>[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]);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}   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37B1BCDA-6EFA-D74F-86D5-8891AC5719E3}"/>
              </a:ext>
            </a:extLst>
          </p:cNvPr>
          <p:cNvSpPr/>
          <p:nvPr/>
        </p:nvSpPr>
        <p:spPr bwMode="auto">
          <a:xfrm>
            <a:off x="4573520" y="4149080"/>
            <a:ext cx="1326852" cy="4318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47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4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4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4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4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4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4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4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4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4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4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3" grpId="0" build="p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A70281D-0635-384E-BBC6-172BE9077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552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11.1.4  </a:t>
            </a:r>
            <a:r>
              <a:rPr lang="zh-CN" altLang="en-US" sz="4000" dirty="0"/>
              <a:t>用指针数组处理多个字符串</a:t>
            </a:r>
          </a:p>
        </p:txBody>
      </p:sp>
      <p:sp>
        <p:nvSpPr>
          <p:cNvPr id="82947" name="Rectangle 6">
            <a:extLst>
              <a:ext uri="{FF2B5EF4-FFF2-40B4-BE49-F238E27FC236}">
                <a16:creationId xmlns:a16="http://schemas.microsoft.com/office/drawing/2014/main" id="{EF05EA2C-C6E9-C845-9BCE-B1DE1E87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557338"/>
            <a:ext cx="45608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void fsort(int a[ ], int n)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{     int k, j;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int temp;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for(k = 1; k &lt; n; k++)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for(j = 0; j &lt; n-k; j++)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 if(a[j] &gt; a[j+1]){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      temp = a[j];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      a[j] = a[j+1];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      a[j+1] = temp;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456711" name="Rectangle 7">
            <a:extLst>
              <a:ext uri="{FF2B5EF4-FFF2-40B4-BE49-F238E27FC236}">
                <a16:creationId xmlns:a16="http://schemas.microsoft.com/office/drawing/2014/main" id="{C0592087-7EE9-D244-B9CC-FEC75E14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1523999"/>
            <a:ext cx="5111750" cy="4876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void fsort(char *color[ ], int n)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{     int k, j;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char *temp;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for(k = 1; k &lt; n; k++)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for(j = 0; j &lt; n-k; j++)  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CC0066"/>
                </a:solidFill>
              </a:rPr>
              <a:t>if(strcmp(color[j],color[j+1])&gt;0)</a:t>
            </a:r>
            <a:r>
              <a:rPr kumimoji="1" lang="en-US" altLang="zh-CN" sz="2400" b="1"/>
              <a:t>{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     temp = color[j];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     color[j] = color[j+1];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     color[j+1] = temp;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  }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} 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718C1ADC-1FDE-3044-B3A9-CD3E9DDFD2D0}"/>
              </a:ext>
            </a:extLst>
          </p:cNvPr>
          <p:cNvSpPr/>
          <p:nvPr/>
        </p:nvSpPr>
        <p:spPr bwMode="auto">
          <a:xfrm>
            <a:off x="4835352" y="3429000"/>
            <a:ext cx="1476672" cy="64807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67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6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6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6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6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6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67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1" grpId="0" build="p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70">
            <a:extLst>
              <a:ext uri="{FF2B5EF4-FFF2-40B4-BE49-F238E27FC236}">
                <a16:creationId xmlns:a16="http://schemas.microsoft.com/office/drawing/2014/main" id="{F3B73A20-08B9-9C48-B44A-9F1551E8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524876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3972" name="Picture 71">
            <a:extLst>
              <a:ext uri="{FF2B5EF4-FFF2-40B4-BE49-F238E27FC236}">
                <a16:creationId xmlns:a16="http://schemas.microsoft.com/office/drawing/2014/main" id="{BC0DA074-E795-EB48-909B-1A0C1193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" y="1700807"/>
            <a:ext cx="4522893" cy="304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2">
            <a:extLst>
              <a:ext uri="{FF2B5EF4-FFF2-40B4-BE49-F238E27FC236}">
                <a16:creationId xmlns:a16="http://schemas.microsoft.com/office/drawing/2014/main" id="{23913F6C-E182-574A-9E24-CFAAF075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35" y="1732816"/>
            <a:ext cx="5056331" cy="30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73">
            <a:extLst>
              <a:ext uri="{FF2B5EF4-FFF2-40B4-BE49-F238E27FC236}">
                <a16:creationId xmlns:a16="http://schemas.microsoft.com/office/drawing/2014/main" id="{CA61D9C6-9E1F-FA42-A31C-243E946C1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737" y="5372100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排序前</a:t>
            </a:r>
          </a:p>
        </p:txBody>
      </p:sp>
      <p:sp>
        <p:nvSpPr>
          <p:cNvPr id="83975" name="Text Box 74">
            <a:extLst>
              <a:ext uri="{FF2B5EF4-FFF2-40B4-BE49-F238E27FC236}">
                <a16:creationId xmlns:a16="http://schemas.microsoft.com/office/drawing/2014/main" id="{464FD705-CAA1-8B47-B60C-F0A3F1C0E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6" y="5291489"/>
            <a:ext cx="126797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排序后</a:t>
            </a:r>
          </a:p>
        </p:txBody>
      </p:sp>
      <p:sp>
        <p:nvSpPr>
          <p:cNvPr id="83976" name="Rectangle 75">
            <a:extLst>
              <a:ext uri="{FF2B5EF4-FFF2-40B4-BE49-F238E27FC236}">
                <a16:creationId xmlns:a16="http://schemas.microsoft.com/office/drawing/2014/main" id="{0E802F99-A081-FB4E-865D-367B57936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512" y="451352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11.1.4  </a:t>
            </a:r>
            <a:r>
              <a:rPr lang="zh-CN" altLang="en-US" sz="4000" dirty="0"/>
              <a:t>用指针数组处理多个字符串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6A1D153-A5A2-F843-97AB-405DA35DC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11.1.4  </a:t>
            </a:r>
            <a:r>
              <a:rPr lang="zh-CN" altLang="en-US" sz="4000"/>
              <a:t>用指针数组处理多个字符串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00EAA06-8210-DA4E-A641-D94183A769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1341438"/>
            <a:ext cx="8291513" cy="3886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2</a:t>
            </a:r>
            <a:r>
              <a:rPr lang="zh-CN" altLang="en-US" sz="2800">
                <a:solidFill>
                  <a:srgbClr val="0000CC"/>
                </a:solidFill>
              </a:rPr>
              <a:t>．用指针数组操作多个字符串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11-4】</a:t>
            </a:r>
            <a:r>
              <a:rPr lang="zh-CN" altLang="en-US" sz="2800"/>
              <a:t>将</a:t>
            </a:r>
            <a:r>
              <a:rPr lang="en-US" altLang="zh-CN" sz="2800"/>
              <a:t>5</a:t>
            </a:r>
            <a:r>
              <a:rPr lang="zh-CN" altLang="en-US" sz="2800"/>
              <a:t>个字符串从小到大排序后输出。</a:t>
            </a:r>
          </a:p>
        </p:txBody>
      </p:sp>
      <p:sp>
        <p:nvSpPr>
          <p:cNvPr id="81924" name="Rectangle 116">
            <a:extLst>
              <a:ext uri="{FF2B5EF4-FFF2-40B4-BE49-F238E27FC236}">
                <a16:creationId xmlns:a16="http://schemas.microsoft.com/office/drawing/2014/main" id="{B1BA46ED-00E6-E54F-B9A6-FEB8FC46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708275"/>
            <a:ext cx="396240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void main( 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lang="en-US" altLang="zh-CN" sz="2400" b="1"/>
              <a:t>int i;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int </a:t>
            </a:r>
            <a:r>
              <a:rPr lang="en-US" altLang="zh-CN" sz="2400" b="1">
                <a:solidFill>
                  <a:srgbClr val="0000CC"/>
                </a:solidFill>
              </a:rPr>
              <a:t>a[5]</a:t>
            </a:r>
            <a:r>
              <a:rPr lang="en-US" altLang="zh-CN" sz="2400" b="1"/>
              <a:t> = {6, 5, 2, 8, 1};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</a:t>
            </a:r>
            <a:r>
              <a:rPr lang="en-US" altLang="zh-CN" sz="2400" b="1">
                <a:solidFill>
                  <a:srgbClr val="0000CC"/>
                </a:solidFill>
              </a:rPr>
              <a:t>void fsort(int a[ ], int n);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 b="1">
                <a:solidFill>
                  <a:srgbClr val="0000CC"/>
                </a:solidFill>
              </a:rPr>
              <a:t>fsort(a, 5);</a:t>
            </a:r>
            <a:r>
              <a:rPr lang="en-US" altLang="zh-CN" sz="2400" b="1"/>
              <a:t> </a:t>
            </a:r>
            <a:endParaRPr lang="zh-CN" altLang="en-US" sz="2400" b="1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for(i = 0; i &lt; 5; i++)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printf("%d ", a[i]);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} </a:t>
            </a:r>
          </a:p>
        </p:txBody>
      </p:sp>
      <p:sp>
        <p:nvSpPr>
          <p:cNvPr id="454773" name="Rectangle 117">
            <a:extLst>
              <a:ext uri="{FF2B5EF4-FFF2-40B4-BE49-F238E27FC236}">
                <a16:creationId xmlns:a16="http://schemas.microsoft.com/office/drawing/2014/main" id="{DCF5A09F-8FBE-B441-B4C3-38C00EAF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420938"/>
            <a:ext cx="5111750" cy="4419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#include &lt;string.h&gt;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void main( )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{   </a:t>
            </a:r>
            <a:r>
              <a:rPr kumimoji="1" lang="en-US" altLang="zh-CN" sz="2400" b="1"/>
              <a:t>int i;</a:t>
            </a:r>
          </a:p>
          <a:p>
            <a:pPr eaLnBrk="1" hangingPunct="1"/>
            <a:r>
              <a:rPr kumimoji="1" lang="en-US" altLang="zh-CN" sz="2400" b="1"/>
              <a:t>    char </a:t>
            </a:r>
            <a:r>
              <a:rPr kumimoji="1" lang="en-US" altLang="zh-CN"/>
              <a:t> </a:t>
            </a:r>
            <a:r>
              <a:rPr kumimoji="1" lang="en-US" altLang="zh-CN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*pcolor[ ] ={ “red”,  ”blue”, </a:t>
            </a:r>
          </a:p>
          <a:p>
            <a:pPr eaLnBrk="1" hangingPunct="1"/>
            <a:r>
              <a:rPr kumimoji="1" lang="en-US" altLang="zh-CN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”yellow”, ”green”,  ”black”}; </a:t>
            </a:r>
            <a:endParaRPr kumimoji="1" lang="en-US" altLang="zh-CN" sz="2400" b="1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</a:t>
            </a:r>
            <a:r>
              <a:rPr kumimoji="1" lang="en-US" altLang="zh-CN" sz="2400" b="1">
                <a:solidFill>
                  <a:srgbClr val="CC0066"/>
                </a:solidFill>
              </a:rPr>
              <a:t>void fsort(char *color[ ], int n);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</a:t>
            </a:r>
            <a:r>
              <a:rPr kumimoji="1" lang="en-US" altLang="zh-CN" sz="2400" b="1">
                <a:solidFill>
                  <a:srgbClr val="CC0066"/>
                </a:solidFill>
              </a:rPr>
              <a:t>fsort(pcolor, 5);</a:t>
            </a:r>
            <a:r>
              <a:rPr kumimoji="1" lang="en-US" altLang="zh-CN" sz="2400" b="1"/>
              <a:t> 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for(i = 0; i &lt; 5; i++) 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printf("%s ", pcolor[i]);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805176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47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4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4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4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4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4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4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4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4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4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3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A70281D-0635-384E-BBC6-172BE9077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11.1.4  </a:t>
            </a:r>
            <a:r>
              <a:rPr lang="zh-CN" altLang="en-US" sz="4000"/>
              <a:t>用指针数组处理多个字符串</a:t>
            </a:r>
          </a:p>
        </p:txBody>
      </p:sp>
      <p:sp>
        <p:nvSpPr>
          <p:cNvPr id="82947" name="Rectangle 6">
            <a:extLst>
              <a:ext uri="{FF2B5EF4-FFF2-40B4-BE49-F238E27FC236}">
                <a16:creationId xmlns:a16="http://schemas.microsoft.com/office/drawing/2014/main" id="{EF05EA2C-C6E9-C845-9BCE-B1DE1E87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57338"/>
            <a:ext cx="45608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void fsort(int a[ ], int n)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{     int k, j;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int temp;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for(k = 1; k &lt; n; k++)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for(j = 0; j &lt; n-k; j++)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 if(a[j] &gt; a[j+1]){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      temp = a[j];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      a[j] = a[j+1];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      a[j+1] = temp;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     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456711" name="Rectangle 7">
            <a:extLst>
              <a:ext uri="{FF2B5EF4-FFF2-40B4-BE49-F238E27FC236}">
                <a16:creationId xmlns:a16="http://schemas.microsoft.com/office/drawing/2014/main" id="{C0592087-7EE9-D244-B9CC-FEC75E14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1484313"/>
            <a:ext cx="5111750" cy="4876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void fsort(char *color[ ], int n)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{     int k, j;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char *temp;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for(k = 1; k &lt; n; k++)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for(j = 0; j &lt; n-k; j++)  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CC0066"/>
                </a:solidFill>
              </a:rPr>
              <a:t>if(strcmp(color[j],color[j+1])&gt;0)</a:t>
            </a:r>
            <a:r>
              <a:rPr kumimoji="1" lang="en-US" altLang="zh-CN" sz="2400" b="1"/>
              <a:t>{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     temp = color[j];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     color[j] = color[j+1];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     color[j+1] = temp;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           }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847280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67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6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6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6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6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6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67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1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13D19B72-3395-2549-8EEF-C3A6AD34A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</a:t>
            </a: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C904A543-3F8B-9C4A-8771-EB7E4FAD4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00214"/>
            <a:ext cx="9590089" cy="49688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多项式运算问题求解的线性表方法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自定义类型</a:t>
            </a:r>
            <a:r>
              <a:rPr lang="en-US" altLang="zh-CN" sz="2400" dirty="0">
                <a:latin typeface="宋体" panose="02010600030101010101" pitchFamily="2" charset="-122"/>
              </a:rPr>
              <a:t>typedef</a:t>
            </a:r>
            <a:r>
              <a:rPr lang="zh-CN" altLang="en-US" sz="2400" dirty="0">
                <a:latin typeface="宋体" panose="02010600030101010101" pitchFamily="2" charset="-122"/>
              </a:rPr>
              <a:t>的使用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指针高级应用：指向指针的指针、命令行参与、指向函数的指针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链表是什么？为什么需要链表？以多项式的表示与运算实现为例；什么是结构的递归定义，哪种应用需要这种定义方法？对链表这种数据结构，如何进行动态内存分配操作？</a:t>
            </a:r>
          </a:p>
          <a:p>
            <a:pPr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如何建立单向链表并实现插入、删除以及查找操作？ 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用链表结构模拟“猴子选大王”的过程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线性表如何实现实现链式存储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F68CE549-DAFF-8045-B67D-E093FC4AE3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1341438"/>
            <a:ext cx="8291513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</p:txBody>
      </p:sp>
      <p:sp>
        <p:nvSpPr>
          <p:cNvPr id="83971" name="Rectangle 70">
            <a:extLst>
              <a:ext uri="{FF2B5EF4-FFF2-40B4-BE49-F238E27FC236}">
                <a16:creationId xmlns:a16="http://schemas.microsoft.com/office/drawing/2014/main" id="{F3B73A20-08B9-9C48-B44A-9F1551E8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24876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3972" name="Picture 71">
            <a:extLst>
              <a:ext uri="{FF2B5EF4-FFF2-40B4-BE49-F238E27FC236}">
                <a16:creationId xmlns:a16="http://schemas.microsoft.com/office/drawing/2014/main" id="{BC0DA074-E795-EB48-909B-1A0C1193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205038"/>
            <a:ext cx="3743325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2">
            <a:extLst>
              <a:ext uri="{FF2B5EF4-FFF2-40B4-BE49-F238E27FC236}">
                <a16:creationId xmlns:a16="http://schemas.microsoft.com/office/drawing/2014/main" id="{23913F6C-E182-574A-9E24-CFAAF075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1" y="2276476"/>
            <a:ext cx="41052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73">
            <a:extLst>
              <a:ext uri="{FF2B5EF4-FFF2-40B4-BE49-F238E27FC236}">
                <a16:creationId xmlns:a16="http://schemas.microsoft.com/office/drawing/2014/main" id="{CA61D9C6-9E1F-FA42-A31C-243E946C1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4868863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排序前</a:t>
            </a:r>
          </a:p>
        </p:txBody>
      </p:sp>
      <p:sp>
        <p:nvSpPr>
          <p:cNvPr id="83975" name="Text Box 74">
            <a:extLst>
              <a:ext uri="{FF2B5EF4-FFF2-40B4-BE49-F238E27FC236}">
                <a16:creationId xmlns:a16="http://schemas.microsoft.com/office/drawing/2014/main" id="{464FD705-CAA1-8B47-B60C-F0A3F1C0E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4854575"/>
            <a:ext cx="126797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排序后</a:t>
            </a:r>
          </a:p>
        </p:txBody>
      </p:sp>
      <p:sp>
        <p:nvSpPr>
          <p:cNvPr id="83976" name="Rectangle 75">
            <a:extLst>
              <a:ext uri="{FF2B5EF4-FFF2-40B4-BE49-F238E27FC236}">
                <a16:creationId xmlns:a16="http://schemas.microsoft.com/office/drawing/2014/main" id="{0E802F99-A081-FB4E-865D-367B57936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11.1.4  </a:t>
            </a:r>
            <a:r>
              <a:rPr lang="zh-CN" altLang="en-US" sz="4000"/>
              <a:t>用指针数组处理多个字符串</a:t>
            </a:r>
          </a:p>
        </p:txBody>
      </p:sp>
    </p:spTree>
    <p:extLst>
      <p:ext uri="{BB962C8B-B14F-4D97-AF65-F5344CB8AC3E}">
        <p14:creationId xmlns:p14="http://schemas.microsoft.com/office/powerpoint/2010/main" val="38606138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5ED0ED2-2CD1-0D45-BB7A-5682A13E66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628776"/>
            <a:ext cx="8497887" cy="4824413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11-6  </a:t>
            </a:r>
            <a:r>
              <a:rPr lang="zh-CN" altLang="en-US" sz="2800" dirty="0"/>
              <a:t>解密藏头诗。所谓藏头诗，就是将一首诗每一句的第一个字连起来，所组成的内容就是该诗的真正含义。编写程序，输出一首藏头诗的真实含义。 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   </a:t>
            </a:r>
            <a:r>
              <a:rPr lang="zh-CN" altLang="en-US" sz="2800" dirty="0">
                <a:solidFill>
                  <a:srgbClr val="FF3300"/>
                </a:solidFill>
              </a:rPr>
              <a:t>一</a:t>
            </a:r>
            <a:r>
              <a:rPr lang="zh-CN" altLang="en-US" sz="2800" dirty="0"/>
              <a:t>叶轻舟向东流，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3300"/>
                </a:solidFill>
              </a:rPr>
              <a:t>         帆</a:t>
            </a:r>
            <a:r>
              <a:rPr lang="zh-CN" altLang="en-US" sz="2800" dirty="0"/>
              <a:t>梢轻握杨柳手，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   </a:t>
            </a:r>
            <a:r>
              <a:rPr lang="zh-CN" altLang="en-US" sz="2800" dirty="0">
                <a:solidFill>
                  <a:srgbClr val="FF3300"/>
                </a:solidFill>
              </a:rPr>
              <a:t>风</a:t>
            </a:r>
            <a:r>
              <a:rPr lang="zh-CN" altLang="en-US" sz="2800" dirty="0"/>
              <a:t>纤碧波微起舞，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   </a:t>
            </a:r>
            <a:r>
              <a:rPr lang="zh-CN" altLang="en-US" sz="2800" dirty="0">
                <a:solidFill>
                  <a:srgbClr val="FF3300"/>
                </a:solidFill>
              </a:rPr>
              <a:t>顺</a:t>
            </a:r>
            <a:r>
              <a:rPr lang="zh-CN" altLang="en-US" sz="2800" dirty="0"/>
              <a:t>水任从雅客悠。 </a:t>
            </a:r>
          </a:p>
        </p:txBody>
      </p:sp>
      <p:sp>
        <p:nvSpPr>
          <p:cNvPr id="84995" name="Rectangle 10">
            <a:extLst>
              <a:ext uri="{FF2B5EF4-FFF2-40B4-BE49-F238E27FC236}">
                <a16:creationId xmlns:a16="http://schemas.microsoft.com/office/drawing/2014/main" id="{4C55E7C1-82AE-A940-8D3F-0C29A3D5F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11.1.4  </a:t>
            </a:r>
            <a:r>
              <a:rPr lang="zh-CN" altLang="en-US" sz="4000"/>
              <a:t>用指针数组处理多个字符串</a:t>
            </a:r>
          </a:p>
        </p:txBody>
      </p:sp>
    </p:spTree>
    <p:extLst>
      <p:ext uri="{BB962C8B-B14F-4D97-AF65-F5344CB8AC3E}">
        <p14:creationId xmlns:p14="http://schemas.microsoft.com/office/powerpoint/2010/main" val="152784301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0C26042-B8DD-4447-811D-CC4454C404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3352" y="1125538"/>
            <a:ext cx="10153128" cy="5472112"/>
          </a:xfrm>
          <a:noFill/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char *change(char s[][20]);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int main(void)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{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    char </a:t>
            </a:r>
            <a:r>
              <a:rPr lang="en-US" altLang="zh-CN" sz="2000" dirty="0">
                <a:solidFill>
                  <a:srgbClr val="CC0000"/>
                </a:solidFill>
              </a:rPr>
              <a:t>*poem[4]</a:t>
            </a:r>
            <a:r>
              <a:rPr lang="en-US" altLang="zh-CN" sz="2000" dirty="0"/>
              <a:t> = { "</a:t>
            </a:r>
            <a:r>
              <a:rPr lang="zh-CN" altLang="en-US" sz="2000" dirty="0"/>
              <a:t>一叶轻舟向东流，</a:t>
            </a:r>
            <a:r>
              <a:rPr lang="en-US" altLang="zh-CN" sz="2000" dirty="0"/>
              <a:t>", "</a:t>
            </a:r>
            <a:r>
              <a:rPr lang="zh-CN" altLang="en-US" sz="2000" dirty="0"/>
              <a:t>帆梢轻握杨柳手，</a:t>
            </a:r>
            <a:r>
              <a:rPr lang="en-US" altLang="zh-CN" sz="2000" dirty="0"/>
              <a:t>", "</a:t>
            </a:r>
            <a:r>
              <a:rPr lang="zh-CN" altLang="en-US" sz="2000" dirty="0"/>
              <a:t>风纤碧波微起舞，</a:t>
            </a:r>
            <a:r>
              <a:rPr lang="en-US" altLang="zh-CN" sz="2000" dirty="0"/>
              <a:t>", "</a:t>
            </a:r>
            <a:r>
              <a:rPr lang="zh-CN" altLang="en-US" sz="2000" dirty="0"/>
              <a:t>顺水任从雅客悠。</a:t>
            </a:r>
            <a:r>
              <a:rPr lang="en-US" altLang="zh-CN" sz="2000" dirty="0"/>
              <a:t>"};    /* </a:t>
            </a:r>
            <a:r>
              <a:rPr lang="zh-CN" altLang="en-US" sz="2000" dirty="0"/>
              <a:t>指针数组初始化 *</a:t>
            </a:r>
            <a:r>
              <a:rPr lang="en-US" altLang="zh-CN" sz="2000" dirty="0"/>
              <a:t>/</a:t>
            </a:r>
            <a:endParaRPr lang="nb-NO" altLang="zh-CN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000" dirty="0"/>
              <a:t>    </a:t>
            </a:r>
            <a:r>
              <a:rPr lang="nb-NO" altLang="zh-CN" sz="2000" dirty="0" err="1"/>
              <a:t>char</a:t>
            </a:r>
            <a:r>
              <a:rPr lang="nb-NO" altLang="zh-CN" sz="2000" dirty="0"/>
              <a:t> </a:t>
            </a:r>
            <a:r>
              <a:rPr lang="nb-NO" altLang="zh-CN" sz="2000" dirty="0" err="1"/>
              <a:t>mean</a:t>
            </a:r>
            <a:r>
              <a:rPr lang="nb-NO" altLang="zh-CN" sz="2000" dirty="0"/>
              <a:t>[10];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000" dirty="0"/>
              <a:t>    for(i = 0; i&lt;4; i++){  /* </a:t>
            </a:r>
            <a:r>
              <a:rPr lang="zh-CN" altLang="nb-NO" sz="2000" dirty="0"/>
              <a:t>每行取第</a:t>
            </a:r>
            <a:r>
              <a:rPr lang="nb-NO" altLang="zh-CN" sz="2000" dirty="0"/>
              <a:t>1</a:t>
            </a:r>
            <a:r>
              <a:rPr lang="zh-CN" altLang="nb-NO" sz="2000" dirty="0"/>
              <a:t>个汉字存入</a:t>
            </a:r>
            <a:r>
              <a:rPr lang="nb-NO" altLang="zh-CN" sz="2000" dirty="0" err="1"/>
              <a:t>mean</a:t>
            </a:r>
            <a:r>
              <a:rPr lang="nb-NO" altLang="zh-CN" sz="2000" dirty="0"/>
              <a:t>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000" dirty="0"/>
              <a:t>      </a:t>
            </a:r>
            <a:r>
              <a:rPr lang="nb-NO" altLang="zh-CN" sz="2000" dirty="0" err="1">
                <a:solidFill>
                  <a:srgbClr val="FF3300"/>
                </a:solidFill>
              </a:rPr>
              <a:t>mean</a:t>
            </a:r>
            <a:r>
              <a:rPr lang="nb-NO" altLang="zh-CN" sz="2000" dirty="0">
                <a:solidFill>
                  <a:srgbClr val="FF3300"/>
                </a:solidFill>
              </a:rPr>
              <a:t>[2 * i] = *(poem[i]);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000" dirty="0">
                <a:solidFill>
                  <a:srgbClr val="FF3300"/>
                </a:solidFill>
              </a:rPr>
              <a:t>      </a:t>
            </a:r>
            <a:r>
              <a:rPr lang="nb-NO" altLang="zh-CN" sz="2000" dirty="0" err="1">
                <a:solidFill>
                  <a:srgbClr val="FF3300"/>
                </a:solidFill>
              </a:rPr>
              <a:t>mean</a:t>
            </a:r>
            <a:r>
              <a:rPr lang="nb-NO" altLang="zh-CN" sz="2000" dirty="0">
                <a:solidFill>
                  <a:srgbClr val="FF3300"/>
                </a:solidFill>
              </a:rPr>
              <a:t>[2 * i + 1] = *(poem[i] + 1);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000" dirty="0"/>
              <a:t>   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000" dirty="0"/>
              <a:t>    </a:t>
            </a:r>
            <a:r>
              <a:rPr lang="nb-NO" altLang="zh-CN" sz="2000" dirty="0" err="1">
                <a:solidFill>
                  <a:srgbClr val="FF3300"/>
                </a:solidFill>
              </a:rPr>
              <a:t>mean</a:t>
            </a:r>
            <a:r>
              <a:rPr lang="nb-NO" altLang="zh-CN" sz="2000" dirty="0">
                <a:solidFill>
                  <a:srgbClr val="FF3300"/>
                </a:solidFill>
              </a:rPr>
              <a:t>[2 * i] = ’\0’;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("%s\n", mean);    /* </a:t>
            </a:r>
            <a:r>
              <a:rPr lang="zh-CN" altLang="en-US" sz="2000" dirty="0"/>
              <a:t>输出结果 *</a:t>
            </a:r>
            <a:r>
              <a:rPr lang="en-US" altLang="zh-CN" sz="2000" dirty="0"/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    return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86019" name="Rectangle 8">
            <a:extLst>
              <a:ext uri="{FF2B5EF4-FFF2-40B4-BE49-F238E27FC236}">
                <a16:creationId xmlns:a16="http://schemas.microsoft.com/office/drawing/2014/main" id="{0ADC29B2-6885-3E45-B8C3-95CAEA59C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11.1.4  </a:t>
            </a:r>
            <a:r>
              <a:rPr lang="zh-CN" altLang="en-US" sz="4000"/>
              <a:t>用指针数组处理多个字符串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180D1B-9CA1-FC42-9FD0-FE65976D1F8D}"/>
              </a:ext>
            </a:extLst>
          </p:cNvPr>
          <p:cNvSpPr txBox="1"/>
          <p:nvPr/>
        </p:nvSpPr>
        <p:spPr>
          <a:xfrm>
            <a:off x="10425359" y="6093296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11_06.c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82831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844EED8-A5EE-E34E-BEEC-74A87F1FE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11.1.4  </a:t>
            </a:r>
            <a:r>
              <a:rPr lang="zh-CN" altLang="en-US" sz="4000"/>
              <a:t>用指针数组处理多个字符串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CEA7259-5BFB-8444-AEEE-0A6630C693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1341438"/>
            <a:ext cx="8291513" cy="3886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3</a:t>
            </a:r>
            <a:r>
              <a:rPr lang="zh-CN" altLang="en-US" sz="2800" dirty="0">
                <a:solidFill>
                  <a:srgbClr val="0000CC"/>
                </a:solidFill>
              </a:rPr>
              <a:t>．动态输入多个字符串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11-5  </a:t>
            </a:r>
            <a:r>
              <a:rPr lang="zh-CN" altLang="en-US" sz="2800" dirty="0"/>
              <a:t>输入一些有关颜色的单词，每行一个，以</a:t>
            </a:r>
            <a:r>
              <a:rPr lang="en-US" altLang="zh-CN" sz="2800" dirty="0"/>
              <a:t>#</a:t>
            </a:r>
            <a:r>
              <a:rPr lang="zh-CN" altLang="en-US" sz="2800" dirty="0"/>
              <a:t>作为输入结束标志，再按输入的相反次序输出这些单词。其中单词数小于</a:t>
            </a:r>
            <a:r>
              <a:rPr lang="en-US" altLang="zh-CN" sz="2800" dirty="0"/>
              <a:t>20</a:t>
            </a:r>
            <a:r>
              <a:rPr lang="zh-CN" altLang="en-US" sz="2800" dirty="0"/>
              <a:t>，每个单词不超过</a:t>
            </a:r>
            <a:r>
              <a:rPr lang="en-US" altLang="zh-CN" sz="2800" dirty="0"/>
              <a:t>15</a:t>
            </a:r>
            <a:r>
              <a:rPr lang="zh-CN" altLang="en-US" sz="2800" dirty="0"/>
              <a:t>个字母（用动态分配内存的方法处理多个字符串的输入）。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FD6E5E-9A76-164B-82CF-8CFAF23A78AE}"/>
              </a:ext>
            </a:extLst>
          </p:cNvPr>
          <p:cNvSpPr txBox="1"/>
          <p:nvPr/>
        </p:nvSpPr>
        <p:spPr>
          <a:xfrm>
            <a:off x="6186488" y="6072188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11_05.c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93689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F2DF84CC-23EB-7446-8811-4DB597C42C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549275"/>
            <a:ext cx="9684568" cy="38862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string.h</a:t>
            </a:r>
            <a:r>
              <a:rPr lang="en-US" altLang="zh-CN" sz="2000" dirty="0"/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int main(void)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n =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char </a:t>
            </a:r>
            <a:r>
              <a:rPr lang="en-US" altLang="zh-CN" sz="2000" dirty="0">
                <a:solidFill>
                  <a:srgbClr val="0000CC"/>
                </a:solidFill>
              </a:rPr>
              <a:t>*color[20]</a:t>
            </a:r>
            <a:r>
              <a:rPr lang="en-US" altLang="zh-CN" sz="2000" dirty="0"/>
              <a:t>, str[15];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("%s", str);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while(str[0] != '#')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00CC"/>
                </a:solidFill>
              </a:rPr>
              <a:t>color[n]</a:t>
            </a:r>
            <a:r>
              <a:rPr lang="en-US" altLang="zh-CN" sz="2000" dirty="0">
                <a:solidFill>
                  <a:srgbClr val="CC0066"/>
                </a:solidFill>
              </a:rPr>
              <a:t> = (char *)malloc(</a:t>
            </a:r>
            <a:r>
              <a:rPr lang="en-US" altLang="zh-CN" sz="2000" dirty="0" err="1">
                <a:solidFill>
                  <a:srgbClr val="CC0066"/>
                </a:solidFill>
              </a:rPr>
              <a:t>sizeof</a:t>
            </a:r>
            <a:r>
              <a:rPr lang="en-US" altLang="zh-CN" sz="2000" dirty="0">
                <a:solidFill>
                  <a:srgbClr val="CC0066"/>
                </a:solidFill>
              </a:rPr>
              <a:t>(char)*(</a:t>
            </a:r>
            <a:r>
              <a:rPr lang="en-US" altLang="zh-CN" sz="2000" dirty="0" err="1">
                <a:solidFill>
                  <a:srgbClr val="CC0066"/>
                </a:solidFill>
              </a:rPr>
              <a:t>strlen</a:t>
            </a:r>
            <a:r>
              <a:rPr lang="en-US" altLang="zh-CN" sz="2000" dirty="0">
                <a:solidFill>
                  <a:srgbClr val="CC0066"/>
                </a:solidFill>
              </a:rPr>
              <a:t>(str)+1)); </a:t>
            </a:r>
            <a:r>
              <a:rPr lang="en-US" altLang="zh-CN" sz="2000" dirty="0"/>
              <a:t>/* </a:t>
            </a:r>
            <a:r>
              <a:rPr lang="zh-CN" altLang="en-US" sz="2000" dirty="0"/>
              <a:t>动态分配 *</a:t>
            </a:r>
            <a:r>
              <a:rPr lang="en-US" altLang="zh-CN" sz="2000" dirty="0"/>
              <a:t>/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>
                <a:solidFill>
                  <a:srgbClr val="CC0066"/>
                </a:solidFill>
              </a:rPr>
              <a:t>strcpy</a:t>
            </a:r>
            <a:r>
              <a:rPr lang="en-US" altLang="zh-CN" sz="2000" dirty="0">
                <a:solidFill>
                  <a:srgbClr val="CC0066"/>
                </a:solidFill>
              </a:rPr>
              <a:t>(</a:t>
            </a:r>
            <a:r>
              <a:rPr lang="en-US" altLang="zh-CN" sz="2000" dirty="0">
                <a:solidFill>
                  <a:srgbClr val="0000CC"/>
                </a:solidFill>
              </a:rPr>
              <a:t>color[n]</a:t>
            </a:r>
            <a:r>
              <a:rPr lang="en-US" altLang="zh-CN" sz="2000" dirty="0">
                <a:solidFill>
                  <a:srgbClr val="CC0066"/>
                </a:solidFill>
              </a:rPr>
              <a:t>, str);     </a:t>
            </a:r>
            <a:r>
              <a:rPr lang="en-US" altLang="zh-CN" sz="2000" dirty="0"/>
              <a:t>/* </a:t>
            </a:r>
            <a:r>
              <a:rPr lang="zh-CN" altLang="en-US" sz="2000" dirty="0"/>
              <a:t>将输入的字符串赋值给动态内存单元 *</a:t>
            </a:r>
            <a:r>
              <a:rPr lang="en-US" altLang="zh-CN" sz="2000" dirty="0"/>
              <a:t>/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	    n++;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("%s", str);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n-1;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&gt;=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--)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("%s  ", color[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    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59781" name="Rectangle 5">
            <a:extLst>
              <a:ext uri="{FF2B5EF4-FFF2-40B4-BE49-F238E27FC236}">
                <a16:creationId xmlns:a16="http://schemas.microsoft.com/office/drawing/2014/main" id="{A842E9AF-AF69-CD48-9D0B-A252C9E28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005263"/>
            <a:ext cx="3960813" cy="2520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  <a:sym typeface="Wingdings" pitchFamily="2" charset="2"/>
              </a:rPr>
              <a:t>运行结果</a:t>
            </a:r>
            <a:r>
              <a:rPr lang="en-US" altLang="zh-CN" sz="2400" b="1">
                <a:solidFill>
                  <a:srgbClr val="0000CC"/>
                </a:solidFill>
                <a:sym typeface="Wingdings" pitchFamily="2" charset="2"/>
              </a:rPr>
              <a:t>:</a:t>
            </a:r>
          </a:p>
          <a:p>
            <a:pPr eaLnBrk="1" hangingPunct="1"/>
            <a:r>
              <a:rPr lang="en-US" altLang="zh-CN" sz="2400" b="1">
                <a:solidFill>
                  <a:srgbClr val="CC0066"/>
                </a:solidFill>
                <a:sym typeface="Wingdings" pitchFamily="2" charset="2"/>
              </a:rPr>
              <a:t>red</a:t>
            </a:r>
          </a:p>
          <a:p>
            <a:pPr eaLnBrk="1" hangingPunct="1"/>
            <a:r>
              <a:rPr lang="en-US" altLang="zh-CN" sz="2400" b="1">
                <a:solidFill>
                  <a:srgbClr val="CC0066"/>
                </a:solidFill>
                <a:sym typeface="Wingdings" pitchFamily="2" charset="2"/>
              </a:rPr>
              <a:t>blue </a:t>
            </a:r>
          </a:p>
          <a:p>
            <a:pPr eaLnBrk="1" hangingPunct="1"/>
            <a:r>
              <a:rPr lang="en-US" altLang="zh-CN" sz="2400" b="1">
                <a:solidFill>
                  <a:srgbClr val="CC0066"/>
                </a:solidFill>
                <a:sym typeface="Wingdings" pitchFamily="2" charset="2"/>
              </a:rPr>
              <a:t>yellow</a:t>
            </a:r>
          </a:p>
          <a:p>
            <a:pPr eaLnBrk="1" hangingPunct="1"/>
            <a:r>
              <a:rPr lang="en-US" altLang="zh-CN" sz="2400" b="1">
                <a:solidFill>
                  <a:srgbClr val="CC0066"/>
                </a:solidFill>
                <a:sym typeface="Wingdings" pitchFamily="2" charset="2"/>
              </a:rPr>
              <a:t>#</a:t>
            </a:r>
          </a:p>
          <a:p>
            <a:pPr eaLnBrk="1" hangingPunct="1"/>
            <a:r>
              <a:rPr lang="en-US" altLang="zh-CN" sz="2400" b="1">
                <a:sym typeface="Wingdings" pitchFamily="2" charset="2"/>
              </a:rPr>
              <a:t>yellow</a:t>
            </a:r>
            <a:r>
              <a:rPr lang="en-US" altLang="zh-CN" sz="2400">
                <a:sym typeface="Wingdings" pitchFamily="2" charset="2"/>
              </a:rPr>
              <a:t> </a:t>
            </a:r>
            <a:r>
              <a:rPr lang="en-US" altLang="zh-CN" sz="2400" b="1">
                <a:sym typeface="Wingdings" pitchFamily="2" charset="2"/>
              </a:rPr>
              <a:t>blue red</a:t>
            </a:r>
            <a:r>
              <a:rPr lang="en-US" altLang="zh-CN" sz="2400">
                <a:sym typeface="Wingdings" pitchFamily="2" charset="2"/>
              </a:rPr>
              <a:t> </a:t>
            </a:r>
            <a:endParaRPr lang="zh-CN" altLang="en-US" sz="2400">
              <a:sym typeface="Wingdings" pitchFamily="2" charset="2"/>
            </a:endParaRPr>
          </a:p>
        </p:txBody>
      </p:sp>
      <p:sp>
        <p:nvSpPr>
          <p:cNvPr id="459783" name="Rectangle 7">
            <a:extLst>
              <a:ext uri="{FF2B5EF4-FFF2-40B4-BE49-F238E27FC236}">
                <a16:creationId xmlns:a16="http://schemas.microsoft.com/office/drawing/2014/main" id="{563B9B9C-8582-EB42-B07D-BA3FA8C5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620714"/>
            <a:ext cx="4608512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</a:rPr>
              <a:t>采用动态分配内存的方法处理多个字符串的输入的优点在于，能够根据实际输入数据的多少来申请和分配内存空间，从而提高了内存的使用率。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006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nimBg="1"/>
      <p:bldP spid="4597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391BDBB6-99B5-1E4B-AFD0-3F63EEEAA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457201"/>
            <a:ext cx="9803432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*11.1.5  </a:t>
            </a:r>
            <a:r>
              <a:rPr lang="zh-CN" altLang="en-US" sz="4000" dirty="0"/>
              <a:t>命令行参数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67970B44-7E7E-DE42-AF43-8A49F3DD50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3353" y="1341438"/>
            <a:ext cx="10009362" cy="4824412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C</a:t>
            </a:r>
            <a:r>
              <a:rPr lang="zh-CN" altLang="en-US" sz="2800" dirty="0"/>
              <a:t>语言源程序经编译和连接处理，生成可执行程序（例如</a:t>
            </a:r>
            <a:r>
              <a:rPr lang="en-US" altLang="zh-CN" sz="2800" dirty="0" err="1"/>
              <a:t>test.exe</a:t>
            </a:r>
            <a:r>
              <a:rPr lang="zh-CN" altLang="en-US" sz="2800" dirty="0"/>
              <a:t>）后，才能运行。</a:t>
            </a:r>
          </a:p>
          <a:p>
            <a:pPr eaLnBrk="1" hangingPunct="1"/>
            <a:r>
              <a:rPr lang="zh-CN" altLang="en-US" sz="2800" dirty="0"/>
              <a:t>在</a:t>
            </a:r>
            <a:r>
              <a:rPr lang="en-US" altLang="zh-CN" sz="2800" dirty="0"/>
              <a:t>DOS</a:t>
            </a:r>
            <a:r>
              <a:rPr lang="zh-CN" altLang="en-US" sz="2800" dirty="0"/>
              <a:t>环境的命令窗口中，输入可执行文件名，就以命令方式运行该程序。 </a:t>
            </a:r>
          </a:p>
          <a:p>
            <a:pPr eaLnBrk="1" hangingPunct="1"/>
            <a:r>
              <a:rPr lang="zh-CN" altLang="en-US" sz="2800" dirty="0"/>
              <a:t>输入命令时，在可执行文件（命令）名的后面可以跟一些参数，这些参数被称为命令行参数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>
                <a:solidFill>
                  <a:srgbClr val="0000CC"/>
                </a:solidFill>
              </a:rPr>
              <a:t>test world</a:t>
            </a:r>
            <a:r>
              <a:rPr lang="en-US" altLang="zh-CN" sz="28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(test</a:t>
            </a:r>
            <a:r>
              <a:rPr lang="zh-CN" altLang="en-US" sz="2800" dirty="0"/>
              <a:t>是命令名，</a:t>
            </a:r>
            <a:r>
              <a:rPr lang="en-US" altLang="zh-CN" sz="2800" dirty="0"/>
              <a:t>world</a:t>
            </a:r>
            <a:r>
              <a:rPr lang="zh-CN" altLang="en-US" sz="2800" dirty="0"/>
              <a:t>是命令行参数</a:t>
            </a:r>
            <a:r>
              <a:rPr lang="en-US" altLang="zh-CN" sz="2800" dirty="0"/>
              <a:t>)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>
            <a:extLst>
              <a:ext uri="{FF2B5EF4-FFF2-40B4-BE49-F238E27FC236}">
                <a16:creationId xmlns:a16="http://schemas.microsoft.com/office/drawing/2014/main" id="{45E835EC-B9CA-B24E-B770-28E546826F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6178" y="1340768"/>
            <a:ext cx="10081370" cy="4824412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一般形式为：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CC0066"/>
                </a:solidFill>
              </a:rPr>
              <a:t>命令名  参数</a:t>
            </a:r>
            <a:r>
              <a:rPr lang="en-US" altLang="zh-CN" sz="2800" dirty="0">
                <a:solidFill>
                  <a:srgbClr val="CC0066"/>
                </a:solidFill>
              </a:rPr>
              <a:t>1 </a:t>
            </a:r>
            <a:r>
              <a:rPr lang="zh-CN" altLang="en-US" sz="2800" dirty="0">
                <a:solidFill>
                  <a:srgbClr val="CC0066"/>
                </a:solidFill>
              </a:rPr>
              <a:t>参数</a:t>
            </a:r>
            <a:r>
              <a:rPr lang="en-US" altLang="zh-CN" sz="2800" dirty="0">
                <a:solidFill>
                  <a:srgbClr val="CC0066"/>
                </a:solidFill>
              </a:rPr>
              <a:t>2</a:t>
            </a:r>
            <a:r>
              <a:rPr lang="zh-CN" altLang="en-US" sz="2800" dirty="0">
                <a:solidFill>
                  <a:srgbClr val="CC0066"/>
                </a:solidFill>
              </a:rPr>
              <a:t>　</a:t>
            </a:r>
            <a:r>
              <a:rPr lang="en-US" altLang="zh-CN" sz="2800" dirty="0">
                <a:solidFill>
                  <a:srgbClr val="CC0066"/>
                </a:solidFill>
              </a:rPr>
              <a:t>…</a:t>
            </a:r>
            <a:r>
              <a:rPr lang="zh-CN" altLang="en-US" sz="2800" dirty="0">
                <a:solidFill>
                  <a:srgbClr val="CC0066"/>
                </a:solidFill>
              </a:rPr>
              <a:t>　参数</a:t>
            </a:r>
            <a:r>
              <a:rPr lang="en-US" altLang="zh-CN" sz="2800" dirty="0">
                <a:solidFill>
                  <a:srgbClr val="CC0066"/>
                </a:solidFill>
              </a:rPr>
              <a:t>n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rgbClr val="CC00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rgbClr val="CC00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rgbClr val="CC0066"/>
              </a:solidFill>
            </a:endParaRPr>
          </a:p>
          <a:p>
            <a:pPr eaLnBrk="1" hangingPunct="1"/>
            <a:r>
              <a:rPr lang="zh-CN" altLang="en-US" sz="2800" dirty="0"/>
              <a:t>使用命令行的程序不能在编译器中执行，需要将源程序经编译、链接为相应的命令文件（一般以</a:t>
            </a:r>
            <a:r>
              <a:rPr lang="en-US" altLang="zh-CN" sz="2800" dirty="0"/>
              <a:t>.exe</a:t>
            </a:r>
            <a:r>
              <a:rPr lang="zh-CN" altLang="en-US" sz="2800" dirty="0"/>
              <a:t>为后缀），然后回到命令行状态，再在该状态下直接输入命令文件名。</a:t>
            </a:r>
            <a:endParaRPr lang="en-US" altLang="zh-CN" sz="2800" dirty="0"/>
          </a:p>
        </p:txBody>
      </p:sp>
      <p:sp>
        <p:nvSpPr>
          <p:cNvPr id="463876" name="Rectangle 4">
            <a:extLst>
              <a:ext uri="{FF2B5EF4-FFF2-40B4-BE49-F238E27FC236}">
                <a16:creationId xmlns:a16="http://schemas.microsoft.com/office/drawing/2014/main" id="{6106690A-C5B2-9745-82D3-80B94250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2636838"/>
            <a:ext cx="4321175" cy="1008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CC"/>
                </a:solidFill>
              </a:rPr>
              <a:t>命令名和各个参数之间用空格分隔，也可以没有参数</a:t>
            </a:r>
            <a:endParaRPr lang="zh-CN" altLang="en-US" sz="2400" b="1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2FFE357-6E27-A34A-9DE6-03E72FC3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548680"/>
            <a:ext cx="10972800" cy="667544"/>
          </a:xfrm>
        </p:spPr>
        <p:txBody>
          <a:bodyPr/>
          <a:lstStyle/>
          <a:p>
            <a:r>
              <a:rPr kumimoji="1" lang="zh-CN" altLang="en-US" dirty="0"/>
              <a:t>命令行形式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  <p:bldP spid="4638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>
            <a:extLst>
              <a:ext uri="{FF2B5EF4-FFF2-40B4-BE49-F238E27FC236}">
                <a16:creationId xmlns:a16="http://schemas.microsoft.com/office/drawing/2014/main" id="{F6AB659A-052F-2749-8FF7-AA4C074841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5360" y="1550920"/>
            <a:ext cx="9937354" cy="4824412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带参数的</a:t>
            </a:r>
            <a:r>
              <a:rPr lang="en-US" altLang="zh-CN" sz="2800" dirty="0"/>
              <a:t>main()</a:t>
            </a:r>
            <a:r>
              <a:rPr lang="zh-CN" altLang="en-US" sz="2800" dirty="0"/>
              <a:t>函数格式：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CC0066"/>
                </a:solidFill>
              </a:rPr>
              <a:t>int main(int </a:t>
            </a:r>
            <a:r>
              <a:rPr lang="en-US" altLang="zh-CN" sz="2800" dirty="0" err="1">
                <a:solidFill>
                  <a:srgbClr val="CC0066"/>
                </a:solidFill>
              </a:rPr>
              <a:t>argc</a:t>
            </a:r>
            <a:r>
              <a:rPr lang="en-US" altLang="zh-CN" sz="2800" dirty="0">
                <a:solidFill>
                  <a:srgbClr val="CC0066"/>
                </a:solidFill>
              </a:rPr>
              <a:t>, char *</a:t>
            </a:r>
            <a:r>
              <a:rPr lang="en-US" altLang="zh-CN" sz="2800" dirty="0" err="1">
                <a:solidFill>
                  <a:srgbClr val="CC0066"/>
                </a:solidFill>
              </a:rPr>
              <a:t>argv</a:t>
            </a:r>
            <a:r>
              <a:rPr lang="en-US" altLang="zh-CN" sz="2800" dirty="0">
                <a:solidFill>
                  <a:srgbClr val="CC0066"/>
                </a:solidFill>
              </a:rPr>
              <a:t>[ 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/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/>
              <a:t>    ......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/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个参数</a:t>
            </a:r>
            <a:r>
              <a:rPr lang="en-US" altLang="zh-CN" sz="2800" dirty="0" err="1"/>
              <a:t>argc</a:t>
            </a:r>
            <a:r>
              <a:rPr lang="zh-CN" altLang="en-US" sz="2800" dirty="0"/>
              <a:t>接收命令行参数（包括命令名）的个数；第</a:t>
            </a:r>
            <a:r>
              <a:rPr lang="en-US" altLang="zh-CN" sz="2800" dirty="0"/>
              <a:t>2</a:t>
            </a:r>
            <a:r>
              <a:rPr lang="zh-CN" altLang="en-US" sz="2800" dirty="0"/>
              <a:t>个参数</a:t>
            </a:r>
            <a:r>
              <a:rPr lang="en-US" altLang="zh-CN" sz="2800" dirty="0" err="1"/>
              <a:t>argv</a:t>
            </a:r>
            <a:r>
              <a:rPr lang="zh-CN" altLang="en-US" sz="2800" dirty="0"/>
              <a:t>接收以字符串常量形式存放的命令行参数（包括命令名本身也作为一个参数）。 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103699-24FB-8048-8AB5-B52C6568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57200"/>
            <a:ext cx="11247040" cy="1093720"/>
          </a:xfrm>
        </p:spPr>
        <p:txBody>
          <a:bodyPr/>
          <a:lstStyle/>
          <a:p>
            <a:r>
              <a:rPr kumimoji="1" lang="zh-CN" altLang="en-US" dirty="0"/>
              <a:t>带参数的</a:t>
            </a:r>
            <a:r>
              <a:rPr kumimoji="1" lang="en-US" altLang="zh-CN" dirty="0"/>
              <a:t>main()</a:t>
            </a:r>
            <a:r>
              <a:rPr kumimoji="1" lang="zh-CN" altLang="en-US" dirty="0"/>
              <a:t>函数格式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5ACE4C1-F6D0-6D44-9379-6F2B6FF06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457201"/>
            <a:ext cx="10019456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命令行参数举例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FB543D8E-3D57-F14F-94F7-DF7AAFAD39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222620"/>
            <a:ext cx="9937354" cy="5183187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11-7】</a:t>
            </a:r>
            <a:r>
              <a:rPr lang="zh-CN" altLang="en-US" sz="2800" dirty="0"/>
              <a:t>编写</a:t>
            </a:r>
            <a:r>
              <a:rPr lang="en-US" altLang="zh-CN" sz="2800" dirty="0"/>
              <a:t>C</a:t>
            </a:r>
            <a:r>
              <a:rPr lang="zh-CN" altLang="en-US" sz="2800" dirty="0"/>
              <a:t>程序</a:t>
            </a:r>
            <a:r>
              <a:rPr lang="en-US" altLang="zh-CN" sz="2800" dirty="0"/>
              <a:t>echo</a:t>
            </a:r>
            <a:r>
              <a:rPr lang="zh-CN" altLang="en-US" sz="2800" dirty="0"/>
              <a:t>，它的功能是将所有命令行参数在同一行上输出。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int main(int 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char *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 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{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int 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for(</a:t>
            </a:r>
            <a:r>
              <a:rPr lang="en-US" altLang="zh-CN" sz="2400" dirty="0">
                <a:solidFill>
                  <a:srgbClr val="CC0066"/>
                </a:solidFill>
              </a:rPr>
              <a:t>k = 1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rgbClr val="CC0066"/>
                </a:solidFill>
              </a:rPr>
              <a:t>k &lt; </a:t>
            </a:r>
            <a:r>
              <a:rPr lang="en-US" altLang="zh-CN" sz="2400" dirty="0" err="1">
                <a:solidFill>
                  <a:srgbClr val="CC0066"/>
                </a:solidFill>
              </a:rPr>
              <a:t>argc</a:t>
            </a:r>
            <a:r>
              <a:rPr lang="en-US" altLang="zh-CN" sz="2400" dirty="0"/>
              <a:t>; k++)   	/* </a:t>
            </a:r>
            <a:r>
              <a:rPr lang="zh-CN" altLang="en-US" sz="2400" dirty="0"/>
              <a:t>从第</a:t>
            </a:r>
            <a:r>
              <a:rPr lang="en-US" altLang="zh-CN" sz="2400" dirty="0"/>
              <a:t>1</a:t>
            </a:r>
            <a:r>
              <a:rPr lang="zh-CN" altLang="en-US" sz="2400" dirty="0"/>
              <a:t>个命令行参数开始 *</a:t>
            </a:r>
            <a:r>
              <a:rPr lang="en-US" altLang="zh-CN" sz="2400" dirty="0"/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("%s ", </a:t>
            </a:r>
            <a:r>
              <a:rPr lang="en-US" altLang="zh-CN" sz="2400" dirty="0" err="1">
                <a:solidFill>
                  <a:srgbClr val="CC0066"/>
                </a:solidFill>
              </a:rPr>
              <a:t>argv</a:t>
            </a:r>
            <a:r>
              <a:rPr lang="en-US" altLang="zh-CN" sz="2400" dirty="0">
                <a:solidFill>
                  <a:srgbClr val="CC0066"/>
                </a:solidFill>
              </a:rPr>
              <a:t>[k]</a:t>
            </a:r>
            <a:r>
              <a:rPr lang="en-US" altLang="zh-CN" sz="2400" dirty="0"/>
              <a:t>); 	/* </a:t>
            </a:r>
            <a:r>
              <a:rPr lang="zh-CN" altLang="en-US" sz="2400" dirty="0"/>
              <a:t>打印命令行参数 *</a:t>
            </a:r>
            <a:r>
              <a:rPr lang="en-US" altLang="zh-CN" sz="2400" dirty="0"/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("\n");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65924" name="Rectangle 4">
            <a:extLst>
              <a:ext uri="{FF2B5EF4-FFF2-40B4-BE49-F238E27FC236}">
                <a16:creationId xmlns:a16="http://schemas.microsoft.com/office/drawing/2014/main" id="{D6FC5A87-0AF2-2543-B60E-2C429EC5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4868864"/>
            <a:ext cx="4032250" cy="1944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  <a:sym typeface="Wingdings" pitchFamily="2" charset="2"/>
              </a:rPr>
              <a:t>运行结果</a:t>
            </a:r>
          </a:p>
          <a:p>
            <a:pPr eaLnBrk="1" hangingPunct="1"/>
            <a:r>
              <a:rPr lang="zh-CN" altLang="en-US" sz="2400" b="1">
                <a:sym typeface="Wingdings" pitchFamily="2" charset="2"/>
              </a:rPr>
              <a:t>在命令行状态下输入：</a:t>
            </a:r>
            <a:endParaRPr lang="zh-CN" altLang="en-US" sz="2400" b="1" u="sng">
              <a:sym typeface="Wingdings" pitchFamily="2" charset="2"/>
            </a:endParaRPr>
          </a:p>
          <a:p>
            <a:pPr eaLnBrk="1" hangingPunct="1"/>
            <a:r>
              <a:rPr lang="en-US" altLang="zh-CN" sz="2400" b="1">
                <a:solidFill>
                  <a:srgbClr val="CC0066"/>
                </a:solidFill>
                <a:sym typeface="Wingdings" pitchFamily="2" charset="2"/>
              </a:rPr>
              <a:t>echo  How  are  you?</a:t>
            </a:r>
          </a:p>
          <a:p>
            <a:pPr eaLnBrk="1" hangingPunct="1"/>
            <a:r>
              <a:rPr lang="zh-CN" altLang="en-US" sz="2400" b="1">
                <a:sym typeface="Wingdings" pitchFamily="2" charset="2"/>
              </a:rPr>
              <a:t>输出：</a:t>
            </a:r>
          </a:p>
          <a:p>
            <a:pPr eaLnBrk="1" hangingPunct="1"/>
            <a:r>
              <a:rPr lang="en-US" altLang="zh-CN" sz="2400" b="1">
                <a:sym typeface="Wingdings" pitchFamily="2" charset="2"/>
              </a:rPr>
              <a:t>How are you?</a:t>
            </a:r>
            <a:endParaRPr lang="zh-CN" altLang="en-US" sz="2400" b="1">
              <a:sym typeface="Wingdings" pitchFamily="2" charset="2"/>
            </a:endParaRPr>
          </a:p>
        </p:txBody>
      </p:sp>
      <p:graphicFrame>
        <p:nvGraphicFramePr>
          <p:cNvPr id="465925" name="Object 5">
            <a:extLst>
              <a:ext uri="{FF2B5EF4-FFF2-40B4-BE49-F238E27FC236}">
                <a16:creationId xmlns:a16="http://schemas.microsoft.com/office/drawing/2014/main" id="{8B3D2D81-F49D-8B48-B415-7CDFD1B2B01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0361552"/>
              </p:ext>
            </p:extLst>
          </p:nvPr>
        </p:nvGraphicFramePr>
        <p:xfrm>
          <a:off x="5951984" y="1772816"/>
          <a:ext cx="378147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7" name="位图图像" r:id="rId3" imgW="1581150" imgH="717550" progId="Paint.Picture">
                  <p:embed/>
                </p:oleObj>
              </mc:Choice>
              <mc:Fallback>
                <p:oleObj name="位图图像" r:id="rId3" imgW="1581150" imgH="7175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1772816"/>
                        <a:ext cx="3781472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61C5391-7C98-7049-A116-ED615363A579}"/>
              </a:ext>
            </a:extLst>
          </p:cNvPr>
          <p:cNvSpPr txBox="1"/>
          <p:nvPr/>
        </p:nvSpPr>
        <p:spPr>
          <a:xfrm>
            <a:off x="10776520" y="6036475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11_07.c</a:t>
            </a:r>
            <a:endParaRPr kumimoji="1"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743FCDA-8C19-7741-B837-BA08ED69F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392" y="457201"/>
            <a:ext cx="9587408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*11.2.3  </a:t>
            </a:r>
            <a:r>
              <a:rPr lang="zh-CN" altLang="en-US" sz="4000" dirty="0"/>
              <a:t>指向函数的指针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AE9EF759-08CA-F546-BA91-0C448CDC6B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9084" y="1433511"/>
            <a:ext cx="7601132" cy="4967288"/>
          </a:xfrm>
          <a:noFill/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dirty="0"/>
              <a:t>每个函数都占用一段内存单元，它们有一个</a:t>
            </a:r>
            <a:r>
              <a:rPr lang="zh-CN" altLang="en-US" dirty="0">
                <a:solidFill>
                  <a:srgbClr val="CC0066"/>
                </a:solidFill>
              </a:rPr>
              <a:t>入口地址</a:t>
            </a:r>
            <a:r>
              <a:rPr lang="zh-CN" altLang="en-US" dirty="0"/>
              <a:t>（起始地址）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语言中，函数名代表函数的入口地址。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我们可以定义一个指针变量，接收函数的入口地址，让它指向函数，这就是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指向函数的指针</a:t>
            </a:r>
            <a:r>
              <a:rPr lang="zh-CN" altLang="en-US" dirty="0"/>
              <a:t>，也称为</a:t>
            </a:r>
            <a:r>
              <a:rPr lang="zh-CN" altLang="en-US" dirty="0">
                <a:solidFill>
                  <a:srgbClr val="CC0066"/>
                </a:solidFill>
              </a:rPr>
              <a:t>函数指针</a:t>
            </a:r>
            <a:r>
              <a:rPr lang="zh-CN" altLang="en-US" dirty="0"/>
              <a:t>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通过函数指针可以调用函数，它也可以作为函数的参数。 </a:t>
            </a:r>
            <a:endParaRPr lang="en-US" altLang="zh-CN" dirty="0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EC89345-A2F1-D94D-B463-429C3D875D46}"/>
              </a:ext>
            </a:extLst>
          </p:cNvPr>
          <p:cNvGrpSpPr>
            <a:grpSpLocks/>
          </p:cNvGrpSpPr>
          <p:nvPr/>
        </p:nvGrpSpPr>
        <p:grpSpPr bwMode="auto">
          <a:xfrm>
            <a:off x="7864758" y="2636912"/>
            <a:ext cx="3888158" cy="3114675"/>
            <a:chOff x="3120" y="1344"/>
            <a:chExt cx="1786" cy="1962"/>
          </a:xfrm>
        </p:grpSpPr>
        <p:grpSp>
          <p:nvGrpSpPr>
            <p:cNvPr id="38917" name="Group 7">
              <a:extLst>
                <a:ext uri="{FF2B5EF4-FFF2-40B4-BE49-F238E27FC236}">
                  <a16:creationId xmlns:a16="http://schemas.microsoft.com/office/drawing/2014/main" id="{B88C6598-6F48-D948-B659-E7EB9675A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632"/>
              <a:ext cx="1690" cy="1674"/>
              <a:chOff x="3216" y="1632"/>
              <a:chExt cx="1690" cy="1674"/>
            </a:xfrm>
          </p:grpSpPr>
          <p:grpSp>
            <p:nvGrpSpPr>
              <p:cNvPr id="38919" name="Group 8">
                <a:extLst>
                  <a:ext uri="{FF2B5EF4-FFF2-40B4-BE49-F238E27FC236}">
                    <a16:creationId xmlns:a16="http://schemas.microsoft.com/office/drawing/2014/main" id="{1072F6CC-57A4-B048-84DF-A830D9DF18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632"/>
                <a:ext cx="874" cy="1674"/>
                <a:chOff x="3936" y="1539"/>
                <a:chExt cx="874" cy="1674"/>
              </a:xfrm>
            </p:grpSpPr>
            <p:sp>
              <p:nvSpPr>
                <p:cNvPr id="38921" name="Text Box 9">
                  <a:extLst>
                    <a:ext uri="{FF2B5EF4-FFF2-40B4-BE49-F238E27FC236}">
                      <a16:creationId xmlns:a16="http://schemas.microsoft.com/office/drawing/2014/main" id="{9FB5DD81-5D28-4549-BFC6-3F1F1581F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1539"/>
                  <a:ext cx="874" cy="3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800">
                      <a:latin typeface="Times New Roman" panose="02020603050405020304" pitchFamily="18" charset="0"/>
                    </a:rPr>
                    <a:t>指令</a:t>
                  </a: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8922" name="Text Box 10">
                  <a:extLst>
                    <a:ext uri="{FF2B5EF4-FFF2-40B4-BE49-F238E27FC236}">
                      <a16:creationId xmlns:a16="http://schemas.microsoft.com/office/drawing/2014/main" id="{DE69B251-703B-6549-A784-A0A53DFFE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1875"/>
                  <a:ext cx="874" cy="3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800">
                      <a:latin typeface="Times New Roman" panose="02020603050405020304" pitchFamily="18" charset="0"/>
                    </a:rPr>
                    <a:t>指令</a:t>
                  </a: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8923" name="Text Box 11">
                  <a:extLst>
                    <a:ext uri="{FF2B5EF4-FFF2-40B4-BE49-F238E27FC236}">
                      <a16:creationId xmlns:a16="http://schemas.microsoft.com/office/drawing/2014/main" id="{ED7C4E9B-491E-C543-882D-EC4505EBBF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2208"/>
                  <a:ext cx="874" cy="3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800">
                      <a:latin typeface="Times New Roman" panose="02020603050405020304" pitchFamily="18" charset="0"/>
                    </a:rPr>
                    <a:t>指令</a:t>
                  </a: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8924" name="Text Box 12">
                  <a:extLst>
                    <a:ext uri="{FF2B5EF4-FFF2-40B4-BE49-F238E27FC236}">
                      <a16:creationId xmlns:a16="http://schemas.microsoft.com/office/drawing/2014/main" id="{7D7D578E-2081-8549-8B35-E9DB58B43D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2544"/>
                  <a:ext cx="874" cy="3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38925" name="Text Box 13">
                  <a:extLst>
                    <a:ext uri="{FF2B5EF4-FFF2-40B4-BE49-F238E27FC236}">
                      <a16:creationId xmlns:a16="http://schemas.microsoft.com/office/drawing/2014/main" id="{FC54ACEA-C6FC-C746-ADB7-B8E171C12C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2880"/>
                  <a:ext cx="874" cy="3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800">
                      <a:latin typeface="Times New Roman" panose="02020603050405020304" pitchFamily="18" charset="0"/>
                    </a:rPr>
                    <a:t>指令</a:t>
                  </a: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</p:grpSp>
          <p:sp>
            <p:nvSpPr>
              <p:cNvPr id="38920" name="Line 14">
                <a:extLst>
                  <a:ext uri="{FF2B5EF4-FFF2-40B4-BE49-F238E27FC236}">
                    <a16:creationId xmlns:a16="http://schemas.microsoft.com/office/drawing/2014/main" id="{0A8E8194-7A5D-F948-8007-EF9D18676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18" name="Text Box 15">
              <a:extLst>
                <a:ext uri="{FF2B5EF4-FFF2-40B4-BE49-F238E27FC236}">
                  <a16:creationId xmlns:a16="http://schemas.microsoft.com/office/drawing/2014/main" id="{3C5C3544-2904-6C43-9107-CBB2C8136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入口地址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36F0CBF-39FA-694A-BEA0-450767D29A8F}"/>
              </a:ext>
            </a:extLst>
          </p:cNvPr>
          <p:cNvSpPr txBox="1"/>
          <p:nvPr/>
        </p:nvSpPr>
        <p:spPr>
          <a:xfrm>
            <a:off x="10478392" y="238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35009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4E648F5D-65C1-7243-A64A-650E564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747962"/>
            <a:ext cx="7772400" cy="1362075"/>
          </a:xfrm>
        </p:spPr>
        <p:txBody>
          <a:bodyPr/>
          <a:lstStyle/>
          <a:p>
            <a:pPr algn="ctr"/>
            <a:r>
              <a:rPr lang="zh-CN" altLang="en-US" sz="4800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一、一元多项式问题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113109C-E041-044A-8852-CAF03FB57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360" y="457201"/>
            <a:ext cx="987544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1.</a:t>
            </a:r>
            <a:r>
              <a:rPr lang="zh-CN" altLang="en-US" sz="4000" dirty="0"/>
              <a:t>函数指针的定义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F31ACBB1-7D5D-F04E-AB8D-C5C4FEBDA2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5360" y="1485900"/>
            <a:ext cx="11233248" cy="4967288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函数指针定义的一般格式为：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CC0066"/>
                </a:solidFill>
              </a:rPr>
              <a:t>类型名  </a:t>
            </a:r>
            <a:r>
              <a:rPr lang="en-US" altLang="zh-CN" dirty="0">
                <a:solidFill>
                  <a:srgbClr val="CC0066"/>
                </a:solidFill>
              </a:rPr>
              <a:t>(*</a:t>
            </a:r>
            <a:r>
              <a:rPr lang="zh-CN" altLang="en-US" dirty="0">
                <a:solidFill>
                  <a:srgbClr val="CC0066"/>
                </a:solidFill>
              </a:rPr>
              <a:t>变量名</a:t>
            </a:r>
            <a:r>
              <a:rPr lang="en-US" altLang="zh-CN" dirty="0">
                <a:solidFill>
                  <a:srgbClr val="CC0066"/>
                </a:solidFill>
              </a:rPr>
              <a:t>)( </a:t>
            </a:r>
            <a:r>
              <a:rPr lang="zh-CN" altLang="en-US" dirty="0">
                <a:solidFill>
                  <a:srgbClr val="CC0066"/>
                </a:solidFill>
              </a:rPr>
              <a:t>参数类型表</a:t>
            </a:r>
            <a:r>
              <a:rPr lang="en-US" altLang="zh-CN" dirty="0">
                <a:solidFill>
                  <a:srgbClr val="CC0066"/>
                </a:solidFill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   类型名指定函数返回值的类型，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   变量名是指向函数的指针变量的名称。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/>
            <a:r>
              <a:rPr lang="zh-CN" altLang="en-US" dirty="0"/>
              <a:t>例如：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200" dirty="0"/>
              <a:t>int (*</a:t>
            </a:r>
            <a:r>
              <a:rPr lang="en-US" altLang="zh-CN" sz="3200" dirty="0" err="1"/>
              <a:t>funptr</a:t>
            </a:r>
            <a:r>
              <a:rPr lang="en-US" altLang="zh-CN" sz="3200" dirty="0"/>
              <a:t>)( int, int);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定义一个函数指针</a:t>
            </a:r>
            <a:r>
              <a:rPr lang="en-US" altLang="zh-CN" dirty="0" err="1"/>
              <a:t>funptr</a:t>
            </a:r>
            <a:r>
              <a:rPr lang="zh-CN" altLang="en-US" dirty="0"/>
              <a:t>，它可以指向</a:t>
            </a:r>
            <a:r>
              <a:rPr lang="zh-CN" altLang="zh-CN" dirty="0"/>
              <a:t>有两个整型参数且</a:t>
            </a:r>
            <a:r>
              <a:rPr lang="zh-CN" altLang="en-US" dirty="0"/>
              <a:t>返回值类型为</a:t>
            </a:r>
            <a:r>
              <a:rPr lang="en-US" altLang="zh-CN" dirty="0"/>
              <a:t>int</a:t>
            </a:r>
            <a:r>
              <a:rPr lang="zh-CN" altLang="en-US" dirty="0"/>
              <a:t>的函数。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532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BEBCEC3-2122-674E-B3A3-10F354725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384" y="457201"/>
            <a:ext cx="9659416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</a:rPr>
              <a:t>2.</a:t>
            </a:r>
            <a:r>
              <a:rPr lang="zh-CN" altLang="en-US" sz="4000" dirty="0">
                <a:solidFill>
                  <a:schemeClr val="bg2"/>
                </a:solidFill>
              </a:rPr>
              <a:t>通过函数指针调用函数</a:t>
            </a:r>
            <a:endParaRPr lang="zh-CN" altLang="en-US" sz="4000" dirty="0"/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17B23CAC-3CB8-D045-849D-06007B8D71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1384" y="1484784"/>
            <a:ext cx="9505429" cy="4968404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通过函数指针调用函数的一般格式为：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CC0066"/>
                </a:solidFill>
              </a:rPr>
              <a:t>(*</a:t>
            </a:r>
            <a:r>
              <a:rPr lang="zh-CN" altLang="en-US" dirty="0">
                <a:solidFill>
                  <a:srgbClr val="CC0066"/>
                </a:solidFill>
              </a:rPr>
              <a:t>函数指针名</a:t>
            </a:r>
            <a:r>
              <a:rPr lang="en-US" altLang="zh-CN" dirty="0">
                <a:solidFill>
                  <a:srgbClr val="CC0066"/>
                </a:solidFill>
              </a:rPr>
              <a:t>)(</a:t>
            </a:r>
            <a:r>
              <a:rPr lang="zh-CN" altLang="en-US" dirty="0">
                <a:solidFill>
                  <a:srgbClr val="CC0066"/>
                </a:solidFill>
              </a:rPr>
              <a:t>参数表</a:t>
            </a:r>
            <a:r>
              <a:rPr lang="en-US" altLang="zh-CN" dirty="0">
                <a:solidFill>
                  <a:srgbClr val="CC0066"/>
                </a:solidFill>
              </a:rPr>
              <a:t>)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例如：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int fun(int x, int y);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int (*</a:t>
            </a:r>
            <a:r>
              <a:rPr lang="en-US" altLang="zh-CN" dirty="0" err="1"/>
              <a:t>funptr</a:t>
            </a:r>
            <a:r>
              <a:rPr lang="en-US" altLang="zh-CN" dirty="0"/>
              <a:t>)(int, int);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CC0066"/>
                </a:solidFill>
              </a:rPr>
              <a:t>funptr</a:t>
            </a:r>
            <a:r>
              <a:rPr lang="en-US" altLang="zh-CN" dirty="0">
                <a:solidFill>
                  <a:srgbClr val="CC0066"/>
                </a:solidFill>
              </a:rPr>
              <a:t> = fun;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CC0066"/>
                </a:solidFill>
              </a:rPr>
              <a:t>(*</a:t>
            </a:r>
            <a:r>
              <a:rPr lang="en-US" altLang="zh-CN" dirty="0" err="1">
                <a:solidFill>
                  <a:srgbClr val="CC0066"/>
                </a:solidFill>
              </a:rPr>
              <a:t>funptr</a:t>
            </a:r>
            <a:r>
              <a:rPr lang="en-US" altLang="zh-CN" dirty="0">
                <a:solidFill>
                  <a:srgbClr val="CC0066"/>
                </a:solidFill>
              </a:rPr>
              <a:t>)(3 , 5);</a:t>
            </a:r>
          </a:p>
        </p:txBody>
      </p:sp>
    </p:spTree>
    <p:extLst>
      <p:ext uri="{BB962C8B-B14F-4D97-AF65-F5344CB8AC3E}">
        <p14:creationId xmlns:p14="http://schemas.microsoft.com/office/powerpoint/2010/main" val="18816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D86E053-4DD5-D443-B7C8-4E06378B4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457201"/>
            <a:ext cx="9803432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3.</a:t>
            </a:r>
            <a:r>
              <a:rPr lang="zh-CN" altLang="en-US" sz="4000" dirty="0"/>
              <a:t>函数指针作为函数的参数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76EF238-85DC-AF4A-8788-0A0844A7B5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7369" y="1485900"/>
            <a:ext cx="4752527" cy="5039444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/>
              <a:t>C</a:t>
            </a:r>
            <a:r>
              <a:rPr lang="zh-CN" altLang="en-US" sz="3600" dirty="0"/>
              <a:t>语言的函数调用中，函数名或已赋值的函数指针也能作为实参，此时，形参就是函数指针，它指向实参所代表函数的入口地址。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2DFB-8B21-4448-B5C5-3B6F847F5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032" y="1493263"/>
            <a:ext cx="4348642" cy="467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kern="0" dirty="0"/>
              <a:t>例如：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f(</a:t>
            </a:r>
            <a:r>
              <a:rPr lang="en-US" altLang="zh-CN" sz="2400" kern="0" dirty="0">
                <a:solidFill>
                  <a:srgbClr val="CC0066"/>
                </a:solidFill>
              </a:rPr>
              <a:t>int (*</a:t>
            </a:r>
            <a:r>
              <a:rPr lang="en-US" altLang="zh-CN" sz="2400" kern="0" dirty="0" err="1">
                <a:solidFill>
                  <a:srgbClr val="CC0066"/>
                </a:solidFill>
              </a:rPr>
              <a:t>funptr</a:t>
            </a:r>
            <a:r>
              <a:rPr lang="en-US" altLang="zh-CN" sz="2400" kern="0" dirty="0">
                <a:solidFill>
                  <a:srgbClr val="CC0066"/>
                </a:solidFill>
              </a:rPr>
              <a:t>)(int, int)</a:t>
            </a:r>
            <a:r>
              <a:rPr lang="en-US" altLang="zh-CN" sz="2400" kern="0" dirty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{…}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void main()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{ 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  int (*</a:t>
            </a:r>
            <a:r>
              <a:rPr lang="en-US" altLang="zh-CN" sz="2400" kern="0" dirty="0" err="1"/>
              <a:t>funptr</a:t>
            </a:r>
            <a:r>
              <a:rPr lang="en-US" altLang="zh-CN" sz="2400" kern="0" dirty="0"/>
              <a:t>)(int, int);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CC0066"/>
                </a:solidFill>
              </a:rPr>
              <a:t>  </a:t>
            </a:r>
            <a:r>
              <a:rPr lang="en-US" altLang="zh-CN" sz="2400" kern="0" dirty="0" err="1"/>
              <a:t>funptr</a:t>
            </a:r>
            <a:r>
              <a:rPr lang="en-US" altLang="zh-CN" sz="2400" kern="0" dirty="0"/>
              <a:t> = fun;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  f( </a:t>
            </a:r>
            <a:r>
              <a:rPr lang="en-US" altLang="zh-CN" sz="2400" kern="0" dirty="0" err="1">
                <a:solidFill>
                  <a:srgbClr val="CC0066"/>
                </a:solidFill>
              </a:rPr>
              <a:t>funptr</a:t>
            </a:r>
            <a:r>
              <a:rPr lang="en-US" altLang="zh-CN" sz="2400" kern="0" dirty="0"/>
              <a:t> 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  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5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>
            <a:extLst>
              <a:ext uri="{FF2B5EF4-FFF2-40B4-BE49-F238E27FC236}">
                <a16:creationId xmlns:a16="http://schemas.microsoft.com/office/drawing/2014/main" id="{6D6D39B8-2590-4546-B010-05DE633431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185" y="1196976"/>
            <a:ext cx="6378987" cy="2952104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11-9】</a:t>
            </a:r>
            <a:r>
              <a:rPr lang="zh-CN" altLang="en-US" sz="2800" dirty="0"/>
              <a:t>编写一个函数</a:t>
            </a:r>
            <a:r>
              <a:rPr lang="en-US" altLang="zh-CN" sz="2800" dirty="0"/>
              <a:t>calc(f, a, b)</a:t>
            </a:r>
            <a:r>
              <a:rPr lang="zh-CN" altLang="en-US" sz="2800" dirty="0"/>
              <a:t>，用梯形公式求函数</a:t>
            </a:r>
            <a:r>
              <a:rPr lang="en-US" altLang="zh-CN" sz="2800" dirty="0"/>
              <a:t>f(x)</a:t>
            </a:r>
            <a:r>
              <a:rPr lang="zh-CN" altLang="en-US" sz="2800" dirty="0"/>
              <a:t>在</a:t>
            </a:r>
            <a:r>
              <a:rPr lang="en-US" altLang="zh-CN" sz="2800" dirty="0"/>
              <a:t>[a, b]</a:t>
            </a:r>
            <a:r>
              <a:rPr lang="zh-CN" altLang="en-US" sz="2800" dirty="0"/>
              <a:t>上的数值积分。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然后调用该函数计算下列数值积分。（函数指针作为函数参数示例）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5ADDE5E8-B3C5-774C-A2E7-7F7A187B9DB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08130263"/>
              </p:ext>
            </p:extLst>
          </p:nvPr>
        </p:nvGraphicFramePr>
        <p:xfrm>
          <a:off x="6620453" y="3167722"/>
          <a:ext cx="5205590" cy="98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7" name="位图图像" r:id="rId3" imgW="1111250" imgH="215900" progId="Paint.Picture">
                  <p:embed/>
                </p:oleObj>
              </mc:Choice>
              <mc:Fallback>
                <p:oleObj name="位图图像" r:id="rId3" imgW="1111250" imgH="215900" progId="Paint.Picture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5ADDE5E8-B3C5-774C-A2E7-7F7A187B9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453" y="3167722"/>
                        <a:ext cx="5205590" cy="98135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98ECF7F4-54EC-5A4F-8053-B1B6247B9F7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94240282"/>
              </p:ext>
            </p:extLst>
          </p:nvPr>
        </p:nvGraphicFramePr>
        <p:xfrm>
          <a:off x="6639181" y="1379539"/>
          <a:ext cx="518686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8" name="位图图像" r:id="rId5" imgW="1174750" imgH="228600" progId="Paint.Picture">
                  <p:embed/>
                </p:oleObj>
              </mc:Choice>
              <mc:Fallback>
                <p:oleObj name="位图图像" r:id="rId5" imgW="1174750" imgH="228600" progId="Paint.Picture">
                  <p:embed/>
                  <p:pic>
                    <p:nvPicPr>
                      <p:cNvPr id="6147" name="Object 4">
                        <a:extLst>
                          <a:ext uri="{FF2B5EF4-FFF2-40B4-BE49-F238E27FC236}">
                            <a16:creationId xmlns:a16="http://schemas.microsoft.com/office/drawing/2014/main" id="{98ECF7F4-54EC-5A4F-8053-B1B6247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9181" y="1379539"/>
                        <a:ext cx="5186861" cy="10081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2">
            <a:extLst>
              <a:ext uri="{FF2B5EF4-FFF2-40B4-BE49-F238E27FC236}">
                <a16:creationId xmlns:a16="http://schemas.microsoft.com/office/drawing/2014/main" id="{7FB41207-F1E0-D749-84BC-629C2954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437053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函数指针举例：积分求解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56C773-D6E7-A144-8AA1-B0996BE8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73" y="4678054"/>
            <a:ext cx="11593287" cy="17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0000CC"/>
                </a:solidFill>
              </a:rPr>
              <a:t>分析：</a:t>
            </a:r>
            <a:r>
              <a:rPr lang="en-US" altLang="zh-CN" sz="2800" kern="0" dirty="0"/>
              <a:t>calc()</a:t>
            </a:r>
            <a:r>
              <a:rPr lang="zh-CN" altLang="en-US" sz="2800" kern="0" dirty="0"/>
              <a:t>是一个通用函数，用梯形公式求解数值积分。它和</a:t>
            </a:r>
            <a:r>
              <a:rPr lang="zh-CN" alt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被积函数</a:t>
            </a:r>
            <a:r>
              <a:rPr lang="en-US" altLang="zh-CN" sz="2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f(x)</a:t>
            </a:r>
            <a:r>
              <a:rPr lang="zh-CN" altLang="en-US" sz="2800" kern="0" dirty="0"/>
              <a:t>以及积分区间</a:t>
            </a:r>
            <a:r>
              <a:rPr lang="en-US" altLang="zh-CN" sz="2800" kern="0" dirty="0"/>
              <a:t>[a, b]</a:t>
            </a:r>
            <a:r>
              <a:rPr lang="zh-CN" altLang="en-US" sz="2800" kern="0" dirty="0"/>
              <a:t>有关，相应的形参包括</a:t>
            </a:r>
            <a:r>
              <a:rPr lang="zh-CN" alt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函数指针</a:t>
            </a:r>
            <a:r>
              <a:rPr lang="zh-CN" altLang="en-US" sz="2800" kern="0" dirty="0"/>
              <a:t>、</a:t>
            </a:r>
            <a:r>
              <a:rPr lang="zh-CN" alt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积分区间上下限</a:t>
            </a:r>
            <a:r>
              <a:rPr lang="zh-CN" altLang="en-US" sz="2800" kern="0" dirty="0"/>
              <a:t>参数。在函数调用时，把被积函数的名称（或</a:t>
            </a:r>
            <a:r>
              <a:rPr lang="zh-CN" alt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函数指针</a:t>
            </a:r>
            <a:r>
              <a:rPr lang="zh-CN" altLang="en-US" sz="2800" kern="0" dirty="0"/>
              <a:t>）和</a:t>
            </a:r>
            <a:r>
              <a:rPr lang="zh-CN" alt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积分区间的上下限</a:t>
            </a:r>
            <a:r>
              <a:rPr lang="zh-CN" altLang="en-US" sz="2800" kern="0" dirty="0"/>
              <a:t>作为实参。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24012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4F73936A-4086-2F48-B1BF-D78317252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352" y="275572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积分代码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03E00B4E-E543-5B4D-91FA-19B2C1259E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5328" y="1125539"/>
            <a:ext cx="10417176" cy="53990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/* </a:t>
            </a:r>
            <a:r>
              <a:rPr lang="zh-CN" altLang="en-US" sz="2400" dirty="0">
                <a:solidFill>
                  <a:srgbClr val="0000CC"/>
                </a:solidFill>
              </a:rPr>
              <a:t>计算数值积分（函数指针作为函数参数示例）</a:t>
            </a:r>
            <a:r>
              <a:rPr lang="zh-CN" altLang="en-US" sz="2400" dirty="0"/>
              <a:t>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int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{  double result;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</a:rPr>
              <a:t>double (*</a:t>
            </a:r>
            <a:r>
              <a:rPr lang="en-US" altLang="zh-CN" sz="2000" dirty="0" err="1">
                <a:solidFill>
                  <a:srgbClr val="0000CC"/>
                </a:solidFill>
              </a:rPr>
              <a:t>funp</a:t>
            </a:r>
            <a:r>
              <a:rPr lang="en-US" altLang="zh-CN" sz="2000" dirty="0">
                <a:solidFill>
                  <a:srgbClr val="0000CC"/>
                </a:solidFill>
              </a:rPr>
              <a:t>)(double);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</a:rPr>
              <a:t>    result = calc(f1, 0.0, 1.0);</a:t>
            </a:r>
            <a:r>
              <a:rPr lang="en-US" altLang="zh-CN" sz="2000" dirty="0"/>
              <a:t>        /* </a:t>
            </a:r>
            <a:r>
              <a:rPr lang="zh-CN" altLang="en-US" sz="2000" dirty="0"/>
              <a:t>函数名</a:t>
            </a:r>
            <a:r>
              <a:rPr lang="en-US" altLang="zh-CN" sz="2000" dirty="0"/>
              <a:t>f1</a:t>
            </a:r>
            <a:r>
              <a:rPr lang="zh-CN" altLang="en-US" sz="2000" dirty="0"/>
              <a:t>作为函数</a:t>
            </a:r>
            <a:r>
              <a:rPr lang="en-US" altLang="zh-CN" sz="2000" dirty="0"/>
              <a:t>calc</a:t>
            </a:r>
            <a:r>
              <a:rPr lang="zh-CN" altLang="en-US" sz="2000" dirty="0"/>
              <a:t>的实参 *</a:t>
            </a:r>
            <a:r>
              <a:rPr lang="en-US" altLang="zh-CN" sz="2000" dirty="0"/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("1: </a:t>
            </a:r>
            <a:r>
              <a:rPr lang="en-US" altLang="zh-CN" sz="2000" dirty="0" err="1"/>
              <a:t>resule</a:t>
            </a:r>
            <a:r>
              <a:rPr lang="en-US" altLang="zh-CN" sz="2000" dirty="0"/>
              <a:t>=%.4f\n", result);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CC0066"/>
                </a:solidFill>
              </a:rPr>
              <a:t>funp</a:t>
            </a:r>
            <a:r>
              <a:rPr lang="en-US" altLang="zh-CN" sz="2000" dirty="0">
                <a:solidFill>
                  <a:srgbClr val="CC0066"/>
                </a:solidFill>
              </a:rPr>
              <a:t> = f2;</a:t>
            </a:r>
            <a:r>
              <a:rPr lang="en-US" altLang="zh-CN" sz="2000" dirty="0"/>
              <a:t>               		/* </a:t>
            </a:r>
            <a:r>
              <a:rPr lang="zh-CN" altLang="en-US" sz="2000" dirty="0"/>
              <a:t>对函数指针</a:t>
            </a:r>
            <a:r>
              <a:rPr lang="en-US" altLang="zh-CN" sz="2000" dirty="0" err="1"/>
              <a:t>funp</a:t>
            </a:r>
            <a:r>
              <a:rPr lang="zh-CN" altLang="en-US" sz="2000" dirty="0"/>
              <a:t>赋值 *</a:t>
            </a:r>
            <a:r>
              <a:rPr lang="en-US" altLang="zh-CN" sz="2000" dirty="0"/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	</a:t>
            </a:r>
            <a:r>
              <a:rPr lang="en-US" altLang="zh-CN" sz="2000" dirty="0">
                <a:solidFill>
                  <a:srgbClr val="CC0066"/>
                </a:solidFill>
              </a:rPr>
              <a:t>result = calc(</a:t>
            </a:r>
            <a:r>
              <a:rPr lang="en-US" altLang="zh-CN" sz="2000" dirty="0" err="1">
                <a:solidFill>
                  <a:srgbClr val="CC0066"/>
                </a:solidFill>
              </a:rPr>
              <a:t>funp</a:t>
            </a:r>
            <a:r>
              <a:rPr lang="en-US" altLang="zh-CN" sz="2000" dirty="0">
                <a:solidFill>
                  <a:srgbClr val="CC0066"/>
                </a:solidFill>
              </a:rPr>
              <a:t>, 1.0, 2.0);</a:t>
            </a:r>
            <a:r>
              <a:rPr lang="en-US" altLang="zh-CN" sz="2000" dirty="0"/>
              <a:t>     /* </a:t>
            </a:r>
            <a:r>
              <a:rPr lang="zh-CN" altLang="en-US" sz="2000" dirty="0"/>
              <a:t>函数指针</a:t>
            </a:r>
            <a:r>
              <a:rPr lang="en-US" altLang="zh-CN" sz="2000" dirty="0" err="1"/>
              <a:t>funp</a:t>
            </a:r>
            <a:r>
              <a:rPr lang="zh-CN" altLang="en-US" sz="2000" dirty="0"/>
              <a:t>作为函数</a:t>
            </a:r>
            <a:r>
              <a:rPr lang="en-US" altLang="zh-CN" sz="2000" dirty="0"/>
              <a:t>calc</a:t>
            </a:r>
            <a:r>
              <a:rPr lang="zh-CN" altLang="en-US" sz="2000" dirty="0"/>
              <a:t>的实参 *</a:t>
            </a:r>
            <a:r>
              <a:rPr lang="en-US" altLang="zh-CN" sz="2000" dirty="0"/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("2: </a:t>
            </a:r>
            <a:r>
              <a:rPr lang="en-US" altLang="zh-CN" sz="2000" dirty="0" err="1"/>
              <a:t>resule</a:t>
            </a:r>
            <a:r>
              <a:rPr lang="en-US" altLang="zh-CN" sz="2000" dirty="0"/>
              <a:t>=%.4f\n", result);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/* </a:t>
            </a:r>
            <a:r>
              <a:rPr lang="zh-CN" altLang="en-US" sz="2000" dirty="0"/>
              <a:t>函数指针</a:t>
            </a:r>
            <a:r>
              <a:rPr lang="en-US" altLang="zh-CN" sz="2000" dirty="0" err="1"/>
              <a:t>funp</a:t>
            </a:r>
            <a:r>
              <a:rPr lang="zh-CN" altLang="en-US" sz="2000" dirty="0"/>
              <a:t>作为函数的形参 *</a:t>
            </a:r>
            <a:r>
              <a:rPr lang="en-US" altLang="zh-CN" sz="2000" dirty="0"/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double calc(</a:t>
            </a:r>
            <a:r>
              <a:rPr lang="en-US" altLang="zh-CN" sz="2000" dirty="0">
                <a:solidFill>
                  <a:srgbClr val="0000CC"/>
                </a:solidFill>
              </a:rPr>
              <a:t>double (*</a:t>
            </a:r>
            <a:r>
              <a:rPr lang="en-US" altLang="zh-CN" sz="2000" dirty="0" err="1">
                <a:solidFill>
                  <a:srgbClr val="0000CC"/>
                </a:solidFill>
              </a:rPr>
              <a:t>funp</a:t>
            </a:r>
            <a:r>
              <a:rPr lang="en-US" altLang="zh-CN" sz="2000" dirty="0">
                <a:solidFill>
                  <a:srgbClr val="0000CC"/>
                </a:solidFill>
              </a:rPr>
              <a:t>)(double)</a:t>
            </a:r>
            <a:r>
              <a:rPr lang="en-US" altLang="zh-CN" sz="2000" dirty="0"/>
              <a:t>, double a, double b)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double z;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z = (b-a)/2 * (</a:t>
            </a:r>
            <a:r>
              <a:rPr lang="en-US" altLang="zh-CN" sz="2000" dirty="0">
                <a:solidFill>
                  <a:srgbClr val="CC0066"/>
                </a:solidFill>
              </a:rPr>
              <a:t>(*</a:t>
            </a:r>
            <a:r>
              <a:rPr lang="en-US" altLang="zh-CN" sz="2000" dirty="0" err="1">
                <a:solidFill>
                  <a:srgbClr val="CC0066"/>
                </a:solidFill>
              </a:rPr>
              <a:t>funp</a:t>
            </a:r>
            <a:r>
              <a:rPr lang="en-US" altLang="zh-CN" sz="2000" dirty="0">
                <a:solidFill>
                  <a:srgbClr val="CC0066"/>
                </a:solidFill>
              </a:rPr>
              <a:t>)(a)</a:t>
            </a:r>
            <a:r>
              <a:rPr lang="en-US" altLang="zh-CN" sz="2000" dirty="0"/>
              <a:t> +</a:t>
            </a:r>
            <a:r>
              <a:rPr lang="en-US" altLang="zh-CN" sz="2000" dirty="0">
                <a:solidFill>
                  <a:srgbClr val="CC0066"/>
                </a:solidFill>
              </a:rPr>
              <a:t> (*</a:t>
            </a:r>
            <a:r>
              <a:rPr lang="en-US" altLang="zh-CN" sz="2000" dirty="0" err="1">
                <a:solidFill>
                  <a:srgbClr val="CC0066"/>
                </a:solidFill>
              </a:rPr>
              <a:t>funp</a:t>
            </a:r>
            <a:r>
              <a:rPr lang="en-US" altLang="zh-CN" sz="2000" dirty="0">
                <a:solidFill>
                  <a:srgbClr val="CC0066"/>
                </a:solidFill>
              </a:rPr>
              <a:t>)(b)</a:t>
            </a:r>
            <a:r>
              <a:rPr lang="en-US" altLang="zh-CN" sz="2000" dirty="0"/>
              <a:t>);   /* 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funp</a:t>
            </a:r>
            <a:r>
              <a:rPr lang="zh-CN" altLang="en-US" sz="2000" dirty="0"/>
              <a:t>指向的函数 *</a:t>
            </a:r>
            <a:r>
              <a:rPr lang="en-US" altLang="zh-CN" sz="2000" dirty="0"/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return(z);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D92F17DE-2AFF-6440-9CD9-EF890D747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585" y="3825082"/>
            <a:ext cx="3240087" cy="151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  <a:sym typeface="Wingdings" pitchFamily="2" charset="2"/>
              </a:rPr>
              <a:t>运行结果</a:t>
            </a:r>
          </a:p>
          <a:p>
            <a:pPr eaLnBrk="1" hangingPunct="1"/>
            <a:r>
              <a:rPr lang="en-US" altLang="zh-CN" sz="2800" b="1" dirty="0">
                <a:sym typeface="Wingdings" pitchFamily="2" charset="2"/>
              </a:rPr>
              <a:t>1: </a:t>
            </a:r>
            <a:r>
              <a:rPr lang="en-US" altLang="zh-CN" sz="2800" b="1" dirty="0" err="1">
                <a:sym typeface="Wingdings" pitchFamily="2" charset="2"/>
              </a:rPr>
              <a:t>resule</a:t>
            </a:r>
            <a:r>
              <a:rPr lang="en-US" altLang="zh-CN" sz="2800" b="1" dirty="0">
                <a:sym typeface="Wingdings" pitchFamily="2" charset="2"/>
              </a:rPr>
              <a:t>=0.5000</a:t>
            </a:r>
          </a:p>
          <a:p>
            <a:pPr eaLnBrk="1" hangingPunct="1"/>
            <a:r>
              <a:rPr lang="en-US" altLang="zh-CN" sz="2800" b="1" dirty="0">
                <a:sym typeface="Wingdings" pitchFamily="2" charset="2"/>
              </a:rPr>
              <a:t>2: </a:t>
            </a:r>
            <a:r>
              <a:rPr lang="en-US" altLang="zh-CN" sz="2800" b="1" dirty="0" err="1">
                <a:sym typeface="Wingdings" pitchFamily="2" charset="2"/>
              </a:rPr>
              <a:t>resule</a:t>
            </a:r>
            <a:r>
              <a:rPr lang="en-US" altLang="zh-CN" sz="2800" b="1" dirty="0">
                <a:sym typeface="Wingdings" pitchFamily="2" charset="2"/>
              </a:rPr>
              <a:t>=0.6481</a:t>
            </a:r>
            <a:endParaRPr lang="zh-CN" altLang="en-US" sz="2800" b="1" dirty="0">
              <a:sym typeface="Wingdings" pitchFamily="2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7386C9-E4BE-D949-9AF4-0070F0145DC0}"/>
              </a:ext>
            </a:extLst>
          </p:cNvPr>
          <p:cNvSpPr txBox="1"/>
          <p:nvPr/>
        </p:nvSpPr>
        <p:spPr>
          <a:xfrm>
            <a:off x="11101388" y="6429375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11_09.c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4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DF9E5-8304-0948-B973-CBE80969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371600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94C90-9972-7641-8667-52ACCB44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3886200"/>
          </a:xfrm>
        </p:spPr>
        <p:txBody>
          <a:bodyPr/>
          <a:lstStyle/>
          <a:p>
            <a:r>
              <a:rPr kumimoji="1" lang="zh-CN" altLang="en-US" dirty="0"/>
              <a:t>一元多项式问题及多种求解方法</a:t>
            </a:r>
            <a:endParaRPr kumimoji="1" lang="en-US" altLang="zh-CN" dirty="0"/>
          </a:p>
          <a:p>
            <a:r>
              <a:rPr kumimoji="1" lang="zh-CN" altLang="en-US" dirty="0"/>
              <a:t>自定义类型</a:t>
            </a:r>
            <a:r>
              <a:rPr kumimoji="1" lang="en-US" altLang="zh-CN" dirty="0"/>
              <a:t>typedef</a:t>
            </a:r>
          </a:p>
          <a:p>
            <a:r>
              <a:rPr kumimoji="1" lang="zh-CN" altLang="en-US" dirty="0"/>
              <a:t>指针高级应用：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指向指针的指针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指针数组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命令行参数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3011817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76B17D9-E02A-264A-9D53-E058B804B709}"/>
              </a:ext>
            </a:extLst>
          </p:cNvPr>
          <p:cNvSpPr txBox="1"/>
          <p:nvPr/>
        </p:nvSpPr>
        <p:spPr>
          <a:xfrm>
            <a:off x="623392" y="66714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/>
              <a:t>本周作业：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C7A487-BA33-3A48-AF0F-9B01AFE9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1440160"/>
          </a:xfrm>
        </p:spPr>
        <p:txBody>
          <a:bodyPr/>
          <a:lstStyle/>
          <a:p>
            <a:r>
              <a:rPr lang="zh-CN" altLang="en-US" b="0" dirty="0"/>
              <a:t>完成</a:t>
            </a:r>
            <a:r>
              <a:rPr lang="en-US" altLang="zh-CN" b="0" dirty="0"/>
              <a:t>PTA</a:t>
            </a:r>
            <a:r>
              <a:rPr lang="zh-CN" altLang="en-US" b="0" dirty="0"/>
              <a:t>：</a:t>
            </a:r>
            <a:r>
              <a:rPr lang="en-US" altLang="zh-CN" b="0" dirty="0"/>
              <a:t>http://</a:t>
            </a:r>
            <a:r>
              <a:rPr lang="en-US" altLang="zh-CN" b="0" dirty="0" err="1"/>
              <a:t>pintia.cn</a:t>
            </a:r>
            <a:endParaRPr lang="en-US" altLang="zh-CN" b="0" dirty="0"/>
          </a:p>
          <a:p>
            <a:pPr lvl="1"/>
            <a:r>
              <a:rPr lang="en" altLang="zh-CN" b="0" dirty="0"/>
              <a:t>CJH_ZTC2020_EXAM03[</a:t>
            </a:r>
            <a:r>
              <a:rPr lang="zh-CN" altLang="en-US" b="0" dirty="0"/>
              <a:t>计平时成绩</a:t>
            </a:r>
            <a:r>
              <a:rPr lang="en-US" altLang="zh-CN" b="0" dirty="0"/>
              <a:t>]</a:t>
            </a:r>
            <a:r>
              <a:rPr lang="zh-CN" altLang="en-US" b="0" dirty="0"/>
              <a:t>。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BADE87-B992-3742-A620-371B64F89B98}"/>
              </a:ext>
            </a:extLst>
          </p:cNvPr>
          <p:cNvSpPr txBox="1"/>
          <p:nvPr/>
        </p:nvSpPr>
        <p:spPr>
          <a:xfrm>
            <a:off x="1998127" y="4077072"/>
            <a:ext cx="71827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/>
              <a:t>Thanks</a:t>
            </a:r>
          </a:p>
          <a:p>
            <a:pPr algn="ctr"/>
            <a:r>
              <a:rPr kumimoji="1" lang="en-US" altLang="zh-CN" sz="2700" b="1" dirty="0" err="1"/>
              <a:t>Jianhai</a:t>
            </a:r>
            <a:r>
              <a:rPr kumimoji="1" lang="en-US" altLang="zh-CN" sz="2700" b="1" dirty="0"/>
              <a:t> Chen:chenjh919@zju.edu.cn</a:t>
            </a:r>
            <a:endParaRPr kumimoji="1"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50354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>
            <a:extLst>
              <a:ext uri="{FF2B5EF4-FFF2-40B4-BE49-F238E27FC236}">
                <a16:creationId xmlns:a16="http://schemas.microsoft.com/office/drawing/2014/main" id="{1E6DABCC-27EE-404F-9521-42BEF44D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68" y="252482"/>
            <a:ext cx="8229600" cy="1371600"/>
          </a:xfrm>
        </p:spPr>
        <p:txBody>
          <a:bodyPr/>
          <a:lstStyle/>
          <a:p>
            <a:r>
              <a:rPr lang="zh-CN" altLang="en-US" dirty="0"/>
              <a:t>一元多项式及其运算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583E3C-C110-0F4C-B66C-2FF28A19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73187"/>
            <a:ext cx="98281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b="1" dirty="0">
                <a:latin typeface="Times New Roman" panose="02020603050405020304" pitchFamily="18" charset="0"/>
              </a:rPr>
              <a:t>多项式的关键数据是：多项式项数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 、每一项的系数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（及相应指数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）。多项式运算问题转化为系数与指数相关的运算问题。那么如何表达这些参数呢，需要考虑数据结构。</a:t>
            </a: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148C2E4A-C4FE-2749-AB18-3593D8C251CF}"/>
              </a:ext>
            </a:extLst>
          </p:cNvPr>
          <p:cNvGrpSpPr>
            <a:grpSpLocks/>
          </p:cNvGrpSpPr>
          <p:nvPr/>
        </p:nvGrpSpPr>
        <p:grpSpPr bwMode="auto">
          <a:xfrm>
            <a:off x="191344" y="2342592"/>
            <a:ext cx="8647598" cy="1200329"/>
            <a:chOff x="500034" y="1026367"/>
            <a:chExt cx="6929486" cy="1200508"/>
          </a:xfrm>
        </p:grpSpPr>
        <p:sp>
          <p:nvSpPr>
            <p:cNvPr id="1031" name="矩形 4">
              <a:extLst>
                <a:ext uri="{FF2B5EF4-FFF2-40B4-BE49-F238E27FC236}">
                  <a16:creationId xmlns:a16="http://schemas.microsoft.com/office/drawing/2014/main" id="{7D04515E-3E9D-2241-AF9F-F9332FDD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34" y="1026367"/>
              <a:ext cx="6929486" cy="120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一元多项式 ：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                                        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如何进行多项式相加、相减、相乘等运算？</a:t>
              </a:r>
            </a:p>
          </p:txBody>
        </p:sp>
        <p:graphicFrame>
          <p:nvGraphicFramePr>
            <p:cNvPr id="1026" name="Object 75">
              <a:extLst>
                <a:ext uri="{FF2B5EF4-FFF2-40B4-BE49-F238E27FC236}">
                  <a16:creationId xmlns:a16="http://schemas.microsoft.com/office/drawing/2014/main" id="{F6D5ED78-804E-EF4E-8975-F5734F1254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363931"/>
                </p:ext>
              </p:extLst>
            </p:nvPr>
          </p:nvGraphicFramePr>
          <p:xfrm>
            <a:off x="2614878" y="1071546"/>
            <a:ext cx="405920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" name="公式" r:id="rId3" imgW="53251100" imgH="5562600" progId="Equation.3">
                    <p:embed/>
                  </p:oleObj>
                </mc:Choice>
                <mc:Fallback>
                  <p:oleObj name="公式" r:id="rId3" imgW="53251100" imgH="55626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878" y="1071546"/>
                          <a:ext cx="4059206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" name="矩形 16">
            <a:extLst>
              <a:ext uri="{FF2B5EF4-FFF2-40B4-BE49-F238E27FC236}">
                <a16:creationId xmlns:a16="http://schemas.microsoft.com/office/drawing/2014/main" id="{0E002407-DA0D-4049-8E3E-CCDBA96E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721624"/>
            <a:ext cx="6636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</a:rPr>
              <a:t>一元多项式运算问题如下：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7B330-6A79-8245-A6A4-9C0E7AA89A57}"/>
              </a:ext>
            </a:extLst>
          </p:cNvPr>
          <p:cNvSpPr txBox="1"/>
          <p:nvPr/>
        </p:nvSpPr>
        <p:spPr>
          <a:xfrm>
            <a:off x="2999656" y="600212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解决方法：基于线性表的求解方法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CBA3E-7866-2A44-9737-7254C6E4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9659416" cy="1152128"/>
          </a:xfrm>
        </p:spPr>
        <p:txBody>
          <a:bodyPr/>
          <a:lstStyle/>
          <a:p>
            <a:r>
              <a:rPr kumimoji="1" lang="zh-CN" altLang="en-US" dirty="0"/>
              <a:t>线性表及定义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757C9-2B18-214B-BA6A-B389858C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12777"/>
            <a:ext cx="11305256" cy="1268639"/>
          </a:xfrm>
        </p:spPr>
        <p:txBody>
          <a:bodyPr/>
          <a:lstStyle/>
          <a:p>
            <a:r>
              <a:rPr lang="zh-CN" altLang="en-US" sz="2800" dirty="0"/>
              <a:t>线性表（</a:t>
            </a:r>
            <a:r>
              <a:rPr lang="en-US" altLang="zh-CN" sz="2800" dirty="0"/>
              <a:t>linear list</a:t>
            </a:r>
            <a:r>
              <a:rPr lang="zh-CN" altLang="en-US" sz="2800" dirty="0"/>
              <a:t>）是数据结构的概念：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一个线性表是</a:t>
            </a:r>
            <a:r>
              <a:rPr lang="en-US" altLang="zh-CN" sz="2400" dirty="0">
                <a:solidFill>
                  <a:schemeClr val="bg2"/>
                </a:solidFill>
              </a:rPr>
              <a:t>N</a:t>
            </a:r>
            <a:r>
              <a:rPr lang="zh-CN" altLang="en-US" sz="2400" dirty="0">
                <a:solidFill>
                  <a:schemeClr val="bg2"/>
                </a:solidFill>
              </a:rPr>
              <a:t>个具有相同特性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bg2"/>
                </a:solidFill>
              </a:rPr>
              <a:t>数据元</a:t>
            </a:r>
            <a:r>
              <a:rPr lang="zh-CN" altLang="en-US" sz="2400" dirty="0"/>
              <a:t>素的有限</a:t>
            </a:r>
            <a:r>
              <a:rPr lang="zh-CN" altLang="en-US" sz="2400" dirty="0">
                <a:solidFill>
                  <a:schemeClr val="bg2"/>
                </a:solidFill>
              </a:rPr>
              <a:t>序列</a:t>
            </a:r>
            <a:r>
              <a:rPr lang="zh-CN" altLang="en-US" sz="2400" dirty="0"/>
              <a:t>。比如，</a:t>
            </a:r>
            <a:r>
              <a:rPr lang="zh-CN" altLang="en-US" sz="2400" dirty="0">
                <a:solidFill>
                  <a:schemeClr val="bg2"/>
                </a:solidFill>
              </a:rPr>
              <a:t>数组</a:t>
            </a:r>
            <a:r>
              <a:rPr lang="zh-CN" altLang="en-US" sz="2400" dirty="0"/>
              <a:t>就是一种</a:t>
            </a:r>
            <a:r>
              <a:rPr lang="zh-CN" altLang="en-US" sz="2400" dirty="0">
                <a:solidFill>
                  <a:schemeClr val="bg2"/>
                </a:solidFill>
              </a:rPr>
              <a:t>线性表</a:t>
            </a:r>
            <a:r>
              <a:rPr lang="zh-CN" altLang="en-US" sz="2400" dirty="0"/>
              <a:t>。</a:t>
            </a:r>
            <a:r>
              <a:rPr lang="en-US" altLang="zh-CN" sz="2400" dirty="0"/>
              <a:t>N</a:t>
            </a:r>
            <a:r>
              <a:rPr lang="zh-CN" altLang="en-US" sz="2400" dirty="0"/>
              <a:t>是长度。</a:t>
            </a:r>
            <a:r>
              <a:rPr lang="en-US" altLang="zh-CN" sz="2400" dirty="0"/>
              <a:t>N=0</a:t>
            </a:r>
            <a:r>
              <a:rPr lang="zh-CN" altLang="en-US" sz="2400" dirty="0"/>
              <a:t>，为空表。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5A1AE1B-BF48-0447-9CA1-E5F2CCEE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918885"/>
            <a:ext cx="7488832" cy="7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9CE1AA-B818-4E46-8D7B-9FFEF608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90" y="3503623"/>
            <a:ext cx="4213210" cy="307392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5A26EC-C5E6-BF49-862D-6499D11A8DF8}"/>
              </a:ext>
            </a:extLst>
          </p:cNvPr>
          <p:cNvSpPr txBox="1">
            <a:spLocks/>
          </p:cNvSpPr>
          <p:nvPr/>
        </p:nvSpPr>
        <p:spPr bwMode="auto">
          <a:xfrm>
            <a:off x="335360" y="3292677"/>
            <a:ext cx="5544616" cy="266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zh-CN" sz="2400" kern="0" dirty="0"/>
          </a:p>
          <a:p>
            <a:pPr lvl="1"/>
            <a:r>
              <a:rPr lang="zh-CN" altLang="en-US" sz="2400" kern="0" dirty="0"/>
              <a:t>一个数据元素可由多个</a:t>
            </a:r>
            <a:r>
              <a:rPr lang="zh-CN" altLang="en-US" sz="2400" kern="0" dirty="0">
                <a:solidFill>
                  <a:schemeClr val="bg2"/>
                </a:solidFill>
              </a:rPr>
              <a:t>数据项（</a:t>
            </a:r>
            <a:r>
              <a:rPr lang="en-US" altLang="zh-CN" sz="2400" kern="0" dirty="0">
                <a:solidFill>
                  <a:schemeClr val="bg2"/>
                </a:solidFill>
              </a:rPr>
              <a:t>item</a:t>
            </a:r>
            <a:r>
              <a:rPr lang="zh-CN" altLang="en-US" sz="2400" kern="0" dirty="0">
                <a:solidFill>
                  <a:schemeClr val="bg2"/>
                </a:solidFill>
              </a:rPr>
              <a:t>）</a:t>
            </a:r>
            <a:r>
              <a:rPr lang="zh-CN" altLang="en-US" sz="2400" kern="0" dirty="0"/>
              <a:t>组成，把数据元素称为</a:t>
            </a:r>
            <a:r>
              <a:rPr lang="zh-CN" altLang="en-US" sz="2400" kern="0" dirty="0">
                <a:solidFill>
                  <a:schemeClr val="bg2"/>
                </a:solidFill>
              </a:rPr>
              <a:t>记录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record</a:t>
            </a:r>
            <a:r>
              <a:rPr lang="zh-CN" altLang="en-US" sz="2400" kern="0" dirty="0"/>
              <a:t>），含有大量记录的线性表称</a:t>
            </a:r>
            <a:r>
              <a:rPr lang="zh-CN" altLang="en-US" sz="2400" kern="0" dirty="0">
                <a:solidFill>
                  <a:schemeClr val="bg2"/>
                </a:solidFill>
              </a:rPr>
              <a:t>文件（</a:t>
            </a:r>
            <a:r>
              <a:rPr lang="en-US" altLang="zh-CN" sz="2400" kern="0" dirty="0">
                <a:solidFill>
                  <a:schemeClr val="bg2"/>
                </a:solidFill>
              </a:rPr>
              <a:t>file</a:t>
            </a:r>
            <a:r>
              <a:rPr lang="zh-CN" altLang="en-US" sz="2400" kern="0" dirty="0">
                <a:solidFill>
                  <a:schemeClr val="bg2"/>
                </a:solidFill>
              </a:rPr>
              <a:t>）</a:t>
            </a:r>
            <a:r>
              <a:rPr lang="zh-CN" altLang="en-US" sz="2400" kern="0" dirty="0"/>
              <a:t>。</a:t>
            </a:r>
            <a:endParaRPr lang="en-US" altLang="zh-CN" sz="2400" kern="0" dirty="0"/>
          </a:p>
          <a:p>
            <a:pPr lvl="1"/>
            <a:endParaRPr lang="zh-CN" altLang="en-US" sz="1800" kern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5CB512-890E-FF48-BEA8-37B9621577F7}"/>
              </a:ext>
            </a:extLst>
          </p:cNvPr>
          <p:cNvSpPr txBox="1"/>
          <p:nvPr/>
        </p:nvSpPr>
        <p:spPr>
          <a:xfrm>
            <a:off x="1474421" y="57764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421314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362CB-CC05-B540-9AA3-9E7F19F2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91" y="332656"/>
            <a:ext cx="9835309" cy="1371600"/>
          </a:xfrm>
        </p:spPr>
        <p:txBody>
          <a:bodyPr/>
          <a:lstStyle/>
          <a:p>
            <a:r>
              <a:rPr kumimoji="1" lang="zh-CN" altLang="en-US" dirty="0"/>
              <a:t>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EEF18-24DD-DC4B-8FCF-1FE5211E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340768"/>
            <a:ext cx="11481150" cy="5328592"/>
          </a:xfrm>
        </p:spPr>
        <p:txBody>
          <a:bodyPr/>
          <a:lstStyle/>
          <a:p>
            <a:r>
              <a:rPr lang="zh-CN" altLang="en-US" sz="2800" dirty="0"/>
              <a:t>相邻元素之间存在着</a:t>
            </a:r>
            <a:r>
              <a:rPr lang="zh-CN" altLang="en-US" sz="2800" dirty="0">
                <a:solidFill>
                  <a:schemeClr val="bg2"/>
                </a:solidFill>
              </a:rPr>
              <a:t>序偶关系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顺序表为（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i+1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表中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领先于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领先于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i+1</a:t>
            </a:r>
            <a:r>
              <a:rPr lang="zh-CN" altLang="en-US" sz="2400" dirty="0"/>
              <a:t>，称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是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bg2"/>
                </a:solidFill>
              </a:rPr>
              <a:t>直接前驱</a:t>
            </a:r>
            <a:r>
              <a:rPr lang="zh-CN" altLang="en-US" sz="2400" dirty="0"/>
              <a:t>元素，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i+1</a:t>
            </a:r>
            <a:r>
              <a:rPr lang="zh-CN" altLang="en-US" sz="2400" dirty="0"/>
              <a:t>是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bg2"/>
                </a:solidFill>
              </a:rPr>
              <a:t>直接后继</a:t>
            </a:r>
            <a:r>
              <a:rPr lang="zh-CN" altLang="en-US" sz="2400" dirty="0"/>
              <a:t>元素。当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n-1</a:t>
            </a:r>
            <a:r>
              <a:rPr lang="zh-CN" altLang="en-US" sz="2400" dirty="0"/>
              <a:t>时，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有且仅有</a:t>
            </a:r>
            <a:r>
              <a:rPr lang="zh-CN" altLang="en-US" sz="2400" dirty="0">
                <a:solidFill>
                  <a:schemeClr val="bg2"/>
                </a:solidFill>
              </a:rPr>
              <a:t>一个直接后继</a:t>
            </a:r>
            <a:r>
              <a:rPr lang="zh-CN" altLang="en-US" sz="2400" dirty="0"/>
              <a:t>，当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时，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有且仅有</a:t>
            </a:r>
            <a:r>
              <a:rPr lang="zh-CN" altLang="en-US" sz="2400" dirty="0">
                <a:solidFill>
                  <a:schemeClr val="bg2"/>
                </a:solidFill>
              </a:rPr>
              <a:t>一个直接前驱</a:t>
            </a:r>
            <a:r>
              <a:rPr lang="zh-CN" altLang="en-US" sz="2400" dirty="0"/>
              <a:t> 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/>
              <a:t>特点：</a:t>
            </a:r>
            <a:endParaRPr lang="en-US" altLang="zh-CN" sz="2800" dirty="0"/>
          </a:p>
          <a:p>
            <a:pPr lvl="1"/>
            <a:r>
              <a:rPr lang="zh-CN" altLang="en-US" sz="2400" dirty="0"/>
              <a:t>逻辑结构简单，便于实现和操作。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实际应用很广泛，包括</a:t>
            </a:r>
            <a:r>
              <a:rPr lang="zh-CN" altLang="en-US" sz="2400" dirty="0">
                <a:solidFill>
                  <a:schemeClr val="bg2"/>
                </a:solidFill>
              </a:rPr>
              <a:t>栈、队列、字符串</a:t>
            </a:r>
            <a:r>
              <a:rPr lang="zh-CN" altLang="en-US" sz="2400" dirty="0"/>
              <a:t>等特殊形式。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bg2"/>
                </a:solidFill>
              </a:rPr>
              <a:t>两种表示方式：顺序或链式，</a:t>
            </a:r>
            <a:r>
              <a:rPr lang="zh-CN" altLang="en-US" sz="2400" dirty="0"/>
              <a:t>顺序表示的是</a:t>
            </a:r>
            <a:r>
              <a:rPr lang="zh-CN" altLang="en-US" sz="2400" dirty="0">
                <a:solidFill>
                  <a:srgbClr val="C00000"/>
                </a:solidFill>
              </a:rPr>
              <a:t>数组</a:t>
            </a:r>
            <a:r>
              <a:rPr lang="zh-CN" altLang="en-US" sz="2400" dirty="0"/>
              <a:t>，链式的是</a:t>
            </a:r>
            <a:r>
              <a:rPr lang="zh-CN" altLang="en-US" sz="2400" dirty="0">
                <a:solidFill>
                  <a:srgbClr val="C00000"/>
                </a:solidFill>
              </a:rPr>
              <a:t>链表</a:t>
            </a:r>
            <a:r>
              <a:rPr lang="zh-CN" altLang="en-US" sz="2400" dirty="0"/>
              <a:t>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B0A37D-23D3-BB47-A597-8CAB9918FF8A}"/>
              </a:ext>
            </a:extLst>
          </p:cNvPr>
          <p:cNvSpPr/>
          <p:nvPr/>
        </p:nvSpPr>
        <p:spPr bwMode="auto">
          <a:xfrm>
            <a:off x="2515788" y="2525396"/>
            <a:ext cx="637728" cy="6446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dirty="0"/>
              <a:t>a</a:t>
            </a:r>
            <a:r>
              <a:rPr lang="en-US" altLang="zh-CN" sz="1600" baseline="-25000" dirty="0"/>
              <a:t>1</a:t>
            </a:r>
            <a:endParaRPr lang="zh-CN" altLang="en-US" sz="1600" baseline="-25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678222-CB78-394D-B09C-98B4488ABCC4}"/>
              </a:ext>
            </a:extLst>
          </p:cNvPr>
          <p:cNvSpPr/>
          <p:nvPr/>
        </p:nvSpPr>
        <p:spPr bwMode="auto">
          <a:xfrm>
            <a:off x="3462236" y="2525396"/>
            <a:ext cx="637728" cy="6446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dirty="0"/>
              <a:t>a</a:t>
            </a:r>
            <a:r>
              <a:rPr lang="en-US" altLang="zh-CN" sz="1600" baseline="-25000" dirty="0"/>
              <a:t>2</a:t>
            </a:r>
            <a:endParaRPr lang="zh-CN" altLang="en-US" sz="1600" baseline="-25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D5632A-080B-764F-BFBB-A59645B329D6}"/>
              </a:ext>
            </a:extLst>
          </p:cNvPr>
          <p:cNvSpPr/>
          <p:nvPr/>
        </p:nvSpPr>
        <p:spPr bwMode="auto">
          <a:xfrm>
            <a:off x="5090224" y="2525396"/>
            <a:ext cx="637728" cy="6446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dirty="0"/>
              <a:t>a</a:t>
            </a:r>
            <a:r>
              <a:rPr lang="en-US" altLang="zh-CN" sz="1600" baseline="-25000" dirty="0"/>
              <a:t>i-1</a:t>
            </a:r>
            <a:endParaRPr lang="zh-CN" altLang="en-US" sz="1600" baseline="-25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2FD24BD-6100-8D42-9E3E-5E7D37664A11}"/>
              </a:ext>
            </a:extLst>
          </p:cNvPr>
          <p:cNvSpPr/>
          <p:nvPr/>
        </p:nvSpPr>
        <p:spPr bwMode="auto">
          <a:xfrm>
            <a:off x="6096000" y="2525396"/>
            <a:ext cx="637728" cy="6446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baseline="-250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600" b="1" baseline="-25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AF39147-BF1F-C14C-A592-908CD902709B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3153516" y="2847708"/>
            <a:ext cx="308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7ADE78C-6499-484F-A2B7-E468796A466E}"/>
              </a:ext>
            </a:extLst>
          </p:cNvPr>
          <p:cNvCxnSpPr>
            <a:stCxn id="6" idx="6"/>
          </p:cNvCxnSpPr>
          <p:nvPr/>
        </p:nvCxnSpPr>
        <p:spPr bwMode="auto">
          <a:xfrm>
            <a:off x="5727952" y="2847708"/>
            <a:ext cx="387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21124BB-0F84-1F46-B64D-22EDF331AFDC}"/>
              </a:ext>
            </a:extLst>
          </p:cNvPr>
          <p:cNvSpPr/>
          <p:nvPr/>
        </p:nvSpPr>
        <p:spPr bwMode="auto">
          <a:xfrm>
            <a:off x="7142969" y="2525396"/>
            <a:ext cx="637728" cy="6446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400" dirty="0"/>
              <a:t>a</a:t>
            </a:r>
            <a:r>
              <a:rPr lang="en-US" altLang="zh-CN" sz="1400" baseline="-25000" dirty="0"/>
              <a:t>i+1</a:t>
            </a:r>
            <a:endParaRPr lang="zh-CN" altLang="en-US" sz="1400" baseline="-25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BCF5CF7-8106-FE48-A2D6-AB952104CB10}"/>
              </a:ext>
            </a:extLst>
          </p:cNvPr>
          <p:cNvSpPr/>
          <p:nvPr/>
        </p:nvSpPr>
        <p:spPr bwMode="auto">
          <a:xfrm>
            <a:off x="8770640" y="2525396"/>
            <a:ext cx="637728" cy="6446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dirty="0"/>
              <a:t>a</a:t>
            </a:r>
            <a:r>
              <a:rPr lang="en-US" altLang="zh-CN" sz="1600" baseline="-25000" dirty="0"/>
              <a:t>n</a:t>
            </a:r>
            <a:endParaRPr lang="zh-CN" altLang="en-US" sz="1600" baseline="-25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32767D-9172-EB4C-A150-7043862823F2}"/>
              </a:ext>
            </a:extLst>
          </p:cNvPr>
          <p:cNvSpPr/>
          <p:nvPr/>
        </p:nvSpPr>
        <p:spPr bwMode="auto">
          <a:xfrm>
            <a:off x="4315988" y="2525396"/>
            <a:ext cx="637728" cy="64462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dirty="0"/>
              <a:t>…</a:t>
            </a:r>
            <a:endParaRPr lang="zh-CN" altLang="en-US" sz="1600" baseline="-250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D10E750-38DD-F544-ABF2-5E10532E174A}"/>
              </a:ext>
            </a:extLst>
          </p:cNvPr>
          <p:cNvCxnSpPr>
            <a:endCxn id="13" idx="2"/>
          </p:cNvCxnSpPr>
          <p:nvPr/>
        </p:nvCxnSpPr>
        <p:spPr bwMode="auto">
          <a:xfrm>
            <a:off x="6781519" y="2847708"/>
            <a:ext cx="3614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39708A3-33EC-ED44-A52E-CD382E9A392E}"/>
              </a:ext>
            </a:extLst>
          </p:cNvPr>
          <p:cNvCxnSpPr>
            <a:endCxn id="16" idx="2"/>
          </p:cNvCxnSpPr>
          <p:nvPr/>
        </p:nvCxnSpPr>
        <p:spPr bwMode="auto">
          <a:xfrm>
            <a:off x="4099964" y="2847708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0C5D527-8032-FD45-A263-51F26ACC3D41}"/>
              </a:ext>
            </a:extLst>
          </p:cNvPr>
          <p:cNvCxnSpPr/>
          <p:nvPr/>
        </p:nvCxnSpPr>
        <p:spPr bwMode="auto">
          <a:xfrm>
            <a:off x="4845704" y="2847708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BDE77DD8-1A40-F140-9A63-E45288861652}"/>
              </a:ext>
            </a:extLst>
          </p:cNvPr>
          <p:cNvSpPr/>
          <p:nvPr/>
        </p:nvSpPr>
        <p:spPr bwMode="auto">
          <a:xfrm>
            <a:off x="8009685" y="2492896"/>
            <a:ext cx="637728" cy="64462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dirty="0"/>
              <a:t>…</a:t>
            </a:r>
            <a:endParaRPr lang="zh-CN" altLang="en-US" sz="1600" baseline="-250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47202DF-28CF-DC44-8821-3BFC807087E8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7780698" y="2847708"/>
            <a:ext cx="351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8BB377C-E5AB-084B-8B6C-F2A5166DC7FB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8418426" y="2847708"/>
            <a:ext cx="352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7486F6E-CC53-524A-9D35-3C974B6C3923}"/>
              </a:ext>
            </a:extLst>
          </p:cNvPr>
          <p:cNvSpPr/>
          <p:nvPr/>
        </p:nvSpPr>
        <p:spPr>
          <a:xfrm>
            <a:off x="7024416" y="31302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直接后继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403FFF-BE40-8044-9E69-19729B992BE8}"/>
              </a:ext>
            </a:extLst>
          </p:cNvPr>
          <p:cNvSpPr/>
          <p:nvPr/>
        </p:nvSpPr>
        <p:spPr>
          <a:xfrm>
            <a:off x="4890684" y="309209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直接前驱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11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98CD3-CF4F-614F-A1B1-D9D81BBD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43390"/>
            <a:ext cx="3610744" cy="615516"/>
          </a:xfrm>
        </p:spPr>
        <p:txBody>
          <a:bodyPr/>
          <a:lstStyle/>
          <a:p>
            <a:r>
              <a:rPr kumimoji="1" lang="zh-CN" altLang="en-US" dirty="0"/>
              <a:t>线性表的类型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CE1BE4-3755-8E41-ABAD-237135228BB6}"/>
              </a:ext>
            </a:extLst>
          </p:cNvPr>
          <p:cNvSpPr/>
          <p:nvPr/>
        </p:nvSpPr>
        <p:spPr bwMode="auto">
          <a:xfrm>
            <a:off x="695400" y="2276872"/>
            <a:ext cx="2067628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15ABFE-3F06-274F-B56F-3D8F32C93D06}"/>
              </a:ext>
            </a:extLst>
          </p:cNvPr>
          <p:cNvSpPr/>
          <p:nvPr/>
        </p:nvSpPr>
        <p:spPr bwMode="auto">
          <a:xfrm>
            <a:off x="3383068" y="1216732"/>
            <a:ext cx="25922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顺序表（数组）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27614E-5594-B148-8B5C-3DC23F2E72B6}"/>
              </a:ext>
            </a:extLst>
          </p:cNvPr>
          <p:cNvSpPr/>
          <p:nvPr/>
        </p:nvSpPr>
        <p:spPr bwMode="auto">
          <a:xfrm>
            <a:off x="3383068" y="3212976"/>
            <a:ext cx="25922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F564AE-D23D-5646-B52A-C9B484750B7F}"/>
              </a:ext>
            </a:extLst>
          </p:cNvPr>
          <p:cNvSpPr/>
          <p:nvPr/>
        </p:nvSpPr>
        <p:spPr bwMode="auto">
          <a:xfrm>
            <a:off x="6595396" y="1612776"/>
            <a:ext cx="3893092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静态链表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6DC1FE-A1B9-7049-93EB-A4F875530E7E}"/>
              </a:ext>
            </a:extLst>
          </p:cNvPr>
          <p:cNvSpPr/>
          <p:nvPr/>
        </p:nvSpPr>
        <p:spPr bwMode="auto">
          <a:xfrm>
            <a:off x="6595396" y="2636912"/>
            <a:ext cx="3893092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E5D45E-681A-EC4D-B129-833A3B79DDE7}"/>
              </a:ext>
            </a:extLst>
          </p:cNvPr>
          <p:cNvSpPr/>
          <p:nvPr/>
        </p:nvSpPr>
        <p:spPr bwMode="auto">
          <a:xfrm>
            <a:off x="6595396" y="3661048"/>
            <a:ext cx="3893092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循环链表（单向、双向）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BFFDE4-17BD-AA41-8B8C-7633213B21FE}"/>
              </a:ext>
            </a:extLst>
          </p:cNvPr>
          <p:cNvSpPr/>
          <p:nvPr/>
        </p:nvSpPr>
        <p:spPr bwMode="auto">
          <a:xfrm>
            <a:off x="6595396" y="4859011"/>
            <a:ext cx="3893092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双向链表</a:t>
            </a: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4DDC894E-6585-3A47-A2DF-17406E0E07F4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 flipV="1">
            <a:off x="2763028" y="1612776"/>
            <a:ext cx="620040" cy="106014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1948BA4F-B915-B34D-8AA4-CD91932DC55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2763028" y="2672916"/>
            <a:ext cx="620040" cy="9361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96EA2321-D511-9641-B114-BFB31511562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 bwMode="auto">
          <a:xfrm>
            <a:off x="5975356" y="3609020"/>
            <a:ext cx="620040" cy="16460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E2E746B9-DF68-0649-8DBC-5A1700AE98E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>
            <a:off x="5975356" y="3609020"/>
            <a:ext cx="620040" cy="4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A71ECF22-BF06-5B48-B537-E0707A02938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5975356" y="2008820"/>
            <a:ext cx="620040" cy="1600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67C75A97-FC72-D74A-9385-E7869230498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 flipV="1">
            <a:off x="5975356" y="3032956"/>
            <a:ext cx="62004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1E51891-EA63-8D43-A243-1E2A0B5AE504}"/>
              </a:ext>
            </a:extLst>
          </p:cNvPr>
          <p:cNvSpPr txBox="1"/>
          <p:nvPr/>
        </p:nvSpPr>
        <p:spPr>
          <a:xfrm>
            <a:off x="619604" y="4528366"/>
            <a:ext cx="490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</a:t>
            </a:r>
            <a:r>
              <a:rPr kumimoji="1"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：按照不同的存储形式，分为</a:t>
            </a:r>
            <a:r>
              <a:rPr kumimoji="1"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顺序表（数组）和链式存储的链表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019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52">
            <a:extLst>
              <a:ext uri="{FF2B5EF4-FFF2-40B4-BE49-F238E27FC236}">
                <a16:creationId xmlns:a16="http://schemas.microsoft.com/office/drawing/2014/main" id="{FEA4647E-A967-7448-9D11-82ADF6E9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1/25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9EDDFF-71AE-E245-89F2-CE3AB7A9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7" y="2286001"/>
            <a:ext cx="9545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多项式的关键数据是：多项式项数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 、每一项的系数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（及相应指数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）。有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种不同的方法。</a:t>
            </a: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D567B837-4728-8C4B-BB09-CA03E118C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073858DA-669B-1841-89DE-864F2ED9033D}"/>
              </a:ext>
            </a:extLst>
          </p:cNvPr>
          <p:cNvGrpSpPr>
            <a:grpSpLocks/>
          </p:cNvGrpSpPr>
          <p:nvPr/>
        </p:nvGrpSpPr>
        <p:grpSpPr bwMode="auto">
          <a:xfrm>
            <a:off x="479376" y="1027113"/>
            <a:ext cx="8474160" cy="1200150"/>
            <a:chOff x="-1044657" y="1026367"/>
            <a:chExt cx="8474177" cy="1200329"/>
          </a:xfrm>
        </p:grpSpPr>
        <p:sp>
          <p:nvSpPr>
            <p:cNvPr id="2089" name="矩形 4">
              <a:extLst>
                <a:ext uri="{FF2B5EF4-FFF2-40B4-BE49-F238E27FC236}">
                  <a16:creationId xmlns:a16="http://schemas.microsoft.com/office/drawing/2014/main" id="{86260946-17D8-2747-ACCD-F2CE3059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44657" y="1026367"/>
              <a:ext cx="8474177" cy="1200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一元多项式 ：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                                        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主要运算：多项式相加、相减、相乘等</a:t>
              </a:r>
            </a:p>
          </p:txBody>
        </p:sp>
        <p:graphicFrame>
          <p:nvGraphicFramePr>
            <p:cNvPr id="2051" name="Object 75">
              <a:extLst>
                <a:ext uri="{FF2B5EF4-FFF2-40B4-BE49-F238E27FC236}">
                  <a16:creationId xmlns:a16="http://schemas.microsoft.com/office/drawing/2014/main" id="{1F3AC2C2-98C2-E448-8153-2BD912B98F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2735426"/>
                </p:ext>
              </p:extLst>
            </p:nvPr>
          </p:nvGraphicFramePr>
          <p:xfrm>
            <a:off x="1161481" y="1026367"/>
            <a:ext cx="486064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96" name="公式" r:id="rId3" imgW="53251100" imgH="5562600" progId="Equation.3">
                    <p:embed/>
                  </p:oleObj>
                </mc:Choice>
                <mc:Fallback>
                  <p:oleObj name="公式" r:id="rId3" imgW="53251100" imgH="55626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481" y="1026367"/>
                          <a:ext cx="4860646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C3E1EF0-EC0C-4349-B974-6B744BC17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3" y="3286126"/>
            <a:ext cx="9044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采用顺序存储结构（数组）直接表示</a:t>
            </a:r>
          </a:p>
        </p:txBody>
      </p:sp>
      <p:sp>
        <p:nvSpPr>
          <p:cNvPr id="2057" name="Rectangle 4">
            <a:extLst>
              <a:ext uri="{FF2B5EF4-FFF2-40B4-BE49-F238E27FC236}">
                <a16:creationId xmlns:a16="http://schemas.microsoft.com/office/drawing/2014/main" id="{3467C5D5-D866-9741-A696-6A25D70AC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8" name="矩形 16">
            <a:extLst>
              <a:ext uri="{FF2B5EF4-FFF2-40B4-BE49-F238E27FC236}">
                <a16:creationId xmlns:a16="http://schemas.microsoft.com/office/drawing/2014/main" id="{DB510814-B9AE-6946-9218-3121DB1DC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79" y="474812"/>
            <a:ext cx="5801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</a:rPr>
              <a:t>一元多项式及其运算。</a:t>
            </a:r>
          </a:p>
        </p:txBody>
      </p:sp>
      <p:grpSp>
        <p:nvGrpSpPr>
          <p:cNvPr id="3" name="组合 21">
            <a:extLst>
              <a:ext uri="{FF2B5EF4-FFF2-40B4-BE49-F238E27FC236}">
                <a16:creationId xmlns:a16="http://schemas.microsoft.com/office/drawing/2014/main" id="{7B2A98E0-8049-414F-9AF4-A6001EB80E9E}"/>
              </a:ext>
            </a:extLst>
          </p:cNvPr>
          <p:cNvGrpSpPr>
            <a:grpSpLocks/>
          </p:cNvGrpSpPr>
          <p:nvPr/>
        </p:nvGrpSpPr>
        <p:grpSpPr bwMode="auto">
          <a:xfrm>
            <a:off x="1540623" y="3887369"/>
            <a:ext cx="4214812" cy="533400"/>
            <a:chOff x="642910" y="3929066"/>
            <a:chExt cx="4214842" cy="533103"/>
          </a:xfrm>
        </p:grpSpPr>
        <p:graphicFrame>
          <p:nvGraphicFramePr>
            <p:cNvPr id="2050" name="Object 77">
              <a:extLst>
                <a:ext uri="{FF2B5EF4-FFF2-40B4-BE49-F238E27FC236}">
                  <a16:creationId xmlns:a16="http://schemas.microsoft.com/office/drawing/2014/main" id="{83A19DF8-511F-B148-880A-B61EF3D1CC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794" y="3929066"/>
            <a:ext cx="2928958" cy="513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97" name="公式" r:id="rId5" imgW="28676600" imgH="5270500" progId="Equation.3">
                    <p:embed/>
                  </p:oleObj>
                </mc:Choice>
                <mc:Fallback>
                  <p:oleObj name="公式" r:id="rId5" imgW="28676600" imgH="52705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3929066"/>
                          <a:ext cx="2928958" cy="513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8" name="矩形 17">
              <a:extLst>
                <a:ext uri="{FF2B5EF4-FFF2-40B4-BE49-F238E27FC236}">
                  <a16:creationId xmlns:a16="http://schemas.microsoft.com/office/drawing/2014/main" id="{2F7955F8-53D5-344B-A40A-F73253108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10" y="4000504"/>
              <a:ext cx="10001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</a:rPr>
                <a:t>例如：</a:t>
              </a:r>
            </a:p>
          </p:txBody>
        </p: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F8C4AD3-3CF5-7344-AC8E-77997F59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0417"/>
              </p:ext>
            </p:extLst>
          </p:nvPr>
        </p:nvGraphicFramePr>
        <p:xfrm>
          <a:off x="2755060" y="5101806"/>
          <a:ext cx="6286500" cy="1285748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334907264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4183742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18104497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9164233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313370429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100594603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4791649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44628683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宋体" panose="02010600030101010101" pitchFamily="2" charset="-122"/>
                        </a:rPr>
                        <a:t>下标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3010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宋体" panose="02010600030101010101" pitchFamily="2" charset="-122"/>
                        </a:rPr>
                        <a:t>a[i]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–3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13148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4270F80-CB5F-5047-B912-2D126756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624" y="4601744"/>
            <a:ext cx="1285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表示成：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12805</TotalTime>
  <Words>5356</Words>
  <Application>Microsoft Macintosh PowerPoint</Application>
  <PresentationFormat>宽屏</PresentationFormat>
  <Paragraphs>683</Paragraphs>
  <Slides>46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SimHei</vt:lpstr>
      <vt:lpstr>宋体</vt:lpstr>
      <vt:lpstr>Microsoft YaHei</vt:lpstr>
      <vt:lpstr>Arial</vt:lpstr>
      <vt:lpstr>Arial Black</vt:lpstr>
      <vt:lpstr>Calibri</vt:lpstr>
      <vt:lpstr>Courier</vt:lpstr>
      <vt:lpstr>Times New Roman</vt:lpstr>
      <vt:lpstr>Wingdings</vt:lpstr>
      <vt:lpstr>Pixel</vt:lpstr>
      <vt:lpstr>公式</vt:lpstr>
      <vt:lpstr>SmartDraw</vt:lpstr>
      <vt:lpstr>位图图像</vt:lpstr>
      <vt:lpstr>专题二、指针进阶与链表应用-1</vt:lpstr>
      <vt:lpstr>专题二、指针进阶与链表</vt:lpstr>
      <vt:lpstr>要点</vt:lpstr>
      <vt:lpstr>一、一元多项式问题</vt:lpstr>
      <vt:lpstr>一元多项式及其运算</vt:lpstr>
      <vt:lpstr>线性表及定义</vt:lpstr>
      <vt:lpstr>线性表</vt:lpstr>
      <vt:lpstr>线性表的类型</vt:lpstr>
      <vt:lpstr>PowerPoint 演示文稿</vt:lpstr>
      <vt:lpstr>PowerPoint 演示文稿</vt:lpstr>
      <vt:lpstr>PowerPoint 演示文稿</vt:lpstr>
      <vt:lpstr>自定义类型typedef </vt:lpstr>
      <vt:lpstr>typedef使用要求</vt:lpstr>
      <vt:lpstr>二、指针进阶（Chap 11） </vt:lpstr>
      <vt:lpstr>11.1.1  程序解析</vt:lpstr>
      <vt:lpstr>11.1.2  指针数组的概念</vt:lpstr>
      <vt:lpstr>11.1.2  指针数组的概念</vt:lpstr>
      <vt:lpstr>11.1.2  指针数组的概念</vt:lpstr>
      <vt:lpstr>11.1.3  指向指针的指针</vt:lpstr>
      <vt:lpstr>【例11-2】</vt:lpstr>
      <vt:lpstr>11.1.3二维数组的指针形式</vt:lpstr>
      <vt:lpstr>【例11-3】改写例11-1，用指向指针的指针实现</vt:lpstr>
      <vt:lpstr>PowerPoint 演示文稿</vt:lpstr>
      <vt:lpstr>11.1.4  用指针数组处理多个字符串</vt:lpstr>
      <vt:lpstr>PowerPoint 演示文稿</vt:lpstr>
      <vt:lpstr>11.1.4  用指针数组处理多个字符串</vt:lpstr>
      <vt:lpstr>11.1.4  用指针数组处理多个字符串</vt:lpstr>
      <vt:lpstr>11.1.4  用指针数组处理多个字符串</vt:lpstr>
      <vt:lpstr>11.1.4  用指针数组处理多个字符串</vt:lpstr>
      <vt:lpstr>11.1.4  用指针数组处理多个字符串</vt:lpstr>
      <vt:lpstr>11.1.4  用指针数组处理多个字符串</vt:lpstr>
      <vt:lpstr>11.1.4  用指针数组处理多个字符串</vt:lpstr>
      <vt:lpstr>11.1.4  用指针数组处理多个字符串</vt:lpstr>
      <vt:lpstr>PowerPoint 演示文稿</vt:lpstr>
      <vt:lpstr>*11.1.5  命令行参数</vt:lpstr>
      <vt:lpstr>命令行形式</vt:lpstr>
      <vt:lpstr>带参数的main()函数格式</vt:lpstr>
      <vt:lpstr>命令行参数举例</vt:lpstr>
      <vt:lpstr>*11.2.3  指向函数的指针</vt:lpstr>
      <vt:lpstr>1.函数指针的定义</vt:lpstr>
      <vt:lpstr>2.通过函数指针调用函数</vt:lpstr>
      <vt:lpstr>3.函数指针作为函数的参数</vt:lpstr>
      <vt:lpstr>函数指针举例：积分求解</vt:lpstr>
      <vt:lpstr>积分代码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Microsoft Office User</cp:lastModifiedBy>
  <cp:revision>1554</cp:revision>
  <dcterms:created xsi:type="dcterms:W3CDTF">1998-02-11T08:33:02Z</dcterms:created>
  <dcterms:modified xsi:type="dcterms:W3CDTF">2021-03-22T05:58:45Z</dcterms:modified>
</cp:coreProperties>
</file>