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7" r:id="rId3"/>
    <p:sldId id="258" r:id="rId4"/>
    <p:sldId id="280" r:id="rId5"/>
    <p:sldId id="281" r:id="rId6"/>
    <p:sldId id="264" r:id="rId7"/>
    <p:sldId id="267" r:id="rId8"/>
    <p:sldId id="283" r:id="rId9"/>
    <p:sldId id="276" r:id="rId10"/>
    <p:sldId id="284" r:id="rId11"/>
    <p:sldId id="270" r:id="rId12"/>
    <p:sldId id="282" r:id="rId13"/>
    <p:sldId id="269" r:id="rId14"/>
    <p:sldId id="285" r:id="rId15"/>
    <p:sldId id="261" r:id="rId16"/>
    <p:sldId id="259" r:id="rId17"/>
    <p:sldId id="260" r:id="rId18"/>
    <p:sldId id="262" r:id="rId19"/>
    <p:sldId id="265" r:id="rId20"/>
    <p:sldId id="279" r:id="rId21"/>
    <p:sldId id="271" r:id="rId22"/>
    <p:sldId id="273" r:id="rId23"/>
    <p:sldId id="278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9DF13-E498-4952-9441-090A8FA5FAD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9FD82-0E60-45DC-AFEF-F5F9DB5D9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9FD82-0E60-45DC-AFEF-F5F9DB5D91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4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6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7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6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1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D530-B349-49B1-8490-9F65AF01A5B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7388-AC52-442F-89A3-0123D1204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0585" y="1505754"/>
            <a:ext cx="10084158" cy="2499575"/>
          </a:xfrm>
        </p:spPr>
        <p:txBody>
          <a:bodyPr anchor="ctr"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6600" b="1" dirty="0">
                <a:latin typeface="Book Antiqua" panose="02040602050305030304" pitchFamily="18" charset="0"/>
              </a:rPr>
              <a:t>English </a:t>
            </a:r>
            <a:r>
              <a:rPr lang="en-US" altLang="zh-CN" sz="6600" b="1" dirty="0" smtClean="0">
                <a:latin typeface="Book Antiqua" panose="02040602050305030304" pitchFamily="18" charset="0"/>
              </a:rPr>
              <a:t>Stylistics</a:t>
            </a:r>
            <a:r>
              <a:rPr lang="en-US" altLang="zh-CN" sz="6600" b="1" dirty="0">
                <a:latin typeface="Book Antiqua" panose="02040602050305030304" pitchFamily="18" charset="0"/>
              </a:rPr>
              <a:t/>
            </a:r>
            <a:br>
              <a:rPr lang="en-US" altLang="zh-CN" sz="6600" b="1" dirty="0">
                <a:latin typeface="Book Antiqua" panose="02040602050305030304" pitchFamily="18" charset="0"/>
              </a:rPr>
            </a:br>
            <a:r>
              <a:rPr lang="en-US" altLang="zh-CN" sz="5300" b="1" dirty="0">
                <a:latin typeface="Book Antiqua" panose="02040602050305030304" pitchFamily="18" charset="0"/>
              </a:rPr>
              <a:t>        </a:t>
            </a:r>
            <a:r>
              <a:rPr lang="en-US" altLang="zh-CN" sz="4400" b="1" dirty="0">
                <a:latin typeface="Book Antiqua" panose="02040602050305030304" pitchFamily="18" charset="0"/>
              </a:rPr>
              <a:t>An Introductory Course</a:t>
            </a:r>
            <a:endParaRPr lang="en-US" altLang="zh-CN" sz="3600" b="1" dirty="0">
              <a:latin typeface="Book Antiqua" panose="0204060205030503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6457" y="4525850"/>
            <a:ext cx="9330744" cy="1874949"/>
          </a:xfrm>
        </p:spPr>
        <p:txBody>
          <a:bodyPr/>
          <a:lstStyle/>
          <a:p>
            <a:pPr algn="r" eaLnBrk="1" hangingPunct="1"/>
            <a:r>
              <a:rPr lang="en-US" altLang="zh-CN" sz="3200" b="1" dirty="0">
                <a:latin typeface="Book Antiqua" panose="02040602050305030304" pitchFamily="18" charset="0"/>
              </a:rPr>
              <a:t>ZHU Ye</a:t>
            </a:r>
          </a:p>
          <a:p>
            <a:pPr algn="r" eaLnBrk="1" hangingPunct="1"/>
            <a:r>
              <a:rPr lang="en-US" altLang="zh-CN" sz="3200" b="1" dirty="0">
                <a:latin typeface="Book Antiqua" panose="02040602050305030304" pitchFamily="18" charset="0"/>
              </a:rPr>
              <a:t>SIS, ZJU</a:t>
            </a:r>
          </a:p>
          <a:p>
            <a:pPr algn="r" eaLnBrk="1" hangingPunct="1"/>
            <a:r>
              <a:rPr lang="en-US" altLang="zh-CN" sz="3200" b="1" dirty="0" smtClean="0">
                <a:latin typeface="Book Antiqua" panose="02040602050305030304" pitchFamily="18" charset="0"/>
              </a:rPr>
              <a:t>2020 </a:t>
            </a:r>
            <a:r>
              <a:rPr lang="en-US" altLang="zh-CN" sz="3200" b="1" dirty="0">
                <a:latin typeface="Book Antiqua" panose="02040602050305030304" pitchFamily="18" charset="0"/>
              </a:rPr>
              <a:t>Fall-Winter</a:t>
            </a:r>
          </a:p>
        </p:txBody>
      </p:sp>
    </p:spTree>
    <p:extLst>
      <p:ext uri="{BB962C8B-B14F-4D97-AF65-F5344CB8AC3E}">
        <p14:creationId xmlns:p14="http://schemas.microsoft.com/office/powerpoint/2010/main" val="17573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Text 2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794" y="1690688"/>
            <a:ext cx="10375006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Nonfiction, scientific, academic, determined, compassionate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Silence Spring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by Rachel Carson (1962) – one </a:t>
            </a:r>
            <a:r>
              <a:rPr lang="en-US" altLang="zh-CN" sz="3200" b="1" dirty="0">
                <a:latin typeface="Book Antiqua" panose="02040602050305030304" pitchFamily="18" charset="0"/>
              </a:rPr>
              <a:t>of the most-influential books in the modern environmental movement.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9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/>
          </a:p>
        </p:txBody>
      </p:sp>
      <p:pic>
        <p:nvPicPr>
          <p:cNvPr id="18436" name="Picture 7" descr="6814722_or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25" y="577404"/>
            <a:ext cx="9376887" cy="530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9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Text 3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Literary, imaginative, decorative, descriptive, vivid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Lord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of the Rings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by J. R. R. Tolkien (1954-1955)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0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7412" name="Picture 5" descr="9780618640157_custom-s6-c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17" y="608013"/>
            <a:ext cx="36004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jrr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608013"/>
            <a:ext cx="40671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13" y="27497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How do we perceive the style?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742" y="1481070"/>
            <a:ext cx="11443953" cy="52545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Words: nouns, verbs, adjectives, jargons, terms, etc.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Sentences: long, short, active, passive, various structures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Rhetorical figures: parallelism, simile, metaphor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Meaning: real-world concepts, imaginations, numbers, etc.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Discourse: first-person, third-person, narration, description, argumentation, etc. </a:t>
            </a:r>
          </a:p>
        </p:txBody>
      </p:sp>
    </p:spTree>
    <p:extLst>
      <p:ext uri="{BB962C8B-B14F-4D97-AF65-F5344CB8AC3E}">
        <p14:creationId xmlns:p14="http://schemas.microsoft.com/office/powerpoint/2010/main" val="60439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502276" y="274638"/>
            <a:ext cx="11689724" cy="18589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Book Antiqua" panose="02040602050305030304" pitchFamily="18" charset="0"/>
              </a:rPr>
              <a:t>“</a:t>
            </a:r>
            <a:r>
              <a:rPr lang="en-US" altLang="zh-CN" sz="4900" b="1" dirty="0" smtClean="0">
                <a:latin typeface="Book Antiqua" panose="02040602050305030304" pitchFamily="18" charset="0"/>
              </a:rPr>
              <a:t>Stylistics</a:t>
            </a:r>
            <a:r>
              <a:rPr lang="en-US" altLang="zh-CN" b="1" dirty="0" smtClean="0">
                <a:latin typeface="Book Antiqua" panose="02040602050305030304" pitchFamily="18" charset="0"/>
              </a:rPr>
              <a:t>” in </a:t>
            </a:r>
            <a:r>
              <a:rPr lang="en-US" altLang="zh-CN" b="1" i="1" dirty="0" smtClean="0">
                <a:latin typeface="Book Antiqua" panose="02040602050305030304" pitchFamily="18" charset="0"/>
              </a:rPr>
              <a:t>Webster New World College Dictionary</a:t>
            </a:r>
            <a:endParaRPr lang="zh-CN" altLang="en-US" b="1" i="1" dirty="0" smtClean="0">
              <a:latin typeface="Book Antiqua" panose="02040602050305030304" pitchFamily="18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811369" y="2421228"/>
            <a:ext cx="10483403" cy="3704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study of style as a means of analyzing works of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literature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and their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effect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, now often using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mathematical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and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statistical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methods. </a:t>
            </a:r>
            <a:endParaRPr lang="zh-CN" altLang="en-US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1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566670" y="373487"/>
            <a:ext cx="10787130" cy="1317201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“Stylistics” in </a:t>
            </a:r>
            <a:r>
              <a:rPr lang="en-US" altLang="zh-CN" b="1" i="1" dirty="0" smtClean="0">
                <a:latin typeface="Book Antiqua" panose="02040602050305030304" pitchFamily="18" charset="0"/>
              </a:rPr>
              <a:t>Oxford English Dictionary</a:t>
            </a:r>
            <a:endParaRPr lang="zh-CN" altLang="en-US" b="1" i="1" dirty="0" smtClean="0">
              <a:latin typeface="Book Antiqua" panose="02040602050305030304" pitchFamily="18" charset="0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study of the distinctive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styles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found in particular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literary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genres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and in the works of individual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writers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9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02275" y="274638"/>
            <a:ext cx="10844011" cy="1477962"/>
          </a:xfrm>
        </p:spPr>
        <p:txBody>
          <a:bodyPr/>
          <a:lstStyle/>
          <a:p>
            <a:pPr algn="l"/>
            <a:r>
              <a:rPr lang="en-US" altLang="zh-CN" b="1" dirty="0" smtClean="0">
                <a:latin typeface="Book Antiqua" panose="02040602050305030304" pitchFamily="18" charset="0"/>
              </a:rPr>
              <a:t>“Stylistics” in </a:t>
            </a:r>
            <a:r>
              <a:rPr lang="en-US" altLang="zh-CN" b="1" i="1" dirty="0" smtClean="0">
                <a:latin typeface="Book Antiqua" panose="02040602050305030304" pitchFamily="18" charset="0"/>
              </a:rPr>
              <a:t>Collins English Dictionary</a:t>
            </a:r>
            <a:endParaRPr lang="zh-CN" altLang="en-US" b="1" i="1" dirty="0" smtClean="0">
              <a:latin typeface="Book Antiqua" panose="0204060205030503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643943" y="1752600"/>
            <a:ext cx="10934163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 branch of linguistics concerned with the study of characteristic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choices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in use of language, esp.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literary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language, as regards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sound, form, or vocabulary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, made by different individuals or social groups in different situations of use. </a:t>
            </a:r>
            <a:endParaRPr lang="zh-CN" altLang="en-US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2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283335" y="386366"/>
            <a:ext cx="11070465" cy="1304322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“Stylistics” in </a:t>
            </a:r>
            <a:r>
              <a:rPr lang="en-US" altLang="zh-CN" b="1" i="1" dirty="0" smtClean="0">
                <a:latin typeface="Book Antiqua" panose="02040602050305030304" pitchFamily="18" charset="0"/>
              </a:rPr>
              <a:t>Wikipedia</a:t>
            </a:r>
            <a:r>
              <a:rPr lang="en-US" altLang="zh-CN" b="1" dirty="0" smtClean="0">
                <a:latin typeface="Book Antiqua" panose="02040602050305030304" pitchFamily="18" charset="0"/>
              </a:rPr>
              <a:t> 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2479" y="1690688"/>
            <a:ext cx="10947041" cy="47268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Styling, a branch of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 applied linguistics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, is the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study and interpretation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of texts in regard to their linguistic and tonal style. As a discipline, it links 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literary criticism to linguistics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. </a:t>
            </a:r>
            <a:endParaRPr lang="zh-CN" altLang="en-US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0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800" b="1" dirty="0">
                <a:latin typeface="Book Antiqua" panose="02040602050305030304" pitchFamily="18" charset="0"/>
              </a:rPr>
              <a:t>Why different styles?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945" y="1558344"/>
            <a:ext cx="10805375" cy="499700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Different ages/literary schools/writers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Different themes/topics/ genres (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体裁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Different functions/purposes/effects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Different readers/ contexts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…</a:t>
            </a:r>
          </a:p>
          <a:p>
            <a:pPr eaLnBrk="1" hangingPunct="1">
              <a:lnSpc>
                <a:spcPct val="20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 today’s lesson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1825" y="1690689"/>
            <a:ext cx="10465157" cy="45120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Our understandings of “Style”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Why different styles?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In-class reading (3 texts)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Course information 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5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Style and stylistics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462" y="1622738"/>
            <a:ext cx="10233338" cy="4554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Reading (experience)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Impression (intuition and experience)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 Observation (</a:t>
            </a:r>
            <a:r>
              <a:rPr lang="en-US" altLang="zh-CN" sz="3200" b="1" u="sng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Description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 Interpretation (</a:t>
            </a:r>
            <a:r>
              <a:rPr lang="en-US" altLang="zh-CN" sz="3200" b="1" u="sng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Evaluation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)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7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Book Antiqua" panose="02040602050305030304" pitchFamily="18" charset="0"/>
              </a:rPr>
              <a:t>Reference books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3949"/>
            <a:ext cx="11061879" cy="498412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《</a:t>
            </a:r>
            <a:r>
              <a:rPr lang="zh-CN" altLang="en-US" sz="32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实用英语文体学</a:t>
            </a:r>
            <a:r>
              <a:rPr lang="en-US" altLang="zh-CN" sz="32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》</a:t>
            </a:r>
            <a:r>
              <a:rPr lang="zh-CN" altLang="en-US" sz="32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钱媛，外语教学与研究出版社，</a:t>
            </a:r>
            <a:r>
              <a:rPr lang="en-US" altLang="zh-CN" sz="32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2006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《</a:t>
            </a:r>
            <a:r>
              <a:rPr lang="zh-CN" altLang="en-US" sz="32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英语文体学教程</a:t>
            </a:r>
            <a:r>
              <a:rPr lang="en-US" altLang="zh-CN" sz="32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》</a:t>
            </a:r>
            <a:r>
              <a:rPr lang="zh-CN" altLang="en-US" sz="32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张德禄 张国，高等教育出版社，</a:t>
            </a:r>
            <a:r>
              <a:rPr lang="en-US" altLang="zh-CN" sz="32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2008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200" b="1" i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Stylistics: A </a:t>
            </a:r>
            <a:r>
              <a:rPr lang="en-US" altLang="zh-CN" sz="3200" b="1" i="1" dirty="0">
                <a:latin typeface="Book Antiqua" panose="0204060205030503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3200" b="1" i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esource book for students</a:t>
            </a:r>
            <a:r>
              <a:rPr lang="en-US" altLang="zh-CN" sz="3200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, by Paul Simpson, Routledge, 2004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In-class reading materials</a:t>
            </a:r>
            <a:endParaRPr lang="en-US" altLang="zh-CN" sz="3200" b="1" dirty="0">
              <a:latin typeface="Book Antiqua" panose="0204060205030503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9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Course performance evaluation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766" y="1690688"/>
            <a:ext cx="9257764" cy="446478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Class performance 		10%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Assignments 			20%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Quiz 					30%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Final paper 				40%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  <p:pic>
        <p:nvPicPr>
          <p:cNvPr id="3076" name="Picture 4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99" y="4071663"/>
            <a:ext cx="2850862" cy="26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Any questions?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957" y="1561899"/>
            <a:ext cx="7536185" cy="47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1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Assignment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Close-up reading of the three texts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Search for more information about Style and Stylistics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9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 descr="Virginia_Woolf_19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46" y="1233632"/>
            <a:ext cx="3212205" cy="468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965916" y="467820"/>
            <a:ext cx="997576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800" b="1" dirty="0" smtClean="0">
                <a:latin typeface="Book Antiqua" panose="02040602050305030304" pitchFamily="18" charset="0"/>
                <a:ea typeface="幼圆" panose="02010509060101010101" pitchFamily="49" charset="-122"/>
              </a:rPr>
              <a:t>Styles</a:t>
            </a:r>
          </a:p>
        </p:txBody>
      </p:sp>
      <p:pic>
        <p:nvPicPr>
          <p:cNvPr id="5125" name="Picture 8" descr="hway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9" y="2251063"/>
            <a:ext cx="3236734" cy="393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0" descr="928055-charles-dick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04" y="467820"/>
            <a:ext cx="3633071" cy="466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5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527815"/>
            <a:ext cx="4514850" cy="3000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899" y="202629"/>
            <a:ext cx="4301828" cy="64527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latin typeface="Book Antiqua" panose="02040602050305030304" pitchFamily="18" charset="0"/>
              </a:rPr>
              <a:t>Also styles …</a:t>
            </a:r>
            <a:endParaRPr lang="zh-CN" altLang="en-US" sz="4800" b="1" dirty="0">
              <a:latin typeface="Book Antiqua" panose="0204060205030503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73" y="1853184"/>
            <a:ext cx="3245208" cy="32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latin typeface="Book Antiqua" panose="02040602050305030304" pitchFamily="18" charset="0"/>
              </a:rPr>
              <a:t>And styles … </a:t>
            </a:r>
            <a:endParaRPr lang="zh-CN" altLang="en-US" sz="4800" b="1" dirty="0">
              <a:latin typeface="Book Antiqua" panose="0204060205030503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31" y="3598790"/>
            <a:ext cx="4876763" cy="28396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6950"/>
            <a:ext cx="5131225" cy="2686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4" y="1607237"/>
            <a:ext cx="4877022" cy="2369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902" y="553791"/>
            <a:ext cx="5249422" cy="2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7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81" y="386365"/>
            <a:ext cx="9571775" cy="1468191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Different understandings of “Style”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191" y="1738646"/>
            <a:ext cx="10586432" cy="4756643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Style as rhetoric and eloquence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Style as </a:t>
            </a:r>
            <a:r>
              <a:rPr lang="en-US" altLang="zh-CN" sz="3200" b="1" u="sng" dirty="0">
                <a:latin typeface="Book Antiqua" panose="02040602050305030304" pitchFamily="18" charset="0"/>
              </a:rPr>
              <a:t>technique</a:t>
            </a:r>
            <a:r>
              <a:rPr lang="en-US" altLang="zh-CN" sz="3200" b="1" dirty="0">
                <a:latin typeface="Book Antiqua" panose="02040602050305030304" pitchFamily="18" charset="0"/>
              </a:rPr>
              <a:t> of exposition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Style as personal idiosyncrasy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Style as the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choice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between alternative expressions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3232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In-class Reading</a:t>
            </a:r>
            <a:endParaRPr lang="en-US" altLang="zh-CN" b="1" dirty="0">
              <a:latin typeface="Book Antiqua" panose="02040602050305030304" pitchFamily="18" charset="0"/>
              <a:ea typeface="华文楷体" panose="0201060004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984606" cy="46369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Which text attracts you most?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u="sng" dirty="0" smtClean="0">
                <a:latin typeface="Book Antiqua" panose="02040602050305030304" pitchFamily="18" charset="0"/>
              </a:rPr>
              <a:t>Describe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your impression about these texts.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Use specific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examples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in the texts to justify your opinion. </a:t>
            </a:r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589" y="4326999"/>
            <a:ext cx="3477428" cy="24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Text 1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Non-fiction, realistic, intense, precise and detailed, engaging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Into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Thin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Air: A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Personal Account of the Mt. Everest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Disaster,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by Jon </a:t>
            </a:r>
            <a:r>
              <a:rPr lang="en-US" altLang="zh-CN" sz="3200" b="1" dirty="0" err="1">
                <a:latin typeface="Book Antiqua" panose="02040602050305030304" pitchFamily="18" charset="0"/>
              </a:rPr>
              <a:t>Krakauer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(1997)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3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304" y="579744"/>
            <a:ext cx="3966155" cy="57280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17" y="579744"/>
            <a:ext cx="3925640" cy="56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548</Words>
  <Application>Microsoft Office PowerPoint</Application>
  <PresentationFormat>宽屏</PresentationFormat>
  <Paragraphs>72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华文楷体</vt:lpstr>
      <vt:lpstr>幼圆</vt:lpstr>
      <vt:lpstr>Arial</vt:lpstr>
      <vt:lpstr>Book Antiqua</vt:lpstr>
      <vt:lpstr>Wingdings</vt:lpstr>
      <vt:lpstr>Office 主题​​</vt:lpstr>
      <vt:lpstr>English Stylistics         An Introductory Course</vt:lpstr>
      <vt:lpstr>In today’s lesson</vt:lpstr>
      <vt:lpstr>Styles</vt:lpstr>
      <vt:lpstr>Also styles …</vt:lpstr>
      <vt:lpstr>And styles … </vt:lpstr>
      <vt:lpstr>Different understandings of “Style”</vt:lpstr>
      <vt:lpstr>In-class Reading</vt:lpstr>
      <vt:lpstr>Text 1 </vt:lpstr>
      <vt:lpstr>PowerPoint 演示文稿</vt:lpstr>
      <vt:lpstr>Text 2</vt:lpstr>
      <vt:lpstr>PowerPoint 演示文稿</vt:lpstr>
      <vt:lpstr>Text 3</vt:lpstr>
      <vt:lpstr>PowerPoint 演示文稿</vt:lpstr>
      <vt:lpstr>How do we perceive the style? </vt:lpstr>
      <vt:lpstr>“Stylistics” in Webster New World College Dictionary</vt:lpstr>
      <vt:lpstr>“Stylistics” in Oxford English Dictionary</vt:lpstr>
      <vt:lpstr>“Stylistics” in Collins English Dictionary</vt:lpstr>
      <vt:lpstr>“Stylistics” in Wikipedia </vt:lpstr>
      <vt:lpstr>Why different styles?</vt:lpstr>
      <vt:lpstr>Style and stylistics</vt:lpstr>
      <vt:lpstr>Reference books</vt:lpstr>
      <vt:lpstr>Course performance evaluation </vt:lpstr>
      <vt:lpstr>Any questions? </vt:lpstr>
      <vt:lpstr>Assignment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Stylistics:          An Introductory Course</dc:title>
  <dc:creator>ZHU Ye</dc:creator>
  <cp:lastModifiedBy>ZHU Ye</cp:lastModifiedBy>
  <cp:revision>49</cp:revision>
  <dcterms:created xsi:type="dcterms:W3CDTF">2018-09-16T23:34:31Z</dcterms:created>
  <dcterms:modified xsi:type="dcterms:W3CDTF">2020-09-15T08:09:35Z</dcterms:modified>
</cp:coreProperties>
</file>