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2" r:id="rId4"/>
    <p:sldId id="263" r:id="rId5"/>
    <p:sldId id="264" r:id="rId6"/>
    <p:sldId id="266" r:id="rId7"/>
    <p:sldId id="267" r:id="rId8"/>
    <p:sldId id="268" r:id="rId9"/>
    <p:sldId id="269" r:id="rId10"/>
    <p:sldId id="271" r:id="rId11"/>
    <p:sldId id="290" r:id="rId12"/>
    <p:sldId id="289" r:id="rId13"/>
    <p:sldId id="273" r:id="rId14"/>
    <p:sldId id="295" r:id="rId15"/>
    <p:sldId id="274" r:id="rId16"/>
    <p:sldId id="305" r:id="rId17"/>
    <p:sldId id="296" r:id="rId18"/>
    <p:sldId id="306" r:id="rId19"/>
    <p:sldId id="275" r:id="rId20"/>
    <p:sldId id="276" r:id="rId21"/>
    <p:sldId id="280" r:id="rId22"/>
    <p:sldId id="304" r:id="rId23"/>
    <p:sldId id="294" r:id="rId24"/>
    <p:sldId id="282" r:id="rId25"/>
    <p:sldId id="292"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55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31314-2D1F-45FC-AC4C-46CDFAF24893}"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8E3D8-1B73-4301-AB77-5A818E9A9516}" type="slidenum">
              <a:rPr lang="zh-CN" altLang="en-US" smtClean="0"/>
              <a:t>‹#›</a:t>
            </a:fld>
            <a:endParaRPr lang="zh-CN" altLang="en-US"/>
          </a:p>
        </p:txBody>
      </p:sp>
    </p:spTree>
    <p:extLst>
      <p:ext uri="{BB962C8B-B14F-4D97-AF65-F5344CB8AC3E}">
        <p14:creationId xmlns:p14="http://schemas.microsoft.com/office/powerpoint/2010/main" val="427483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628E3D8-1B73-4301-AB77-5A818E9A9516}" type="slidenum">
              <a:rPr lang="zh-CN" altLang="en-US" smtClean="0"/>
              <a:t>14</a:t>
            </a:fld>
            <a:endParaRPr lang="zh-CN" altLang="en-US"/>
          </a:p>
        </p:txBody>
      </p:sp>
    </p:spTree>
    <p:extLst>
      <p:ext uri="{BB962C8B-B14F-4D97-AF65-F5344CB8AC3E}">
        <p14:creationId xmlns:p14="http://schemas.microsoft.com/office/powerpoint/2010/main" val="370184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235249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201343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405565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144018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242079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379249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200898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228037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175786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321381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143EB1-85C0-455F-802B-3AB5F7329584}" type="datetimeFigureOut">
              <a:rPr lang="zh-CN" altLang="en-US" smtClean="0"/>
              <a:t>2020/12/22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152247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43EB1-85C0-455F-802B-3AB5F7329584}" type="datetimeFigureOut">
              <a:rPr lang="zh-CN" altLang="en-US" smtClean="0"/>
              <a:t>2020/12/22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7788D-F45A-4B47-AA55-2499EA356CC9}" type="slidenum">
              <a:rPr lang="zh-CN" altLang="en-US" smtClean="0"/>
              <a:t>‹#›</a:t>
            </a:fld>
            <a:endParaRPr lang="zh-CN" altLang="en-US"/>
          </a:p>
        </p:txBody>
      </p:sp>
    </p:spTree>
    <p:extLst>
      <p:ext uri="{BB962C8B-B14F-4D97-AF65-F5344CB8AC3E}">
        <p14:creationId xmlns:p14="http://schemas.microsoft.com/office/powerpoint/2010/main" val="341824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b="1" dirty="0" smtClean="0">
                <a:latin typeface="Book Antiqua" panose="02040602050305030304" pitchFamily="18" charset="0"/>
              </a:rPr>
              <a:t>English Stylistics</a:t>
            </a:r>
            <a:endParaRPr lang="zh-CN" altLang="en-US" sz="6600" b="1" dirty="0">
              <a:latin typeface="Book Antiqua" panose="02040602050305030304" pitchFamily="18" charset="0"/>
            </a:endParaRPr>
          </a:p>
        </p:txBody>
      </p:sp>
      <p:sp>
        <p:nvSpPr>
          <p:cNvPr id="3" name="副标题 2"/>
          <p:cNvSpPr>
            <a:spLocks noGrp="1"/>
          </p:cNvSpPr>
          <p:nvPr>
            <p:ph type="subTitle" idx="1"/>
          </p:nvPr>
        </p:nvSpPr>
        <p:spPr>
          <a:xfrm>
            <a:off x="2528553" y="4387648"/>
            <a:ext cx="9144000" cy="1655762"/>
          </a:xfrm>
        </p:spPr>
        <p:txBody>
          <a:bodyPr>
            <a:normAutofit/>
          </a:bodyPr>
          <a:lstStyle/>
          <a:p>
            <a:pPr algn="r"/>
            <a:r>
              <a:rPr lang="en-US" altLang="zh-CN" sz="4000" b="1" dirty="0" smtClean="0">
                <a:latin typeface="Book Antiqua" panose="02040602050305030304" pitchFamily="18" charset="0"/>
              </a:rPr>
              <a:t>Week 13 Semantic features </a:t>
            </a:r>
            <a:endParaRPr lang="zh-CN" altLang="en-US" sz="4000" b="1" dirty="0">
              <a:latin typeface="Book Antiqua" panose="02040602050305030304" pitchFamily="18" charset="0"/>
            </a:endParaRPr>
          </a:p>
        </p:txBody>
      </p:sp>
    </p:spTree>
    <p:extLst>
      <p:ext uri="{BB962C8B-B14F-4D97-AF65-F5344CB8AC3E}">
        <p14:creationId xmlns:p14="http://schemas.microsoft.com/office/powerpoint/2010/main" val="1662247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descr="collocation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03" y="307170"/>
            <a:ext cx="11485593" cy="655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852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Coherence and cohesion </a:t>
            </a:r>
            <a:r>
              <a:rPr lang="zh-CN" altLang="en-US" b="1" dirty="0" smtClean="0">
                <a:latin typeface="Book Antiqua" panose="02040602050305030304" pitchFamily="18" charset="0"/>
              </a:rPr>
              <a:t>衔接与连贯</a:t>
            </a:r>
            <a:endParaRPr lang="en-US" b="1" dirty="0">
              <a:latin typeface="Book Antiqua" panose="02040602050305030304" pitchFamily="18" charset="0"/>
            </a:endParaRPr>
          </a:p>
        </p:txBody>
      </p:sp>
      <p:sp>
        <p:nvSpPr>
          <p:cNvPr id="3" name="内容占位符 2"/>
          <p:cNvSpPr>
            <a:spLocks noGrp="1"/>
          </p:cNvSpPr>
          <p:nvPr>
            <p:ph idx="1"/>
          </p:nvPr>
        </p:nvSpPr>
        <p:spPr>
          <a:xfrm>
            <a:off x="838201" y="1690688"/>
            <a:ext cx="10160358" cy="4645717"/>
          </a:xfrm>
        </p:spPr>
        <p:txBody>
          <a:bodyPr>
            <a:normAutofit/>
          </a:bodyPr>
          <a:lstStyle/>
          <a:p>
            <a:pPr>
              <a:lnSpc>
                <a:spcPct val="150000"/>
              </a:lnSpc>
            </a:pPr>
            <a:r>
              <a:rPr lang="en-US" sz="3200" b="1" dirty="0" smtClean="0">
                <a:latin typeface="Book Antiqua" panose="02040602050305030304" pitchFamily="18" charset="0"/>
              </a:rPr>
              <a:t>Coherence (meaning, appropriateness)</a:t>
            </a:r>
          </a:p>
          <a:p>
            <a:pPr>
              <a:lnSpc>
                <a:spcPct val="150000"/>
              </a:lnSpc>
            </a:pPr>
            <a:r>
              <a:rPr lang="en-US" sz="3200" b="1" dirty="0" smtClean="0">
                <a:latin typeface="Book Antiqua" panose="02040602050305030304" pitchFamily="18" charset="0"/>
              </a:rPr>
              <a:t>Cohesion (form, connectedness) </a:t>
            </a:r>
          </a:p>
          <a:p>
            <a:pPr>
              <a:lnSpc>
                <a:spcPct val="150000"/>
              </a:lnSpc>
            </a:pPr>
            <a:r>
              <a:rPr lang="en-US" sz="3200" b="1" dirty="0" smtClean="0">
                <a:latin typeface="Book Antiqua" panose="02040602050305030304" pitchFamily="18" charset="0"/>
                <a:sym typeface="Wingdings" panose="05000000000000000000" pitchFamily="2" charset="2"/>
              </a:rPr>
              <a:t> grammatical devices (conjunction, ellipsis, substitution, reference) </a:t>
            </a:r>
          </a:p>
          <a:p>
            <a:pPr>
              <a:lnSpc>
                <a:spcPct val="150000"/>
              </a:lnSpc>
            </a:pPr>
            <a:r>
              <a:rPr lang="en-US" sz="3200" b="1" dirty="0" smtClean="0">
                <a:latin typeface="Book Antiqua" panose="02040602050305030304" pitchFamily="18" charset="0"/>
                <a:sym typeface="Wingdings" panose="05000000000000000000" pitchFamily="2" charset="2"/>
              </a:rPr>
              <a:t> </a:t>
            </a:r>
            <a:r>
              <a:rPr lang="en-US" altLang="zh-CN" sz="3200" b="1" dirty="0" smtClean="0">
                <a:latin typeface="Book Antiqua" panose="02040602050305030304" pitchFamily="18" charset="0"/>
                <a:sym typeface="Wingdings" panose="05000000000000000000" pitchFamily="2" charset="2"/>
              </a:rPr>
              <a:t>SEMANTIC RELATONS</a:t>
            </a:r>
            <a:endParaRPr lang="en-US" sz="3200" b="1" dirty="0">
              <a:latin typeface="Book Antiqua" panose="02040602050305030304" pitchFamily="18" charset="0"/>
            </a:endParaRPr>
          </a:p>
        </p:txBody>
      </p:sp>
    </p:spTree>
    <p:extLst>
      <p:ext uri="{BB962C8B-B14F-4D97-AF65-F5344CB8AC3E}">
        <p14:creationId xmlns:p14="http://schemas.microsoft.com/office/powerpoint/2010/main" val="134556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083344" cy="1325563"/>
          </a:xfrm>
        </p:spPr>
        <p:txBody>
          <a:bodyPr/>
          <a:lstStyle/>
          <a:p>
            <a:r>
              <a:rPr lang="en-US" b="1" dirty="0" smtClean="0">
                <a:latin typeface="Book Antiqua" panose="02040602050305030304" pitchFamily="18" charset="0"/>
              </a:rPr>
              <a:t>Re-writing exercise (5’)</a:t>
            </a:r>
            <a:endParaRPr lang="en-US" b="1" dirty="0">
              <a:latin typeface="Book Antiqua" panose="02040602050305030304" pitchFamily="18" charset="0"/>
            </a:endParaRPr>
          </a:p>
        </p:txBody>
      </p:sp>
      <p:sp>
        <p:nvSpPr>
          <p:cNvPr id="3" name="内容占位符 2"/>
          <p:cNvSpPr>
            <a:spLocks noGrp="1"/>
          </p:cNvSpPr>
          <p:nvPr>
            <p:ph idx="1"/>
          </p:nvPr>
        </p:nvSpPr>
        <p:spPr>
          <a:xfrm>
            <a:off x="1017430" y="1596980"/>
            <a:ext cx="10336369" cy="4893972"/>
          </a:xfrm>
        </p:spPr>
        <p:txBody>
          <a:bodyPr>
            <a:normAutofit lnSpcReduction="10000"/>
          </a:bodyPr>
          <a:lstStyle/>
          <a:p>
            <a:pPr>
              <a:lnSpc>
                <a:spcPct val="150000"/>
              </a:lnSpc>
            </a:pPr>
            <a:r>
              <a:rPr lang="en-US" sz="3200" b="1" dirty="0" smtClean="0">
                <a:latin typeface="Book Antiqua" panose="02040602050305030304" pitchFamily="18" charset="0"/>
              </a:rPr>
              <a:t>“… </a:t>
            </a:r>
            <a:r>
              <a:rPr lang="en-US" sz="3200" b="1" i="1" dirty="0" smtClean="0">
                <a:latin typeface="Book Antiqua" panose="02040602050305030304" pitchFamily="18" charset="0"/>
              </a:rPr>
              <a:t>William  Shakespeare created many new words and thus enriched the English vocabulary.”</a:t>
            </a:r>
          </a:p>
          <a:p>
            <a:pPr>
              <a:lnSpc>
                <a:spcPct val="150000"/>
              </a:lnSpc>
            </a:pPr>
            <a:r>
              <a:rPr lang="en-US" sz="3200" b="1" dirty="0" smtClean="0">
                <a:latin typeface="Book Antiqua" panose="02040602050305030304" pitchFamily="18" charset="0"/>
              </a:rPr>
              <a:t>Synonymy </a:t>
            </a:r>
          </a:p>
          <a:p>
            <a:pPr>
              <a:lnSpc>
                <a:spcPct val="150000"/>
              </a:lnSpc>
            </a:pPr>
            <a:r>
              <a:rPr lang="en-US" sz="3200" b="1" dirty="0" err="1">
                <a:latin typeface="Book Antiqua" panose="02040602050305030304" pitchFamily="18" charset="0"/>
              </a:rPr>
              <a:t>A</a:t>
            </a:r>
            <a:r>
              <a:rPr lang="en-US" sz="3200" b="1" dirty="0" err="1" smtClean="0">
                <a:latin typeface="Book Antiqua" panose="02040602050305030304" pitchFamily="18" charset="0"/>
              </a:rPr>
              <a:t>ntonymy</a:t>
            </a:r>
            <a:endParaRPr lang="en-US" sz="3200" b="1" dirty="0" smtClean="0">
              <a:latin typeface="Book Antiqua" panose="02040602050305030304" pitchFamily="18" charset="0"/>
            </a:endParaRPr>
          </a:p>
          <a:p>
            <a:pPr>
              <a:lnSpc>
                <a:spcPct val="150000"/>
              </a:lnSpc>
            </a:pPr>
            <a:r>
              <a:rPr lang="en-US" sz="3200" b="1" dirty="0" smtClean="0">
                <a:latin typeface="Book Antiqua" panose="02040602050305030304" pitchFamily="18" charset="0"/>
              </a:rPr>
              <a:t>Metonymy </a:t>
            </a:r>
          </a:p>
          <a:p>
            <a:pPr>
              <a:lnSpc>
                <a:spcPct val="150000"/>
              </a:lnSpc>
            </a:pPr>
            <a:r>
              <a:rPr lang="en-US" sz="3200" b="1" dirty="0" smtClean="0">
                <a:latin typeface="Book Antiqua" panose="02040602050305030304" pitchFamily="18" charset="0"/>
              </a:rPr>
              <a:t>Hyponymy </a:t>
            </a:r>
          </a:p>
          <a:p>
            <a:pPr>
              <a:lnSpc>
                <a:spcPct val="150000"/>
              </a:lnSpc>
            </a:pPr>
            <a:endParaRPr lang="en-US" sz="3200" b="1" dirty="0">
              <a:latin typeface="Book Antiqua" panose="02040602050305030304" pitchFamily="18" charset="0"/>
            </a:endParaRPr>
          </a:p>
        </p:txBody>
      </p:sp>
    </p:spTree>
    <p:extLst>
      <p:ext uri="{BB962C8B-B14F-4D97-AF65-F5344CB8AC3E}">
        <p14:creationId xmlns:p14="http://schemas.microsoft.com/office/powerpoint/2010/main" val="41762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56823" y="436987"/>
            <a:ext cx="9167611" cy="850900"/>
          </a:xfrm>
        </p:spPr>
        <p:txBody>
          <a:bodyPr/>
          <a:lstStyle/>
          <a:p>
            <a:r>
              <a:rPr lang="en-US" altLang="zh-CN" b="1" dirty="0">
                <a:latin typeface="Book Antiqua" panose="02040602050305030304" pitchFamily="18" charset="0"/>
              </a:rPr>
              <a:t>Semantic </a:t>
            </a:r>
            <a:r>
              <a:rPr lang="en-US" altLang="zh-CN" b="1" dirty="0" smtClean="0">
                <a:latin typeface="Book Antiqua" panose="02040602050305030304" pitchFamily="18" charset="0"/>
              </a:rPr>
              <a:t>field</a:t>
            </a:r>
            <a:endParaRPr lang="en-US" altLang="zh-CN" b="1" dirty="0">
              <a:latin typeface="Book Antiqua" panose="02040602050305030304" pitchFamily="18" charset="0"/>
            </a:endParaRPr>
          </a:p>
        </p:txBody>
      </p:sp>
      <p:sp>
        <p:nvSpPr>
          <p:cNvPr id="12291" name="Rectangle 3"/>
          <p:cNvSpPr>
            <a:spLocks noGrp="1" noChangeArrowheads="1"/>
          </p:cNvSpPr>
          <p:nvPr>
            <p:ph type="body" idx="1"/>
          </p:nvPr>
        </p:nvSpPr>
        <p:spPr>
          <a:xfrm>
            <a:off x="476518" y="1519705"/>
            <a:ext cx="6352701" cy="4786247"/>
          </a:xfrm>
        </p:spPr>
        <p:txBody>
          <a:bodyPr>
            <a:normAutofit/>
          </a:bodyPr>
          <a:lstStyle/>
          <a:p>
            <a:pPr>
              <a:lnSpc>
                <a:spcPct val="150000"/>
              </a:lnSpc>
            </a:pPr>
            <a:r>
              <a:rPr lang="en-US" altLang="zh-CN" sz="3200" b="1" dirty="0" smtClean="0">
                <a:latin typeface="Book Antiqua" panose="02040602050305030304" pitchFamily="18" charset="0"/>
              </a:rPr>
              <a:t>An </a:t>
            </a:r>
            <a:r>
              <a:rPr lang="en-US" altLang="zh-CN" sz="3200" b="1" dirty="0">
                <a:latin typeface="Book Antiqua" panose="02040602050305030304" pitchFamily="18" charset="0"/>
              </a:rPr>
              <a:t>area of human experience or </a:t>
            </a:r>
            <a:r>
              <a:rPr lang="en-US" altLang="zh-CN" sz="3200" b="1" dirty="0" smtClean="0">
                <a:latin typeface="Book Antiqua" panose="02040602050305030304" pitchFamily="18" charset="0"/>
              </a:rPr>
              <a:t>perception that </a:t>
            </a:r>
            <a:r>
              <a:rPr lang="en-US" altLang="zh-CN" sz="3200" b="1" dirty="0">
                <a:latin typeface="Book Antiqua" panose="02040602050305030304" pitchFamily="18" charset="0"/>
              </a:rPr>
              <a:t>is delimited and subcategorized by a set of </a:t>
            </a:r>
            <a:r>
              <a:rPr lang="en-US" altLang="zh-CN" sz="3200" b="1" u="sng" dirty="0">
                <a:latin typeface="Book Antiqua" panose="02040602050305030304" pitchFamily="18" charset="0"/>
              </a:rPr>
              <a:t>interrelated vocabulary items </a:t>
            </a:r>
            <a:r>
              <a:rPr lang="en-US" altLang="zh-CN" sz="3200" b="1" dirty="0">
                <a:latin typeface="Book Antiqua" panose="02040602050305030304" pitchFamily="18" charset="0"/>
              </a:rPr>
              <a:t>in a language. </a:t>
            </a:r>
          </a:p>
          <a:p>
            <a:pPr>
              <a:lnSpc>
                <a:spcPct val="150000"/>
              </a:lnSpc>
            </a:pPr>
            <a:endParaRPr lang="en-US" altLang="zh-CN" sz="3200" b="1" dirty="0">
              <a:latin typeface="Book Antiqua" panose="02040602050305030304" pitchFamily="18" charset="0"/>
            </a:endParaRPr>
          </a:p>
          <a:p>
            <a:pPr>
              <a:lnSpc>
                <a:spcPct val="150000"/>
              </a:lnSpc>
            </a:pPr>
            <a:endParaRPr lang="en-US" altLang="zh-CN" sz="3200" b="1" dirty="0">
              <a:latin typeface="Book Antiqua" panose="02040602050305030304" pitchFamily="18" charset="0"/>
            </a:endParaRPr>
          </a:p>
        </p:txBody>
      </p:sp>
      <p:pic>
        <p:nvPicPr>
          <p:cNvPr id="2" name="图片 1"/>
          <p:cNvPicPr>
            <a:picLocks noChangeAspect="1"/>
          </p:cNvPicPr>
          <p:nvPr/>
        </p:nvPicPr>
        <p:blipFill>
          <a:blip r:embed="rId2"/>
          <a:stretch>
            <a:fillRect/>
          </a:stretch>
        </p:blipFill>
        <p:spPr>
          <a:xfrm>
            <a:off x="6829220" y="1378040"/>
            <a:ext cx="5112711" cy="4503424"/>
          </a:xfrm>
          <a:prstGeom prst="rect">
            <a:avLst/>
          </a:prstGeom>
        </p:spPr>
      </p:pic>
    </p:spTree>
    <p:extLst>
      <p:ext uri="{BB962C8B-B14F-4D97-AF65-F5344CB8AC3E}">
        <p14:creationId xmlns:p14="http://schemas.microsoft.com/office/powerpoint/2010/main" val="23096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3584" y="301588"/>
            <a:ext cx="10515600" cy="1325563"/>
          </a:xfrm>
        </p:spPr>
        <p:txBody>
          <a:bodyPr/>
          <a:lstStyle/>
          <a:p>
            <a:r>
              <a:rPr lang="en-US" b="1" dirty="0">
                <a:latin typeface="Book Antiqua" panose="02040602050305030304" pitchFamily="18" charset="0"/>
              </a:rPr>
              <a:t>Lexical chains </a:t>
            </a:r>
            <a:r>
              <a:rPr lang="en-US" altLang="zh-CN" b="1" dirty="0" smtClean="0">
                <a:latin typeface="Book Antiqua" panose="02040602050305030304" pitchFamily="18" charset="0"/>
              </a:rPr>
              <a:t>for coherence</a:t>
            </a:r>
            <a:endParaRPr lang="en-US" b="1" dirty="0">
              <a:latin typeface="Book Antiqua" panose="02040602050305030304" pitchFamily="18" charset="0"/>
            </a:endParaRPr>
          </a:p>
        </p:txBody>
      </p:sp>
      <p:sp>
        <p:nvSpPr>
          <p:cNvPr id="3" name="内容占位符 2"/>
          <p:cNvSpPr>
            <a:spLocks noGrp="1"/>
          </p:cNvSpPr>
          <p:nvPr>
            <p:ph idx="1"/>
          </p:nvPr>
        </p:nvSpPr>
        <p:spPr/>
        <p:txBody>
          <a:bodyPr/>
          <a:lstStyle/>
          <a:p>
            <a:endParaRPr lang="en-US" dirty="0"/>
          </a:p>
        </p:txBody>
      </p:sp>
      <p:pic>
        <p:nvPicPr>
          <p:cNvPr id="7" name="图片 6"/>
          <p:cNvPicPr>
            <a:picLocks noChangeAspect="1"/>
          </p:cNvPicPr>
          <p:nvPr/>
        </p:nvPicPr>
        <p:blipFill>
          <a:blip r:embed="rId3"/>
          <a:stretch>
            <a:fillRect/>
          </a:stretch>
        </p:blipFill>
        <p:spPr>
          <a:xfrm>
            <a:off x="444234" y="1516755"/>
            <a:ext cx="10974300" cy="4402631"/>
          </a:xfrm>
          <a:prstGeom prst="rect">
            <a:avLst/>
          </a:prstGeom>
        </p:spPr>
      </p:pic>
    </p:spTree>
    <p:extLst>
      <p:ext uri="{BB962C8B-B14F-4D97-AF65-F5344CB8AC3E}">
        <p14:creationId xmlns:p14="http://schemas.microsoft.com/office/powerpoint/2010/main" val="206978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b="1" dirty="0" smtClean="0">
                <a:latin typeface="Book Antiqua" panose="02040602050305030304" pitchFamily="18" charset="0"/>
              </a:rPr>
              <a:t>In-class sample analysis Text 31 (5’)</a:t>
            </a:r>
            <a:endParaRPr lang="en-US" altLang="zh-CN" b="1" dirty="0">
              <a:latin typeface="Book Antiqua" panose="02040602050305030304" pitchFamily="18" charset="0"/>
            </a:endParaRPr>
          </a:p>
        </p:txBody>
      </p:sp>
      <p:sp>
        <p:nvSpPr>
          <p:cNvPr id="14339" name="Rectangle 3"/>
          <p:cNvSpPr>
            <a:spLocks noGrp="1" noChangeArrowheads="1"/>
          </p:cNvSpPr>
          <p:nvPr>
            <p:ph type="body" idx="1"/>
          </p:nvPr>
        </p:nvSpPr>
        <p:spPr>
          <a:xfrm>
            <a:off x="991672" y="1690688"/>
            <a:ext cx="10625071" cy="4464050"/>
          </a:xfrm>
        </p:spPr>
        <p:txBody>
          <a:bodyPr>
            <a:normAutofit/>
          </a:bodyPr>
          <a:lstStyle/>
          <a:p>
            <a:pPr>
              <a:lnSpc>
                <a:spcPct val="160000"/>
              </a:lnSpc>
            </a:pPr>
            <a:r>
              <a:rPr lang="en-US" altLang="zh-CN" sz="3200" b="1" dirty="0" smtClean="0">
                <a:latin typeface="Book Antiqua" panose="02040602050305030304" pitchFamily="18" charset="0"/>
              </a:rPr>
              <a:t>Identify the lexical chains that help to build the unity and coherence </a:t>
            </a:r>
          </a:p>
        </p:txBody>
      </p:sp>
    </p:spTree>
    <p:extLst>
      <p:ext uri="{BB962C8B-B14F-4D97-AF65-F5344CB8AC3E}">
        <p14:creationId xmlns:p14="http://schemas.microsoft.com/office/powerpoint/2010/main" val="3011128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pic>
        <p:nvPicPr>
          <p:cNvPr id="4" name="图片 3"/>
          <p:cNvPicPr>
            <a:picLocks noChangeAspect="1"/>
          </p:cNvPicPr>
          <p:nvPr/>
        </p:nvPicPr>
        <p:blipFill>
          <a:blip r:embed="rId2"/>
          <a:stretch>
            <a:fillRect/>
          </a:stretch>
        </p:blipFill>
        <p:spPr>
          <a:xfrm>
            <a:off x="343670" y="231821"/>
            <a:ext cx="11539417" cy="6413678"/>
          </a:xfrm>
          <a:prstGeom prst="rect">
            <a:avLst/>
          </a:prstGeom>
        </p:spPr>
      </p:pic>
    </p:spTree>
    <p:extLst>
      <p:ext uri="{BB962C8B-B14F-4D97-AF65-F5344CB8AC3E}">
        <p14:creationId xmlns:p14="http://schemas.microsoft.com/office/powerpoint/2010/main" val="2300943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latin typeface="Book Antiqua" panose="02040602050305030304" pitchFamily="18" charset="0"/>
              </a:rPr>
              <a:t>In-class sample analysis Text 32 (5’)</a:t>
            </a:r>
            <a:endParaRPr lang="en-US" b="1" dirty="0">
              <a:latin typeface="Book Antiqua" panose="02040602050305030304" pitchFamily="18" charset="0"/>
            </a:endParaRPr>
          </a:p>
        </p:txBody>
      </p:sp>
      <p:sp>
        <p:nvSpPr>
          <p:cNvPr id="3" name="内容占位符 2"/>
          <p:cNvSpPr>
            <a:spLocks noGrp="1"/>
          </p:cNvSpPr>
          <p:nvPr>
            <p:ph idx="1"/>
          </p:nvPr>
        </p:nvSpPr>
        <p:spPr>
          <a:xfrm>
            <a:off x="838200" y="1690688"/>
            <a:ext cx="10515600" cy="4486275"/>
          </a:xfrm>
        </p:spPr>
        <p:txBody>
          <a:bodyPr/>
          <a:lstStyle/>
          <a:p>
            <a:pPr>
              <a:lnSpc>
                <a:spcPct val="150000"/>
              </a:lnSpc>
            </a:pPr>
            <a:r>
              <a:rPr lang="en-US" sz="3200" b="1" dirty="0">
                <a:latin typeface="Book Antiqua" panose="02040602050305030304" pitchFamily="18" charset="0"/>
              </a:rPr>
              <a:t>Identify the lexical chains </a:t>
            </a:r>
            <a:r>
              <a:rPr lang="en-US" sz="3200" b="1" dirty="0" smtClean="0">
                <a:latin typeface="Book Antiqua" panose="02040602050305030304" pitchFamily="18" charset="0"/>
              </a:rPr>
              <a:t>in the first paragraph </a:t>
            </a:r>
            <a:r>
              <a:rPr lang="en-US" sz="3200" b="1" dirty="0" smtClean="0">
                <a:latin typeface="Book Antiqua" panose="02040602050305030304" pitchFamily="18" charset="0"/>
              </a:rPr>
              <a:t>and </a:t>
            </a:r>
            <a:r>
              <a:rPr lang="en-US" sz="3200" b="1" dirty="0" smtClean="0">
                <a:latin typeface="Book Antiqua" panose="02040602050305030304" pitchFamily="18" charset="0"/>
              </a:rPr>
              <a:t>discuss the intended effect of writing. </a:t>
            </a:r>
            <a:endParaRPr lang="en-US" sz="3200" b="1" dirty="0">
              <a:latin typeface="Book Antiqua" panose="02040602050305030304" pitchFamily="18" charset="0"/>
            </a:endParaRPr>
          </a:p>
          <a:p>
            <a:endParaRPr lang="en-US" dirty="0"/>
          </a:p>
        </p:txBody>
      </p:sp>
    </p:spTree>
    <p:extLst>
      <p:ext uri="{BB962C8B-B14F-4D97-AF65-F5344CB8AC3E}">
        <p14:creationId xmlns:p14="http://schemas.microsoft.com/office/powerpoint/2010/main" val="2439150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pic>
        <p:nvPicPr>
          <p:cNvPr id="5" name="图片 4"/>
          <p:cNvPicPr>
            <a:picLocks noChangeAspect="1"/>
          </p:cNvPicPr>
          <p:nvPr/>
        </p:nvPicPr>
        <p:blipFill>
          <a:blip r:embed="rId2"/>
          <a:stretch>
            <a:fillRect/>
          </a:stretch>
        </p:blipFill>
        <p:spPr>
          <a:xfrm>
            <a:off x="349751" y="593563"/>
            <a:ext cx="11492498" cy="5583400"/>
          </a:xfrm>
          <a:prstGeom prst="rect">
            <a:avLst/>
          </a:prstGeom>
        </p:spPr>
      </p:pic>
    </p:spTree>
    <p:extLst>
      <p:ext uri="{BB962C8B-B14F-4D97-AF65-F5344CB8AC3E}">
        <p14:creationId xmlns:p14="http://schemas.microsoft.com/office/powerpoint/2010/main" val="2782874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986" y="137500"/>
            <a:ext cx="10515600" cy="1325563"/>
          </a:xfrm>
        </p:spPr>
        <p:txBody>
          <a:bodyPr/>
          <a:lstStyle/>
          <a:p>
            <a:r>
              <a:rPr lang="en-US" altLang="zh-CN" b="1" dirty="0" smtClean="0">
                <a:latin typeface="Book Antiqua" panose="02040602050305030304" pitchFamily="18" charset="0"/>
              </a:rPr>
              <a:t>A Modest Proposal (1729)</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541986" y="1339403"/>
            <a:ext cx="7803523" cy="5518597"/>
          </a:xfrm>
        </p:spPr>
        <p:txBody>
          <a:bodyPr>
            <a:normAutofit/>
          </a:bodyPr>
          <a:lstStyle/>
          <a:p>
            <a:pPr>
              <a:lnSpc>
                <a:spcPct val="150000"/>
              </a:lnSpc>
            </a:pPr>
            <a:r>
              <a:rPr lang="en-US" altLang="zh-CN" sz="3200" b="1" dirty="0">
                <a:latin typeface="Book Antiqua" panose="02040602050305030304" pitchFamily="18" charset="0"/>
              </a:rPr>
              <a:t>The primary target of Swift's satire was the </a:t>
            </a:r>
            <a:r>
              <a:rPr lang="en-US" altLang="zh-CN" sz="3200" b="1" u="sng" dirty="0">
                <a:latin typeface="Book Antiqua" panose="02040602050305030304" pitchFamily="18" charset="0"/>
              </a:rPr>
              <a:t>rationalism</a:t>
            </a:r>
            <a:r>
              <a:rPr lang="en-US" altLang="zh-CN" sz="3200" b="1" dirty="0">
                <a:latin typeface="Book Antiqua" panose="02040602050305030304" pitchFamily="18" charset="0"/>
              </a:rPr>
              <a:t> of modern economics, and the growth of rationalistic modes of thinking </a:t>
            </a:r>
            <a:r>
              <a:rPr lang="en-US" altLang="zh-CN" sz="3200" b="1" dirty="0" smtClean="0">
                <a:latin typeface="Book Antiqua" panose="02040602050305030304" pitchFamily="18" charset="0"/>
              </a:rPr>
              <a:t>(</a:t>
            </a:r>
            <a:r>
              <a:rPr lang="en-US" altLang="zh-CN" sz="3200" b="1" i="1" dirty="0" smtClean="0">
                <a:latin typeface="Book Antiqua" panose="02040602050305030304" pitchFamily="18" charset="0"/>
              </a:rPr>
              <a:t>can-do</a:t>
            </a:r>
            <a:r>
              <a:rPr lang="en-US" altLang="zh-CN" sz="3200" b="1" dirty="0" smtClean="0">
                <a:latin typeface="Book Antiqua" panose="02040602050305030304" pitchFamily="18" charset="0"/>
              </a:rPr>
              <a:t> spirit) in </a:t>
            </a:r>
            <a:r>
              <a:rPr lang="en-US" altLang="zh-CN" sz="3200" b="1" dirty="0">
                <a:latin typeface="Book Antiqua" panose="02040602050305030304" pitchFamily="18" charset="0"/>
              </a:rPr>
              <a:t>modern life at the expense of more traditional human values.</a:t>
            </a:r>
            <a:endParaRPr lang="zh-CN" altLang="en-US" sz="3200" b="1" dirty="0">
              <a:latin typeface="Book Antiqua" panose="02040602050305030304" pitchFamily="18" charset="0"/>
            </a:endParaRPr>
          </a:p>
        </p:txBody>
      </p:sp>
      <p:pic>
        <p:nvPicPr>
          <p:cNvPr id="1026" name="Picture 2" descr="https://ic.pics.livejournal.com/inverarity/8886283/63925/63925_orig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134" y="-5129"/>
            <a:ext cx="4068695" cy="6863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172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Semantics </a:t>
            </a:r>
            <a:r>
              <a:rPr lang="zh-CN" altLang="en-US" b="1" dirty="0" smtClean="0">
                <a:latin typeface="Book Antiqua" panose="02040602050305030304" pitchFamily="18" charset="0"/>
              </a:rPr>
              <a:t>语义学</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96980"/>
            <a:ext cx="10817179" cy="4579984"/>
          </a:xfrm>
        </p:spPr>
        <p:txBody>
          <a:bodyPr>
            <a:normAutofit/>
          </a:bodyPr>
          <a:lstStyle/>
          <a:p>
            <a:pPr>
              <a:lnSpc>
                <a:spcPct val="150000"/>
              </a:lnSpc>
            </a:pPr>
            <a:r>
              <a:rPr lang="en-US" altLang="zh-CN" sz="3200" b="1" dirty="0" smtClean="0">
                <a:latin typeface="Book Antiqua" panose="02040602050305030304" pitchFamily="18" charset="0"/>
              </a:rPr>
              <a:t>The study of meaning </a:t>
            </a:r>
          </a:p>
          <a:p>
            <a:pPr>
              <a:lnSpc>
                <a:spcPct val="150000"/>
              </a:lnSpc>
            </a:pPr>
            <a:r>
              <a:rPr lang="en-US" altLang="zh-CN" sz="3200" b="1" dirty="0" smtClean="0">
                <a:latin typeface="Book Antiqua" panose="02040602050305030304" pitchFamily="18" charset="0"/>
              </a:rPr>
              <a:t>The meaning of words (meanings &amp; meaning relations)</a:t>
            </a:r>
          </a:p>
          <a:p>
            <a:pPr>
              <a:lnSpc>
                <a:spcPct val="150000"/>
              </a:lnSpc>
            </a:pPr>
            <a:r>
              <a:rPr lang="en-US" altLang="zh-CN" sz="3200" b="1" dirty="0" smtClean="0">
                <a:latin typeface="Book Antiqua" panose="02040602050305030304" pitchFamily="18" charset="0"/>
              </a:rPr>
              <a:t>The meaning of texts (cohesion and coherence) </a:t>
            </a:r>
            <a:endParaRPr lang="en-US" altLang="zh-CN" sz="3200" b="1" dirty="0">
              <a:latin typeface="Book Antiqua" panose="02040602050305030304" pitchFamily="18" charset="0"/>
            </a:endParaRPr>
          </a:p>
        </p:txBody>
      </p:sp>
    </p:spTree>
    <p:extLst>
      <p:ext uri="{BB962C8B-B14F-4D97-AF65-F5344CB8AC3E}">
        <p14:creationId xmlns:p14="http://schemas.microsoft.com/office/powerpoint/2010/main" val="3341713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0912" y="271417"/>
            <a:ext cx="10284853" cy="1325563"/>
          </a:xfrm>
        </p:spPr>
        <p:txBody>
          <a:bodyPr/>
          <a:lstStyle/>
          <a:p>
            <a:r>
              <a:rPr lang="en-US" altLang="zh-CN" b="1" dirty="0" smtClean="0">
                <a:latin typeface="Book Antiqua" panose="02040602050305030304" pitchFamily="18" charset="0"/>
              </a:rPr>
              <a:t>Keyword </a:t>
            </a:r>
            <a:r>
              <a:rPr lang="zh-CN" altLang="en-US" b="1" dirty="0" smtClean="0">
                <a:latin typeface="Book Antiqua" panose="02040602050305030304" pitchFamily="18" charset="0"/>
              </a:rPr>
              <a:t>关键词</a:t>
            </a:r>
            <a:r>
              <a:rPr lang="en-US" altLang="zh-CN" b="1" dirty="0" smtClean="0">
                <a:latin typeface="Book Antiqua" panose="02040602050305030304" pitchFamily="18" charset="0"/>
              </a:rPr>
              <a:t>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56824" y="1596980"/>
            <a:ext cx="10710392" cy="4842457"/>
          </a:xfrm>
        </p:spPr>
        <p:txBody>
          <a:bodyPr>
            <a:normAutofit/>
          </a:bodyPr>
          <a:lstStyle/>
          <a:p>
            <a:pPr>
              <a:lnSpc>
                <a:spcPct val="150000"/>
              </a:lnSpc>
            </a:pPr>
            <a:r>
              <a:rPr lang="en-US" altLang="zh-CN" sz="3200" b="1" dirty="0">
                <a:latin typeface="Book Antiqua" panose="02040602050305030304" pitchFamily="18" charset="0"/>
              </a:rPr>
              <a:t>a word which occurs in a text </a:t>
            </a:r>
            <a:r>
              <a:rPr lang="en-US" altLang="zh-CN" sz="3200" b="1" u="sng" dirty="0">
                <a:latin typeface="Book Antiqua" panose="02040602050305030304" pitchFamily="18" charset="0"/>
              </a:rPr>
              <a:t>more often than we would expect to occur by chance alone</a:t>
            </a:r>
            <a:r>
              <a:rPr lang="en-US" altLang="zh-CN" sz="3200" b="1" dirty="0">
                <a:latin typeface="Book Antiqua" panose="02040602050305030304" pitchFamily="18" charset="0"/>
              </a:rPr>
              <a:t>. Key words are calculated by carrying out a </a:t>
            </a:r>
            <a:r>
              <a:rPr lang="en-US" altLang="zh-CN" sz="3200" b="1" u="sng" dirty="0">
                <a:latin typeface="Book Antiqua" panose="02040602050305030304" pitchFamily="18" charset="0"/>
              </a:rPr>
              <a:t>statistical</a:t>
            </a:r>
            <a:r>
              <a:rPr lang="en-US" altLang="zh-CN" sz="3200" b="1" dirty="0">
                <a:latin typeface="Book Antiqua" panose="02040602050305030304" pitchFamily="18" charset="0"/>
              </a:rPr>
              <a:t> </a:t>
            </a:r>
            <a:r>
              <a:rPr lang="en-US" altLang="zh-CN" sz="3200" b="1" dirty="0" smtClean="0">
                <a:latin typeface="Book Antiqua" panose="02040602050305030304" pitchFamily="18" charset="0"/>
              </a:rPr>
              <a:t>test which </a:t>
            </a:r>
            <a:r>
              <a:rPr lang="en-US" altLang="zh-CN" sz="3200" b="1" dirty="0">
                <a:latin typeface="Book Antiqua" panose="02040602050305030304" pitchFamily="18" charset="0"/>
              </a:rPr>
              <a:t>compares the word frequencies in a text against their </a:t>
            </a:r>
            <a:r>
              <a:rPr lang="en-US" altLang="zh-CN" sz="3200" b="1" u="sng" dirty="0">
                <a:latin typeface="Book Antiqua" panose="02040602050305030304" pitchFamily="18" charset="0"/>
              </a:rPr>
              <a:t>expected frequencies </a:t>
            </a:r>
            <a:r>
              <a:rPr lang="en-US" altLang="zh-CN" sz="3200" b="1" dirty="0">
                <a:latin typeface="Book Antiqua" panose="02040602050305030304" pitchFamily="18" charset="0"/>
              </a:rPr>
              <a:t>derived in a much larger corpus, which acts as a reference for general language use.</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175158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Word clouds and tag clouds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82581" y="1519708"/>
            <a:ext cx="10882648" cy="4657256"/>
          </a:xfrm>
        </p:spPr>
        <p:txBody>
          <a:bodyPr>
            <a:normAutofit/>
          </a:bodyPr>
          <a:lstStyle/>
          <a:p>
            <a:pPr>
              <a:lnSpc>
                <a:spcPct val="150000"/>
              </a:lnSpc>
            </a:pPr>
            <a:r>
              <a:rPr lang="en-US" altLang="zh-CN" sz="3200" b="1" dirty="0">
                <a:latin typeface="Book Antiqua" panose="02040602050305030304" pitchFamily="18" charset="0"/>
              </a:rPr>
              <a:t>A tag cloud (word cloud, or weighted list in visual design) is a </a:t>
            </a:r>
            <a:r>
              <a:rPr lang="en-US" altLang="zh-CN" sz="3200" b="1" u="sng" dirty="0">
                <a:latin typeface="Book Antiqua" panose="02040602050305030304" pitchFamily="18" charset="0"/>
              </a:rPr>
              <a:t>visual representation </a:t>
            </a:r>
            <a:r>
              <a:rPr lang="en-US" altLang="zh-CN" sz="3200" b="1" dirty="0">
                <a:latin typeface="Book Antiqua" panose="02040602050305030304" pitchFamily="18" charset="0"/>
              </a:rPr>
              <a:t>of text data, typically used to depict keyword metadata (tags) on websites, or to visualize free form text. Tags are usually single words, and the importance of each tag is shown with font size or color.</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856895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5" name="图片 4"/>
          <p:cNvPicPr>
            <a:picLocks noChangeAspect="1"/>
          </p:cNvPicPr>
          <p:nvPr/>
        </p:nvPicPr>
        <p:blipFill>
          <a:blip r:embed="rId2"/>
          <a:stretch>
            <a:fillRect/>
          </a:stretch>
        </p:blipFill>
        <p:spPr>
          <a:xfrm>
            <a:off x="1623408" y="523081"/>
            <a:ext cx="8717757" cy="5811838"/>
          </a:xfrm>
          <a:prstGeom prst="rect">
            <a:avLst/>
          </a:prstGeom>
        </p:spPr>
      </p:pic>
      <p:sp>
        <p:nvSpPr>
          <p:cNvPr id="6" name="内容占位符 5"/>
          <p:cNvSpPr>
            <a:spLocks noGrp="1"/>
          </p:cNvSpPr>
          <p:nvPr>
            <p:ph idx="1"/>
          </p:nvPr>
        </p:nvSpPr>
        <p:spPr/>
        <p:txBody>
          <a:bodyPr/>
          <a:lstStyle/>
          <a:p>
            <a:endParaRPr lang="en-US" dirty="0"/>
          </a:p>
        </p:txBody>
      </p:sp>
    </p:spTree>
    <p:extLst>
      <p:ext uri="{BB962C8B-B14F-4D97-AF65-F5344CB8AC3E}">
        <p14:creationId xmlns:p14="http://schemas.microsoft.com/office/powerpoint/2010/main" val="337033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62197" y="132817"/>
            <a:ext cx="9265903" cy="6538440"/>
          </a:xfrm>
          <a:prstGeom prst="rect">
            <a:avLst/>
          </a:prstGeom>
        </p:spPr>
      </p:pic>
    </p:spTree>
    <p:extLst>
      <p:ext uri="{BB962C8B-B14F-4D97-AF65-F5344CB8AC3E}">
        <p14:creationId xmlns:p14="http://schemas.microsoft.com/office/powerpoint/2010/main" val="352634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Word cloud generators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78794" y="1596980"/>
            <a:ext cx="10387886" cy="4579983"/>
          </a:xfrm>
        </p:spPr>
        <p:txBody>
          <a:bodyPr/>
          <a:lstStyle/>
          <a:p>
            <a:pPr>
              <a:lnSpc>
                <a:spcPct val="150000"/>
              </a:lnSpc>
            </a:pPr>
            <a:r>
              <a:rPr lang="en-US" altLang="zh-CN" sz="3200" b="1" dirty="0" smtClean="0">
                <a:latin typeface="Book Antiqua" panose="02040602050305030304" pitchFamily="18" charset="0"/>
              </a:rPr>
              <a:t>Wordclouds.com</a:t>
            </a:r>
          </a:p>
          <a:p>
            <a:pPr>
              <a:lnSpc>
                <a:spcPct val="150000"/>
              </a:lnSpc>
            </a:pPr>
            <a:r>
              <a:rPr lang="en-US" altLang="zh-CN" sz="3200" b="1" dirty="0" err="1" smtClean="0">
                <a:latin typeface="Book Antiqua" panose="02040602050305030304" pitchFamily="18" charset="0"/>
              </a:rPr>
              <a:t>Wordle</a:t>
            </a:r>
            <a:endParaRPr lang="en-US" altLang="zh-CN" sz="3200" b="1" dirty="0" smtClean="0">
              <a:latin typeface="Book Antiqua" panose="02040602050305030304" pitchFamily="18" charset="0"/>
            </a:endParaRPr>
          </a:p>
          <a:p>
            <a:pPr>
              <a:lnSpc>
                <a:spcPct val="150000"/>
              </a:lnSpc>
            </a:pPr>
            <a:r>
              <a:rPr lang="en-US" altLang="zh-CN" sz="3200" b="1" dirty="0" err="1" smtClean="0">
                <a:latin typeface="Book Antiqua" panose="02040602050305030304" pitchFamily="18" charset="0"/>
              </a:rPr>
              <a:t>Tagul</a:t>
            </a:r>
            <a:endParaRPr lang="en-US" altLang="zh-CN" sz="3200" b="1" dirty="0" smtClean="0">
              <a:latin typeface="Book Antiqua" panose="02040602050305030304" pitchFamily="18" charset="0"/>
            </a:endParaRPr>
          </a:p>
          <a:p>
            <a:pPr>
              <a:lnSpc>
                <a:spcPct val="150000"/>
              </a:lnSpc>
            </a:pPr>
            <a:r>
              <a:rPr lang="zh-CN" altLang="en-US" sz="3200" b="1" dirty="0" smtClean="0">
                <a:latin typeface="Book Antiqua" panose="02040602050305030304" pitchFamily="18" charset="0"/>
              </a:rPr>
              <a:t>易词云</a:t>
            </a:r>
            <a:endParaRPr lang="en-US" altLang="zh-CN" sz="3200" b="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  </a:t>
            </a:r>
          </a:p>
          <a:p>
            <a:endParaRPr lang="zh-CN" altLang="en-US" dirty="0"/>
          </a:p>
        </p:txBody>
      </p:sp>
      <p:pic>
        <p:nvPicPr>
          <p:cNvPr id="5" name="图片 4"/>
          <p:cNvPicPr>
            <a:picLocks noChangeAspect="1"/>
          </p:cNvPicPr>
          <p:nvPr/>
        </p:nvPicPr>
        <p:blipFill>
          <a:blip r:embed="rId2"/>
          <a:stretch>
            <a:fillRect/>
          </a:stretch>
        </p:blipFill>
        <p:spPr>
          <a:xfrm>
            <a:off x="5525037" y="1761390"/>
            <a:ext cx="6542467" cy="4251162"/>
          </a:xfrm>
          <a:prstGeom prst="rect">
            <a:avLst/>
          </a:prstGeom>
        </p:spPr>
      </p:pic>
    </p:spTree>
    <p:extLst>
      <p:ext uri="{BB962C8B-B14F-4D97-AF65-F5344CB8AC3E}">
        <p14:creationId xmlns:p14="http://schemas.microsoft.com/office/powerpoint/2010/main" val="122542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i="1" dirty="0" smtClean="0">
                <a:latin typeface="Book Antiqua" panose="02040602050305030304" pitchFamily="18" charset="0"/>
              </a:rPr>
              <a:t>Sense of Style </a:t>
            </a:r>
            <a:r>
              <a:rPr lang="en-US" b="1" dirty="0" smtClean="0">
                <a:latin typeface="Book Antiqua" panose="02040602050305030304" pitchFamily="18" charset="0"/>
              </a:rPr>
              <a:t>by Steven Pinker (2014)</a:t>
            </a:r>
            <a:endParaRPr lang="en-US" b="1" dirty="0">
              <a:latin typeface="Book Antiqua" panose="02040602050305030304" pitchFamily="18" charset="0"/>
            </a:endParaRPr>
          </a:p>
        </p:txBody>
      </p:sp>
      <p:sp>
        <p:nvSpPr>
          <p:cNvPr id="3" name="内容占位符 2"/>
          <p:cNvSpPr>
            <a:spLocks noGrp="1"/>
          </p:cNvSpPr>
          <p:nvPr>
            <p:ph idx="1"/>
          </p:nvPr>
        </p:nvSpPr>
        <p:spPr/>
        <p:txBody>
          <a:bodyPr/>
          <a:lstStyle/>
          <a:p>
            <a:endParaRPr lang="en-US"/>
          </a:p>
        </p:txBody>
      </p:sp>
      <p:pic>
        <p:nvPicPr>
          <p:cNvPr id="4" name="图片 3"/>
          <p:cNvPicPr>
            <a:picLocks noChangeAspect="1"/>
          </p:cNvPicPr>
          <p:nvPr/>
        </p:nvPicPr>
        <p:blipFill>
          <a:blip r:embed="rId2"/>
          <a:stretch>
            <a:fillRect/>
          </a:stretch>
        </p:blipFill>
        <p:spPr>
          <a:xfrm>
            <a:off x="1687132" y="1553503"/>
            <a:ext cx="8548729" cy="4808660"/>
          </a:xfrm>
          <a:prstGeom prst="rect">
            <a:avLst/>
          </a:prstGeom>
        </p:spPr>
      </p:pic>
    </p:spTree>
    <p:extLst>
      <p:ext uri="{BB962C8B-B14F-4D97-AF65-F5344CB8AC3E}">
        <p14:creationId xmlns:p14="http://schemas.microsoft.com/office/powerpoint/2010/main" val="140817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56428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058" y="413085"/>
            <a:ext cx="10515600" cy="1325563"/>
          </a:xfrm>
        </p:spPr>
        <p:txBody>
          <a:bodyPr/>
          <a:lstStyle/>
          <a:p>
            <a:r>
              <a:rPr lang="en-US" altLang="zh-CN" b="1" dirty="0" smtClean="0">
                <a:latin typeface="Book Antiqua" panose="02040602050305030304" pitchFamily="18" charset="0"/>
              </a:rPr>
              <a:t>The meanings of meaning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24248" y="1931832"/>
            <a:ext cx="10369102" cy="4245132"/>
          </a:xfrm>
        </p:spPr>
        <p:txBody>
          <a:bodyPr>
            <a:normAutofit/>
          </a:bodyPr>
          <a:lstStyle/>
          <a:p>
            <a:pPr>
              <a:lnSpc>
                <a:spcPct val="150000"/>
              </a:lnSpc>
            </a:pPr>
            <a:r>
              <a:rPr lang="en-US" altLang="zh-CN" sz="3200" b="1" dirty="0" smtClean="0">
                <a:latin typeface="Book Antiqua" panose="02040602050305030304" pitchFamily="18" charset="0"/>
              </a:rPr>
              <a:t>Conceptual meaning vs. associative meaning</a:t>
            </a:r>
          </a:p>
          <a:p>
            <a:pPr>
              <a:lnSpc>
                <a:spcPct val="150000"/>
              </a:lnSpc>
            </a:pPr>
            <a:r>
              <a:rPr lang="en-US" altLang="zh-CN" sz="3200" b="1" dirty="0" smtClean="0">
                <a:latin typeface="Book Antiqua" panose="02040602050305030304" pitchFamily="18" charset="0"/>
              </a:rPr>
              <a:t>Denotative meaning vs. connotative meaning </a:t>
            </a:r>
          </a:p>
          <a:p>
            <a:pPr>
              <a:lnSpc>
                <a:spcPct val="150000"/>
              </a:lnSpc>
            </a:pPr>
            <a:r>
              <a:rPr lang="en-US" altLang="zh-CN" sz="3200" b="1" dirty="0" smtClean="0">
                <a:latin typeface="Book Antiqua" panose="02040602050305030304" pitchFamily="18" charset="0"/>
              </a:rPr>
              <a:t>Cultural meaning and evaluative meaning </a:t>
            </a:r>
          </a:p>
          <a:p>
            <a:pPr>
              <a:lnSpc>
                <a:spcPct val="150000"/>
              </a:lnSpc>
            </a:pPr>
            <a:endParaRPr lang="en-US" altLang="zh-CN" sz="3200" b="1" dirty="0">
              <a:latin typeface="Book Antiqua" panose="02040602050305030304" pitchFamily="18" charset="0"/>
            </a:endParaRPr>
          </a:p>
          <a:p>
            <a:pPr>
              <a:lnSpc>
                <a:spcPct val="150000"/>
              </a:lnSpc>
            </a:pPr>
            <a:endParaRPr lang="en-US" altLang="zh-CN" sz="3200" b="1" dirty="0" smtClean="0">
              <a:latin typeface="Book Antiqua" panose="02040602050305030304" pitchFamily="18" charset="0"/>
            </a:endParaRP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32060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0471" y="463749"/>
            <a:ext cx="10515600" cy="942584"/>
          </a:xfrm>
        </p:spPr>
        <p:txBody>
          <a:bodyPr/>
          <a:lstStyle/>
          <a:p>
            <a:r>
              <a:rPr lang="en-US" altLang="zh-CN" b="1" dirty="0" smtClean="0">
                <a:latin typeface="Book Antiqua" panose="02040602050305030304" pitchFamily="18" charset="0"/>
              </a:rPr>
              <a:t>Seven types of meaning (G. Leech, 1983)</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91673" y="1545465"/>
            <a:ext cx="10362127" cy="5035640"/>
          </a:xfrm>
        </p:spPr>
        <p:txBody>
          <a:bodyPr>
            <a:normAutofit fontScale="92500" lnSpcReduction="20000"/>
          </a:bodyPr>
          <a:lstStyle/>
          <a:p>
            <a:pPr>
              <a:lnSpc>
                <a:spcPct val="150000"/>
              </a:lnSpc>
            </a:pPr>
            <a:r>
              <a:rPr lang="en-US" altLang="zh-CN" sz="3200" b="1" dirty="0" smtClean="0">
                <a:latin typeface="Book Antiqua" panose="02040602050305030304" pitchFamily="18" charset="0"/>
              </a:rPr>
              <a:t>Conceptual meaning </a:t>
            </a:r>
          </a:p>
          <a:p>
            <a:pPr>
              <a:lnSpc>
                <a:spcPct val="150000"/>
              </a:lnSpc>
            </a:pPr>
            <a:r>
              <a:rPr lang="en-US" altLang="zh-CN" sz="3200" b="1" dirty="0" smtClean="0">
                <a:latin typeface="Book Antiqua" panose="02040602050305030304" pitchFamily="18" charset="0"/>
              </a:rPr>
              <a:t>Connotative meaning</a:t>
            </a:r>
          </a:p>
          <a:p>
            <a:pPr>
              <a:lnSpc>
                <a:spcPct val="150000"/>
              </a:lnSpc>
            </a:pPr>
            <a:r>
              <a:rPr lang="en-US" altLang="zh-CN" sz="3200" b="1" dirty="0" smtClean="0">
                <a:latin typeface="Book Antiqua" panose="02040602050305030304" pitchFamily="18" charset="0"/>
              </a:rPr>
              <a:t>Social meaning</a:t>
            </a:r>
          </a:p>
          <a:p>
            <a:pPr>
              <a:lnSpc>
                <a:spcPct val="150000"/>
              </a:lnSpc>
            </a:pPr>
            <a:r>
              <a:rPr lang="en-US" altLang="zh-CN" sz="3200" b="1" dirty="0" smtClean="0">
                <a:latin typeface="Book Antiqua" panose="02040602050305030304" pitchFamily="18" charset="0"/>
              </a:rPr>
              <a:t>Affective meaning</a:t>
            </a:r>
          </a:p>
          <a:p>
            <a:pPr>
              <a:lnSpc>
                <a:spcPct val="150000"/>
              </a:lnSpc>
            </a:pPr>
            <a:r>
              <a:rPr lang="en-US" altLang="zh-CN" sz="3200" b="1" dirty="0" smtClean="0">
                <a:latin typeface="Book Antiqua" panose="02040602050305030304" pitchFamily="18" charset="0"/>
              </a:rPr>
              <a:t>Reflected meaning</a:t>
            </a:r>
          </a:p>
          <a:p>
            <a:pPr>
              <a:lnSpc>
                <a:spcPct val="150000"/>
              </a:lnSpc>
            </a:pPr>
            <a:r>
              <a:rPr lang="en-US" altLang="zh-CN" sz="3200" b="1" dirty="0" err="1" smtClean="0">
                <a:latin typeface="Book Antiqua" panose="02040602050305030304" pitchFamily="18" charset="0"/>
              </a:rPr>
              <a:t>Collocative</a:t>
            </a:r>
            <a:r>
              <a:rPr lang="en-US" altLang="zh-CN" sz="3200" b="1" dirty="0" smtClean="0">
                <a:latin typeface="Book Antiqua" panose="02040602050305030304" pitchFamily="18" charset="0"/>
              </a:rPr>
              <a:t> meaning</a:t>
            </a:r>
          </a:p>
          <a:p>
            <a:pPr>
              <a:lnSpc>
                <a:spcPct val="150000"/>
              </a:lnSpc>
            </a:pPr>
            <a:r>
              <a:rPr lang="en-US" altLang="zh-CN" sz="3200" b="1" dirty="0" smtClean="0">
                <a:latin typeface="Book Antiqua" panose="02040602050305030304" pitchFamily="18" charset="0"/>
              </a:rPr>
              <a:t>Thematic meaning </a:t>
            </a:r>
            <a:endParaRPr lang="zh-CN" altLang="en-US" sz="3200" b="1" dirty="0">
              <a:latin typeface="Book Antiqua" panose="02040602050305030304" pitchFamily="18" charset="0"/>
            </a:endParaRPr>
          </a:p>
        </p:txBody>
      </p:sp>
      <p:pic>
        <p:nvPicPr>
          <p:cNvPr id="3074" name="Picture 2" descr="Geoffrey Leech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352" y="1406333"/>
            <a:ext cx="3471930" cy="486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84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775" y="365125"/>
            <a:ext cx="10515600" cy="1325563"/>
          </a:xfrm>
        </p:spPr>
        <p:txBody>
          <a:bodyPr/>
          <a:lstStyle/>
          <a:p>
            <a:r>
              <a:rPr lang="en-US" altLang="zh-CN" b="1" dirty="0" smtClean="0">
                <a:latin typeface="Book Antiqua" panose="02040602050305030304" pitchFamily="18" charset="0"/>
              </a:rPr>
              <a:t>In-class reading: Text 30</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70776" y="1690688"/>
            <a:ext cx="10683024" cy="4486275"/>
          </a:xfrm>
        </p:spPr>
        <p:txBody>
          <a:bodyPr>
            <a:normAutofit/>
          </a:bodyPr>
          <a:lstStyle/>
          <a:p>
            <a:pPr>
              <a:lnSpc>
                <a:spcPct val="200000"/>
              </a:lnSpc>
            </a:pPr>
            <a:r>
              <a:rPr lang="en-US" altLang="zh-CN" sz="3200" b="1" i="1" dirty="0" smtClean="0">
                <a:latin typeface="Book Antiqua" panose="02040602050305030304" pitchFamily="18" charset="0"/>
              </a:rPr>
              <a:t>Ethics for Everyman by </a:t>
            </a:r>
            <a:r>
              <a:rPr lang="en-US" altLang="zh-CN" sz="3200" b="1" dirty="0" smtClean="0">
                <a:latin typeface="Book Antiqua" panose="02040602050305030304" pitchFamily="18" charset="0"/>
              </a:rPr>
              <a:t>Roger </a:t>
            </a:r>
            <a:r>
              <a:rPr lang="en-US" altLang="zh-CN" sz="3200" b="1" dirty="0" err="1" smtClean="0">
                <a:latin typeface="Book Antiqua" panose="02040602050305030304" pitchFamily="18" charset="0"/>
              </a:rPr>
              <a:t>Woddis</a:t>
            </a:r>
            <a:r>
              <a:rPr lang="en-US" altLang="zh-CN" sz="3200" b="1" dirty="0" smtClean="0">
                <a:latin typeface="Book Antiqua" panose="02040602050305030304" pitchFamily="18" charset="0"/>
              </a:rPr>
              <a:t> (1917-1993)</a:t>
            </a:r>
          </a:p>
          <a:p>
            <a:pPr>
              <a:lnSpc>
                <a:spcPct val="200000"/>
              </a:lnSpc>
            </a:pPr>
            <a:r>
              <a:rPr lang="en-US" altLang="zh-CN" sz="3200" b="1" dirty="0" smtClean="0">
                <a:latin typeface="Book Antiqua" panose="02040602050305030304" pitchFamily="18" charset="0"/>
              </a:rPr>
              <a:t>Synonyms of different connotations </a:t>
            </a:r>
          </a:p>
          <a:p>
            <a:pPr>
              <a:lnSpc>
                <a:spcPct val="200000"/>
              </a:lnSpc>
            </a:pPr>
            <a:r>
              <a:rPr lang="en-US" altLang="zh-CN" sz="3200" b="1" dirty="0" smtClean="0">
                <a:latin typeface="Book Antiqua" panose="02040602050305030304" pitchFamily="18" charset="0"/>
              </a:rPr>
              <a:t>Euphemism </a:t>
            </a:r>
            <a:r>
              <a:rPr lang="zh-CN" altLang="en-US" sz="3200" b="1" dirty="0" smtClean="0">
                <a:latin typeface="Book Antiqua" panose="02040602050305030304" pitchFamily="18" charset="0"/>
              </a:rPr>
              <a:t>委婉语，粉饰语</a:t>
            </a:r>
            <a:endParaRPr lang="en-US" altLang="zh-CN" sz="3200" b="1" dirty="0" smtClean="0">
              <a:latin typeface="Book Antiqua" panose="02040602050305030304" pitchFamily="18" charset="0"/>
            </a:endParaRPr>
          </a:p>
        </p:txBody>
      </p:sp>
    </p:spTree>
    <p:extLst>
      <p:ext uri="{BB962C8B-B14F-4D97-AF65-F5344CB8AC3E}">
        <p14:creationId xmlns:p14="http://schemas.microsoft.com/office/powerpoint/2010/main" val="78559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Semantic relations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1043189" y="1690688"/>
            <a:ext cx="10310610" cy="4486275"/>
          </a:xfrm>
        </p:spPr>
        <p:txBody>
          <a:bodyPr>
            <a:normAutofit/>
          </a:bodyPr>
          <a:lstStyle/>
          <a:p>
            <a:pPr>
              <a:lnSpc>
                <a:spcPct val="150000"/>
              </a:lnSpc>
            </a:pPr>
            <a:r>
              <a:rPr lang="en-US" altLang="zh-CN" sz="3200" b="1" dirty="0">
                <a:latin typeface="Book Antiqua" panose="02040602050305030304" pitchFamily="18" charset="0"/>
              </a:rPr>
              <a:t>Synonymy, </a:t>
            </a:r>
            <a:r>
              <a:rPr lang="en-US" altLang="zh-CN" sz="3200" b="1" dirty="0" err="1">
                <a:latin typeface="Book Antiqua" panose="02040602050305030304" pitchFamily="18" charset="0"/>
              </a:rPr>
              <a:t>Antonymy</a:t>
            </a:r>
            <a:r>
              <a:rPr lang="en-US" altLang="zh-CN" sz="3200" b="1" dirty="0">
                <a:latin typeface="Book Antiqua" panose="02040602050305030304" pitchFamily="18" charset="0"/>
              </a:rPr>
              <a:t>, Metonymy</a:t>
            </a:r>
          </a:p>
          <a:p>
            <a:pPr>
              <a:lnSpc>
                <a:spcPct val="150000"/>
              </a:lnSpc>
            </a:pPr>
            <a:r>
              <a:rPr lang="en-US" altLang="zh-CN" sz="3200" b="1" dirty="0">
                <a:latin typeface="Book Antiqua" panose="02040602050305030304" pitchFamily="18" charset="0"/>
              </a:rPr>
              <a:t>Hyponymy </a:t>
            </a:r>
            <a:r>
              <a:rPr lang="zh-CN" altLang="en-US" sz="3200" b="1" dirty="0">
                <a:latin typeface="Book Antiqua" panose="02040602050305030304" pitchFamily="18" charset="0"/>
              </a:rPr>
              <a:t>上下义关系 </a:t>
            </a:r>
            <a:r>
              <a:rPr lang="en-US" altLang="zh-CN" sz="3200" b="1" dirty="0">
                <a:latin typeface="Book Antiqua" panose="02040602050305030304" pitchFamily="18" charset="0"/>
              </a:rPr>
              <a:t>(</a:t>
            </a:r>
            <a:r>
              <a:rPr lang="en-US" altLang="zh-CN" sz="3200" b="1" i="1" dirty="0">
                <a:latin typeface="Book Antiqua" panose="02040602050305030304" pitchFamily="18" charset="0"/>
              </a:rPr>
              <a:t>general vs. specific</a:t>
            </a:r>
            <a:r>
              <a:rPr lang="en-US" altLang="zh-CN" sz="3200" b="1" dirty="0">
                <a:latin typeface="Book Antiqua" panose="02040602050305030304" pitchFamily="18" charset="0"/>
              </a:rPr>
              <a:t>)</a:t>
            </a:r>
          </a:p>
          <a:p>
            <a:pPr>
              <a:lnSpc>
                <a:spcPct val="150000"/>
              </a:lnSpc>
            </a:pPr>
            <a:r>
              <a:rPr lang="en-US" altLang="zh-CN" sz="3200" b="1" dirty="0">
                <a:latin typeface="Book Antiqua" panose="02040602050305030304" pitchFamily="18" charset="0"/>
              </a:rPr>
              <a:t>Collocation </a:t>
            </a:r>
            <a:r>
              <a:rPr lang="zh-CN" altLang="en-US" sz="3200" b="1" dirty="0">
                <a:latin typeface="Book Antiqua" panose="02040602050305030304" pitchFamily="18" charset="0"/>
              </a:rPr>
              <a:t>搭配关系 </a:t>
            </a:r>
            <a:r>
              <a:rPr lang="en-US" altLang="zh-CN" sz="3200" b="1" dirty="0">
                <a:latin typeface="Book Antiqua" panose="02040602050305030304" pitchFamily="18" charset="0"/>
              </a:rPr>
              <a:t>(</a:t>
            </a:r>
            <a:r>
              <a:rPr lang="en-US" altLang="zh-CN" sz="3200" b="1" i="1" dirty="0">
                <a:latin typeface="Book Antiqua" panose="02040602050305030304" pitchFamily="18" charset="0"/>
              </a:rPr>
              <a:t>frequent concurrence</a:t>
            </a:r>
            <a:r>
              <a:rPr lang="en-US" altLang="zh-CN" sz="3200" b="1" dirty="0">
                <a:latin typeface="Book Antiqua" panose="02040602050305030304" pitchFamily="18" charset="0"/>
              </a:rPr>
              <a:t>)</a:t>
            </a:r>
          </a:p>
          <a:p>
            <a:endParaRPr lang="zh-CN" altLang="en-US" sz="3200" dirty="0"/>
          </a:p>
        </p:txBody>
      </p:sp>
    </p:spTree>
    <p:extLst>
      <p:ext uri="{BB962C8B-B14F-4D97-AF65-F5344CB8AC3E}">
        <p14:creationId xmlns:p14="http://schemas.microsoft.com/office/powerpoint/2010/main" val="193331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altLang="zh-CN" sz="4000" b="1" dirty="0" smtClean="0">
                <a:latin typeface="Book Antiqua" panose="02040602050305030304" pitchFamily="18" charset="0"/>
              </a:rPr>
              <a:t>Hyponymy: Superordinate </a:t>
            </a:r>
            <a:r>
              <a:rPr lang="en-US" altLang="zh-CN" sz="4000" b="1" dirty="0">
                <a:latin typeface="Book Antiqua" panose="02040602050305030304" pitchFamily="18" charset="0"/>
              </a:rPr>
              <a:t>vs. hyponyms </a:t>
            </a:r>
          </a:p>
        </p:txBody>
      </p:sp>
      <p:sp>
        <p:nvSpPr>
          <p:cNvPr id="7171" name="Rectangle 3"/>
          <p:cNvSpPr>
            <a:spLocks noGrp="1" noChangeArrowheads="1"/>
          </p:cNvSpPr>
          <p:nvPr>
            <p:ph type="body" idx="1"/>
          </p:nvPr>
        </p:nvSpPr>
        <p:spPr/>
        <p:txBody>
          <a:bodyPr/>
          <a:lstStyle/>
          <a:p>
            <a:endParaRPr lang="zh-CN" altLang="zh-CN"/>
          </a:p>
        </p:txBody>
      </p:sp>
      <p:pic>
        <p:nvPicPr>
          <p:cNvPr id="11266" name="Picture 2" descr="hyponymy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625" y="1825625"/>
            <a:ext cx="9882718" cy="376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77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6670" y="365126"/>
            <a:ext cx="10787130" cy="1119188"/>
          </a:xfrm>
        </p:spPr>
        <p:txBody>
          <a:bodyPr/>
          <a:lstStyle/>
          <a:p>
            <a:r>
              <a:rPr lang="en-US" altLang="zh-CN" b="1" dirty="0">
                <a:latin typeface="Book Antiqua" panose="02040602050305030304" pitchFamily="18" charset="0"/>
              </a:rPr>
              <a:t>Collocations</a:t>
            </a:r>
          </a:p>
        </p:txBody>
      </p:sp>
      <p:sp>
        <p:nvSpPr>
          <p:cNvPr id="8195" name="Rectangle 3"/>
          <p:cNvSpPr>
            <a:spLocks noGrp="1" noChangeArrowheads="1"/>
          </p:cNvSpPr>
          <p:nvPr>
            <p:ph type="body" idx="1"/>
          </p:nvPr>
        </p:nvSpPr>
        <p:spPr>
          <a:xfrm>
            <a:off x="875763" y="1584101"/>
            <a:ext cx="10882648" cy="4542062"/>
          </a:xfrm>
        </p:spPr>
        <p:txBody>
          <a:bodyPr>
            <a:normAutofit/>
          </a:bodyPr>
          <a:lstStyle/>
          <a:p>
            <a:pPr>
              <a:lnSpc>
                <a:spcPct val="150000"/>
              </a:lnSpc>
            </a:pPr>
            <a:r>
              <a:rPr lang="en-US" altLang="zh-CN" sz="3200" b="1" i="1" dirty="0" smtClean="0">
                <a:latin typeface="Book Antiqua" panose="02040602050305030304" pitchFamily="18" charset="0"/>
              </a:rPr>
              <a:t>“You </a:t>
            </a:r>
            <a:r>
              <a:rPr lang="en-US" altLang="zh-CN" sz="3200" b="1" i="1" dirty="0">
                <a:latin typeface="Book Antiqua" panose="02040602050305030304" pitchFamily="18" charset="0"/>
              </a:rPr>
              <a:t>shall know a word by the company it keeps</a:t>
            </a:r>
            <a:r>
              <a:rPr lang="en-US" altLang="zh-CN" sz="3200" b="1" i="1" dirty="0" smtClean="0">
                <a:latin typeface="Book Antiqua" panose="02040602050305030304" pitchFamily="18" charset="0"/>
              </a:rPr>
              <a:t>.”</a:t>
            </a:r>
          </a:p>
          <a:p>
            <a:pPr>
              <a:lnSpc>
                <a:spcPct val="150000"/>
              </a:lnSpc>
            </a:pPr>
            <a:r>
              <a:rPr lang="en-US" altLang="zh-CN" sz="3200" b="1" i="1" dirty="0" smtClean="0">
                <a:latin typeface="Book Antiqua" panose="02040602050305030304" pitchFamily="18" charset="0"/>
              </a:rPr>
              <a:t> </a:t>
            </a:r>
            <a:r>
              <a:rPr lang="en-US" altLang="zh-CN" sz="3200" b="1" dirty="0">
                <a:latin typeface="Book Antiqua" panose="02040602050305030304" pitchFamily="18" charset="0"/>
              </a:rPr>
              <a:t>In corpus linguistics, a collocation is a sequence of words or terms that </a:t>
            </a:r>
            <a:r>
              <a:rPr lang="en-US" altLang="zh-CN" sz="3200" b="1" u="sng" dirty="0">
                <a:latin typeface="Book Antiqua" panose="02040602050305030304" pitchFamily="18" charset="0"/>
              </a:rPr>
              <a:t>co-occur more often </a:t>
            </a:r>
            <a:r>
              <a:rPr lang="en-US" altLang="zh-CN" sz="3200" b="1" dirty="0">
                <a:latin typeface="Book Antiqua" panose="02040602050305030304" pitchFamily="18" charset="0"/>
              </a:rPr>
              <a:t>than would be expected by chance.</a:t>
            </a:r>
            <a:endParaRPr lang="en-US" altLang="zh-CN" sz="3200" b="1" i="1" dirty="0">
              <a:latin typeface="Book Antiqua" panose="02040602050305030304" pitchFamily="18" charset="0"/>
            </a:endParaRPr>
          </a:p>
        </p:txBody>
      </p:sp>
    </p:spTree>
    <p:extLst>
      <p:ext uri="{BB962C8B-B14F-4D97-AF65-F5344CB8AC3E}">
        <p14:creationId xmlns:p14="http://schemas.microsoft.com/office/powerpoint/2010/main" val="3778150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collocation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19" y="54565"/>
            <a:ext cx="10403885" cy="677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92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502</Words>
  <Application>Microsoft Office PowerPoint</Application>
  <PresentationFormat>宽屏</PresentationFormat>
  <Paragraphs>63</Paragraphs>
  <Slides>26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Arial</vt:lpstr>
      <vt:lpstr>Book Antiqua</vt:lpstr>
      <vt:lpstr>Wingdings</vt:lpstr>
      <vt:lpstr>Office 主题​​</vt:lpstr>
      <vt:lpstr>English Stylistics</vt:lpstr>
      <vt:lpstr>Semantics 语义学</vt:lpstr>
      <vt:lpstr>The meanings of meaning </vt:lpstr>
      <vt:lpstr>Seven types of meaning (G. Leech, 1983)</vt:lpstr>
      <vt:lpstr>In-class reading: Text 30</vt:lpstr>
      <vt:lpstr>Semantic relations </vt:lpstr>
      <vt:lpstr>Hyponymy: Superordinate vs. hyponyms </vt:lpstr>
      <vt:lpstr>Collocations</vt:lpstr>
      <vt:lpstr>PowerPoint 演示文稿</vt:lpstr>
      <vt:lpstr>PowerPoint 演示文稿</vt:lpstr>
      <vt:lpstr>Coherence and cohesion 衔接与连贯</vt:lpstr>
      <vt:lpstr>Re-writing exercise (5’)</vt:lpstr>
      <vt:lpstr>Semantic field</vt:lpstr>
      <vt:lpstr>Lexical chains for coherence</vt:lpstr>
      <vt:lpstr>In-class sample analysis Text 31 (5’)</vt:lpstr>
      <vt:lpstr>PowerPoint 演示文稿</vt:lpstr>
      <vt:lpstr>In-class sample analysis Text 32 (5’)</vt:lpstr>
      <vt:lpstr>PowerPoint 演示文稿</vt:lpstr>
      <vt:lpstr>A Modest Proposal (1729)</vt:lpstr>
      <vt:lpstr>Keyword 关键词 </vt:lpstr>
      <vt:lpstr>Word clouds and tag clouds </vt:lpstr>
      <vt:lpstr>PowerPoint 演示文稿</vt:lpstr>
      <vt:lpstr>PowerPoint 演示文稿</vt:lpstr>
      <vt:lpstr>Word cloud generators</vt:lpstr>
      <vt:lpstr>Sense of Style by Steven Pinker (2014)</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Stylistics</dc:title>
  <dc:creator>ZHU Ye</dc:creator>
  <cp:lastModifiedBy>ZHU Ye</cp:lastModifiedBy>
  <cp:revision>35</cp:revision>
  <dcterms:created xsi:type="dcterms:W3CDTF">2019-12-17T11:09:29Z</dcterms:created>
  <dcterms:modified xsi:type="dcterms:W3CDTF">2020-12-22T02:54:40Z</dcterms:modified>
</cp:coreProperties>
</file>