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300" r:id="rId4"/>
    <p:sldId id="312" r:id="rId5"/>
    <p:sldId id="304" r:id="rId6"/>
    <p:sldId id="306" r:id="rId7"/>
    <p:sldId id="307" r:id="rId8"/>
    <p:sldId id="302" r:id="rId9"/>
    <p:sldId id="308" r:id="rId10"/>
    <p:sldId id="309" r:id="rId11"/>
    <p:sldId id="310" r:id="rId12"/>
    <p:sldId id="314" r:id="rId13"/>
    <p:sldId id="31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7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4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9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0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0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D2AE-B867-4647-A7A4-B07B415E32BE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69B5-D547-4692-A88D-C00EA0217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English Stylistics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1967" y="4355800"/>
            <a:ext cx="9144000" cy="1655762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Week 14 The Academic Style</a:t>
            </a: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Sentence revision </a:t>
            </a:r>
            <a:r>
              <a:rPr lang="en-US" b="1" dirty="0" smtClean="0">
                <a:latin typeface="Book Antiqua" panose="02040602050305030304" pitchFamily="18" charset="0"/>
              </a:rPr>
              <a:t>3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422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Sometime soon people will find a vaccine for Covid-19.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In the near future a vaccine for Covid-19 may be discovered.</a:t>
            </a:r>
            <a:endParaRPr 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Sentence revision </a:t>
            </a:r>
            <a:r>
              <a:rPr lang="en-US" b="1" dirty="0" smtClean="0">
                <a:latin typeface="Book Antiqua" panose="02040602050305030304" pitchFamily="18" charset="0"/>
              </a:rPr>
              <a:t>4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You can’t always trust the numbers in that report.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The numbers in that report are unreliable. </a:t>
            </a:r>
            <a:endParaRPr 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Sentence revision </a:t>
            </a:r>
            <a:r>
              <a:rPr lang="en-US" altLang="zh-CN" b="1" dirty="0" smtClean="0">
                <a:latin typeface="Book Antiqua" panose="02040602050305030304" pitchFamily="18" charset="0"/>
              </a:rPr>
              <a:t>5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Years ago they allowed women to vote.</a:t>
            </a:r>
          </a:p>
          <a:p>
            <a:pPr>
              <a:lnSpc>
                <a:spcPct val="150000"/>
              </a:lnSpc>
            </a:pPr>
            <a:r>
              <a:rPr lang="en-US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Women were enfranchised in 1987.</a:t>
            </a:r>
            <a:endParaRPr 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4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In-class writing – a mini-text analysis 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974859" cy="4895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Reading and understanding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Summary – the topic, the characters, the theme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Interpretation – the analysis of specific details &amp; techniques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Evaluation – the effect and your comment. 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Academic style </a:t>
            </a:r>
          </a:p>
        </p:txBody>
      </p:sp>
    </p:spTree>
    <p:extLst>
      <p:ext uri="{BB962C8B-B14F-4D97-AF65-F5344CB8AC3E}">
        <p14:creationId xmlns:p14="http://schemas.microsoft.com/office/powerpoint/2010/main" val="8668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 today’s class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6823" y="1556951"/>
            <a:ext cx="11055178" cy="4620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Academic style 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Guidelines for academic writing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Sentence revision exercises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In-class paragraph writing </a:t>
            </a:r>
          </a:p>
        </p:txBody>
      </p:sp>
    </p:spTree>
    <p:extLst>
      <p:ext uri="{BB962C8B-B14F-4D97-AF65-F5344CB8AC3E}">
        <p14:creationId xmlns:p14="http://schemas.microsoft.com/office/powerpoint/2010/main" val="36814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286" y="27141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  <a:cs typeface="Calibri" panose="020F0502020204030204" pitchFamily="34" charset="0"/>
              </a:rPr>
              <a:t>Academic writings </a:t>
            </a:r>
            <a:endParaRPr lang="zh-CN" altLang="en-US" b="1" dirty="0">
              <a:latin typeface="Book Antiqua" panose="02040602050305030304" pitchFamily="18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335" y="1445742"/>
            <a:ext cx="11281603" cy="4898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The </a:t>
            </a:r>
            <a:r>
              <a:rPr lang="en-US" altLang="zh-CN" sz="3200" b="1" u="sng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report</a:t>
            </a: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 paper – to summarize and to report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The </a:t>
            </a:r>
            <a:r>
              <a:rPr lang="en-US" altLang="zh-CN" sz="3200" b="1" u="sng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thesis</a:t>
            </a: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 paper – to evaluate and to discuss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A research </a:t>
            </a:r>
            <a:r>
              <a:rPr lang="en-US" altLang="zh-CN" sz="3200" b="1" u="sng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proposal</a:t>
            </a: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 – to propose and to </a:t>
            </a:r>
            <a:r>
              <a:rPr lang="en-US" altLang="zh-CN" sz="3200" b="1" u="sng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justify</a:t>
            </a: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A </a:t>
            </a:r>
            <a:r>
              <a:rPr lang="en-US" altLang="zh-CN" sz="3200" b="1" u="sng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dissertation</a:t>
            </a: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 – a document submitted for an academic degree or professional </a:t>
            </a:r>
            <a:r>
              <a:rPr lang="en-US" altLang="zh-CN" sz="3200" b="1" u="sng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qualification</a:t>
            </a:r>
            <a:r>
              <a:rPr lang="en-US" altLang="zh-CN" sz="3200" b="1" dirty="0" smtClean="0">
                <a:latin typeface="Book Antiqua" panose="02040602050305030304" pitchFamily="18" charset="0"/>
                <a:cs typeface="Calibri" panose="020F0502020204030204" pitchFamily="34" charset="0"/>
              </a:rPr>
              <a:t> presenting the author's research and findings. 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37" y="0"/>
            <a:ext cx="8753222" cy="67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065" y="340411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Do</a:t>
            </a:r>
            <a:r>
              <a:rPr lang="en-US" b="1" i="1" dirty="0" smtClean="0">
                <a:latin typeface="Book Antiqua" panose="02040602050305030304" pitchFamily="18" charset="0"/>
              </a:rPr>
              <a:t>s</a:t>
            </a:r>
            <a:endParaRPr lang="en-US" b="1" i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623" y="1507524"/>
            <a:ext cx="11133436" cy="5066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Be </a:t>
            </a:r>
            <a:r>
              <a:rPr lang="en-US" sz="3000" b="1" u="sng" dirty="0" smtClean="0">
                <a:latin typeface="Book Antiqua" panose="02040602050305030304" pitchFamily="18" charset="0"/>
              </a:rPr>
              <a:t>precise</a:t>
            </a:r>
            <a:r>
              <a:rPr lang="en-US" sz="3000" b="1" dirty="0" smtClean="0">
                <a:latin typeface="Book Antiqua" panose="02040602050305030304" pitchFamily="18" charset="0"/>
              </a:rPr>
              <a:t> when dealing with </a:t>
            </a:r>
            <a:r>
              <a:rPr lang="en-US" sz="3000" b="1" u="sng" dirty="0" smtClean="0">
                <a:latin typeface="Book Antiqua" panose="02040602050305030304" pitchFamily="18" charset="0"/>
              </a:rPr>
              <a:t>facts</a:t>
            </a:r>
            <a:r>
              <a:rPr lang="en-US" sz="3000" b="1" dirty="0" smtClean="0">
                <a:latin typeface="Book Antiqua" panose="02040602050305030304" pitchFamily="18" charset="0"/>
              </a:rPr>
              <a:t> or </a:t>
            </a:r>
            <a:r>
              <a:rPr lang="en-US" sz="3000" b="1" u="sng" dirty="0" smtClean="0">
                <a:latin typeface="Book Antiqua" panose="02040602050305030304" pitchFamily="18" charset="0"/>
              </a:rPr>
              <a:t>figures</a:t>
            </a:r>
            <a:r>
              <a:rPr lang="en-US" sz="3000" b="1" dirty="0" smtClean="0">
                <a:latin typeface="Book Antiqua" panose="02040602050305030304" pitchFamily="18" charset="0"/>
              </a:rPr>
              <a:t> (</a:t>
            </a:r>
            <a:r>
              <a:rPr lang="en-US" sz="3000" b="1" i="1" dirty="0" smtClean="0">
                <a:latin typeface="Book Antiqua" panose="02040602050305030304" pitchFamily="18" charset="0"/>
              </a:rPr>
              <a:t>many, a lot of</a:t>
            </a:r>
            <a:r>
              <a:rPr lang="en-US" sz="3000" b="1" dirty="0" smtClean="0">
                <a:latin typeface="Book Antiqua" panose="0204060205030503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Use </a:t>
            </a:r>
            <a:r>
              <a:rPr lang="en-US" sz="3000" b="1" u="sng" dirty="0" smtClean="0">
                <a:latin typeface="Book Antiqua" panose="02040602050305030304" pitchFamily="18" charset="0"/>
              </a:rPr>
              <a:t>tentative</a:t>
            </a:r>
            <a:r>
              <a:rPr lang="en-US" sz="3000" b="1" dirty="0" smtClean="0">
                <a:latin typeface="Book Antiqua" panose="02040602050305030304" pitchFamily="18" charset="0"/>
              </a:rPr>
              <a:t> language in conclusions – </a:t>
            </a:r>
            <a:r>
              <a:rPr lang="en-US" sz="3000" b="1" u="sng" dirty="0" smtClean="0">
                <a:latin typeface="Book Antiqua" panose="02040602050305030304" pitchFamily="18" charset="0"/>
              </a:rPr>
              <a:t>cautious</a:t>
            </a:r>
            <a:r>
              <a:rPr lang="en-US" sz="3000" b="1" dirty="0" smtClean="0">
                <a:latin typeface="Book Antiqua" panose="02040602050305030304" pitchFamily="18" charset="0"/>
              </a:rPr>
              <a:t> phrases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Book Antiqua" panose="02040602050305030304" pitchFamily="18" charset="0"/>
              </a:rPr>
              <a:t>Use a </a:t>
            </a:r>
            <a:r>
              <a:rPr lang="en-US" sz="3000" b="1" u="sng" dirty="0">
                <a:latin typeface="Book Antiqua" panose="02040602050305030304" pitchFamily="18" charset="0"/>
              </a:rPr>
              <a:t>statement</a:t>
            </a:r>
            <a:r>
              <a:rPr lang="en-US" sz="3000" b="1" dirty="0">
                <a:latin typeface="Book Antiqua" panose="02040602050305030304" pitchFamily="18" charset="0"/>
              </a:rPr>
              <a:t> instead of asking yourself a </a:t>
            </a:r>
            <a:r>
              <a:rPr lang="en-US" sz="3000" b="1" u="sng" dirty="0">
                <a:latin typeface="Book Antiqua" panose="02040602050305030304" pitchFamily="18" charset="0"/>
              </a:rPr>
              <a:t>question</a:t>
            </a:r>
            <a:r>
              <a:rPr lang="en-US" sz="3000" b="1" dirty="0">
                <a:latin typeface="Book Antiqua" panose="02040602050305030304" pitchFamily="18" charset="0"/>
              </a:rPr>
              <a:t>. (</a:t>
            </a:r>
            <a:r>
              <a:rPr lang="en-US" sz="3000" b="1" i="1" dirty="0">
                <a:latin typeface="Book Antiqua" panose="02040602050305030304" pitchFamily="18" charset="0"/>
              </a:rPr>
              <a:t>Why did war break out in 1914</a:t>
            </a:r>
            <a:r>
              <a:rPr lang="en-US" sz="3000" b="1" dirty="0">
                <a:latin typeface="Book Antiqua" panose="02040602050305030304" pitchFamily="18" charset="0"/>
              </a:rPr>
              <a:t>?) 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Book Antiqua" panose="02040602050305030304" pitchFamily="18" charset="0"/>
              </a:rPr>
              <a:t>Use </a:t>
            </a:r>
            <a:r>
              <a:rPr lang="en-US" sz="3000" b="1" u="sng" dirty="0">
                <a:latin typeface="Book Antiqua" panose="02040602050305030304" pitchFamily="18" charset="0"/>
              </a:rPr>
              <a:t>conjunctions</a:t>
            </a:r>
            <a:r>
              <a:rPr lang="en-US" sz="3000" b="1" dirty="0">
                <a:latin typeface="Book Antiqua" panose="02040602050305030304" pitchFamily="18" charset="0"/>
              </a:rPr>
              <a:t> and </a:t>
            </a:r>
            <a:r>
              <a:rPr lang="en-US" sz="3000" b="1" u="sng" dirty="0">
                <a:latin typeface="Book Antiqua" panose="02040602050305030304" pitchFamily="18" charset="0"/>
              </a:rPr>
              <a:t>signposting expressions</a:t>
            </a:r>
            <a:r>
              <a:rPr lang="en-US" sz="3000" b="1" dirty="0">
                <a:latin typeface="Book Antiqua" panose="02040602050305030304" pitchFamily="18" charset="0"/>
              </a:rPr>
              <a:t> to introducing sections (</a:t>
            </a:r>
            <a:r>
              <a:rPr lang="en-US" sz="3000" b="1" i="1" dirty="0">
                <a:latin typeface="Book Antiqua" panose="02040602050305030304" pitchFamily="18" charset="0"/>
              </a:rPr>
              <a:t>Turning to the questions of detecting cancer, … </a:t>
            </a:r>
            <a:r>
              <a:rPr lang="en-US" sz="3000" b="1" dirty="0">
                <a:latin typeface="Book Antiqua" panose="0204060205030503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3000" b="1" dirty="0" smtClean="0">
              <a:latin typeface="Book Antiqua" panose="02040602050305030304" pitchFamily="18" charset="0"/>
            </a:endParaRPr>
          </a:p>
          <a:p>
            <a:endParaRPr lang="en-US" sz="3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8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573" y="231388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Don’t</a:t>
            </a:r>
            <a:r>
              <a:rPr lang="en-US" altLang="zh-CN" b="1" i="1" dirty="0" smtClean="0">
                <a:latin typeface="Book Antiqua" panose="02040602050305030304" pitchFamily="18" charset="0"/>
              </a:rPr>
              <a:t>s</a:t>
            </a:r>
            <a:endParaRPr lang="en-US" b="1" i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8671"/>
            <a:ext cx="11259065" cy="51898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“</a:t>
            </a:r>
            <a:r>
              <a:rPr lang="en-US" sz="3000" b="1" i="1" dirty="0" smtClean="0">
                <a:latin typeface="Book Antiqua" panose="02040602050305030304" pitchFamily="18" charset="0"/>
              </a:rPr>
              <a:t>like</a:t>
            </a:r>
            <a:r>
              <a:rPr lang="en-US" sz="3000" b="1" dirty="0" smtClean="0">
                <a:latin typeface="Book Antiqua" panose="02040602050305030304" pitchFamily="18" charset="0"/>
              </a:rPr>
              <a:t>” for introducing examples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“</a:t>
            </a:r>
            <a:r>
              <a:rPr lang="en-US" sz="3000" b="1" i="1" dirty="0" smtClean="0">
                <a:latin typeface="Book Antiqua" panose="02040602050305030304" pitchFamily="18" charset="0"/>
              </a:rPr>
              <a:t>thing</a:t>
            </a:r>
            <a:r>
              <a:rPr lang="en-US" sz="3000" b="1" dirty="0" smtClean="0">
                <a:latin typeface="Book Antiqua" panose="02040602050305030304" pitchFamily="18" charset="0"/>
              </a:rPr>
              <a:t>”, “</a:t>
            </a:r>
            <a:r>
              <a:rPr lang="en-US" sz="3000" b="1" i="1" dirty="0" smtClean="0">
                <a:latin typeface="Book Antiqua" panose="02040602050305030304" pitchFamily="18" charset="0"/>
              </a:rPr>
              <a:t>nothing</a:t>
            </a:r>
            <a:r>
              <a:rPr lang="en-US" sz="3000" b="1" dirty="0" smtClean="0">
                <a:latin typeface="Book Antiqua" panose="02040602050305030304" pitchFamily="18" charset="0"/>
              </a:rPr>
              <a:t>” or “</a:t>
            </a:r>
            <a:r>
              <a:rPr lang="en-US" sz="3000" b="1" i="1" dirty="0" smtClean="0">
                <a:latin typeface="Book Antiqua" panose="02040602050305030304" pitchFamily="18" charset="0"/>
              </a:rPr>
              <a:t>something</a:t>
            </a:r>
            <a:r>
              <a:rPr lang="en-US" sz="3000" b="1" dirty="0" smtClean="0">
                <a:latin typeface="Book Antiqua" panose="02040602050305030304" pitchFamily="18" charset="0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en-US" sz="3000" b="1" i="1" dirty="0" smtClean="0">
                <a:latin typeface="Book Antiqua" panose="02040602050305030304" pitchFamily="18" charset="0"/>
              </a:rPr>
              <a:t>“lots of”, “little/big”, “good/bad”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“</a:t>
            </a:r>
            <a:r>
              <a:rPr lang="en-US" sz="3000" b="1" i="1" dirty="0" smtClean="0">
                <a:latin typeface="Book Antiqua" panose="02040602050305030304" pitchFamily="18" charset="0"/>
              </a:rPr>
              <a:t>Get</a:t>
            </a:r>
            <a:r>
              <a:rPr lang="en-US" sz="3000" b="1" dirty="0" smtClean="0">
                <a:latin typeface="Book Antiqua" panose="02040602050305030304" pitchFamily="18" charset="0"/>
              </a:rPr>
              <a:t>” phrases (</a:t>
            </a:r>
            <a:r>
              <a:rPr lang="en-US" sz="3000" b="1" i="1" dirty="0" smtClean="0">
                <a:latin typeface="Book Antiqua" panose="02040602050305030304" pitchFamily="18" charset="0"/>
              </a:rPr>
              <a:t>get better</a:t>
            </a:r>
            <a:r>
              <a:rPr lang="en-US" sz="3000" b="1" dirty="0" smtClean="0">
                <a:latin typeface="Book Antiqua" panose="02040602050305030304" pitchFamily="18" charset="0"/>
              </a:rPr>
              <a:t>) or “</a:t>
            </a:r>
            <a:r>
              <a:rPr lang="en-US" sz="3000" b="1" i="1" dirty="0" smtClean="0">
                <a:latin typeface="Book Antiqua" panose="02040602050305030304" pitchFamily="18" charset="0"/>
              </a:rPr>
              <a:t>Make</a:t>
            </a:r>
            <a:r>
              <a:rPr lang="en-US" sz="3000" b="1" dirty="0" smtClean="0">
                <a:latin typeface="Book Antiqua" panose="02040602050305030304" pitchFamily="18" charset="0"/>
              </a:rPr>
              <a:t>” phrases (</a:t>
            </a:r>
            <a:r>
              <a:rPr lang="en-US" sz="3000" b="1" i="1" dirty="0" smtClean="0">
                <a:latin typeface="Book Antiqua" panose="02040602050305030304" pitchFamily="18" charset="0"/>
              </a:rPr>
              <a:t>make it happen</a:t>
            </a:r>
            <a:r>
              <a:rPr lang="en-US" sz="3000" b="1" dirty="0" smtClean="0">
                <a:latin typeface="Book Antiqua" panose="0204060205030503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Contractions (</a:t>
            </a:r>
            <a:r>
              <a:rPr lang="en-US" sz="3000" b="1" i="1" dirty="0" smtClean="0">
                <a:latin typeface="Book Antiqua" panose="02040602050305030304" pitchFamily="18" charset="0"/>
              </a:rPr>
              <a:t>can’t, isn’t, should’ve, doesn’t</a:t>
            </a:r>
            <a:r>
              <a:rPr lang="en-US" sz="3000" b="1" dirty="0" smtClean="0">
                <a:latin typeface="Book Antiqua" panose="0204060205030503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* Personal </a:t>
            </a:r>
            <a:r>
              <a:rPr lang="en-US" sz="3000" b="1" dirty="0">
                <a:latin typeface="Book Antiqua" panose="02040602050305030304" pitchFamily="18" charset="0"/>
              </a:rPr>
              <a:t>pronouns </a:t>
            </a:r>
            <a:r>
              <a:rPr lang="en-US" sz="3000" b="1" dirty="0" smtClean="0">
                <a:latin typeface="Book Antiqua" panose="02040602050305030304" pitchFamily="18" charset="0"/>
              </a:rPr>
              <a:t>(esp. </a:t>
            </a:r>
            <a:r>
              <a:rPr lang="en-US" sz="3000" b="1" i="1" dirty="0" smtClean="0">
                <a:latin typeface="Book Antiqua" panose="02040602050305030304" pitchFamily="18" charset="0"/>
              </a:rPr>
              <a:t>I</a:t>
            </a:r>
            <a:r>
              <a:rPr lang="en-US" sz="3000" b="1" dirty="0" smtClean="0">
                <a:latin typeface="Book Antiqua" panose="02040602050305030304" pitchFamily="18" charset="0"/>
              </a:rPr>
              <a:t> and </a:t>
            </a:r>
            <a:r>
              <a:rPr lang="en-US" sz="3000" b="1" i="1" dirty="0" smtClean="0">
                <a:latin typeface="Book Antiqua" panose="02040602050305030304" pitchFamily="18" charset="0"/>
              </a:rPr>
              <a:t>you</a:t>
            </a:r>
            <a:r>
              <a:rPr lang="en-US" sz="3000" b="1" dirty="0" smtClean="0">
                <a:latin typeface="Book Antiqua" panose="02040602050305030304" pitchFamily="18" charset="0"/>
              </a:rPr>
              <a:t>) </a:t>
            </a:r>
            <a:endParaRPr lang="en-US" sz="30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US" sz="30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783" y="28081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Don’t</a:t>
            </a:r>
            <a:r>
              <a:rPr lang="en-US" b="1" i="1" dirty="0" smtClean="0">
                <a:latin typeface="Book Antiqua" panose="02040602050305030304" pitchFamily="18" charset="0"/>
              </a:rPr>
              <a:t>s</a:t>
            </a:r>
            <a:endParaRPr lang="en-US" b="1" i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124" y="1421028"/>
            <a:ext cx="11598876" cy="51280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u="sng" dirty="0">
                <a:latin typeface="Book Antiqua" panose="02040602050305030304" pitchFamily="18" charset="0"/>
              </a:rPr>
              <a:t>Phrasal</a:t>
            </a:r>
            <a:r>
              <a:rPr lang="en-US" sz="3000" b="1" dirty="0">
                <a:latin typeface="Book Antiqua" panose="02040602050305030304" pitchFamily="18" charset="0"/>
              </a:rPr>
              <a:t> verbs </a:t>
            </a:r>
            <a:r>
              <a:rPr lang="en-US" sz="3000" b="1" dirty="0" smtClean="0">
                <a:latin typeface="Book Antiqua" panose="02040602050305030304" pitchFamily="18" charset="0"/>
              </a:rPr>
              <a:t>(“</a:t>
            </a:r>
            <a:r>
              <a:rPr lang="en-US" sz="3000" b="1" i="1" dirty="0" smtClean="0">
                <a:latin typeface="Book Antiqua" panose="02040602050305030304" pitchFamily="18" charset="0"/>
              </a:rPr>
              <a:t>set up</a:t>
            </a:r>
            <a:r>
              <a:rPr lang="en-US" sz="3000" b="1" dirty="0" smtClean="0">
                <a:latin typeface="Book Antiqua" panose="02040602050305030304" pitchFamily="18" charset="0"/>
              </a:rPr>
              <a:t>”, “</a:t>
            </a:r>
            <a:r>
              <a:rPr lang="en-US" sz="3000" b="1" i="1" dirty="0" smtClean="0">
                <a:latin typeface="Book Antiqua" panose="02040602050305030304" pitchFamily="18" charset="0"/>
              </a:rPr>
              <a:t>go on</a:t>
            </a:r>
            <a:r>
              <a:rPr lang="en-US" sz="3000" b="1" dirty="0" smtClean="0">
                <a:latin typeface="Book Antiqua" panose="02040602050305030304" pitchFamily="18" charset="0"/>
              </a:rPr>
              <a:t>”, etc.) </a:t>
            </a:r>
            <a:endParaRPr lang="en-US" sz="30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u="sng" dirty="0" smtClean="0">
                <a:latin typeface="Book Antiqua" panose="02040602050305030304" pitchFamily="18" charset="0"/>
              </a:rPr>
              <a:t>Conjunctions</a:t>
            </a:r>
            <a:r>
              <a:rPr lang="en-US" sz="3000" b="1" dirty="0" smtClean="0">
                <a:latin typeface="Book Antiqua" panose="02040602050305030304" pitchFamily="18" charset="0"/>
              </a:rPr>
              <a:t> </a:t>
            </a:r>
            <a:r>
              <a:rPr lang="en-US" sz="3000" b="1" dirty="0">
                <a:latin typeface="Book Antiqua" panose="02040602050305030304" pitchFamily="18" charset="0"/>
              </a:rPr>
              <a:t>at the beginning of the sentence </a:t>
            </a:r>
            <a:r>
              <a:rPr lang="en-US" sz="3000" b="1" dirty="0" smtClean="0">
                <a:latin typeface="Book Antiqua" panose="02040602050305030304" pitchFamily="18" charset="0"/>
              </a:rPr>
              <a:t>(“</a:t>
            </a:r>
            <a:r>
              <a:rPr lang="en-US" sz="3000" b="1" i="1" dirty="0" smtClean="0">
                <a:latin typeface="Book Antiqua" panose="02040602050305030304" pitchFamily="18" charset="0"/>
              </a:rPr>
              <a:t>And</a:t>
            </a:r>
            <a:r>
              <a:rPr lang="en-US" sz="3000" b="1" dirty="0" smtClean="0">
                <a:latin typeface="Book Antiqua" panose="02040602050305030304" pitchFamily="18" charset="0"/>
              </a:rPr>
              <a:t>”, “</a:t>
            </a:r>
            <a:r>
              <a:rPr lang="en-US" sz="3000" b="1" i="1" dirty="0" smtClean="0">
                <a:latin typeface="Book Antiqua" panose="02040602050305030304" pitchFamily="18" charset="0"/>
              </a:rPr>
              <a:t>but</a:t>
            </a:r>
            <a:r>
              <a:rPr lang="en-US" sz="3000" b="1" dirty="0" smtClean="0">
                <a:latin typeface="Book Antiqua" panose="02040602050305030304" pitchFamily="18" charset="0"/>
              </a:rPr>
              <a:t>”, “</a:t>
            </a:r>
            <a:r>
              <a:rPr lang="en-US" sz="3000" b="1" i="1" dirty="0" smtClean="0">
                <a:latin typeface="Book Antiqua" panose="02040602050305030304" pitchFamily="18" charset="0"/>
              </a:rPr>
              <a:t>so</a:t>
            </a:r>
            <a:r>
              <a:rPr lang="en-US" sz="3000" b="1" dirty="0" smtClean="0">
                <a:latin typeface="Book Antiqua" panose="02040602050305030304" pitchFamily="18" charset="0"/>
              </a:rPr>
              <a:t>”, etc.) </a:t>
            </a:r>
            <a:endParaRPr lang="en-US" sz="30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Idioms or </a:t>
            </a:r>
            <a:r>
              <a:rPr lang="en-US" sz="3000" b="1" dirty="0">
                <a:latin typeface="Book Antiqua" panose="02040602050305030304" pitchFamily="18" charset="0"/>
              </a:rPr>
              <a:t>colloquial vocabulary </a:t>
            </a:r>
            <a:r>
              <a:rPr lang="en-US" sz="3000" b="1" dirty="0" smtClean="0">
                <a:latin typeface="Book Antiqua" panose="02040602050305030304" pitchFamily="18" charset="0"/>
              </a:rPr>
              <a:t>(“</a:t>
            </a:r>
            <a:r>
              <a:rPr lang="en-US" sz="3000" b="1" i="1" dirty="0" smtClean="0">
                <a:latin typeface="Book Antiqua" panose="02040602050305030304" pitchFamily="18" charset="0"/>
              </a:rPr>
              <a:t>kids</a:t>
            </a:r>
            <a:r>
              <a:rPr lang="en-US" sz="3000" b="1" dirty="0" smtClean="0">
                <a:latin typeface="Book Antiqua" panose="02040602050305030304" pitchFamily="18" charset="0"/>
              </a:rPr>
              <a:t>”, “</a:t>
            </a:r>
            <a:r>
              <a:rPr lang="en-US" sz="3000" b="1" i="1" dirty="0" smtClean="0">
                <a:latin typeface="Book Antiqua" panose="02040602050305030304" pitchFamily="18" charset="0"/>
              </a:rPr>
              <a:t>boss</a:t>
            </a:r>
            <a:r>
              <a:rPr lang="en-US" sz="3000" b="1" dirty="0" smtClean="0">
                <a:latin typeface="Book Antiqua" panose="02040602050305030304" pitchFamily="18" charset="0"/>
              </a:rPr>
              <a:t>”) </a:t>
            </a:r>
            <a:endParaRPr lang="en-US" sz="30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Book Antiqua" panose="02040602050305030304" pitchFamily="18" charset="0"/>
              </a:rPr>
              <a:t>A</a:t>
            </a:r>
            <a:r>
              <a:rPr lang="en-US" sz="3000" b="1" dirty="0" smtClean="0">
                <a:latin typeface="Book Antiqua" panose="02040602050305030304" pitchFamily="18" charset="0"/>
              </a:rPr>
              <a:t>dverbs </a:t>
            </a:r>
            <a:r>
              <a:rPr lang="en-US" sz="3000" b="1" dirty="0">
                <a:latin typeface="Book Antiqua" panose="02040602050305030304" pitchFamily="18" charset="0"/>
              </a:rPr>
              <a:t>expressing personal attitude </a:t>
            </a:r>
            <a:r>
              <a:rPr lang="en-US" sz="3000" b="1" dirty="0" smtClean="0">
                <a:latin typeface="Book Antiqua" panose="02040602050305030304" pitchFamily="18" charset="0"/>
              </a:rPr>
              <a:t>(“</a:t>
            </a:r>
            <a:r>
              <a:rPr lang="en-US" sz="3000" b="1" i="1" dirty="0" smtClean="0">
                <a:latin typeface="Book Antiqua" panose="02040602050305030304" pitchFamily="18" charset="0"/>
              </a:rPr>
              <a:t>luckily</a:t>
            </a:r>
            <a:r>
              <a:rPr lang="en-US" sz="3000" b="1" dirty="0" smtClean="0">
                <a:latin typeface="Book Antiqua" panose="02040602050305030304" pitchFamily="18" charset="0"/>
              </a:rPr>
              <a:t>”, “</a:t>
            </a:r>
            <a:r>
              <a:rPr lang="en-US" sz="3000" b="1" i="1" dirty="0" smtClean="0">
                <a:latin typeface="Book Antiqua" panose="02040602050305030304" pitchFamily="18" charset="0"/>
              </a:rPr>
              <a:t>surprisingly</a:t>
            </a:r>
            <a:r>
              <a:rPr lang="en-US" sz="3000" b="1" dirty="0" smtClean="0">
                <a:latin typeface="Book Antiqua" panose="02040602050305030304" pitchFamily="18" charset="0"/>
              </a:rPr>
              <a:t>”)</a:t>
            </a:r>
            <a:endParaRPr lang="en-US" sz="30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smtClean="0">
                <a:latin typeface="Book Antiqua" panose="02040602050305030304" pitchFamily="18" charset="0"/>
              </a:rPr>
              <a:t>Numbering  and listing </a:t>
            </a:r>
            <a:endParaRPr lang="en-US" sz="30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US" sz="3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Sentence revision 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Another </a:t>
            </a:r>
            <a:r>
              <a:rPr lang="en-US" altLang="zh-CN" sz="3200" b="1" dirty="0">
                <a:latin typeface="Book Antiqua" panose="02040602050305030304" pitchFamily="18" charset="0"/>
              </a:rPr>
              <a:t>thing to think about is the chance of crime getting worse.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Another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aspect of consideration is the possibility of crime becoming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worse.</a:t>
            </a:r>
            <a:endParaRPr lang="en-US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Sentence revision </a:t>
            </a:r>
            <a:r>
              <a:rPr lang="en-US" b="1" dirty="0" smtClean="0">
                <a:latin typeface="Book Antiqua" panose="02040602050305030304" pitchFamily="18" charset="0"/>
              </a:rPr>
              <a:t>2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Regrettably these days lots of people don’t have jobs. 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n-US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Currently the rate of unemployment is high. </a:t>
            </a:r>
            <a:endParaRPr 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8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409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Book Antiqua</vt:lpstr>
      <vt:lpstr>Calibri</vt:lpstr>
      <vt:lpstr>Wingdings</vt:lpstr>
      <vt:lpstr>Office 主题​​</vt:lpstr>
      <vt:lpstr>English Stylistics</vt:lpstr>
      <vt:lpstr>In today’s class</vt:lpstr>
      <vt:lpstr>Academic writings </vt:lpstr>
      <vt:lpstr>PowerPoint 演示文稿</vt:lpstr>
      <vt:lpstr>Dos</vt:lpstr>
      <vt:lpstr>Don’ts</vt:lpstr>
      <vt:lpstr>Don’ts</vt:lpstr>
      <vt:lpstr>Sentence revision 1 </vt:lpstr>
      <vt:lpstr>Sentence revision 2</vt:lpstr>
      <vt:lpstr>Sentence revision 3</vt:lpstr>
      <vt:lpstr>Sentence revision 4</vt:lpstr>
      <vt:lpstr>Sentence revision 5</vt:lpstr>
      <vt:lpstr>In-class writing – a mini-text analysis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Ye</dc:creator>
  <cp:lastModifiedBy>ZHU Ye</cp:lastModifiedBy>
  <cp:revision>40</cp:revision>
  <dcterms:created xsi:type="dcterms:W3CDTF">2019-12-22T23:53:26Z</dcterms:created>
  <dcterms:modified xsi:type="dcterms:W3CDTF">2021-01-05T12:47:36Z</dcterms:modified>
</cp:coreProperties>
</file>