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6" r:id="rId3"/>
    <p:sldId id="277" r:id="rId4"/>
    <p:sldId id="278" r:id="rId5"/>
    <p:sldId id="279" r:id="rId6"/>
    <p:sldId id="280" r:id="rId7"/>
    <p:sldId id="258" r:id="rId8"/>
    <p:sldId id="260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0" r:id="rId21"/>
    <p:sldId id="272" r:id="rId22"/>
    <p:sldId id="281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 autoAdjust="0"/>
  </p:normalViewPr>
  <p:slideViewPr>
    <p:cSldViewPr snapToGrid="0" showGuides="1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C7DC4-8F1A-40F7-B5F8-9E278580129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35DA8-DF33-4C55-8A07-75DF9911B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B05D-F546-4FCD-A1C1-D582B29A18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2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35DA8-DF33-4C55-8A07-75DF9911B29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9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8515-C490-45BB-8F1F-4EE262621EF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FB0C-4259-444F-88BF-A15F422D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2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8515-C490-45BB-8F1F-4EE262621EF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FB0C-4259-444F-88BF-A15F422D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9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8515-C490-45BB-8F1F-4EE262621EF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FB0C-4259-444F-88BF-A15F422D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7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8515-C490-45BB-8F1F-4EE262621EF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FB0C-4259-444F-88BF-A15F422D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9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8515-C490-45BB-8F1F-4EE262621EF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FB0C-4259-444F-88BF-A15F422D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3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8515-C490-45BB-8F1F-4EE262621EF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FB0C-4259-444F-88BF-A15F422D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9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8515-C490-45BB-8F1F-4EE262621EF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FB0C-4259-444F-88BF-A15F422D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4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8515-C490-45BB-8F1F-4EE262621EF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FB0C-4259-444F-88BF-A15F422D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8515-C490-45BB-8F1F-4EE262621EF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FB0C-4259-444F-88BF-A15F422D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9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8515-C490-45BB-8F1F-4EE262621EF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FB0C-4259-444F-88BF-A15F422D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0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8515-C490-45BB-8F1F-4EE262621EF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FB0C-4259-444F-88BF-A15F422D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6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8515-C490-45BB-8F1F-4EE262621EF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FB0C-4259-444F-88BF-A15F422D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English Stylistics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3812145"/>
            <a:ext cx="10195776" cy="1712891"/>
          </a:xfrm>
        </p:spPr>
        <p:txBody>
          <a:bodyPr>
            <a:norm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Week 6 Phonological features (1)</a:t>
            </a:r>
            <a:endParaRPr lang="zh-CN" altLang="en-US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</a:rPr>
              <a:t>Sound effect</a:t>
            </a:r>
            <a:endParaRPr lang="zh-CN" altLang="en-US" b="1" dirty="0" smtClean="0">
              <a:latin typeface="Book Antiqua" panose="02040602050305030304" pitchFamily="18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107584" y="1690688"/>
            <a:ext cx="9103216" cy="4435476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sz="3600" b="1" dirty="0" err="1" smtClean="0">
                <a:latin typeface="Book Antiqua" panose="02040602050305030304" pitchFamily="18" charset="0"/>
                <a:sym typeface="Wingdings" panose="05000000000000000000" pitchFamily="2" charset="2"/>
              </a:rPr>
              <a:t>Phonaesthesia</a:t>
            </a:r>
            <a:r>
              <a:rPr lang="en-US" altLang="zh-CN" sz="36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: </a:t>
            </a:r>
            <a:r>
              <a:rPr lang="en-US" altLang="zh-CN" sz="3600" b="1" dirty="0" smtClean="0">
                <a:latin typeface="Book Antiqua" panose="02040602050305030304" pitchFamily="18" charset="0"/>
              </a:rPr>
              <a:t>Sound symbolism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Onomatopoeia: Sound imitation </a:t>
            </a:r>
          </a:p>
        </p:txBody>
      </p:sp>
    </p:spTree>
    <p:extLst>
      <p:ext uri="{BB962C8B-B14F-4D97-AF65-F5344CB8AC3E}">
        <p14:creationId xmlns:p14="http://schemas.microsoft.com/office/powerpoint/2010/main" val="42107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image.slidesharecdn.com/rangaya-101206145132-phpapp02/95/sound-symbolism-4-728.jpg?cb=1291649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86" y="3024120"/>
            <a:ext cx="5111839" cy="38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67744" y="24566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</a:rPr>
              <a:t>Sound symbolism  </a:t>
            </a:r>
            <a:endParaRPr lang="zh-CN" altLang="en-US" b="1" dirty="0" smtClean="0">
              <a:latin typeface="Book Antiqua" panose="02040602050305030304" pitchFamily="18" charset="0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759855" y="1390917"/>
            <a:ext cx="9450946" cy="473524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The </a:t>
            </a:r>
            <a:r>
              <a:rPr lang="en-US" altLang="zh-CN" sz="3600" b="1" dirty="0" err="1" smtClean="0">
                <a:latin typeface="Book Antiqua" panose="02040602050305030304" pitchFamily="18" charset="0"/>
              </a:rPr>
              <a:t>Bouba</a:t>
            </a:r>
            <a:r>
              <a:rPr lang="en-US" altLang="zh-CN" sz="3600" b="1" dirty="0" smtClean="0">
                <a:latin typeface="Book Antiqua" panose="02040602050305030304" pitchFamily="18" charset="0"/>
              </a:rPr>
              <a:t> vs. Kiki Effect</a:t>
            </a:r>
            <a:endParaRPr lang="zh-CN" altLang="en-US" sz="3600" b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Synesthetic cross-modal abstraction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“Kate” vs. “Paula” </a:t>
            </a:r>
            <a:endParaRPr lang="zh-CN" altLang="en-US" sz="36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 smtClean="0">
                <a:latin typeface="Book Antiqua" panose="02040602050305030304" pitchFamily="18" charset="0"/>
                <a:ea typeface="华文楷体" panose="02010600040101010101" pitchFamily="2" charset="-122"/>
              </a:rPr>
              <a:t>Phonaesthesia</a:t>
            </a:r>
            <a:r>
              <a:rPr lang="en-US" altLang="zh-CN" b="1" dirty="0" smtClean="0">
                <a:latin typeface="Book Antiqua" panose="02040602050305030304" pitchFamily="18" charset="0"/>
                <a:ea typeface="华文楷体" panose="02010600040101010101" pitchFamily="2" charset="-122"/>
              </a:rPr>
              <a:t> – vowels 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524" y="1571224"/>
            <a:ext cx="10027276" cy="46057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Open vs. closed mouth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i="1" dirty="0" err="1" smtClean="0">
                <a:latin typeface="Book Antiqua" panose="02040602050305030304" pitchFamily="18" charset="0"/>
              </a:rPr>
              <a:t>Splish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 – splash – </a:t>
            </a:r>
            <a:r>
              <a:rPr lang="en-US" altLang="zh-CN" sz="3200" b="1" i="1" dirty="0" err="1" smtClean="0">
                <a:latin typeface="Book Antiqua" panose="02040602050305030304" pitchFamily="18" charset="0"/>
              </a:rPr>
              <a:t>splosh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Front vs. back vowels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tittle, bit, thin, slit, sliver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gloom, boom, loom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endParaRPr lang="en-US" altLang="zh-CN" sz="3200" b="1" i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Book Antiqua" panose="02040602050305030304" pitchFamily="18" charset="0"/>
              </a:rPr>
              <a:t>Phonaesthesia – consonants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099" y="1690688"/>
            <a:ext cx="9508901" cy="443547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/</a:t>
            </a:r>
            <a:r>
              <a:rPr lang="en-US" altLang="zh-CN" sz="3600" b="1" dirty="0" err="1" smtClean="0">
                <a:latin typeface="Book Antiqua" panose="02040602050305030304" pitchFamily="18" charset="0"/>
              </a:rPr>
              <a:t>fl</a:t>
            </a:r>
            <a:r>
              <a:rPr lang="en-US" altLang="zh-CN" sz="3600" b="1" dirty="0" smtClean="0">
                <a:latin typeface="Book Antiqua" panose="02040602050305030304" pitchFamily="18" charset="0"/>
              </a:rPr>
              <a:t>/ -- the sudden movement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E.g.,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flap, flare, fling, flick, flop, …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/</a:t>
            </a:r>
            <a:r>
              <a:rPr lang="en-US" altLang="zh-CN" sz="3600" b="1" dirty="0" err="1" smtClean="0">
                <a:latin typeface="Book Antiqua" panose="02040602050305030304" pitchFamily="18" charset="0"/>
              </a:rPr>
              <a:t>gl</a:t>
            </a:r>
            <a:r>
              <a:rPr lang="en-US" altLang="zh-CN" sz="3600" b="1" dirty="0" smtClean="0">
                <a:latin typeface="Book Antiqua" panose="02040602050305030304" pitchFamily="18" charset="0"/>
              </a:rPr>
              <a:t>/ -- light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E.g.,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gleam, glare, glint, glitter, glisten, …</a:t>
            </a:r>
            <a:r>
              <a:rPr lang="en-US" altLang="zh-CN" sz="3600" b="1" dirty="0" smtClean="0">
                <a:latin typeface="Book Antiqua" panose="020406020503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96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Book Antiqua" panose="02040602050305030304" pitchFamily="18" charset="0"/>
              </a:rPr>
              <a:t>Phonaesthesia – consonants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985679" cy="443547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/</a:t>
            </a:r>
            <a:r>
              <a:rPr lang="en-US" altLang="zh-CN" sz="3600" b="1" dirty="0" err="1" smtClean="0">
                <a:latin typeface="Book Antiqua" panose="02040602050305030304" pitchFamily="18" charset="0"/>
              </a:rPr>
              <a:t>sl</a:t>
            </a:r>
            <a:r>
              <a:rPr lang="en-US" altLang="zh-CN" sz="3600" b="1" dirty="0" smtClean="0">
                <a:latin typeface="Book Antiqua" panose="02040602050305030304" pitchFamily="18" charset="0"/>
              </a:rPr>
              <a:t>-/: smooth surface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E.g.,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slippery, slide, slime, slushy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/-le/ or /-</a:t>
            </a:r>
            <a:r>
              <a:rPr lang="en-US" altLang="zh-CN" sz="3600" b="1" dirty="0" err="1" smtClean="0">
                <a:latin typeface="Book Antiqua" panose="02040602050305030304" pitchFamily="18" charset="0"/>
              </a:rPr>
              <a:t>er</a:t>
            </a:r>
            <a:r>
              <a:rPr lang="en-US" altLang="zh-CN" sz="3600" b="1" dirty="0" smtClean="0">
                <a:latin typeface="Book Antiqua" panose="02040602050305030304" pitchFamily="18" charset="0"/>
              </a:rPr>
              <a:t>/: repetition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E.g.,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bubble, twinkle, ripple, mutter, twitter, flutter </a:t>
            </a:r>
          </a:p>
        </p:txBody>
      </p:sp>
    </p:spTree>
    <p:extLst>
      <p:ext uri="{BB962C8B-B14F-4D97-AF65-F5344CB8AC3E}">
        <p14:creationId xmlns:p14="http://schemas.microsoft.com/office/powerpoint/2010/main" val="33620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7440" y="81588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800" b="1" dirty="0" smtClean="0">
                <a:latin typeface="Book Antiqua" panose="02040602050305030304" pitchFamily="18" charset="0"/>
              </a:rPr>
              <a:t>To Autumn </a:t>
            </a:r>
            <a:r>
              <a:rPr lang="en-US" altLang="zh-CN" sz="4000" b="1" dirty="0">
                <a:latin typeface="Book Antiqua" panose="02040602050305030304" pitchFamily="18" charset="0"/>
              </a:rPr>
              <a:t>(John Keats, 1795-1821</a:t>
            </a:r>
            <a:r>
              <a:rPr lang="en-US" altLang="zh-CN" sz="4800" b="1" dirty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33" y="2038419"/>
            <a:ext cx="10958848" cy="40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And sometimes like a gleaner thou dost keep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Steady thy laden head across a brook;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Or by a cider press, with patient look,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Thou </a:t>
            </a:r>
            <a:r>
              <a:rPr lang="en-US" altLang="zh-CN" sz="3600" b="1" i="1" dirty="0" err="1" smtClean="0">
                <a:latin typeface="Book Antiqua" panose="02040602050305030304" pitchFamily="18" charset="0"/>
              </a:rPr>
              <a:t>watchest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 the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 last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 </a:t>
            </a:r>
            <a:r>
              <a:rPr lang="en-US" altLang="zh-CN" sz="3600" b="1" i="1" u="sng" dirty="0" err="1" smtClean="0">
                <a:latin typeface="Book Antiqua" panose="02040602050305030304" pitchFamily="18" charset="0"/>
              </a:rPr>
              <a:t>oozings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 hours by hours </a:t>
            </a:r>
          </a:p>
        </p:txBody>
      </p:sp>
      <p:pic>
        <p:nvPicPr>
          <p:cNvPr id="11266" name="Picture 2" descr="http://emilyspoetryblog.com/wp-content/uploads/2016/04/John-Kea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08" y="133502"/>
            <a:ext cx="2016650" cy="235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671" y="256951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“gleaner” and “cider press”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 descr="https://img0.etsystatic.com/000/0/6522430/il_fullxfull.3323815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35" y="1766140"/>
            <a:ext cx="6964788" cy="447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://cdn.shopify.com/s/files/1/2185/2573/products/fb5b62d1bc350be4a9e20117298b9473_800x.jpg?v=15000708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988" y="1076930"/>
            <a:ext cx="4080027" cy="510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72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查良铮 （穆旦）译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1352283" y="1584101"/>
            <a:ext cx="8858518" cy="4542063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或者，像拾穗人越过小溪， </a:t>
            </a:r>
            <a:b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你昂首背着谷袋，投下倒影， </a:t>
            </a:r>
            <a:b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或者就在榨果架下坐几点钟， </a:t>
            </a:r>
            <a:b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你耐心地瞧着</a:t>
            </a:r>
            <a:r>
              <a:rPr lang="zh-CN" altLang="en-US" sz="3600" b="1" u="sng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徐徐</a:t>
            </a:r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滴下的酒浆。</a:t>
            </a:r>
          </a:p>
        </p:txBody>
      </p:sp>
      <p:pic>
        <p:nvPicPr>
          <p:cNvPr id="10242" name="Picture 2" descr="http://y3.ifengimg.com/dba97f9664f62a99/2012/0809/rdn_50237c3a5ef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74" y="2376282"/>
            <a:ext cx="2394560" cy="374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</a:rPr>
              <a:t>Onomatopoeia – sound imitation </a:t>
            </a:r>
            <a:r>
              <a:rPr lang="en-US" altLang="zh-CN" b="1" dirty="0" smtClean="0"/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4862" y="1690688"/>
            <a:ext cx="8175938" cy="475615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3600" b="1" i="1" dirty="0">
                <a:latin typeface="Book Antiqua" panose="02040602050305030304" pitchFamily="18" charset="0"/>
              </a:rPr>
              <a:t>Bang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3600" b="1" i="1" dirty="0">
                <a:latin typeface="Book Antiqua" panose="02040602050305030304" pitchFamily="18" charset="0"/>
              </a:rPr>
              <a:t>Buzz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3600" b="1" i="1" dirty="0">
                <a:latin typeface="Book Antiqua" panose="02040602050305030304" pitchFamily="18" charset="0"/>
              </a:rPr>
              <a:t>Hiss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Tick-tock</a:t>
            </a:r>
            <a:endParaRPr lang="en-US" altLang="zh-CN" sz="3600" b="1" dirty="0">
              <a:latin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 </a:t>
            </a:r>
            <a:endParaRPr lang="en-US" altLang="zh-CN" sz="3600" b="1" dirty="0">
              <a:latin typeface="Book Antiqua" panose="02040602050305030304" pitchFamily="18" charset="0"/>
            </a:endParaRPr>
          </a:p>
        </p:txBody>
      </p:sp>
      <p:pic>
        <p:nvPicPr>
          <p:cNvPr id="15364" name="Picture 4" descr="35583_3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07" y="2458793"/>
            <a:ext cx="4549775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8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18186" y="192089"/>
            <a:ext cx="9592614" cy="714375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Rooster crowing </a:t>
            </a:r>
            <a:endParaRPr lang="zh-CN" altLang="en-US" b="1" dirty="0" smtClean="0">
              <a:latin typeface="Book Antiqua" panose="02040602050305030304" pitchFamily="18" charset="0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442434" y="906464"/>
            <a:ext cx="9225566" cy="59515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Arabic: </a:t>
            </a:r>
            <a:r>
              <a:rPr lang="en-US" altLang="zh-CN" sz="3200" b="1" dirty="0" err="1" smtClean="0">
                <a:latin typeface="Book Antiqua" panose="02040602050305030304" pitchFamily="18" charset="0"/>
              </a:rPr>
              <a:t>koko-reekuu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English: cook-a-doodle-doo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French: </a:t>
            </a:r>
            <a:r>
              <a:rPr lang="en-US" altLang="zh-CN" sz="3200" b="1" dirty="0" err="1" smtClean="0">
                <a:latin typeface="Book Antiqua" panose="02040602050305030304" pitchFamily="18" charset="0"/>
              </a:rPr>
              <a:t>cocorico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German: </a:t>
            </a:r>
            <a:r>
              <a:rPr lang="en-US" altLang="zh-CN" sz="3200" b="1" dirty="0" err="1" smtClean="0">
                <a:latin typeface="Book Antiqua" panose="02040602050305030304" pitchFamily="18" charset="0"/>
              </a:rPr>
              <a:t>kikeriki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Indian: </a:t>
            </a:r>
            <a:r>
              <a:rPr lang="en-US" altLang="zh-CN" sz="3200" b="1" dirty="0" err="1" smtClean="0">
                <a:latin typeface="Book Antiqua" panose="02040602050305030304" pitchFamily="18" charset="0"/>
              </a:rPr>
              <a:t>ku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-kudu-</a:t>
            </a:r>
            <a:r>
              <a:rPr lang="en-US" altLang="zh-CN" sz="3200" b="1" dirty="0" err="1" smtClean="0">
                <a:latin typeface="Book Antiqua" panose="02040602050305030304" pitchFamily="18" charset="0"/>
              </a:rPr>
              <a:t>koo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Russian: </a:t>
            </a:r>
            <a:r>
              <a:rPr lang="en-US" altLang="zh-CN" sz="3200" b="1" dirty="0" err="1" smtClean="0">
                <a:latin typeface="Book Antiqua" panose="02040602050305030304" pitchFamily="18" charset="0"/>
              </a:rPr>
              <a:t>koo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-</a:t>
            </a:r>
            <a:r>
              <a:rPr lang="en-US" altLang="zh-CN" sz="3200" b="1" dirty="0" err="1" smtClean="0">
                <a:latin typeface="Book Antiqua" panose="02040602050305030304" pitchFamily="18" charset="0"/>
              </a:rPr>
              <a:t>ka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-re-</a:t>
            </a:r>
            <a:r>
              <a:rPr lang="en-US" altLang="zh-CN" sz="3200" b="1" dirty="0" err="1" smtClean="0">
                <a:latin typeface="Book Antiqua" panose="02040602050305030304" pitchFamily="18" charset="0"/>
              </a:rPr>
              <a:t>koo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Vietnamese: o-o-o</a:t>
            </a:r>
          </a:p>
          <a:p>
            <a:pPr>
              <a:lnSpc>
                <a:spcPct val="150000"/>
              </a:lnSpc>
            </a:pPr>
            <a:endParaRPr lang="zh-CN" altLang="en-US" sz="3200" b="1" dirty="0" smtClean="0">
              <a:latin typeface="Book Antiqua" panose="02040602050305030304" pitchFamily="18" charset="0"/>
            </a:endParaRPr>
          </a:p>
        </p:txBody>
      </p:sp>
      <p:pic>
        <p:nvPicPr>
          <p:cNvPr id="17412" name="Picture 4" descr="rooster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18" y="3843272"/>
            <a:ext cx="310356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1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Review: Rhetorical devices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7431" y="1519707"/>
            <a:ext cx="10336368" cy="491973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sz="3500" b="1" dirty="0">
                <a:latin typeface="Book Antiqua" panose="02040602050305030304" pitchFamily="18" charset="0"/>
              </a:rPr>
              <a:t>Simile </a:t>
            </a:r>
            <a:r>
              <a:rPr lang="zh-CN" altLang="en-US" sz="3500" b="1" dirty="0">
                <a:latin typeface="Book Antiqua" panose="02040602050305030304" pitchFamily="18" charset="0"/>
              </a:rPr>
              <a:t>明喻 </a:t>
            </a:r>
            <a:r>
              <a:rPr lang="en-US" altLang="zh-CN" sz="3500" b="1" dirty="0">
                <a:latin typeface="Book Antiqua" panose="02040602050305030304" pitchFamily="18" charset="0"/>
              </a:rPr>
              <a:t>&amp; M</a:t>
            </a:r>
            <a:r>
              <a:rPr lang="en-US" altLang="zh-CN" sz="3500" b="1" dirty="0" smtClean="0">
                <a:latin typeface="Book Antiqua" panose="02040602050305030304" pitchFamily="18" charset="0"/>
              </a:rPr>
              <a:t>etaphor </a:t>
            </a:r>
            <a:r>
              <a:rPr lang="zh-CN" altLang="en-US" sz="3500" b="1" dirty="0">
                <a:latin typeface="Book Antiqua" panose="02040602050305030304" pitchFamily="18" charset="0"/>
              </a:rPr>
              <a:t>暗喻 </a:t>
            </a:r>
          </a:p>
          <a:p>
            <a:pPr>
              <a:lnSpc>
                <a:spcPct val="200000"/>
              </a:lnSpc>
            </a:pPr>
            <a:r>
              <a:rPr lang="en-US" altLang="zh-CN" sz="3500" b="1" dirty="0" err="1" smtClean="0">
                <a:latin typeface="Book Antiqua" panose="02040602050305030304" pitchFamily="18" charset="0"/>
              </a:rPr>
              <a:t>Metonomy</a:t>
            </a:r>
            <a:r>
              <a:rPr lang="en-US" altLang="zh-CN" sz="3500" b="1" dirty="0" smtClean="0">
                <a:latin typeface="Book Antiqua" panose="02040602050305030304" pitchFamily="18" charset="0"/>
              </a:rPr>
              <a:t> </a:t>
            </a:r>
            <a:r>
              <a:rPr lang="zh-CN" altLang="en-US" sz="3500" b="1" dirty="0">
                <a:latin typeface="Book Antiqua" panose="02040602050305030304" pitchFamily="18" charset="0"/>
              </a:rPr>
              <a:t>转喻 </a:t>
            </a:r>
            <a:r>
              <a:rPr lang="en-US" altLang="zh-CN" sz="3500" b="1" dirty="0">
                <a:latin typeface="Book Antiqua" panose="02040602050305030304" pitchFamily="18" charset="0"/>
              </a:rPr>
              <a:t>&amp; Synecdoche </a:t>
            </a:r>
            <a:r>
              <a:rPr lang="zh-CN" altLang="en-US" sz="3500" b="1" dirty="0">
                <a:latin typeface="Book Antiqua" panose="02040602050305030304" pitchFamily="18" charset="0"/>
              </a:rPr>
              <a:t>提喻</a:t>
            </a:r>
          </a:p>
          <a:p>
            <a:pPr>
              <a:lnSpc>
                <a:spcPct val="200000"/>
              </a:lnSpc>
            </a:pPr>
            <a:r>
              <a:rPr lang="en-US" altLang="zh-CN" sz="3500" b="1" dirty="0">
                <a:latin typeface="Book Antiqua" panose="02040602050305030304" pitchFamily="18" charset="0"/>
              </a:rPr>
              <a:t>Hyperbole </a:t>
            </a:r>
            <a:r>
              <a:rPr lang="zh-CN" altLang="en-US" sz="3500" b="1" dirty="0" smtClean="0">
                <a:latin typeface="Book Antiqua" panose="02040602050305030304" pitchFamily="18" charset="0"/>
              </a:rPr>
              <a:t>夸张 </a:t>
            </a:r>
            <a:r>
              <a:rPr lang="en-US" altLang="zh-CN" sz="3500" b="1" dirty="0" smtClean="0">
                <a:latin typeface="Book Antiqua" panose="02040602050305030304" pitchFamily="18" charset="0"/>
              </a:rPr>
              <a:t>&amp; Litotes </a:t>
            </a:r>
            <a:r>
              <a:rPr lang="zh-CN" altLang="en-US" sz="3500" b="1" dirty="0">
                <a:latin typeface="Book Antiqua" panose="02040602050305030304" pitchFamily="18" charset="0"/>
              </a:rPr>
              <a:t>反叙</a:t>
            </a:r>
            <a:r>
              <a:rPr lang="en-US" altLang="zh-CN" sz="3500" b="1" dirty="0">
                <a:latin typeface="Book Antiqua" panose="02040602050305030304" pitchFamily="18" charset="0"/>
              </a:rPr>
              <a:t>/</a:t>
            </a:r>
            <a:r>
              <a:rPr lang="zh-CN" altLang="en-US" sz="3500" b="1" dirty="0">
                <a:latin typeface="Book Antiqua" panose="02040602050305030304" pitchFamily="18" charset="0"/>
              </a:rPr>
              <a:t>曲语</a:t>
            </a:r>
          </a:p>
          <a:p>
            <a:pPr>
              <a:lnSpc>
                <a:spcPct val="200000"/>
              </a:lnSpc>
            </a:pPr>
            <a:r>
              <a:rPr lang="en-US" altLang="zh-CN" sz="3500" b="1" dirty="0">
                <a:latin typeface="Book Antiqua" panose="02040602050305030304" pitchFamily="18" charset="0"/>
              </a:rPr>
              <a:t>Antithesis </a:t>
            </a:r>
            <a:r>
              <a:rPr lang="zh-CN" altLang="en-US" sz="3500" b="1" dirty="0">
                <a:latin typeface="Book Antiqua" panose="02040602050305030304" pitchFamily="18" charset="0"/>
              </a:rPr>
              <a:t>反衬 </a:t>
            </a:r>
            <a:r>
              <a:rPr lang="en-US" altLang="zh-CN" sz="3500" b="1" dirty="0">
                <a:latin typeface="Book Antiqua" panose="02040602050305030304" pitchFamily="18" charset="0"/>
              </a:rPr>
              <a:t>&amp; Parallelism </a:t>
            </a:r>
            <a:r>
              <a:rPr lang="zh-CN" altLang="en-US" sz="3500" b="1" dirty="0">
                <a:latin typeface="Book Antiqua" panose="02040602050305030304" pitchFamily="18" charset="0"/>
              </a:rPr>
              <a:t>排比</a:t>
            </a:r>
          </a:p>
          <a:p>
            <a:pPr>
              <a:lnSpc>
                <a:spcPct val="200000"/>
              </a:lnSpc>
            </a:pPr>
            <a:r>
              <a:rPr lang="en-US" altLang="zh-CN" sz="3500" b="1" dirty="0" smtClean="0">
                <a:latin typeface="Book Antiqua" panose="02040602050305030304" pitchFamily="18" charset="0"/>
              </a:rPr>
              <a:t>Oxymoron </a:t>
            </a:r>
            <a:r>
              <a:rPr lang="zh-CN" altLang="en-US" sz="3500" b="1" dirty="0">
                <a:latin typeface="Book Antiqua" panose="02040602050305030304" pitchFamily="18" charset="0"/>
              </a:rPr>
              <a:t>逆喻</a:t>
            </a:r>
          </a:p>
          <a:p>
            <a:pPr>
              <a:lnSpc>
                <a:spcPct val="20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210614" y="1690688"/>
            <a:ext cx="10143186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Woof </a:t>
            </a:r>
            <a:r>
              <a:rPr lang="en-US" altLang="zh-CN" sz="3200" b="1" i="1" dirty="0" err="1" smtClean="0">
                <a:latin typeface="Book Antiqua" panose="02040602050305030304" pitchFamily="18" charset="0"/>
              </a:rPr>
              <a:t>woof</a:t>
            </a:r>
            <a:endParaRPr lang="en-US" altLang="zh-CN" sz="3200" b="1" i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Moo </a:t>
            </a:r>
            <a:r>
              <a:rPr lang="en-US" altLang="zh-CN" sz="3200" b="1" i="1" dirty="0" err="1" smtClean="0">
                <a:latin typeface="Book Antiqua" panose="02040602050305030304" pitchFamily="18" charset="0"/>
              </a:rPr>
              <a:t>moo</a:t>
            </a:r>
            <a:endParaRPr lang="en-US" altLang="zh-CN" sz="3200" b="1" i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Baa </a:t>
            </a:r>
            <a:r>
              <a:rPr lang="en-US" altLang="zh-CN" sz="3200" b="1" i="1" dirty="0" err="1" smtClean="0">
                <a:latin typeface="Book Antiqua" panose="02040602050305030304" pitchFamily="18" charset="0"/>
              </a:rPr>
              <a:t>baa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Cluck </a:t>
            </a:r>
            <a:r>
              <a:rPr lang="en-US" altLang="zh-CN" sz="3200" b="1" i="1" dirty="0" err="1" smtClean="0">
                <a:latin typeface="Book Antiqua" panose="02040602050305030304" pitchFamily="18" charset="0"/>
              </a:rPr>
              <a:t>cluck</a:t>
            </a:r>
            <a:endParaRPr lang="en-US" altLang="zh-CN" sz="3200" b="1" i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Oink </a:t>
            </a:r>
            <a:r>
              <a:rPr lang="en-US" altLang="zh-CN" sz="3200" b="1" i="1" dirty="0" err="1" smtClean="0">
                <a:latin typeface="Book Antiqua" panose="02040602050305030304" pitchFamily="18" charset="0"/>
              </a:rPr>
              <a:t>oink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 </a:t>
            </a:r>
          </a:p>
        </p:txBody>
      </p:sp>
      <p:pic>
        <p:nvPicPr>
          <p:cNvPr id="16388" name="Picture 2" descr="old mcdonald had a farm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677" y="365125"/>
            <a:ext cx="6736187" cy="621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28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06380" y="232781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Onomatopoeia </a:t>
            </a:r>
            <a:endParaRPr lang="zh-CN" altLang="en-US" b="1" dirty="0" smtClean="0">
              <a:latin typeface="Book Antiqua" panose="02040602050305030304" pitchFamily="18" charset="0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06380" y="1442434"/>
            <a:ext cx="11448245" cy="47345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u="sng" dirty="0">
                <a:latin typeface="Book Antiqua" panose="02040602050305030304" pitchFamily="18" charset="0"/>
              </a:rPr>
              <a:t>Iconicity</a:t>
            </a:r>
            <a:r>
              <a:rPr lang="zh-CN" altLang="en-US" sz="3200" b="1" dirty="0">
                <a:latin typeface="Book Antiqua" panose="02040602050305030304" pitchFamily="18" charset="0"/>
              </a:rPr>
              <a:t>（相似性）</a:t>
            </a:r>
            <a:r>
              <a:rPr lang="en-US" altLang="zh-CN" sz="3200" b="1" dirty="0">
                <a:latin typeface="Book Antiqua" panose="02040602050305030304" pitchFamily="18" charset="0"/>
              </a:rPr>
              <a:t> of human language (vs. </a:t>
            </a:r>
            <a:r>
              <a:rPr lang="en-US" altLang="zh-CN" sz="3200" b="1" u="sng" dirty="0">
                <a:latin typeface="Book Antiqua" panose="02040602050305030304" pitchFamily="18" charset="0"/>
              </a:rPr>
              <a:t>arbitrariness</a:t>
            </a:r>
            <a:r>
              <a:rPr lang="en-US" altLang="zh-CN" sz="3200" b="1" dirty="0">
                <a:latin typeface="Book Antiqua" panose="02040602050305030304" pitchFamily="18" charset="0"/>
              </a:rPr>
              <a:t>)</a:t>
            </a:r>
            <a:endParaRPr lang="zh-CN" altLang="en-US" sz="32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Vivid and impressive (nursery rhymes, comic books, advertisement, and literary works)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Universal phenomenon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Cultural differences </a:t>
            </a:r>
          </a:p>
        </p:txBody>
      </p:sp>
    </p:spTree>
    <p:extLst>
      <p:ext uri="{BB962C8B-B14F-4D97-AF65-F5344CB8AC3E}">
        <p14:creationId xmlns:p14="http://schemas.microsoft.com/office/powerpoint/2010/main" val="470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986" y="232781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Lost in translation?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533" y="1352282"/>
            <a:ext cx="11139152" cy="5267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Crack! The stick broke in two.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Only the ventilator in the cellar window kept up a ceaseless rattle.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They splashed through the mire to the village.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The logs were burning briskly in the fire.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“Impertinent!” snorted the old man. </a:t>
            </a:r>
            <a:endParaRPr lang="zh-CN" altLang="en-US" sz="32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05" y="361569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5400" b="1" dirty="0" smtClean="0">
                <a:latin typeface="Book Antiqua" panose="02040602050305030304" pitchFamily="18" charset="0"/>
              </a:rPr>
              <a:t>Spring </a:t>
            </a:r>
            <a:r>
              <a:rPr lang="en-US" altLang="zh-CN" sz="4000" b="1" dirty="0">
                <a:latin typeface="Book Antiqua" panose="02040602050305030304" pitchFamily="18" charset="0"/>
              </a:rPr>
              <a:t>(</a:t>
            </a:r>
            <a:r>
              <a:rPr lang="en-US" altLang="zh-CN" sz="4000" b="1" dirty="0" smtClean="0">
                <a:latin typeface="Book Antiqua" panose="02040602050305030304" pitchFamily="18" charset="0"/>
              </a:rPr>
              <a:t>Thomas </a:t>
            </a:r>
            <a:r>
              <a:rPr lang="en-US" altLang="zh-CN" sz="4000" b="1" dirty="0" err="1" smtClean="0">
                <a:latin typeface="Book Antiqua" panose="02040602050305030304" pitchFamily="18" charset="0"/>
              </a:rPr>
              <a:t>Nashe</a:t>
            </a:r>
            <a:r>
              <a:rPr lang="en-US" altLang="zh-CN" sz="4000" b="1" dirty="0" smtClean="0">
                <a:latin typeface="Book Antiqua" panose="02040602050305030304" pitchFamily="18" charset="0"/>
              </a:rPr>
              <a:t>, 1567-1601)</a:t>
            </a:r>
            <a:r>
              <a:rPr lang="en-US" altLang="zh-CN" sz="5400" b="1" dirty="0" smtClean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307" y="1545466"/>
            <a:ext cx="11101589" cy="472518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Spring, the sweet Spring, is the year’s pleasant king;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then blooms each thing, then maids dance in a ring;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cold doth not sting, the pretty birds do sing;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u="sng" dirty="0" smtClean="0">
                <a:latin typeface="Book Antiqua" panose="02040602050305030304" pitchFamily="18" charset="0"/>
              </a:rPr>
              <a:t>Cuckoo, jug-jug, </a:t>
            </a:r>
            <a:r>
              <a:rPr lang="en-US" altLang="zh-CN" sz="3600" b="1" i="1" u="sng" dirty="0" err="1" smtClean="0">
                <a:latin typeface="Book Antiqua" panose="02040602050305030304" pitchFamily="18" charset="0"/>
              </a:rPr>
              <a:t>pu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-we, to-</a:t>
            </a:r>
            <a:r>
              <a:rPr lang="en-US" altLang="zh-CN" sz="3600" b="1" i="1" u="sng" dirty="0" err="1" smtClean="0">
                <a:latin typeface="Book Antiqua" panose="02040602050305030304" pitchFamily="18" charset="0"/>
              </a:rPr>
              <a:t>witta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-wo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! </a:t>
            </a:r>
          </a:p>
        </p:txBody>
      </p:sp>
      <p:pic>
        <p:nvPicPr>
          <p:cNvPr id="3074" name="Picture 2" descr="https://upload.wikimedia.org/wikipedia/commons/c/c9/Thomas_Nash%2C_husband_of_Shakespeare%27s_granddaughter%2C_Elizabeth_H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341" y="4688114"/>
            <a:ext cx="1803282" cy="205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4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2087" y="33315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春（郭沫若译）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9251" y="1476152"/>
            <a:ext cx="8909164" cy="48024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春，甘美之春，一年之中的尧舜，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处处都有花树，都有女儿环舞，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微寒但觉清和，佳禽争着唱歌，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啁啁，啾啾，哥哥，割麦、插一禾！</a:t>
            </a:r>
          </a:p>
        </p:txBody>
      </p:sp>
    </p:spTree>
    <p:extLst>
      <p:ext uri="{BB962C8B-B14F-4D97-AF65-F5344CB8AC3E}">
        <p14:creationId xmlns:p14="http://schemas.microsoft.com/office/powerpoint/2010/main" val="33836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37001" y="378003"/>
            <a:ext cx="10515600" cy="884126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Book Antiqua" panose="02040602050305030304" pitchFamily="18" charset="0"/>
              </a:rPr>
              <a:t>Summary </a:t>
            </a:r>
            <a:endParaRPr lang="zh-CN" altLang="en-US" sz="5400" b="1" dirty="0" smtClean="0">
              <a:latin typeface="Book Antiqua" panose="02040602050305030304" pitchFamily="18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506828" y="1262130"/>
            <a:ext cx="9172286" cy="52148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English phonology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sounds (segments, phonemes)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supra-segmental features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Sound effects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dirty="0" err="1" smtClean="0">
                <a:latin typeface="Book Antiqua" panose="02040602050305030304" pitchFamily="18" charset="0"/>
                <a:sym typeface="Wingdings" panose="05000000000000000000" pitchFamily="2" charset="2"/>
              </a:rPr>
              <a:t>phonaesthesia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onomatopoeia </a:t>
            </a:r>
            <a:endParaRPr lang="zh-CN" altLang="en-US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From </a:t>
            </a:r>
            <a:r>
              <a:rPr lang="en-US" altLang="zh-CN" b="1" i="1" dirty="0" smtClean="0">
                <a:latin typeface="Book Antiqua" panose="02040602050305030304" pitchFamily="18" charset="0"/>
              </a:rPr>
              <a:t>The Tale of Two Cities </a:t>
            </a:r>
            <a:endParaRPr lang="zh-CN" altLang="en-US" b="1" i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914" y="1690688"/>
            <a:ext cx="10387885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It was the best of times,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and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it was the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______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of times.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It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was the age of wisdom,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and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it was the age of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__________. </a:t>
            </a:r>
            <a:endParaRPr lang="zh-CN" altLang="en-US" sz="36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Continued …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794" y="1519706"/>
            <a:ext cx="10375006" cy="50356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It was the epoch of belief, </a:t>
            </a:r>
            <a:endParaRPr lang="en-US" altLang="zh-CN" sz="3200" b="1" i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and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it was the epoch of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________.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It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was the season of light, </a:t>
            </a:r>
            <a:endParaRPr lang="en-US" altLang="zh-CN" sz="3200" b="1" i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and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it was the season of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_________.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It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was the spring of hope, </a:t>
            </a:r>
            <a:endParaRPr lang="en-US" altLang="zh-CN" sz="3200" b="1" i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and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it was the winter of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_________. </a:t>
            </a:r>
            <a:endParaRPr lang="zh-CN" altLang="en-US" sz="32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Continued …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734" y="1493950"/>
            <a:ext cx="10156065" cy="46830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We had everything before us,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and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we had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________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before us.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We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were all going direct to Heaven,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and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we were all going direct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______________.</a:t>
            </a:r>
            <a:endParaRPr lang="en-US" altLang="zh-CN" sz="36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6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2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Today’s class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036" y="1690688"/>
            <a:ext cx="10400763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English phonology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Phonemes vs. Supra-segmental features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Sound effect: </a:t>
            </a:r>
            <a:r>
              <a:rPr lang="en-US" altLang="zh-CN" sz="3200" b="1" dirty="0" err="1" smtClean="0">
                <a:latin typeface="Book Antiqua" panose="02040602050305030304" pitchFamily="18" charset="0"/>
              </a:rPr>
              <a:t>phoneasthesia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and onomatopoeic 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2831" y="389139"/>
            <a:ext cx="9577969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</a:rPr>
              <a:t>Phonological units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431" y="1532139"/>
            <a:ext cx="9193369" cy="45940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Phonemes (or segments)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Supra-segmental features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Syllables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Stress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Tones and intonations </a:t>
            </a:r>
          </a:p>
        </p:txBody>
      </p:sp>
    </p:spTree>
    <p:extLst>
      <p:ext uri="{BB962C8B-B14F-4D97-AF65-F5344CB8AC3E}">
        <p14:creationId xmlns:p14="http://schemas.microsoft.com/office/powerpoint/2010/main" val="13988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Book Antiqua" panose="02040602050305030304" pitchFamily="18" charset="0"/>
              </a:rPr>
              <a:t>Sounds/ Phonemes in English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190" y="1558344"/>
            <a:ext cx="9178724" cy="484245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22 Consonants: /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p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/, /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t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/, …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12 vowels: /</a:t>
            </a:r>
            <a:r>
              <a:rPr lang="en-US" altLang="zh-CN" sz="3200" b="1" i="1" dirty="0" err="1">
                <a:latin typeface="Book Antiqua" panose="02040602050305030304" pitchFamily="18" charset="0"/>
              </a:rPr>
              <a:t>i</a:t>
            </a:r>
            <a:r>
              <a:rPr lang="en-US" altLang="zh-CN" sz="3200" b="1" dirty="0">
                <a:latin typeface="Book Antiqua" panose="02040602050305030304" pitchFamily="18" charset="0"/>
              </a:rPr>
              <a:t>:/, /</a:t>
            </a:r>
            <a:r>
              <a:rPr lang="en-US" altLang="zh-CN" sz="3200" b="1" i="1" dirty="0">
                <a:latin typeface="Book Antiqua" panose="02040602050305030304" pitchFamily="18" charset="0"/>
              </a:rPr>
              <a:t>u</a:t>
            </a:r>
            <a:r>
              <a:rPr lang="en-US" altLang="zh-CN" sz="3200" b="1" dirty="0">
                <a:latin typeface="Book Antiqua" panose="02040602050305030304" pitchFamily="18" charset="0"/>
              </a:rPr>
              <a:t>:/,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2 semi-vowels: /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w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/, /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j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/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8 diphthongs: /</a:t>
            </a:r>
            <a:r>
              <a:rPr lang="en-US" altLang="zh-CN" sz="3200" b="1" i="1" dirty="0" err="1" smtClean="0">
                <a:latin typeface="Book Antiqua" panose="02040602050305030304" pitchFamily="18" charset="0"/>
              </a:rPr>
              <a:t>ei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/, /</a:t>
            </a:r>
            <a:r>
              <a:rPr lang="en-US" altLang="zh-CN" sz="3200" b="1" i="1" dirty="0" err="1" smtClean="0">
                <a:latin typeface="Book Antiqua" panose="02040602050305030304" pitchFamily="18" charset="0"/>
              </a:rPr>
              <a:t>ou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/,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Consonant clusters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：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/</a:t>
            </a:r>
            <a:r>
              <a:rPr lang="en-US" altLang="zh-CN" sz="3200" b="1" i="1" dirty="0" err="1" smtClean="0">
                <a:latin typeface="Book Antiqua" panose="02040602050305030304" pitchFamily="18" charset="0"/>
              </a:rPr>
              <a:t>p</a:t>
            </a:r>
            <a:r>
              <a:rPr lang="en-US" altLang="zh-CN" sz="3200" b="1" i="1" dirty="0" err="1" smtClean="0">
                <a:latin typeface="Book Antiqua" panose="0204060205030503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/, /</a:t>
            </a:r>
            <a:r>
              <a:rPr lang="en-US" altLang="zh-CN" sz="3200" b="1" i="1" dirty="0" err="1" smtClean="0">
                <a:latin typeface="Book Antiqua" panose="02040602050305030304" pitchFamily="18" charset="0"/>
                <a:sym typeface="Wingdings" panose="05000000000000000000" pitchFamily="2" charset="2"/>
              </a:rPr>
              <a:t>sp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/, /</a:t>
            </a:r>
            <a:r>
              <a:rPr lang="en-US" altLang="zh-CN" sz="3200" b="1" i="1" dirty="0" err="1" smtClean="0">
                <a:latin typeface="Book Antiqua" panose="02040602050305030304" pitchFamily="18" charset="0"/>
                <a:sym typeface="Wingdings" panose="05000000000000000000" pitchFamily="2" charset="2"/>
              </a:rPr>
              <a:t>sk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/, … 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“possible words” in English – coinage  </a:t>
            </a:r>
            <a:endParaRPr lang="zh-CN" altLang="en-US" b="1" dirty="0" smtClean="0">
              <a:latin typeface="Book Antiqua" panose="02040602050305030304" pitchFamily="18" charset="0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236372" y="1690688"/>
            <a:ext cx="8974428" cy="4435476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zh-CN" sz="3600" b="1" i="1" dirty="0" err="1">
                <a:latin typeface="Book Antiqua" panose="02040602050305030304" pitchFamily="18" charset="0"/>
              </a:rPr>
              <a:t>swurd</a:t>
            </a:r>
            <a:r>
              <a:rPr lang="en-US" altLang="zh-CN" sz="3600" b="1" i="1" dirty="0">
                <a:latin typeface="Book Antiqua" panose="02040602050305030304" pitchFamily="18" charset="0"/>
              </a:rPr>
              <a:t>, </a:t>
            </a:r>
            <a:r>
              <a:rPr lang="en-US" altLang="zh-CN" sz="3600" b="1" i="1" dirty="0" err="1">
                <a:latin typeface="Book Antiqua" panose="02040602050305030304" pitchFamily="18" charset="0"/>
              </a:rPr>
              <a:t>macket</a:t>
            </a:r>
            <a:r>
              <a:rPr lang="en-US" altLang="zh-CN" sz="3600" b="1" i="1" dirty="0">
                <a:latin typeface="Book Antiqua" panose="02040602050305030304" pitchFamily="18" charset="0"/>
              </a:rPr>
              <a:t>, </a:t>
            </a:r>
            <a:r>
              <a:rPr lang="en-US" altLang="zh-CN" sz="3600" b="1" i="1" dirty="0" err="1">
                <a:latin typeface="Book Antiqua" panose="02040602050305030304" pitchFamily="18" charset="0"/>
              </a:rPr>
              <a:t>salering</a:t>
            </a:r>
            <a:r>
              <a:rPr lang="en-US" altLang="zh-CN" sz="3600" b="1" i="1" dirty="0">
                <a:latin typeface="Book Antiqua" panose="02040602050305030304" pitchFamily="18" charset="0"/>
              </a:rPr>
              <a:t> 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zh-CN" sz="3600" b="1" i="1" dirty="0" err="1" smtClean="0">
                <a:latin typeface="Book Antiqua" panose="02040602050305030304" pitchFamily="18" charset="0"/>
              </a:rPr>
              <a:t>pferd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, </a:t>
            </a:r>
            <a:r>
              <a:rPr lang="en-US" altLang="zh-CN" sz="3600" b="1" i="1" dirty="0" err="1">
                <a:latin typeface="Book Antiqua" panose="02040602050305030304" pitchFamily="18" charset="0"/>
              </a:rPr>
              <a:t>schflap</a:t>
            </a:r>
            <a:r>
              <a:rPr lang="en-US" altLang="zh-CN" sz="3600" b="1" i="1" dirty="0">
                <a:latin typeface="Book Antiqua" panose="02040602050305030304" pitchFamily="18" charset="0"/>
              </a:rPr>
              <a:t>, </a:t>
            </a:r>
            <a:r>
              <a:rPr lang="en-US" altLang="zh-CN" sz="3600" b="1" i="1" dirty="0" err="1">
                <a:latin typeface="Book Antiqua" panose="02040602050305030304" pitchFamily="18" charset="0"/>
              </a:rPr>
              <a:t>btkinspq</a:t>
            </a:r>
            <a:r>
              <a:rPr lang="en-US" altLang="zh-CN" sz="3600" b="1" i="1" dirty="0">
                <a:latin typeface="Book Antiqua" panose="02040602050305030304" pitchFamily="18" charset="0"/>
              </a:rPr>
              <a:t> 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358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755</Words>
  <Application>Microsoft Office PowerPoint</Application>
  <PresentationFormat>宽屏</PresentationFormat>
  <Paragraphs>124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华文楷体</vt:lpstr>
      <vt:lpstr>华文中宋</vt:lpstr>
      <vt:lpstr>Arial</vt:lpstr>
      <vt:lpstr>Book Antiqua</vt:lpstr>
      <vt:lpstr>Wingdings</vt:lpstr>
      <vt:lpstr>Office 主题​​</vt:lpstr>
      <vt:lpstr>English Stylistics </vt:lpstr>
      <vt:lpstr>Review: Rhetorical devices </vt:lpstr>
      <vt:lpstr>From The Tale of Two Cities </vt:lpstr>
      <vt:lpstr>Continued …</vt:lpstr>
      <vt:lpstr>Continued … </vt:lpstr>
      <vt:lpstr>Today’s class</vt:lpstr>
      <vt:lpstr>Phonological units</vt:lpstr>
      <vt:lpstr>Sounds/ Phonemes in English </vt:lpstr>
      <vt:lpstr>“possible words” in English – coinage  </vt:lpstr>
      <vt:lpstr>Sound effect</vt:lpstr>
      <vt:lpstr>Sound symbolism  </vt:lpstr>
      <vt:lpstr>Phonaesthesia – vowels  </vt:lpstr>
      <vt:lpstr>Phonaesthesia – consonants </vt:lpstr>
      <vt:lpstr>Phonaesthesia – consonants</vt:lpstr>
      <vt:lpstr>To Autumn (John Keats, 1795-1821)</vt:lpstr>
      <vt:lpstr>“gleaner” and “cider press” </vt:lpstr>
      <vt:lpstr>查良铮 （穆旦）译</vt:lpstr>
      <vt:lpstr>Onomatopoeia – sound imitation  </vt:lpstr>
      <vt:lpstr>Rooster crowing </vt:lpstr>
      <vt:lpstr>PowerPoint 演示文稿</vt:lpstr>
      <vt:lpstr>Onomatopoeia </vt:lpstr>
      <vt:lpstr>Lost in translation? </vt:lpstr>
      <vt:lpstr>Spring (Thomas Nashe, 1567-1601) </vt:lpstr>
      <vt:lpstr>春（郭沫若译）</vt:lpstr>
      <vt:lpstr>Summary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Ye</dc:creator>
  <cp:lastModifiedBy>ZHU Ye</cp:lastModifiedBy>
  <cp:revision>16</cp:revision>
  <dcterms:created xsi:type="dcterms:W3CDTF">2019-10-20T12:16:00Z</dcterms:created>
  <dcterms:modified xsi:type="dcterms:W3CDTF">2020-10-20T12:19:26Z</dcterms:modified>
</cp:coreProperties>
</file>