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8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7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9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6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2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7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84B0-742E-4AC1-A582-95C632B07D5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310D-B066-44B1-8899-1BC4276C5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b="1" dirty="0" smtClean="0">
                <a:latin typeface="Book Antiqua" panose="02040602050305030304" pitchFamily="18" charset="0"/>
              </a:rPr>
              <a:t>English Stylistics </a:t>
            </a:r>
            <a:endParaRPr lang="en-US" altLang="zh-CN" sz="5400" b="1" dirty="0">
              <a:latin typeface="Book Antiqua" panose="020406020503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8630" y="3883786"/>
            <a:ext cx="8515082" cy="2166870"/>
          </a:xfrm>
        </p:spPr>
        <p:txBody>
          <a:bodyPr>
            <a:normAutofit/>
          </a:bodyPr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Week 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6</a:t>
            </a:r>
            <a:endParaRPr lang="en-US" altLang="zh-CN" sz="3600" b="1" dirty="0">
              <a:latin typeface="Book Antiqua" panose="02040602050305030304" pitchFamily="18" charset="0"/>
            </a:endParaRPr>
          </a:p>
          <a:p>
            <a:pPr algn="r"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Rhymes 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&amp; </a:t>
            </a:r>
            <a:r>
              <a:rPr lang="en-US" altLang="zh-CN" sz="3600" b="1" dirty="0">
                <a:latin typeface="Book Antiqua" panose="02040602050305030304" pitchFamily="18" charset="0"/>
              </a:rPr>
              <a:t>rhyming patterns</a:t>
            </a:r>
          </a:p>
        </p:txBody>
      </p:sp>
    </p:spTree>
    <p:extLst>
      <p:ext uri="{BB962C8B-B14F-4D97-AF65-F5344CB8AC3E}">
        <p14:creationId xmlns:p14="http://schemas.microsoft.com/office/powerpoint/2010/main" val="34130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Rhymes in use</a:t>
            </a:r>
            <a:endParaRPr lang="en-US" altLang="zh-CN" b="1" dirty="0" smtClean="0">
              <a:latin typeface="Book Antiqua" panose="0204060205030503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130" y="1690688"/>
            <a:ext cx="9878095" cy="48517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Go w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ell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, go Sh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ell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u="sng" dirty="0" smtClean="0">
                <a:latin typeface="Book Antiqua" panose="02040602050305030304" pitchFamily="18" charset="0"/>
              </a:rPr>
              <a:t>R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ock 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‘n’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R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oll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Br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ain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 dr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ain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Poetry, drama, ads, speeches, etc.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sonic, poetic, mnemonic effects</a:t>
            </a:r>
            <a:endParaRPr lang="en-US" altLang="zh-CN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72" y="15875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Rhymes in English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465" y="1223493"/>
            <a:ext cx="8834907" cy="533185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Alliteration (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200" b="1" dirty="0">
                <a:latin typeface="Book Antiqua" panose="02040602050305030304" pitchFamily="18" charset="0"/>
              </a:rPr>
              <a:t>VC) 		– 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gr</a:t>
            </a:r>
            <a:r>
              <a:rPr lang="en-US" altLang="zh-CN" sz="3200" b="1" i="1" dirty="0">
                <a:latin typeface="Book Antiqua" panose="02040602050305030304" pitchFamily="18" charset="0"/>
              </a:rPr>
              <a:t>eat/ 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gr</a:t>
            </a:r>
            <a:r>
              <a:rPr lang="en-US" altLang="zh-CN" sz="3200" b="1" i="1" dirty="0">
                <a:latin typeface="Book Antiqua" panose="02040602050305030304" pitchFamily="18" charset="0"/>
              </a:rPr>
              <a:t>ow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Rhyme (C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VC</a:t>
            </a:r>
            <a:r>
              <a:rPr lang="en-US" altLang="zh-CN" sz="3200" b="1" dirty="0">
                <a:latin typeface="Book Antiqua" panose="02040602050305030304" pitchFamily="18" charset="0"/>
              </a:rPr>
              <a:t>) 			–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s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end</a:t>
            </a:r>
            <a:r>
              <a:rPr lang="en-US" altLang="zh-CN" sz="3200" b="1" i="1" dirty="0">
                <a:latin typeface="Book Antiqua" panose="02040602050305030304" pitchFamily="18" charset="0"/>
              </a:rPr>
              <a:t>/ m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end</a:t>
            </a:r>
            <a:endParaRPr lang="en-US" altLang="zh-CN" sz="3200" b="1" i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Assonance (C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200" b="1" dirty="0">
                <a:latin typeface="Book Antiqua" panose="02040602050305030304" pitchFamily="18" charset="0"/>
              </a:rPr>
              <a:t>C) 	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–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s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e</a:t>
            </a:r>
            <a:r>
              <a:rPr lang="en-US" altLang="zh-CN" sz="3200" b="1" i="1" dirty="0">
                <a:latin typeface="Book Antiqua" panose="02040602050305030304" pitchFamily="18" charset="0"/>
              </a:rPr>
              <a:t>nd/ b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e</a:t>
            </a:r>
            <a:r>
              <a:rPr lang="en-US" altLang="zh-CN" sz="3200" b="1" i="1" dirty="0">
                <a:latin typeface="Book Antiqua" panose="02040602050305030304" pitchFamily="18" charset="0"/>
              </a:rPr>
              <a:t>ll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Consonance (CV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200" b="1" dirty="0">
                <a:latin typeface="Book Antiqua" panose="02040602050305030304" pitchFamily="18" charset="0"/>
              </a:rPr>
              <a:t>) 		– </a:t>
            </a:r>
            <a:r>
              <a:rPr lang="en-US" altLang="zh-CN" sz="3200" b="1" i="1" dirty="0">
                <a:latin typeface="Book Antiqua" panose="02040602050305030304" pitchFamily="18" charset="0"/>
              </a:rPr>
              <a:t>se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nd</a:t>
            </a:r>
            <a:r>
              <a:rPr lang="en-US" altLang="zh-CN" sz="3200" b="1" i="1" dirty="0">
                <a:latin typeface="Book Antiqua" panose="02040602050305030304" pitchFamily="18" charset="0"/>
              </a:rPr>
              <a:t>/ ha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nd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Reverse rhyme (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CV</a:t>
            </a:r>
            <a:r>
              <a:rPr lang="en-US" altLang="zh-CN" sz="3200" b="1" dirty="0">
                <a:latin typeface="Book Antiqua" panose="02040602050305030304" pitchFamily="18" charset="0"/>
              </a:rPr>
              <a:t>C) 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– 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grea</a:t>
            </a:r>
            <a:r>
              <a:rPr lang="en-US" altLang="zh-CN" sz="3200" b="1" i="1" dirty="0">
                <a:latin typeface="Book Antiqua" panose="02040602050305030304" pitchFamily="18" charset="0"/>
              </a:rPr>
              <a:t>t/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 gra</a:t>
            </a:r>
            <a:r>
              <a:rPr lang="en-US" altLang="zh-CN" sz="3200" b="1" i="1" dirty="0">
                <a:latin typeface="Book Antiqua" panose="02040602050305030304" pitchFamily="18" charset="0"/>
              </a:rPr>
              <a:t>ze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Pararhyme (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200" b="1" dirty="0">
                <a:latin typeface="Book Antiqua" panose="02040602050305030304" pitchFamily="18" charset="0"/>
              </a:rPr>
              <a:t>V</a:t>
            </a:r>
            <a:r>
              <a:rPr lang="en-US" altLang="zh-CN" sz="32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200" b="1" dirty="0">
                <a:latin typeface="Book Antiqua" panose="02040602050305030304" pitchFamily="18" charset="0"/>
              </a:rPr>
              <a:t>) 		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	– 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s</a:t>
            </a:r>
            <a:r>
              <a:rPr lang="en-US" altLang="zh-CN" sz="3200" b="1" i="1" dirty="0">
                <a:latin typeface="Book Antiqua" panose="02040602050305030304" pitchFamily="18" charset="0"/>
              </a:rPr>
              <a:t>en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d</a:t>
            </a:r>
            <a:r>
              <a:rPr lang="en-US" altLang="zh-CN" sz="3200" b="1" i="1" dirty="0">
                <a:latin typeface="Book Antiqua" panose="02040602050305030304" pitchFamily="18" charset="0"/>
              </a:rPr>
              <a:t>/ 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s</a:t>
            </a:r>
            <a:r>
              <a:rPr lang="en-US" altLang="zh-CN" sz="3200" b="1" i="1" dirty="0">
                <a:latin typeface="Book Antiqua" panose="02040602050305030304" pitchFamily="18" charset="0"/>
              </a:rPr>
              <a:t>oun</a:t>
            </a:r>
            <a:r>
              <a:rPr lang="en-US" altLang="zh-CN" sz="3200" b="1" i="1" u="sng" dirty="0">
                <a:latin typeface="Book Antiqua" panose="02040602050305030304" pitchFamily="18" charset="0"/>
              </a:rPr>
              <a:t>d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6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924" y="197699"/>
            <a:ext cx="10515600" cy="1097701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Other rhymes</a:t>
            </a:r>
            <a:r>
              <a:rPr lang="en-US" altLang="zh-CN" dirty="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192" y="1295400"/>
            <a:ext cx="9180489" cy="52599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Semi-rhymes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mend – ending 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Imperfect rhymes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caring – wing 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Eye rhymes/ sight rhymes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i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bone – none </a:t>
            </a:r>
            <a:endParaRPr lang="en-US" altLang="zh-CN" sz="3200" b="1" i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834" y="21057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Identify the rhyming words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101" y="1390918"/>
            <a:ext cx="8626699" cy="506227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Rat race.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Mom-and-pop shops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Safe and sound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think tank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Witch Watch Swatch </a:t>
            </a:r>
          </a:p>
        </p:txBody>
      </p:sp>
    </p:spTree>
    <p:extLst>
      <p:ext uri="{BB962C8B-B14F-4D97-AF65-F5344CB8AC3E}">
        <p14:creationId xmlns:p14="http://schemas.microsoft.com/office/powerpoint/2010/main" val="21699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34851" y="373487"/>
            <a:ext cx="11018949" cy="1317201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In-class exercise: Text </a:t>
            </a:r>
            <a:r>
              <a:rPr lang="en-US" altLang="zh-CN" b="1" dirty="0" smtClean="0">
                <a:latin typeface="Book Antiqua" panose="02040602050305030304" pitchFamily="18" charset="0"/>
              </a:rPr>
              <a:t>18 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18186" y="1690688"/>
            <a:ext cx="7740004" cy="4435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Ten Little Soldier Boys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Frank 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Green (1879)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And Then There were None </a:t>
            </a:r>
            <a:r>
              <a:rPr lang="en-US" altLang="zh-CN" sz="3600" b="1" dirty="0" smtClean="0">
                <a:latin typeface="Book Antiqua" panose="02040602050305030304" pitchFamily="18" charset="0"/>
              </a:rPr>
              <a:t>by Agatha Christie (1939) </a:t>
            </a:r>
          </a:p>
          <a:p>
            <a:pPr>
              <a:lnSpc>
                <a:spcPct val="150000"/>
              </a:lnSpc>
            </a:pPr>
            <a:endParaRPr lang="zh-CN" altLang="en-US" sz="3600" b="1" dirty="0" smtClean="0">
              <a:latin typeface="Book Antiqua" panose="02040602050305030304" pitchFamily="18" charset="0"/>
            </a:endParaRPr>
          </a:p>
        </p:txBody>
      </p:sp>
      <p:pic>
        <p:nvPicPr>
          <p:cNvPr id="15364" name="Picture 4" descr="And Then There Were none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0" y="1249588"/>
            <a:ext cx="2995610" cy="487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1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244697" y="231819"/>
            <a:ext cx="11475077" cy="412767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Ten little soldier boys went out to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dine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choked his little self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Nine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Nine little soldier boys sat up very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late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overslept himself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Eight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zh-CN" altLang="en-US" sz="3600" b="1" i="1" dirty="0" smtClean="0">
              <a:latin typeface="Book Antiqua" panose="02040602050305030304" pitchFamily="18" charset="0"/>
            </a:endParaRPr>
          </a:p>
        </p:txBody>
      </p:sp>
      <p:pic>
        <p:nvPicPr>
          <p:cNvPr id="16387" name="Picture 8" descr="Ten little soldier boys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8" y="4070821"/>
            <a:ext cx="4932609" cy="278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1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 descr="Ten little soldier boys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5" y="4138774"/>
            <a:ext cx="3854219" cy="25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360611" y="257576"/>
            <a:ext cx="11494392" cy="592535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Eight little soldier boys traveling in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Devon;</a:t>
            </a:r>
            <a:endParaRPr lang="en-US" altLang="zh-CN" sz="3600" b="1" i="1" u="sng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said he’d stay there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Seven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Seven little soldier boys chopping 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up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sticks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chopped himself in halves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Six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zh-CN" altLang="en-US" sz="3600" b="1" i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47729" y="399245"/>
            <a:ext cx="11062952" cy="4458350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Six little soldier boys playing with a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hive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 bumblebee stung one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Five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Five little soldier boys going in for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law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got into chancery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Four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zh-CN" altLang="en-US" sz="3600" b="1" i="1" dirty="0" smtClean="0">
              <a:latin typeface="Book Antiqua" panose="02040602050305030304" pitchFamily="18" charset="0"/>
            </a:endParaRPr>
          </a:p>
        </p:txBody>
      </p:sp>
      <p:pic>
        <p:nvPicPr>
          <p:cNvPr id="18435" name="Picture 2" descr="Ten little soldier boys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175" y="4739425"/>
            <a:ext cx="2964683" cy="184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8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274749" y="1244364"/>
            <a:ext cx="11642502" cy="4369271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Four little soldier boys going out to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sea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 red herring swallowed one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Three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Three little soldier boys walking in the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zoo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A big bear hugged one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Two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47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180304" y="373486"/>
            <a:ext cx="12011696" cy="4579513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Two little soldier boys sitting in the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sun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  <a:endParaRPr lang="en-US" altLang="zh-CN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got frizzled up and then there was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One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One little soldier boy left all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alone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; 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i="1" dirty="0" smtClean="0">
                <a:latin typeface="Book Antiqua" panose="02040602050305030304" pitchFamily="18" charset="0"/>
              </a:rPr>
              <a:t>He went and hanged himself. And then there were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None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endParaRPr lang="zh-CN" altLang="en-US" sz="3600" b="1" i="1" dirty="0" smtClean="0">
              <a:latin typeface="Book Antiqua" panose="02040602050305030304" pitchFamily="18" charset="0"/>
            </a:endParaRPr>
          </a:p>
          <a:p>
            <a:pPr algn="r">
              <a:lnSpc>
                <a:spcPct val="150000"/>
              </a:lnSpc>
            </a:pPr>
            <a:endParaRPr lang="zh-CN" altLang="en-US" sz="3600" b="1" i="1" dirty="0" smtClean="0">
              <a:latin typeface="Book Antiqua" panose="02040602050305030304" pitchFamily="18" charset="0"/>
            </a:endParaRPr>
          </a:p>
        </p:txBody>
      </p:sp>
      <p:pic>
        <p:nvPicPr>
          <p:cNvPr id="20483" name="Picture 2" descr="And Then There Were none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77" y="4382373"/>
            <a:ext cx="4129824" cy="22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6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017" y="5000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</a:rPr>
              <a:t>A quick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54864" y="1835329"/>
            <a:ext cx="591033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Phonology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phonemes/ sounds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supra-segmental features 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6465194" y="1825625"/>
            <a:ext cx="55250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Sound effects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 err="1">
                <a:latin typeface="Book Antiqua" panose="02040602050305030304" pitchFamily="18" charset="0"/>
                <a:sym typeface="Wingdings" panose="05000000000000000000" pitchFamily="2" charset="2"/>
              </a:rPr>
              <a:t>phonaesthesia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联觉</a:t>
            </a:r>
            <a:endParaRPr lang="en-US" altLang="zh-CN" sz="3200" b="1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 onomatopoeia </a:t>
            </a:r>
            <a:r>
              <a:rPr lang="zh-CN" altLang="en-US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拟声</a:t>
            </a:r>
            <a:endParaRPr lang="en-US" altLang="zh-CN" sz="3200" b="1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86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03349" y="371583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Rhyming patterns </a:t>
            </a:r>
            <a:r>
              <a:rPr lang="en-US" altLang="zh-CN" b="1" dirty="0" smtClean="0">
                <a:latin typeface="Book Antiqua" panose="02040602050305030304" pitchFamily="18" charset="0"/>
              </a:rPr>
              <a:t>in poems (Text 19-20)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47730" y="1822450"/>
            <a:ext cx="5620555" cy="435133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Book Antiqua" panose="02040602050305030304" pitchFamily="18" charset="0"/>
              </a:rPr>
              <a:t>Emily Dickinson (1830-1886)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096000" y="1822450"/>
            <a:ext cx="6096000" cy="435133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Book Antiqua" panose="02040602050305030304" pitchFamily="18" charset="0"/>
              </a:rPr>
              <a:t>Rainer Maria Rilke (1875-1926)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21509" name="Picture 4" descr="emily dickinson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2447640"/>
            <a:ext cx="3079589" cy="396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rainer maria rilke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59" y="2425399"/>
            <a:ext cx="2739372" cy="387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318" y="236336"/>
            <a:ext cx="11293698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End rhymes </a:t>
            </a: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 Rhyming </a:t>
            </a:r>
            <a:r>
              <a:rPr lang="en-US" altLang="zh-CN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patterns (Text 21)</a:t>
            </a:r>
            <a:endParaRPr lang="en-US" altLang="zh-CN" b="1" dirty="0">
              <a:latin typeface="Book Antiqua" panose="0204060205030503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670" y="1561899"/>
            <a:ext cx="9335037" cy="54055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Whose woods these are I think I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know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,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/>
            </a:r>
            <a:br>
              <a:rPr lang="en-US" altLang="zh-CN" sz="3200" b="1" dirty="0" smtClean="0">
                <a:latin typeface="Book Antiqua" panose="02040602050305030304" pitchFamily="18" charset="0"/>
              </a:rPr>
            </a:br>
            <a:r>
              <a:rPr lang="en-US" altLang="zh-CN" sz="3200" b="1" i="1" dirty="0" smtClean="0">
                <a:latin typeface="Book Antiqua" panose="02040602050305030304" pitchFamily="18" charset="0"/>
              </a:rPr>
              <a:t>His house is in the village,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though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;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/>
            </a:r>
            <a:br>
              <a:rPr lang="en-US" altLang="zh-CN" sz="3200" b="1" dirty="0" smtClean="0">
                <a:latin typeface="Book Antiqua" panose="02040602050305030304" pitchFamily="18" charset="0"/>
              </a:rPr>
            </a:br>
            <a:r>
              <a:rPr lang="en-US" altLang="zh-CN" sz="3200" b="1" i="1" dirty="0" smtClean="0">
                <a:latin typeface="Book Antiqua" panose="02040602050305030304" pitchFamily="18" charset="0"/>
              </a:rPr>
              <a:t>He will not see me stopping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here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/>
            </a:r>
            <a:br>
              <a:rPr lang="en-US" altLang="zh-CN" sz="3200" b="1" dirty="0" smtClean="0">
                <a:latin typeface="Book Antiqua" panose="02040602050305030304" pitchFamily="18" charset="0"/>
              </a:rPr>
            </a:br>
            <a:r>
              <a:rPr lang="en-US" altLang="zh-CN" sz="3200" b="1" i="1" dirty="0" smtClean="0">
                <a:latin typeface="Book Antiqua" panose="02040602050305030304" pitchFamily="18" charset="0"/>
              </a:rPr>
              <a:t>To watch his woods fill up with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snow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.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Robert Frost (1874-1963)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Rhyming patterns/ schemes: AABA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  <p:pic>
        <p:nvPicPr>
          <p:cNvPr id="1026" name="Picture 2" descr="http://www.americaslibrary.gov/assets/jb/modern/jb_modern_frost_2_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211" y="2891349"/>
            <a:ext cx="2471715" cy="349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Book Antiqua" panose="02040602050305030304" pitchFamily="18" charset="0"/>
              </a:rPr>
              <a:t>雪晚林边歇马（余光中 译）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46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我想我认得这座森林。林主的房子就在前村</a:t>
            </a:r>
            <a:r>
              <a:rPr lang="zh-CN" altLang="en-US" sz="3600" b="1" dirty="0" smtClean="0"/>
              <a:t>；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却</a:t>
            </a:r>
            <a:r>
              <a:rPr lang="zh-CN" altLang="en-US" sz="3600" b="1" dirty="0"/>
              <a:t>看不见我在此歇马，看他林中飘满的雪景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我</a:t>
            </a:r>
            <a:r>
              <a:rPr lang="zh-CN" altLang="en-US" sz="3600" b="1" dirty="0"/>
              <a:t>的小马一定很惊讶，周围望不见什么人家</a:t>
            </a:r>
            <a:r>
              <a:rPr lang="zh-CN" altLang="en-US" sz="3600" b="1" dirty="0" smtClean="0"/>
              <a:t>，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r>
              <a:rPr lang="zh-CN" altLang="en-US" sz="3600" b="1" dirty="0" smtClean="0"/>
              <a:t>竟</a:t>
            </a:r>
            <a:r>
              <a:rPr lang="zh-CN" altLang="en-US" sz="3600" b="1" dirty="0"/>
              <a:t>在一年最暗的黃昏，寒林和冰湖之间停下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>
              <a:lnSpc>
                <a:spcPct val="150000"/>
              </a:lnSpc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56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Book Antiqua" panose="02040602050305030304" pitchFamily="18" charset="0"/>
              </a:rPr>
              <a:t>雪晚林边歇马（余光中 译）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/>
              <a:t>马儿摇响身上的串铃，问我这地方该不停。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此外只有微风吹拂雪片，再也听不到其他声音。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森林又暗又深真可羡，但是我已经有约在先，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/>
              <a:t>还要赶多少路才安眠，还要赶多少路才安眠。</a:t>
            </a:r>
          </a:p>
          <a:p>
            <a:pPr>
              <a:lnSpc>
                <a:spcPct val="150000"/>
              </a:lnSpc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852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>
                <a:latin typeface="Book Antiqua" panose="02040602050305030304" pitchFamily="18" charset="0"/>
              </a:rPr>
              <a:t>To Autumn </a:t>
            </a:r>
            <a:r>
              <a:rPr lang="en-US" altLang="zh-CN" b="1" dirty="0" smtClean="0">
                <a:latin typeface="Book Antiqua" panose="02040602050305030304" pitchFamily="18" charset="0"/>
              </a:rPr>
              <a:t>by John Keat</a:t>
            </a:r>
            <a:r>
              <a:rPr lang="en-US" altLang="zh-CN" b="1" dirty="0">
                <a:latin typeface="Book Antiqua" panose="02040602050305030304" pitchFamily="18" charset="0"/>
              </a:rPr>
              <a:t>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Season of mists and mellow fruitful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ness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Close bosom-friend of the maturing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sun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Conspiring with him how to load and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bless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Book Antiqua" panose="02040602050305030304" pitchFamily="18" charset="0"/>
              </a:rPr>
              <a:t>With fruit the vines that round the thatch-eves </a:t>
            </a:r>
            <a:r>
              <a:rPr lang="en-US" altLang="zh-CN" sz="3200" b="1" i="1" u="sng" dirty="0" smtClean="0">
                <a:latin typeface="Book Antiqua" panose="02040602050305030304" pitchFamily="18" charset="0"/>
              </a:rPr>
              <a:t>run</a:t>
            </a:r>
            <a:r>
              <a:rPr lang="en-US" altLang="zh-CN" sz="3200" b="1" i="1" dirty="0" smtClean="0">
                <a:latin typeface="Book Antiqua" panose="0204060205030503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Rhyming pattern: ABAB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98491" y="260350"/>
            <a:ext cx="9618686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Book Antiqua" panose="02040602050305030304" pitchFamily="18" charset="0"/>
              </a:rPr>
              <a:t>Rhyming patterns in English poetry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068" y="1403350"/>
            <a:ext cx="9154732" cy="5121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Alternate rhyme: ABAB CDCD EFEF…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Couplet: AABBCCDD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Enclosed rhyme: ABBA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err="1" smtClean="0">
                <a:latin typeface="Book Antiqua" panose="02040602050305030304" pitchFamily="18" charset="0"/>
              </a:rPr>
              <a:t>Keatsian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ode: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ABABCDECDE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Rhyme Royal: ABABBCC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91062" y="295360"/>
            <a:ext cx="10515600" cy="1085382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Exercise</a:t>
            </a:r>
            <a:r>
              <a:rPr lang="en-US" altLang="zh-CN" b="1" dirty="0">
                <a:latin typeface="Book Antiqua" panose="02040602050305030304" pitchFamily="18" charset="0"/>
              </a:rPr>
              <a:t>: Text </a:t>
            </a:r>
            <a:r>
              <a:rPr lang="en-US" altLang="zh-CN" b="1" dirty="0" smtClean="0">
                <a:latin typeface="Book Antiqua" panose="02040602050305030304" pitchFamily="18" charset="0"/>
              </a:rPr>
              <a:t>22-23</a:t>
            </a:r>
            <a:endParaRPr lang="zh-CN" altLang="en-US" b="1" dirty="0" smtClean="0">
              <a:latin typeface="Book Antiqua" panose="0204060205030503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90152" y="1378039"/>
            <a:ext cx="6426558" cy="47989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William Shakespeare (1564-1616)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17620" y="1378039"/>
            <a:ext cx="5211248" cy="47989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Dylan Thomas (1914-1953)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25604" name="Picture 2" descr="Shakespeare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5" y="2325956"/>
            <a:ext cx="3432664" cy="399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fractalart.gr/wp-content/uploads/2017/08/dylan-thoma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03" y="2595208"/>
            <a:ext cx="3722217" cy="37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716" y="455277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Supra-segmental features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372" y="1780840"/>
            <a:ext cx="9154732" cy="43453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Syllable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structures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Rhymes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 in English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32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u="sng" dirty="0" smtClean="0">
                <a:latin typeface="Book Antiqua" panose="02040602050305030304" pitchFamily="18" charset="0"/>
              </a:rPr>
              <a:t>Rhyming patterns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in English poetry</a:t>
            </a:r>
          </a:p>
        </p:txBody>
      </p:sp>
    </p:spTree>
    <p:extLst>
      <p:ext uri="{BB962C8B-B14F-4D97-AF65-F5344CB8AC3E}">
        <p14:creationId xmlns:p14="http://schemas.microsoft.com/office/powerpoint/2010/main" val="15812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Syllable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124" name="Picture 4" descr="ANd9GcRqBJZbj99QrFDEwEFZ791DVxMYflaMiWubFDEneyjWgwN-8H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29" y="1411780"/>
            <a:ext cx="62833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53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148" name="AutoShape 5" descr="356px-Syllable_illustration_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6149" name="Picture 7" descr="356px-Syllable_illustration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446" y="271462"/>
            <a:ext cx="8450263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A CVC syllable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www.translationdirectory.com/images_articles/wikipedia/Syllable_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29" y="482155"/>
            <a:ext cx="6219468" cy="58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5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196" name="Picture 5" descr="SYLL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2296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450796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Syllable structures in Chinese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766" y="1690688"/>
            <a:ext cx="8910034" cy="44354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Monosyllabic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Book Antiqua" panose="02040602050305030304" pitchFamily="18" charset="0"/>
              </a:rPr>
              <a:t> </a:t>
            </a:r>
            <a:r>
              <a:rPr lang="en-US" altLang="zh-CN" sz="3200" b="1" dirty="0" smtClean="0">
                <a:latin typeface="Book Antiqua" panose="02040602050305030304" pitchFamily="18" charset="0"/>
              </a:rPr>
              <a:t>(</a:t>
            </a:r>
            <a:r>
              <a:rPr lang="en-US" altLang="zh-CN" sz="3200" b="1" smtClean="0">
                <a:latin typeface="Book Antiqua" panose="02040602050305030304" pitchFamily="18" charset="0"/>
              </a:rPr>
              <a:t>C)V(C</a:t>
            </a:r>
            <a:r>
              <a:rPr lang="en-US" altLang="zh-CN" sz="3200" b="1" smtClean="0">
                <a:latin typeface="Book Antiqua" panose="02040602050305030304" pitchFamily="18" charset="0"/>
              </a:rPr>
              <a:t>)</a:t>
            </a:r>
            <a:endParaRPr lang="en-US" altLang="zh-CN" sz="3200" b="1" dirty="0" smtClean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双声（犹豫、慷慨、崎岖）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 smtClean="0">
                <a:latin typeface="Book Antiqua" panose="02040602050305030304" pitchFamily="18" charset="0"/>
                <a:ea typeface="华文楷体" panose="02010600040101010101" pitchFamily="2" charset="-122"/>
              </a:rPr>
              <a:t>叠韵（苗条、蜿蜒、蹉跎）</a:t>
            </a:r>
          </a:p>
        </p:txBody>
      </p:sp>
    </p:spTree>
    <p:extLst>
      <p:ext uri="{BB962C8B-B14F-4D97-AF65-F5344CB8AC3E}">
        <p14:creationId xmlns:p14="http://schemas.microsoft.com/office/powerpoint/2010/main" val="4395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Book Antiqua" panose="02040602050305030304" pitchFamily="18" charset="0"/>
              </a:rPr>
              <a:t>Syllable structures in English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887" y="1690688"/>
            <a:ext cx="8922914" cy="44354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Multi-syllabic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u="sng" dirty="0" smtClean="0">
                <a:latin typeface="Book Antiqua" panose="02040602050305030304" pitchFamily="18" charset="0"/>
              </a:rPr>
              <a:t>th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i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nk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   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spr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i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ng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   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s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i</a:t>
            </a:r>
            <a:r>
              <a:rPr lang="en-US" altLang="zh-CN" sz="3600" b="1" i="1" u="sng" dirty="0" smtClean="0">
                <a:latin typeface="Book Antiqua" panose="02040602050305030304" pitchFamily="18" charset="0"/>
              </a:rPr>
              <a:t>xths</a:t>
            </a:r>
            <a:r>
              <a:rPr lang="en-US" altLang="zh-CN" sz="3600" b="1" i="1" dirty="0" smtClean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(C)(C)(C)V(C)(C)(C)(C)</a:t>
            </a:r>
          </a:p>
          <a:p>
            <a:pPr eaLnBrk="1" hangingPunct="1">
              <a:lnSpc>
                <a:spcPct val="150000"/>
              </a:lnSpc>
            </a:pPr>
            <a:endParaRPr lang="en-US" altLang="zh-CN" sz="36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745</Words>
  <Application>Microsoft Office PowerPoint</Application>
  <PresentationFormat>宽屏</PresentationFormat>
  <Paragraphs>107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华文楷体</vt:lpstr>
      <vt:lpstr>宋体</vt:lpstr>
      <vt:lpstr>Arial</vt:lpstr>
      <vt:lpstr>Book Antiqua</vt:lpstr>
      <vt:lpstr>Wingdings</vt:lpstr>
      <vt:lpstr>Office 主题​​</vt:lpstr>
      <vt:lpstr>English Stylistics </vt:lpstr>
      <vt:lpstr>A quick review</vt:lpstr>
      <vt:lpstr>Supra-segmental features </vt:lpstr>
      <vt:lpstr>Syllable structure</vt:lpstr>
      <vt:lpstr>PowerPoint 演示文稿</vt:lpstr>
      <vt:lpstr>A CVC syllable </vt:lpstr>
      <vt:lpstr>PowerPoint 演示文稿</vt:lpstr>
      <vt:lpstr>Syllable structures in Chinese</vt:lpstr>
      <vt:lpstr>Syllable structures in English</vt:lpstr>
      <vt:lpstr>Rhymes in use</vt:lpstr>
      <vt:lpstr>Rhymes in English</vt:lpstr>
      <vt:lpstr>Other rhymes </vt:lpstr>
      <vt:lpstr>Identify the rhyming words</vt:lpstr>
      <vt:lpstr>In-class exercise: Text 18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Rhyming patterns in poems (Text 19-20)</vt:lpstr>
      <vt:lpstr>End rhymes  Rhyming patterns (Text 21)</vt:lpstr>
      <vt:lpstr>雪晚林边歇马（余光中 译）</vt:lpstr>
      <vt:lpstr>雪晚林边歇马（余光中 译）</vt:lpstr>
      <vt:lpstr>To Autumn by John Keats</vt:lpstr>
      <vt:lpstr>Rhyming patterns in English poetry</vt:lpstr>
      <vt:lpstr>Exercise: Text 22-23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Ye</dc:creator>
  <cp:lastModifiedBy>ZHU Ye</cp:lastModifiedBy>
  <cp:revision>25</cp:revision>
  <dcterms:created xsi:type="dcterms:W3CDTF">2018-11-28T10:40:13Z</dcterms:created>
  <dcterms:modified xsi:type="dcterms:W3CDTF">2020-10-27T02:50:59Z</dcterms:modified>
</cp:coreProperties>
</file>