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68">
          <p15:clr>
            <a:srgbClr val="A4A3A4"/>
          </p15:clr>
        </p15:guide>
        <p15:guide id="2" orient="horz" pos="4042">
          <p15:clr>
            <a:srgbClr val="A4A3A4"/>
          </p15:clr>
        </p15:guide>
        <p15:guide id="3" orient="horz" pos="1253">
          <p15:clr>
            <a:srgbClr val="A4A3A4"/>
          </p15:clr>
        </p15:guide>
        <p15:guide id="4" orient="horz" pos="618">
          <p15:clr>
            <a:srgbClr val="A4A3A4"/>
          </p15:clr>
        </p15:guide>
        <p15:guide id="5" orient="horz" pos="913">
          <p15:clr>
            <a:srgbClr val="A4A3A4"/>
          </p15:clr>
        </p15:guide>
        <p15:guide id="6" orient="horz" pos="958">
          <p15:clr>
            <a:srgbClr val="A4A3A4"/>
          </p15:clr>
        </p15:guide>
        <p15:guide id="7" pos="998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jF0XPj9HOJV4mufvXLitpEvxkD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68D5A9-C70D-47C8-92C3-1E61194FE421}">
  <a:tblStyle styleId="{D868D5A9-C70D-47C8-92C3-1E61194FE421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4AF8C53-CCC1-410E-BA37-52FCB55D9825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C2D4F30-5BA7-48F0-92D6-6C8CA3406BC5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506" y="96"/>
      </p:cViewPr>
      <p:guideLst>
        <p:guide pos="68"/>
        <p:guide orient="horz" pos="4042"/>
        <p:guide orient="horz" pos="1253"/>
        <p:guide orient="horz" pos="618"/>
        <p:guide orient="horz" pos="913"/>
        <p:guide orient="horz" pos="958"/>
        <p:guide pos="9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/>
          <p:nvPr/>
        </p:nvSpPr>
        <p:spPr>
          <a:xfrm>
            <a:off x="0" y="1953491"/>
            <a:ext cx="9144000" cy="640080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17;p15"/>
          <p:cNvSpPr txBox="1">
            <a:spLocks noGrp="1"/>
          </p:cNvSpPr>
          <p:nvPr>
            <p:ph type="ctrTitle"/>
          </p:nvPr>
        </p:nvSpPr>
        <p:spPr>
          <a:xfrm>
            <a:off x="685800" y="1953491"/>
            <a:ext cx="777240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  <a:defRPr sz="2800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subTitle" idx="1"/>
          </p:nvPr>
        </p:nvSpPr>
        <p:spPr>
          <a:xfrm>
            <a:off x="1143000" y="3020147"/>
            <a:ext cx="6858000" cy="437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" name="Google Shape;22;p15"/>
          <p:cNvCxnSpPr/>
          <p:nvPr/>
        </p:nvCxnSpPr>
        <p:spPr>
          <a:xfrm>
            <a:off x="0" y="2593571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EF402D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구역 머리글">
  <p:cSld name="3_구역 머리글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>
            <a:spLocks noGrp="1"/>
          </p:cNvSpPr>
          <p:nvPr>
            <p:ph type="title"/>
          </p:nvPr>
        </p:nvSpPr>
        <p:spPr>
          <a:xfrm>
            <a:off x="107504" y="44624"/>
            <a:ext cx="7710395" cy="415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Malgun Gothic"/>
              <a:buNone/>
              <a:defRPr sz="2400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sldNum" idx="12"/>
          </p:nvPr>
        </p:nvSpPr>
        <p:spPr>
          <a:xfrm>
            <a:off x="4217839" y="6579246"/>
            <a:ext cx="708322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buNone/>
              <a:defRPr sz="800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ctr">
              <a:spcBef>
                <a:spcPts val="0"/>
              </a:spcBef>
              <a:buNone/>
              <a:defRPr sz="800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ctr">
              <a:spcBef>
                <a:spcPts val="0"/>
              </a:spcBef>
              <a:buNone/>
              <a:defRPr sz="800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ctr">
              <a:spcBef>
                <a:spcPts val="0"/>
              </a:spcBef>
              <a:buNone/>
              <a:defRPr sz="800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ctr">
              <a:spcBef>
                <a:spcPts val="0"/>
              </a:spcBef>
              <a:buNone/>
              <a:defRPr sz="800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ctr">
              <a:spcBef>
                <a:spcPts val="0"/>
              </a:spcBef>
              <a:buNone/>
              <a:defRPr sz="800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ctr">
              <a:spcBef>
                <a:spcPts val="0"/>
              </a:spcBef>
              <a:buNone/>
              <a:defRPr sz="800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ctr">
              <a:spcBef>
                <a:spcPts val="0"/>
              </a:spcBef>
              <a:buNone/>
              <a:defRPr sz="800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ctr">
              <a:spcBef>
                <a:spcPts val="0"/>
              </a:spcBef>
              <a:buNone/>
              <a:defRPr sz="800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</a:t>
            </a:r>
            <a:fld id="{00000000-1234-1234-1234-123412341234}" type="slidenum">
              <a:rPr lang="en-US"/>
              <a:t>‹#›</a:t>
            </a:fld>
            <a:r>
              <a:rPr lang="en-US"/>
              <a:t> |</a:t>
            </a:r>
            <a:endParaRPr/>
          </a:p>
        </p:txBody>
      </p:sp>
      <p:sp>
        <p:nvSpPr>
          <p:cNvPr id="26" name="Google Shape;26;p16"/>
          <p:cNvSpPr/>
          <p:nvPr/>
        </p:nvSpPr>
        <p:spPr>
          <a:xfrm>
            <a:off x="0" y="460501"/>
            <a:ext cx="9144000" cy="45719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27;p16"/>
          <p:cNvSpPr txBox="1">
            <a:spLocks noGrp="1"/>
          </p:cNvSpPr>
          <p:nvPr>
            <p:ph type="body" idx="1"/>
          </p:nvPr>
        </p:nvSpPr>
        <p:spPr>
          <a:xfrm>
            <a:off x="250825" y="548681"/>
            <a:ext cx="8642350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b="1"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body" idx="2"/>
          </p:nvPr>
        </p:nvSpPr>
        <p:spPr>
          <a:xfrm>
            <a:off x="250825" y="1700213"/>
            <a:ext cx="8642350" cy="3816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구역 머리글">
  <p:cSld name="4_구역 머리글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7" descr="D:\08.UNUS\CI\UNUS_LOGO_NEW\기본형-워드마크-(양각-블랙)_투명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90606" y="6553151"/>
            <a:ext cx="640790" cy="27731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" name="Google Shape;31;p17"/>
          <p:cNvGraphicFramePr/>
          <p:nvPr/>
        </p:nvGraphicFramePr>
        <p:xfrm>
          <a:off x="107950" y="115888"/>
          <a:ext cx="8928100" cy="487900"/>
        </p:xfrm>
        <a:graphic>
          <a:graphicData uri="http://schemas.openxmlformats.org/drawingml/2006/table">
            <a:tbl>
              <a:tblPr firstRow="1" bandRow="1">
                <a:noFill/>
                <a:tableStyleId>{D868D5A9-C70D-47C8-92C3-1E61194FE421}</a:tableStyleId>
              </a:tblPr>
              <a:tblGrid>
                <a:gridCol w="148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7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Screen Name</a:t>
                      </a:r>
                      <a:endParaRPr sz="1000" u="none" strike="noStrike" cap="none"/>
                    </a:p>
                  </a:txBody>
                  <a:tcPr marL="91425" marR="91425" marT="45750" marB="4575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25" marR="91425" marT="45750" marB="457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문서명</a:t>
                      </a:r>
                      <a:endParaRPr sz="1000" u="none" strike="noStrike" cap="none"/>
                    </a:p>
                  </a:txBody>
                  <a:tcPr marL="91425" marR="91425" marT="45750" marB="4575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OOOUI/UX 시나리오</a:t>
                      </a:r>
                      <a:endParaRPr/>
                    </a:p>
                  </a:txBody>
                  <a:tcPr marL="91425" marR="91425" marT="45750" marB="457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Screen Path</a:t>
                      </a:r>
                      <a:endParaRPr sz="1000" u="none" strike="noStrike" cap="none"/>
                    </a:p>
                  </a:txBody>
                  <a:tcPr marL="91425" marR="91425" marT="45750" marB="4575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25" marR="91425" marT="45750" marB="457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Version</a:t>
                      </a:r>
                      <a:endParaRPr sz="1000" u="none" strike="noStrike" cap="none"/>
                    </a:p>
                  </a:txBody>
                  <a:tcPr marL="91425" marR="91425" marT="45750" marB="4575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0.0</a:t>
                      </a:r>
                      <a:endParaRPr sz="900" u="none" strike="noStrike" cap="none"/>
                    </a:p>
                  </a:txBody>
                  <a:tcPr marL="91425" marR="91425" marT="45750" marB="457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Google Shape;32;p17"/>
          <p:cNvSpPr txBox="1">
            <a:spLocks noGrp="1"/>
          </p:cNvSpPr>
          <p:nvPr>
            <p:ph type="title"/>
          </p:nvPr>
        </p:nvSpPr>
        <p:spPr>
          <a:xfrm>
            <a:off x="1585384" y="119592"/>
            <a:ext cx="3587749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  <a:defRPr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sldNum" idx="12"/>
          </p:nvPr>
        </p:nvSpPr>
        <p:spPr>
          <a:xfrm>
            <a:off x="4217839" y="6579246"/>
            <a:ext cx="708322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buNone/>
              <a:defRPr sz="800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ctr">
              <a:spcBef>
                <a:spcPts val="0"/>
              </a:spcBef>
              <a:buNone/>
              <a:defRPr sz="800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ctr">
              <a:spcBef>
                <a:spcPts val="0"/>
              </a:spcBef>
              <a:buNone/>
              <a:defRPr sz="800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ctr">
              <a:spcBef>
                <a:spcPts val="0"/>
              </a:spcBef>
              <a:buNone/>
              <a:defRPr sz="800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ctr">
              <a:spcBef>
                <a:spcPts val="0"/>
              </a:spcBef>
              <a:buNone/>
              <a:defRPr sz="800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ctr">
              <a:spcBef>
                <a:spcPts val="0"/>
              </a:spcBef>
              <a:buNone/>
              <a:defRPr sz="800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ctr">
              <a:spcBef>
                <a:spcPts val="0"/>
              </a:spcBef>
              <a:buNone/>
              <a:defRPr sz="800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ctr">
              <a:spcBef>
                <a:spcPts val="0"/>
              </a:spcBef>
              <a:buNone/>
              <a:defRPr sz="800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ctr">
              <a:spcBef>
                <a:spcPts val="0"/>
              </a:spcBef>
              <a:buNone/>
              <a:defRPr sz="800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</a:t>
            </a:r>
            <a:fld id="{00000000-1234-1234-1234-123412341234}" type="slidenum">
              <a:rPr lang="en-US"/>
              <a:t>‹#›</a:t>
            </a:fld>
            <a:r>
              <a:rPr lang="en-US"/>
              <a:t> |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540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1"/>
          </p:nvPr>
        </p:nvSpPr>
        <p:spPr>
          <a:xfrm>
            <a:off x="628650" y="1064029"/>
            <a:ext cx="7886700" cy="5112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" name="Google Shape;39;p18" descr="D:\08.UNUS\CI\UNUS_LOGO_NEW\기본형-워드마크-(양각-블랙)_투명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90606" y="6553151"/>
            <a:ext cx="640790" cy="27731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8"/>
          <p:cNvSpPr txBox="1">
            <a:spLocks noGrp="1"/>
          </p:cNvSpPr>
          <p:nvPr>
            <p:ph type="body" idx="2"/>
          </p:nvPr>
        </p:nvSpPr>
        <p:spPr>
          <a:xfrm>
            <a:off x="46810" y="6634628"/>
            <a:ext cx="423973" cy="168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>
            <a:spLocks noGrp="1"/>
          </p:cNvSpPr>
          <p:nvPr>
            <p:ph type="ctrTitle"/>
          </p:nvPr>
        </p:nvSpPr>
        <p:spPr>
          <a:xfrm>
            <a:off x="685800" y="1429555"/>
            <a:ext cx="7772400" cy="115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빅데이터 기반 댓글 분석 및 시각화 서비스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latin typeface="Arial"/>
                <a:ea typeface="Arial"/>
                <a:cs typeface="Arial"/>
                <a:sym typeface="Arial"/>
              </a:rPr>
              <a:t> UI/UX 시나리오</a:t>
            </a:r>
            <a:endParaRPr/>
          </a:p>
        </p:txBody>
      </p:sp>
      <p:sp>
        <p:nvSpPr>
          <p:cNvPr id="47" name="Google Shape;47;p1"/>
          <p:cNvSpPr txBox="1">
            <a:spLocks noGrp="1"/>
          </p:cNvSpPr>
          <p:nvPr>
            <p:ph type="subTitle" idx="1"/>
          </p:nvPr>
        </p:nvSpPr>
        <p:spPr>
          <a:xfrm>
            <a:off x="1143000" y="3020147"/>
            <a:ext cx="6858000" cy="437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Ver 1.0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8" name="Google Shape;48;p1"/>
          <p:cNvGraphicFramePr/>
          <p:nvPr/>
        </p:nvGraphicFramePr>
        <p:xfrm>
          <a:off x="5642994" y="5477545"/>
          <a:ext cx="2989275" cy="731550"/>
        </p:xfrm>
        <a:graphic>
          <a:graphicData uri="http://schemas.openxmlformats.org/drawingml/2006/table">
            <a:tbl>
              <a:tblPr firstRow="1" bandRow="1">
                <a:noFill/>
                <a:tableStyleId>{C4AF8C53-CCC1-410E-BA37-52FCB55D9825}</a:tableStyleId>
              </a:tblPr>
              <a:tblGrid>
                <a:gridCol w="97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7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팀 3S1C (2조)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최초 작성일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2021. 05. 12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수정일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2021. 05. 17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9" name="Google Shape;49;p1"/>
          <p:cNvSpPr txBox="1"/>
          <p:nvPr/>
        </p:nvSpPr>
        <p:spPr>
          <a:xfrm>
            <a:off x="0" y="37068"/>
            <a:ext cx="22140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[양식3] UIUX설계서</a:t>
            </a:r>
            <a:endParaRPr/>
          </a:p>
        </p:txBody>
      </p:sp>
      <p:sp>
        <p:nvSpPr>
          <p:cNvPr id="50" name="Google Shape;50;p1"/>
          <p:cNvSpPr/>
          <p:nvPr/>
        </p:nvSpPr>
        <p:spPr>
          <a:xfrm>
            <a:off x="1268114" y="1492130"/>
            <a:ext cx="6607772" cy="1101441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283F1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83F1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000" y="1494000"/>
            <a:ext cx="7440719" cy="46800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200" name="Google Shape;200;p10"/>
          <p:cNvGraphicFramePr/>
          <p:nvPr/>
        </p:nvGraphicFramePr>
        <p:xfrm>
          <a:off x="7714445" y="149049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{C4AF8C53-CCC1-410E-BA37-52FCB55D9825}</a:tableStyleId>
              </a:tblPr>
              <a:tblGrid>
                <a:gridCol w="19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92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lt1"/>
                          </a:solidFill>
                        </a:rPr>
                        <a:t>    Description</a:t>
                      </a:r>
                      <a:endParaRPr sz="8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키워드와 관련된 본문에 댓글을 단 유저, 키워드를 댓글에서 언급한 유저의 감성 분석 척도를 단어로 제시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댓글 작성자의 키워드에 대한 긍, 부정 또는 중립 비율(감정으로 확장 가능)</a:t>
                      </a:r>
                      <a:endParaRPr/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단어형 시각화 자료 확장용 모듈화 슬롯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그래프형 시각화 자료 확장용 모듈화 슬롯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1" name="Google Shape;201;p10"/>
          <p:cNvSpPr txBox="1">
            <a:spLocks noGrp="1"/>
          </p:cNvSpPr>
          <p:nvPr>
            <p:ph type="sldNum" idx="12"/>
          </p:nvPr>
        </p:nvSpPr>
        <p:spPr>
          <a:xfrm>
            <a:off x="4217839" y="6579246"/>
            <a:ext cx="708322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</a:t>
            </a:r>
            <a:fld id="{00000000-1234-1234-1234-123412341234}" type="slidenum">
              <a:rPr lang="en-US"/>
              <a:t>10</a:t>
            </a:fld>
            <a:r>
              <a:rPr lang="en-US"/>
              <a:t> |</a:t>
            </a:r>
            <a:endParaRPr/>
          </a:p>
        </p:txBody>
      </p:sp>
      <p:graphicFrame>
        <p:nvGraphicFramePr>
          <p:cNvPr id="202" name="Google Shape;202;p10"/>
          <p:cNvGraphicFramePr/>
          <p:nvPr/>
        </p:nvGraphicFramePr>
        <p:xfrm>
          <a:off x="107950" y="22137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{D868D5A9-C70D-47C8-92C3-1E61194FE421}</a:tableStyleId>
              </a:tblPr>
              <a:tblGrid>
                <a:gridCol w="223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Screen Name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Dashboard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문서명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빅데이터 기반 댓글 분석 및 시각화 서비스 UI/UX 설계서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Screen Path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Opinion &amp; slots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Version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1.0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3" name="Google Shape;203;p10"/>
          <p:cNvSpPr/>
          <p:nvPr/>
        </p:nvSpPr>
        <p:spPr>
          <a:xfrm>
            <a:off x="1975842" y="2513993"/>
            <a:ext cx="253803" cy="253803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p10"/>
          <p:cNvSpPr/>
          <p:nvPr/>
        </p:nvSpPr>
        <p:spPr>
          <a:xfrm>
            <a:off x="3155939" y="4045095"/>
            <a:ext cx="253803" cy="253803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" name="Google Shape;205;p10"/>
          <p:cNvSpPr/>
          <p:nvPr/>
        </p:nvSpPr>
        <p:spPr>
          <a:xfrm>
            <a:off x="5038132" y="2620165"/>
            <a:ext cx="253803" cy="253803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" name="Google Shape;206;p10"/>
          <p:cNvSpPr/>
          <p:nvPr/>
        </p:nvSpPr>
        <p:spPr>
          <a:xfrm>
            <a:off x="5038131" y="4171996"/>
            <a:ext cx="253803" cy="253803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p10"/>
          <p:cNvSpPr/>
          <p:nvPr/>
        </p:nvSpPr>
        <p:spPr>
          <a:xfrm>
            <a:off x="171350" y="5846310"/>
            <a:ext cx="1210794" cy="288000"/>
          </a:xfrm>
          <a:prstGeom prst="roundRect">
            <a:avLst>
              <a:gd name="adj" fmla="val 16667"/>
            </a:avLst>
          </a:prstGeom>
          <a:solidFill>
            <a:srgbClr val="3A38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관리자모드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000" y="1494000"/>
            <a:ext cx="7440719" cy="46800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214" name="Google Shape;214;p11"/>
          <p:cNvGraphicFramePr/>
          <p:nvPr/>
        </p:nvGraphicFramePr>
        <p:xfrm>
          <a:off x="7714445" y="149049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{C4AF8C53-CCC1-410E-BA37-52FCB55D9825}</a:tableStyleId>
              </a:tblPr>
              <a:tblGrid>
                <a:gridCol w="19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92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lt1"/>
                          </a:solidFill>
                        </a:rPr>
                        <a:t>    Description</a:t>
                      </a:r>
                      <a:endParaRPr sz="8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실시간 이슈 키워드 외 부정기 기획 분석 자료 페이지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서비스 시작일로부터 누적된 데이터용 시각화 자료 공개 탭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각 슬롯마다 단어형, 그래프형, 이미지형 시각화 자료 첨부 가능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기획 분석 확장 슬롯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5" name="Google Shape;215;p11"/>
          <p:cNvSpPr txBox="1">
            <a:spLocks noGrp="1"/>
          </p:cNvSpPr>
          <p:nvPr>
            <p:ph type="sldNum" idx="12"/>
          </p:nvPr>
        </p:nvSpPr>
        <p:spPr>
          <a:xfrm>
            <a:off x="4217839" y="6579246"/>
            <a:ext cx="708322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</a:t>
            </a:r>
            <a:fld id="{00000000-1234-1234-1234-123412341234}" type="slidenum">
              <a:rPr lang="en-US"/>
              <a:t>11</a:t>
            </a:fld>
            <a:r>
              <a:rPr lang="en-US"/>
              <a:t> |</a:t>
            </a:r>
            <a:endParaRPr/>
          </a:p>
        </p:txBody>
      </p:sp>
      <p:graphicFrame>
        <p:nvGraphicFramePr>
          <p:cNvPr id="216" name="Google Shape;216;p11"/>
          <p:cNvGraphicFramePr/>
          <p:nvPr/>
        </p:nvGraphicFramePr>
        <p:xfrm>
          <a:off x="107950" y="22137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{D868D5A9-C70D-47C8-92C3-1E61194FE421}</a:tableStyleId>
              </a:tblPr>
              <a:tblGrid>
                <a:gridCol w="223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Screen Name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Special Analysis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문서명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빅데이터 기반 댓글 분석 및 시각화 서비스 UI/UX 설계서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Screen Path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Cumulate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Version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1.0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7" name="Google Shape;217;p11"/>
          <p:cNvSpPr/>
          <p:nvPr/>
        </p:nvSpPr>
        <p:spPr>
          <a:xfrm>
            <a:off x="3018258" y="1568484"/>
            <a:ext cx="253803" cy="253803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" name="Google Shape;218;p11"/>
          <p:cNvSpPr/>
          <p:nvPr/>
        </p:nvSpPr>
        <p:spPr>
          <a:xfrm>
            <a:off x="2043206" y="2253306"/>
            <a:ext cx="253803" cy="253803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" name="Google Shape;219;p11"/>
          <p:cNvSpPr/>
          <p:nvPr/>
        </p:nvSpPr>
        <p:spPr>
          <a:xfrm>
            <a:off x="2368084" y="3019051"/>
            <a:ext cx="253803" cy="253803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0" name="Google Shape;220;p11"/>
          <p:cNvSpPr/>
          <p:nvPr/>
        </p:nvSpPr>
        <p:spPr>
          <a:xfrm>
            <a:off x="4799259" y="2380207"/>
            <a:ext cx="253803" cy="253803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1" name="Google Shape;221;p11"/>
          <p:cNvSpPr/>
          <p:nvPr/>
        </p:nvSpPr>
        <p:spPr>
          <a:xfrm>
            <a:off x="171350" y="5846310"/>
            <a:ext cx="1210794" cy="288000"/>
          </a:xfrm>
          <a:prstGeom prst="roundRect">
            <a:avLst>
              <a:gd name="adj" fmla="val 16667"/>
            </a:avLst>
          </a:prstGeom>
          <a:solidFill>
            <a:srgbClr val="3A38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관리자모드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000" y="1494000"/>
            <a:ext cx="7440719" cy="46800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228" name="Google Shape;228;p12"/>
          <p:cNvGraphicFramePr/>
          <p:nvPr/>
        </p:nvGraphicFramePr>
        <p:xfrm>
          <a:off x="7714445" y="1490497"/>
          <a:ext cx="1321600" cy="1191365"/>
        </p:xfrm>
        <a:graphic>
          <a:graphicData uri="http://schemas.openxmlformats.org/drawingml/2006/table">
            <a:tbl>
              <a:tblPr firstRow="1" bandRow="1">
                <a:noFill/>
                <a:tableStyleId>{C4AF8C53-CCC1-410E-BA37-52FCB55D9825}</a:tableStyleId>
              </a:tblPr>
              <a:tblGrid>
                <a:gridCol w="19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92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lt1"/>
                          </a:solidFill>
                        </a:rPr>
                        <a:t>    Description</a:t>
                      </a:r>
                      <a:endParaRPr sz="8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사용자의 참여로 비속어 필터링 사전 편집 기여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클릭하면 단어가 사라지고 새 단어가 등장. 클릭해 사라진 단어는 필터링 후보로 등록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9" name="Google Shape;229;p12"/>
          <p:cNvSpPr txBox="1">
            <a:spLocks noGrp="1"/>
          </p:cNvSpPr>
          <p:nvPr>
            <p:ph type="sldNum" idx="12"/>
          </p:nvPr>
        </p:nvSpPr>
        <p:spPr>
          <a:xfrm>
            <a:off x="4217839" y="6579246"/>
            <a:ext cx="708322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</a:t>
            </a:r>
            <a:fld id="{00000000-1234-1234-1234-123412341234}" type="slidenum">
              <a:rPr lang="en-US"/>
              <a:t>12</a:t>
            </a:fld>
            <a:r>
              <a:rPr lang="en-US"/>
              <a:t> |</a:t>
            </a:r>
            <a:endParaRPr/>
          </a:p>
        </p:txBody>
      </p:sp>
      <p:graphicFrame>
        <p:nvGraphicFramePr>
          <p:cNvPr id="230" name="Google Shape;230;p12"/>
          <p:cNvGraphicFramePr/>
          <p:nvPr/>
        </p:nvGraphicFramePr>
        <p:xfrm>
          <a:off x="107950" y="221379"/>
          <a:ext cx="8928100" cy="731540"/>
        </p:xfrm>
        <a:graphic>
          <a:graphicData uri="http://schemas.openxmlformats.org/drawingml/2006/table">
            <a:tbl>
              <a:tblPr firstRow="1" bandRow="1">
                <a:noFill/>
                <a:tableStyleId>{D868D5A9-C70D-47C8-92C3-1E61194FE421}</a:tableStyleId>
              </a:tblPr>
              <a:tblGrid>
                <a:gridCol w="223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Screen Name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Special Analysis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문서명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빅데이터 기반 댓글 분석 및 시각화 서비스 UI/UX 설계서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Screen Path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Slang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Version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1.0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1" name="Google Shape;231;p12"/>
          <p:cNvSpPr/>
          <p:nvPr/>
        </p:nvSpPr>
        <p:spPr>
          <a:xfrm>
            <a:off x="3475458" y="2327436"/>
            <a:ext cx="253803" cy="253803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2" name="Google Shape;232;p12"/>
          <p:cNvSpPr/>
          <p:nvPr/>
        </p:nvSpPr>
        <p:spPr>
          <a:xfrm>
            <a:off x="2070638" y="3580197"/>
            <a:ext cx="253803" cy="253803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3" name="Google Shape;233;p12"/>
          <p:cNvSpPr/>
          <p:nvPr/>
        </p:nvSpPr>
        <p:spPr>
          <a:xfrm>
            <a:off x="171350" y="5846310"/>
            <a:ext cx="1210794" cy="288000"/>
          </a:xfrm>
          <a:prstGeom prst="roundRect">
            <a:avLst>
              <a:gd name="adj" fmla="val 16667"/>
            </a:avLst>
          </a:prstGeom>
          <a:solidFill>
            <a:srgbClr val="3A38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관리자모드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000" y="1494000"/>
            <a:ext cx="7512866" cy="45720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240" name="Google Shape;240;p13"/>
          <p:cNvGraphicFramePr/>
          <p:nvPr/>
        </p:nvGraphicFramePr>
        <p:xfrm>
          <a:off x="7714445" y="149049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{C4AF8C53-CCC1-410E-BA37-52FCB55D9825}</a:tableStyleId>
              </a:tblPr>
              <a:tblGrid>
                <a:gridCol w="19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92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lt1"/>
                          </a:solidFill>
                        </a:rPr>
                        <a:t>    Description</a:t>
                      </a:r>
                      <a:endParaRPr sz="8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QnA</a:t>
                      </a:r>
                      <a:endParaRPr/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질문 유형별 카테고리 분류 탭 영역 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질문 게시판 목록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질의응답 진행 상태 (문의 중, 읽음, 답변 완료)</a:t>
                      </a:r>
                      <a:endParaRPr/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회색 점 클릭 시 해당 목록 페이지로 이동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1" name="Google Shape;241;p13"/>
          <p:cNvSpPr txBox="1">
            <a:spLocks noGrp="1"/>
          </p:cNvSpPr>
          <p:nvPr>
            <p:ph type="sldNum" idx="12"/>
          </p:nvPr>
        </p:nvSpPr>
        <p:spPr>
          <a:xfrm>
            <a:off x="4217839" y="6579246"/>
            <a:ext cx="708322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</a:t>
            </a:r>
            <a:fld id="{00000000-1234-1234-1234-123412341234}" type="slidenum">
              <a:rPr lang="en-US"/>
              <a:t>13</a:t>
            </a:fld>
            <a:r>
              <a:rPr lang="en-US"/>
              <a:t> |</a:t>
            </a:r>
            <a:endParaRPr/>
          </a:p>
        </p:txBody>
      </p:sp>
      <p:graphicFrame>
        <p:nvGraphicFramePr>
          <p:cNvPr id="242" name="Google Shape;242;p13"/>
          <p:cNvGraphicFramePr/>
          <p:nvPr/>
        </p:nvGraphicFramePr>
        <p:xfrm>
          <a:off x="107950" y="22137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{D868D5A9-C70D-47C8-92C3-1E61194FE421}</a:tableStyleId>
              </a:tblPr>
              <a:tblGrid>
                <a:gridCol w="223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Screen Name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QnA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문서명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빅데이터 기반 댓글 분석 및 시각화 서비스 UI/UX 설계서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Screen Path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Version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1.0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3" name="Google Shape;243;p13"/>
          <p:cNvSpPr/>
          <p:nvPr/>
        </p:nvSpPr>
        <p:spPr>
          <a:xfrm>
            <a:off x="4090937" y="1634681"/>
            <a:ext cx="253803" cy="253803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4" name="Google Shape;244;p13"/>
          <p:cNvSpPr/>
          <p:nvPr/>
        </p:nvSpPr>
        <p:spPr>
          <a:xfrm>
            <a:off x="2079782" y="2280738"/>
            <a:ext cx="253803" cy="253803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5" name="Google Shape;245;p13"/>
          <p:cNvSpPr/>
          <p:nvPr/>
        </p:nvSpPr>
        <p:spPr>
          <a:xfrm>
            <a:off x="2886683" y="3031036"/>
            <a:ext cx="253803" cy="253803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6" name="Google Shape;246;p13"/>
          <p:cNvSpPr/>
          <p:nvPr/>
        </p:nvSpPr>
        <p:spPr>
          <a:xfrm>
            <a:off x="6784636" y="4345219"/>
            <a:ext cx="253803" cy="253803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7" name="Google Shape;247;p13"/>
          <p:cNvSpPr/>
          <p:nvPr/>
        </p:nvSpPr>
        <p:spPr>
          <a:xfrm>
            <a:off x="3989026" y="5567467"/>
            <a:ext cx="253803" cy="253803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8" name="Google Shape;248;p13"/>
          <p:cNvSpPr/>
          <p:nvPr/>
        </p:nvSpPr>
        <p:spPr>
          <a:xfrm>
            <a:off x="171350" y="5846310"/>
            <a:ext cx="1210794" cy="288000"/>
          </a:xfrm>
          <a:prstGeom prst="roundRect">
            <a:avLst>
              <a:gd name="adj" fmla="val 16667"/>
            </a:avLst>
          </a:prstGeom>
          <a:solidFill>
            <a:srgbClr val="3A38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관리자모드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>
            <a:spLocks noGrp="1"/>
          </p:cNvSpPr>
          <p:nvPr>
            <p:ph type="title"/>
          </p:nvPr>
        </p:nvSpPr>
        <p:spPr>
          <a:xfrm>
            <a:off x="107504" y="44624"/>
            <a:ext cx="7710395" cy="415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Malgun Gothic"/>
              <a:buNone/>
            </a:pPr>
            <a:r>
              <a:rPr lang="en-US"/>
              <a:t>개정 이력</a:t>
            </a:r>
            <a:endParaRPr/>
          </a:p>
        </p:txBody>
      </p:sp>
      <p:sp>
        <p:nvSpPr>
          <p:cNvPr id="60" name="Google Shape;60;p2"/>
          <p:cNvSpPr txBox="1">
            <a:spLocks noGrp="1"/>
          </p:cNvSpPr>
          <p:nvPr>
            <p:ph type="sldNum" idx="12"/>
          </p:nvPr>
        </p:nvSpPr>
        <p:spPr>
          <a:xfrm>
            <a:off x="4217839" y="6579246"/>
            <a:ext cx="708322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</a:t>
            </a:r>
            <a:fld id="{00000000-1234-1234-1234-123412341234}" type="slidenum">
              <a:rPr lang="en-US"/>
              <a:t>2</a:t>
            </a:fld>
            <a:r>
              <a:rPr lang="en-US"/>
              <a:t> |</a:t>
            </a:r>
            <a:endParaRPr/>
          </a:p>
        </p:txBody>
      </p:sp>
      <p:graphicFrame>
        <p:nvGraphicFramePr>
          <p:cNvPr id="61" name="Google Shape;61;p2"/>
          <p:cNvGraphicFramePr/>
          <p:nvPr/>
        </p:nvGraphicFramePr>
        <p:xfrm>
          <a:off x="457200" y="98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{9C2D4F30-5BA7-48F0-92D6-6C8CA3406BC5}</a:tableStyleId>
              </a:tblPr>
              <a:tblGrid>
                <a:gridCol w="58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4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9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</a:t>
                      </a:r>
                      <a:endParaRPr/>
                    </a:p>
                  </a:txBody>
                  <a:tcPr marL="8275" marR="8275" marT="82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</a:t>
                      </a:r>
                      <a:endParaRPr/>
                    </a:p>
                  </a:txBody>
                  <a:tcPr marL="8275" marR="8275" marT="82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 내용</a:t>
                      </a:r>
                      <a:endParaRPr/>
                    </a:p>
                  </a:txBody>
                  <a:tcPr marL="8275" marR="8275" marT="82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8275" marR="8275" marT="82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비고</a:t>
                      </a:r>
                      <a:endParaRPr/>
                    </a:p>
                  </a:txBody>
                  <a:tcPr marL="8275" marR="8275" marT="82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1.0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275" marR="8275" marT="82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2021-05-17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275" marR="8275" marT="82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UI/UX 설계서 최초 작성</a:t>
                      </a:r>
                      <a:endParaRPr sz="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54000" marT="18000" marB="18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 3S1C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275" marR="8275" marT="82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275" marR="8275" marT="82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275" marR="8275" marT="82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275" marR="8275" marT="82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143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54000" marT="18000" marB="18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275" marR="8275" marT="82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275" marR="8275" marT="82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275" marR="8275" marT="82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275" marR="8275" marT="82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143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54000" marT="18000" marB="18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275" marR="8275" marT="82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275" marR="8275" marT="82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275" marR="8275" marT="82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275" marR="8275" marT="82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143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54000" marT="18000" marB="18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275" marR="8275" marT="82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275" marR="8275" marT="82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275" marR="8275" marT="82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275" marR="8275" marT="82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54000" marT="18000" marB="18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275" marR="8275" marT="82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275" marR="8275" marT="82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5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275" marR="8275" marT="82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275" marR="8275" marT="82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54000" marT="18000" marB="18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275" marR="8275" marT="82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275" marR="8275" marT="82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>
            <a:spLocks noGrp="1"/>
          </p:cNvSpPr>
          <p:nvPr>
            <p:ph type="title"/>
          </p:nvPr>
        </p:nvSpPr>
        <p:spPr>
          <a:xfrm>
            <a:off x="107504" y="44624"/>
            <a:ext cx="7710395" cy="415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Malgun Gothic"/>
              <a:buNone/>
            </a:pPr>
            <a:r>
              <a:rPr lang="en-US"/>
              <a:t>메뉴 구성도(Menu Tree)</a:t>
            </a:r>
            <a:endParaRPr/>
          </a:p>
        </p:txBody>
      </p:sp>
      <p:sp>
        <p:nvSpPr>
          <p:cNvPr id="67" name="Google Shape;67;p3"/>
          <p:cNvSpPr/>
          <p:nvPr/>
        </p:nvSpPr>
        <p:spPr>
          <a:xfrm>
            <a:off x="3717124" y="850182"/>
            <a:ext cx="1298313" cy="415877"/>
          </a:xfrm>
          <a:prstGeom prst="flowChartTerminator">
            <a:avLst/>
          </a:prstGeom>
          <a:solidFill>
            <a:srgbClr val="0C0C0C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 Page</a:t>
            </a:r>
            <a:endParaRPr sz="14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68;p3"/>
          <p:cNvSpPr txBox="1">
            <a:spLocks noGrp="1"/>
          </p:cNvSpPr>
          <p:nvPr>
            <p:ph type="sldNum" idx="12"/>
          </p:nvPr>
        </p:nvSpPr>
        <p:spPr>
          <a:xfrm>
            <a:off x="4217839" y="6579246"/>
            <a:ext cx="708322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</a:t>
            </a:r>
            <a:fld id="{00000000-1234-1234-1234-123412341234}" type="slidenum">
              <a:rPr lang="en-US"/>
              <a:t>3</a:t>
            </a:fld>
            <a:r>
              <a:rPr lang="en-US"/>
              <a:t> |</a:t>
            </a: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3304715" y="1472195"/>
            <a:ext cx="2123129" cy="645952"/>
          </a:xfrm>
          <a:prstGeom prst="flowChartDecision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모드 버튼 클릭</a:t>
            </a:r>
            <a:r>
              <a:rPr lang="en-US" sz="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</p:txBody>
      </p:sp>
      <p:cxnSp>
        <p:nvCxnSpPr>
          <p:cNvPr id="70" name="Google Shape;70;p3"/>
          <p:cNvCxnSpPr>
            <a:stCxn id="67" idx="2"/>
            <a:endCxn id="69" idx="0"/>
          </p:cNvCxnSpPr>
          <p:nvPr/>
        </p:nvCxnSpPr>
        <p:spPr>
          <a:xfrm>
            <a:off x="4366280" y="1266059"/>
            <a:ext cx="0" cy="206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71" name="Google Shape;71;p3"/>
          <p:cNvGrpSpPr/>
          <p:nvPr/>
        </p:nvGrpSpPr>
        <p:grpSpPr>
          <a:xfrm>
            <a:off x="579160" y="2501039"/>
            <a:ext cx="8564840" cy="3393446"/>
            <a:chOff x="289580" y="2502686"/>
            <a:chExt cx="8564840" cy="3393446"/>
          </a:xfrm>
        </p:grpSpPr>
        <p:sp>
          <p:nvSpPr>
            <p:cNvPr id="72" name="Google Shape;72;p3"/>
            <p:cNvSpPr txBox="1"/>
            <p:nvPr/>
          </p:nvSpPr>
          <p:spPr>
            <a:xfrm>
              <a:off x="6006910" y="4529410"/>
              <a:ext cx="15039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1E4E7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일반사용자 모드</a:t>
              </a:r>
              <a:endParaRPr/>
            </a:p>
          </p:txBody>
        </p:sp>
        <p:grpSp>
          <p:nvGrpSpPr>
            <p:cNvPr id="73" name="Google Shape;73;p3"/>
            <p:cNvGrpSpPr/>
            <p:nvPr/>
          </p:nvGrpSpPr>
          <p:grpSpPr>
            <a:xfrm>
              <a:off x="4720442" y="2679550"/>
              <a:ext cx="1145459" cy="2502482"/>
              <a:chOff x="6485661" y="819972"/>
              <a:chExt cx="1145459" cy="2502482"/>
            </a:xfrm>
          </p:grpSpPr>
          <p:sp>
            <p:nvSpPr>
              <p:cNvPr id="74" name="Google Shape;74;p3"/>
              <p:cNvSpPr/>
              <p:nvPr/>
            </p:nvSpPr>
            <p:spPr>
              <a:xfrm>
                <a:off x="6485665" y="819972"/>
                <a:ext cx="1145455" cy="458951"/>
              </a:xfrm>
              <a:prstGeom prst="flowChartProcess">
                <a:avLst/>
              </a:prstGeom>
              <a:solidFill>
                <a:srgbClr val="BFBFBF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Special Analysis</a:t>
                </a:r>
                <a:endParaRPr sz="105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6485664" y="1425128"/>
                <a:ext cx="1145455" cy="360000"/>
              </a:xfrm>
              <a:prstGeom prst="flowChartProcess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 b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누적 통계</a:t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6485663" y="1937570"/>
                <a:ext cx="1145455" cy="360000"/>
              </a:xfrm>
              <a:prstGeom prst="flowChartProcess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 b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비속어 필터 기여</a:t>
                </a: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6485662" y="2450012"/>
                <a:ext cx="1145455" cy="360000"/>
              </a:xfrm>
              <a:prstGeom prst="flowChartProcess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 b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특집 키워드 분석</a:t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6485661" y="2962454"/>
                <a:ext cx="1145455" cy="360000"/>
              </a:xfrm>
              <a:prstGeom prst="flowChartProcess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 b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기타(확장)</a:t>
                </a:r>
                <a:endParaRPr sz="9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79" name="Google Shape;79;p3"/>
            <p:cNvGrpSpPr/>
            <p:nvPr/>
          </p:nvGrpSpPr>
          <p:grpSpPr>
            <a:xfrm>
              <a:off x="1930036" y="2679550"/>
              <a:ext cx="2436245" cy="2502482"/>
              <a:chOff x="2135755" y="2946093"/>
              <a:chExt cx="2436245" cy="2502482"/>
            </a:xfrm>
          </p:grpSpPr>
          <p:grpSp>
            <p:nvGrpSpPr>
              <p:cNvPr id="80" name="Google Shape;80;p3"/>
              <p:cNvGrpSpPr/>
              <p:nvPr/>
            </p:nvGrpSpPr>
            <p:grpSpPr>
              <a:xfrm>
                <a:off x="2135755" y="2946093"/>
                <a:ext cx="2436245" cy="2502482"/>
                <a:chOff x="6485661" y="819972"/>
                <a:chExt cx="2436245" cy="2502482"/>
              </a:xfrm>
            </p:grpSpPr>
            <p:sp>
              <p:nvSpPr>
                <p:cNvPr id="81" name="Google Shape;81;p3"/>
                <p:cNvSpPr/>
                <p:nvPr/>
              </p:nvSpPr>
              <p:spPr>
                <a:xfrm>
                  <a:off x="6485665" y="819972"/>
                  <a:ext cx="2436241" cy="458951"/>
                </a:xfrm>
                <a:prstGeom prst="flowChartProcess">
                  <a:avLst/>
                </a:prstGeom>
                <a:solidFill>
                  <a:srgbClr val="BFBFBF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050" b="1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Keyword Dashboard</a:t>
                  </a:r>
                  <a:endParaRPr sz="105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" name="Google Shape;82;p3"/>
                <p:cNvSpPr/>
                <p:nvPr/>
              </p:nvSpPr>
              <p:spPr>
                <a:xfrm>
                  <a:off x="6485664" y="1425128"/>
                  <a:ext cx="1145455" cy="360000"/>
                </a:xfrm>
                <a:prstGeom prst="flowChartProcess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900" b="1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가장 많이 언급된 분야, 그래프</a:t>
                  </a:r>
                  <a:endParaRPr/>
                </a:p>
              </p:txBody>
            </p:sp>
            <p:sp>
              <p:nvSpPr>
                <p:cNvPr id="83" name="Google Shape;83;p3"/>
                <p:cNvSpPr/>
                <p:nvPr/>
              </p:nvSpPr>
              <p:spPr>
                <a:xfrm>
                  <a:off x="6485663" y="1937570"/>
                  <a:ext cx="1145455" cy="360000"/>
                </a:xfrm>
                <a:prstGeom prst="flowChartProcess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900" b="1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댓글을 더 많이 작성한 성별, 그래프</a:t>
                  </a:r>
                  <a:endParaRPr/>
                </a:p>
              </p:txBody>
            </p:sp>
            <p:sp>
              <p:nvSpPr>
                <p:cNvPr id="84" name="Google Shape;84;p3"/>
                <p:cNvSpPr/>
                <p:nvPr/>
              </p:nvSpPr>
              <p:spPr>
                <a:xfrm>
                  <a:off x="6485662" y="2450012"/>
                  <a:ext cx="1145455" cy="360000"/>
                </a:xfrm>
                <a:prstGeom prst="flowChartProcess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900" b="1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여론 조작 가능성, 헤비 댓글 비율</a:t>
                  </a:r>
                  <a:endParaRPr/>
                </a:p>
              </p:txBody>
            </p:sp>
            <p:sp>
              <p:nvSpPr>
                <p:cNvPr id="85" name="Google Shape;85;p3"/>
                <p:cNvSpPr/>
                <p:nvPr/>
              </p:nvSpPr>
              <p:spPr>
                <a:xfrm>
                  <a:off x="6485661" y="2962454"/>
                  <a:ext cx="1145455" cy="360000"/>
                </a:xfrm>
                <a:prstGeom prst="flowChartProcess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900" b="1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댓글 작성자 감성 비율</a:t>
                  </a:r>
                  <a:endParaRPr/>
                </a:p>
              </p:txBody>
            </p:sp>
          </p:grpSp>
          <p:sp>
            <p:nvSpPr>
              <p:cNvPr id="86" name="Google Shape;86;p3"/>
              <p:cNvSpPr/>
              <p:nvPr/>
            </p:nvSpPr>
            <p:spPr>
              <a:xfrm>
                <a:off x="3426545" y="3551249"/>
                <a:ext cx="1145455" cy="360000"/>
              </a:xfrm>
              <a:prstGeom prst="flowChartProcess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 b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가장 많이 연관된 단어, 시각화</a:t>
                </a:r>
                <a:endParaRPr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3426545" y="4057454"/>
                <a:ext cx="1145455" cy="360000"/>
              </a:xfrm>
              <a:prstGeom prst="flowChartProcess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 b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댓글을 작성한 연령 분포, 그래프</a:t>
                </a:r>
                <a:endParaRPr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3426545" y="4563659"/>
                <a:ext cx="1145455" cy="360000"/>
              </a:xfrm>
              <a:prstGeom prst="flowChartProcess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 b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이슈 지속 기간, 이슈화 시작 시간</a:t>
                </a: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3426545" y="5069864"/>
                <a:ext cx="1145455" cy="360000"/>
              </a:xfrm>
              <a:prstGeom prst="flowChartProcess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 b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기타(확장)</a:t>
                </a:r>
                <a:endParaRPr sz="9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90" name="Google Shape;90;p3"/>
            <p:cNvGrpSpPr/>
            <p:nvPr/>
          </p:nvGrpSpPr>
          <p:grpSpPr>
            <a:xfrm>
              <a:off x="451349" y="2679550"/>
              <a:ext cx="1145459" cy="2502482"/>
              <a:chOff x="6485661" y="819972"/>
              <a:chExt cx="1145459" cy="2502482"/>
            </a:xfrm>
          </p:grpSpPr>
          <p:sp>
            <p:nvSpPr>
              <p:cNvPr id="91" name="Google Shape;91;p3"/>
              <p:cNvSpPr/>
              <p:nvPr/>
            </p:nvSpPr>
            <p:spPr>
              <a:xfrm>
                <a:off x="6485665" y="819972"/>
                <a:ext cx="1145455" cy="458951"/>
              </a:xfrm>
              <a:prstGeom prst="flowChartProcess">
                <a:avLst/>
              </a:prstGeom>
              <a:solidFill>
                <a:srgbClr val="BFBFBF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Today Dashboard</a:t>
                </a:r>
                <a:endParaRPr sz="105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6485664" y="1425128"/>
                <a:ext cx="1145455" cy="360000"/>
              </a:xfrm>
              <a:prstGeom prst="flowChartProcess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 b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수집 기사, 댓글 수</a:t>
                </a: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6485663" y="1937570"/>
                <a:ext cx="1145455" cy="360000"/>
              </a:xfrm>
              <a:prstGeom prst="flowChartProcess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 b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수집 기사, 댓글의 카테고리별 비율</a:t>
                </a: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6485662" y="2450012"/>
                <a:ext cx="1145455" cy="360000"/>
              </a:xfrm>
              <a:prstGeom prst="flowChartProcess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 b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댓글의 시간-개수 그래프</a:t>
                </a:r>
                <a:endParaRPr/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6485661" y="2962454"/>
                <a:ext cx="1145455" cy="360000"/>
              </a:xfrm>
              <a:prstGeom prst="flowChartProcess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 b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실제 - 댓글 연령 비율 비교 그래프</a:t>
                </a:r>
                <a:endParaRPr/>
              </a:p>
            </p:txBody>
          </p:sp>
        </p:grpSp>
        <p:grpSp>
          <p:nvGrpSpPr>
            <p:cNvPr id="96" name="Google Shape;96;p3"/>
            <p:cNvGrpSpPr/>
            <p:nvPr/>
          </p:nvGrpSpPr>
          <p:grpSpPr>
            <a:xfrm>
              <a:off x="6323529" y="2686645"/>
              <a:ext cx="1145457" cy="1477598"/>
              <a:chOff x="6485663" y="819972"/>
              <a:chExt cx="1145457" cy="1477598"/>
            </a:xfrm>
          </p:grpSpPr>
          <p:sp>
            <p:nvSpPr>
              <p:cNvPr id="97" name="Google Shape;97;p3"/>
              <p:cNvSpPr/>
              <p:nvPr/>
            </p:nvSpPr>
            <p:spPr>
              <a:xfrm>
                <a:off x="6485665" y="819972"/>
                <a:ext cx="1145455" cy="458951"/>
              </a:xfrm>
              <a:prstGeom prst="flowChartProcess">
                <a:avLst/>
              </a:prstGeom>
              <a:solidFill>
                <a:srgbClr val="BFBFBF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QnA</a:t>
                </a:r>
                <a:endParaRPr sz="105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6485664" y="1425128"/>
                <a:ext cx="1145455" cy="360000"/>
              </a:xfrm>
              <a:prstGeom prst="flowChartProcess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 b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질문 게시판</a:t>
                </a:r>
                <a:endParaRPr/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6485663" y="1937570"/>
                <a:ext cx="1145455" cy="360000"/>
              </a:xfrm>
              <a:prstGeom prst="flowChartProcess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 b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FAQ</a:t>
                </a:r>
                <a:endParaRPr sz="9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00" name="Google Shape;100;p3"/>
            <p:cNvSpPr/>
            <p:nvPr/>
          </p:nvSpPr>
          <p:spPr>
            <a:xfrm>
              <a:off x="451350" y="5381728"/>
              <a:ext cx="5414548" cy="399137"/>
            </a:xfrm>
            <a:prstGeom prst="flowChartProcess">
              <a:avLst/>
            </a:prstGeom>
            <a:solidFill>
              <a:srgbClr val="BFBFB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확장 슬롯 관리</a:t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89580" y="2502686"/>
              <a:ext cx="7419975" cy="3393446"/>
            </a:xfrm>
            <a:prstGeom prst="rect">
              <a:avLst/>
            </a:prstGeom>
            <a:solidFill>
              <a:srgbClr val="FF7C80">
                <a:alpha val="0"/>
              </a:srgbClr>
            </a:solidFill>
            <a:ln w="19050" cap="flat" cmpd="sng">
              <a:solidFill>
                <a:srgbClr val="FF0000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323529" y="5403384"/>
              <a:ext cx="1145455" cy="360000"/>
            </a:xfrm>
            <a:prstGeom prst="flowChartProcess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질문 게시판</a:t>
              </a:r>
              <a:endParaRPr sz="9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(답변 전용)</a:t>
              </a:r>
              <a:endParaRPr sz="9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" name="Google Shape;103;p3"/>
            <p:cNvSpPr txBox="1"/>
            <p:nvPr/>
          </p:nvSpPr>
          <p:spPr>
            <a:xfrm>
              <a:off x="7709555" y="5427407"/>
              <a:ext cx="114486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관리자 모드</a:t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386150" y="2595828"/>
              <a:ext cx="7216999" cy="2655114"/>
            </a:xfrm>
            <a:prstGeom prst="rect">
              <a:avLst/>
            </a:prstGeom>
            <a:solidFill>
              <a:schemeClr val="accent1">
                <a:alpha val="4705"/>
              </a:schemeClr>
            </a:solidFill>
            <a:ln w="19050" cap="flat" cmpd="sng">
              <a:solidFill>
                <a:srgbClr val="2E75B5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05" name="Google Shape;105;p3"/>
          <p:cNvCxnSpPr>
            <a:stCxn id="69" idx="1"/>
          </p:cNvCxnSpPr>
          <p:nvPr/>
        </p:nvCxnSpPr>
        <p:spPr>
          <a:xfrm rot="10800000">
            <a:off x="2502815" y="1795171"/>
            <a:ext cx="8019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6" name="Google Shape;106;p3"/>
          <p:cNvCxnSpPr>
            <a:stCxn id="69" idx="3"/>
          </p:cNvCxnSpPr>
          <p:nvPr/>
        </p:nvCxnSpPr>
        <p:spPr>
          <a:xfrm>
            <a:off x="5427844" y="1795171"/>
            <a:ext cx="7728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7" name="Google Shape;107;p3"/>
          <p:cNvSpPr txBox="1"/>
          <p:nvPr/>
        </p:nvSpPr>
        <p:spPr>
          <a:xfrm>
            <a:off x="977863" y="1663357"/>
            <a:ext cx="150393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일반사용자 모드</a:t>
            </a:r>
            <a:endParaRPr/>
          </a:p>
        </p:txBody>
      </p:sp>
      <p:sp>
        <p:nvSpPr>
          <p:cNvPr id="108" name="Google Shape;108;p3"/>
          <p:cNvSpPr txBox="1"/>
          <p:nvPr/>
        </p:nvSpPr>
        <p:spPr>
          <a:xfrm>
            <a:off x="6250758" y="1634609"/>
            <a:ext cx="114486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모드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>
            <a:spLocks noGrp="1"/>
          </p:cNvSpPr>
          <p:nvPr>
            <p:ph type="title"/>
          </p:nvPr>
        </p:nvSpPr>
        <p:spPr>
          <a:xfrm>
            <a:off x="107504" y="44624"/>
            <a:ext cx="7710395" cy="415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Malgun Gothic"/>
              <a:buNone/>
            </a:pPr>
            <a:r>
              <a:rPr lang="en-US"/>
              <a:t>User 관리 정책</a:t>
            </a:r>
            <a:endParaRPr/>
          </a:p>
        </p:txBody>
      </p:sp>
      <p:sp>
        <p:nvSpPr>
          <p:cNvPr id="114" name="Google Shape;114;p4"/>
          <p:cNvSpPr txBox="1">
            <a:spLocks noGrp="1"/>
          </p:cNvSpPr>
          <p:nvPr>
            <p:ph type="sldNum" idx="12"/>
          </p:nvPr>
        </p:nvSpPr>
        <p:spPr>
          <a:xfrm>
            <a:off x="4217839" y="6579246"/>
            <a:ext cx="708322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</a:t>
            </a:r>
            <a:fld id="{00000000-1234-1234-1234-123412341234}" type="slidenum">
              <a:rPr lang="en-US"/>
              <a:t>4</a:t>
            </a:fld>
            <a:r>
              <a:rPr lang="en-US"/>
              <a:t> |</a:t>
            </a:r>
            <a:endParaRPr/>
          </a:p>
        </p:txBody>
      </p:sp>
      <p:sp>
        <p:nvSpPr>
          <p:cNvPr id="115" name="Google Shape;115;p4"/>
          <p:cNvSpPr txBox="1">
            <a:spLocks noGrp="1"/>
          </p:cNvSpPr>
          <p:nvPr>
            <p:ph type="body" idx="1"/>
          </p:nvPr>
        </p:nvSpPr>
        <p:spPr>
          <a:xfrm>
            <a:off x="250825" y="548681"/>
            <a:ext cx="8642350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사용자 Vs 관리자 권한</a:t>
            </a:r>
            <a:endParaRPr/>
          </a:p>
        </p:txBody>
      </p:sp>
      <p:graphicFrame>
        <p:nvGraphicFramePr>
          <p:cNvPr id="116" name="Google Shape;116;p4"/>
          <p:cNvGraphicFramePr/>
          <p:nvPr/>
        </p:nvGraphicFramePr>
        <p:xfrm>
          <a:off x="323528" y="144938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{C4AF8C53-CCC1-410E-BA37-52FCB55D9825}</a:tableStyleId>
              </a:tblPr>
              <a:tblGrid>
                <a:gridCol w="109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5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구분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정의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권한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3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사용자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뉴스 분석 현황판, 키워드 대시보드 열람 가능</a:t>
                      </a:r>
                      <a:endParaRPr sz="14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비속어 필터링 사전 단어 첨삭 기여 가능</a:t>
                      </a:r>
                      <a:endParaRPr sz="14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QnA 질문 및 답변 열람 가능</a:t>
                      </a:r>
                      <a:endParaRPr sz="14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Char char="▪"/>
                      </a:pPr>
                      <a:r>
                        <a:rPr lang="en-US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분석결과 열람</a:t>
                      </a:r>
                      <a:endParaRPr sz="14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Char char="▪"/>
                      </a:pPr>
                      <a:r>
                        <a:rPr lang="en-US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질문</a:t>
                      </a:r>
                      <a:endParaRPr sz="14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Char char="▪"/>
                      </a:pPr>
                      <a:r>
                        <a:rPr lang="en-US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필터링 기여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3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대시보드 슬롯 추가, 삭제, 수정 가능</a:t>
                      </a:r>
                      <a:endParaRPr sz="14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QnA 질문 열람 및 답변 가능</a:t>
                      </a:r>
                      <a:endParaRPr sz="14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Char char="▪"/>
                      </a:pPr>
                      <a:r>
                        <a:rPr lang="en-US" sz="14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분석결과 열람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Char char="▪"/>
                      </a:pPr>
                      <a:r>
                        <a:rPr lang="en-US" sz="14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대시보드 수정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Char char="▪"/>
                      </a:pPr>
                      <a:r>
                        <a:rPr lang="en-US" sz="14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답변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기획 분석 자료 업데이트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950" y="1496147"/>
            <a:ext cx="7517960" cy="4680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123" name="Google Shape;123;p5"/>
          <p:cNvGraphicFramePr/>
          <p:nvPr/>
        </p:nvGraphicFramePr>
        <p:xfrm>
          <a:off x="7714445" y="149049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{C4AF8C53-CCC1-410E-BA37-52FCB55D9825}</a:tableStyleId>
              </a:tblPr>
              <a:tblGrid>
                <a:gridCol w="19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92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lt1"/>
                          </a:solidFill>
                        </a:rPr>
                        <a:t>    Description</a:t>
                      </a:r>
                      <a:endParaRPr sz="8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사이트 로고. 클릭 시 분석 현황판 첫 번째 페이지로 이동.</a:t>
                      </a:r>
                      <a:endParaRPr/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오늘의 키워드 순위표. 키워드 클릭 시 해당 페이지로 이동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기획 분석 버튼. 클릭 시 기획 분석 페이지로 이동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QnA 버튼. 클릭 시 QnA 페이지로 이동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현황판 제목. 1시간 주기로 현재 시간 값 변화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6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오늘 현재 시간까지 수집한 뉴스, 댓글 개수 시각화. 1시간 주기로 갱신 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7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수집한 뉴스, 댓글의 비율 비교. 가장 많은 것을 1로 하여 그 비율을 시각화.</a:t>
                      </a:r>
                      <a:endParaRPr/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8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현재 보고 있는 페이지의 주제 표시 영역. 스크롤 시 위, 아래로 이동 가능.</a:t>
                      </a:r>
                      <a:endParaRPr/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9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맨 위 페이지로 바로 이동하기.</a:t>
                      </a:r>
                      <a:endParaRPr/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10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관리자 모드로 이동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4" name="Google Shape;124;p5"/>
          <p:cNvSpPr/>
          <p:nvPr/>
        </p:nvSpPr>
        <p:spPr>
          <a:xfrm>
            <a:off x="107950" y="1503138"/>
            <a:ext cx="253803" cy="253803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125;p5"/>
          <p:cNvSpPr/>
          <p:nvPr/>
        </p:nvSpPr>
        <p:spPr>
          <a:xfrm>
            <a:off x="107950" y="2286330"/>
            <a:ext cx="253803" cy="253803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107950" y="4770874"/>
            <a:ext cx="253803" cy="253803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27;p5"/>
          <p:cNvSpPr txBox="1">
            <a:spLocks noGrp="1"/>
          </p:cNvSpPr>
          <p:nvPr>
            <p:ph type="sldNum" idx="12"/>
          </p:nvPr>
        </p:nvSpPr>
        <p:spPr>
          <a:xfrm>
            <a:off x="4217839" y="6579246"/>
            <a:ext cx="708322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</a:t>
            </a:r>
            <a:fld id="{00000000-1234-1234-1234-123412341234}" type="slidenum">
              <a:rPr lang="en-US"/>
              <a:t>5</a:t>
            </a:fld>
            <a:r>
              <a:rPr lang="en-US"/>
              <a:t> |</a:t>
            </a:r>
            <a:endParaRPr/>
          </a:p>
        </p:txBody>
      </p:sp>
      <p:sp>
        <p:nvSpPr>
          <p:cNvPr id="128" name="Google Shape;128;p5"/>
          <p:cNvSpPr/>
          <p:nvPr/>
        </p:nvSpPr>
        <p:spPr>
          <a:xfrm>
            <a:off x="107950" y="5300477"/>
            <a:ext cx="253803" cy="253803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p5"/>
          <p:cNvSpPr/>
          <p:nvPr/>
        </p:nvSpPr>
        <p:spPr>
          <a:xfrm>
            <a:off x="4672358" y="1668414"/>
            <a:ext cx="253803" cy="253803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130;p5"/>
          <p:cNvSpPr/>
          <p:nvPr/>
        </p:nvSpPr>
        <p:spPr>
          <a:xfrm>
            <a:off x="3252356" y="2214524"/>
            <a:ext cx="253803" cy="253803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3343726" y="3589335"/>
            <a:ext cx="253803" cy="253803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p5"/>
          <p:cNvSpPr/>
          <p:nvPr/>
        </p:nvSpPr>
        <p:spPr>
          <a:xfrm>
            <a:off x="6650565" y="2401072"/>
            <a:ext cx="253803" cy="253803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1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133;p5"/>
          <p:cNvSpPr/>
          <p:nvPr/>
        </p:nvSpPr>
        <p:spPr>
          <a:xfrm>
            <a:off x="6262052" y="5369596"/>
            <a:ext cx="253803" cy="253803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1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4" name="Google Shape;134;p5"/>
          <p:cNvGraphicFramePr/>
          <p:nvPr/>
        </p:nvGraphicFramePr>
        <p:xfrm>
          <a:off x="107950" y="22137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{D868D5A9-C70D-47C8-92C3-1E61194FE421}</a:tableStyleId>
              </a:tblPr>
              <a:tblGrid>
                <a:gridCol w="223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Screen Name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Main Page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문서명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빅데이터 기반 댓글 분석 및 시각화 서비스 UI/UX 설계서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Screen Path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Today 1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Version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1.0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5" name="Google Shape;135;p5"/>
          <p:cNvSpPr/>
          <p:nvPr/>
        </p:nvSpPr>
        <p:spPr>
          <a:xfrm>
            <a:off x="171350" y="5846310"/>
            <a:ext cx="1210794" cy="288000"/>
          </a:xfrm>
          <a:prstGeom prst="roundRect">
            <a:avLst>
              <a:gd name="adj" fmla="val 16667"/>
            </a:avLst>
          </a:prstGeom>
          <a:solidFill>
            <a:srgbClr val="3A38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관리자모드</a:t>
            </a:r>
            <a:endParaRPr/>
          </a:p>
        </p:txBody>
      </p:sp>
      <p:sp>
        <p:nvSpPr>
          <p:cNvPr id="136" name="Google Shape;136;p5"/>
          <p:cNvSpPr/>
          <p:nvPr/>
        </p:nvSpPr>
        <p:spPr>
          <a:xfrm>
            <a:off x="1172608" y="5774524"/>
            <a:ext cx="253803" cy="253803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1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950" y="1495218"/>
            <a:ext cx="7517957" cy="4680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143" name="Google Shape;143;p6"/>
          <p:cNvGraphicFramePr/>
          <p:nvPr/>
        </p:nvGraphicFramePr>
        <p:xfrm>
          <a:off x="7714445" y="149049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{C4AF8C53-CCC1-410E-BA37-52FCB55D9825}</a:tableStyleId>
              </a:tblPr>
              <a:tblGrid>
                <a:gridCol w="19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92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lt1"/>
                          </a:solidFill>
                        </a:rPr>
                        <a:t>    Description</a:t>
                      </a:r>
                      <a:endParaRPr sz="8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작성된 댓글의 시간당 개수 그래프. 현재 시간에 따라 누적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댓글 작성자의 연령과 통계청 자료 기반 실제 연령별 인구 비율 비교 그래프. 댓글 작성자 수가 더 많으면 짙은 막대 선으로 표시.</a:t>
                      </a:r>
                      <a:endParaRPr/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페이지 이동시 스크롤 한 방향에 따라 변하는 읽고 있는 주제 표시 영역. 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추가 시각화 자료 표시용 페이지. 설계 및 개발 진행에 따라 추가 또는 삭제될 수 있음.</a:t>
                      </a:r>
                      <a:endParaRPr/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4" name="Google Shape;144;p6"/>
          <p:cNvSpPr txBox="1">
            <a:spLocks noGrp="1"/>
          </p:cNvSpPr>
          <p:nvPr>
            <p:ph type="sldNum" idx="12"/>
          </p:nvPr>
        </p:nvSpPr>
        <p:spPr>
          <a:xfrm>
            <a:off x="4217839" y="6579246"/>
            <a:ext cx="708322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</a:t>
            </a:r>
            <a:fld id="{00000000-1234-1234-1234-123412341234}" type="slidenum">
              <a:rPr lang="en-US"/>
              <a:t>6</a:t>
            </a:fld>
            <a:r>
              <a:rPr lang="en-US"/>
              <a:t> |</a:t>
            </a:r>
            <a:endParaRPr/>
          </a:p>
        </p:txBody>
      </p:sp>
      <p:graphicFrame>
        <p:nvGraphicFramePr>
          <p:cNvPr id="145" name="Google Shape;145;p6"/>
          <p:cNvGraphicFramePr/>
          <p:nvPr/>
        </p:nvGraphicFramePr>
        <p:xfrm>
          <a:off x="107950" y="22137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{D868D5A9-C70D-47C8-92C3-1E61194FE421}</a:tableStyleId>
              </a:tblPr>
              <a:tblGrid>
                <a:gridCol w="223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Screen Name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Main Page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문서명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빅데이터 기반 댓글 분석 및 시각화 서비스 UI/UX 설계서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Screen Path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Today 2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Version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1.0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6" name="Google Shape;146;p6"/>
          <p:cNvSpPr/>
          <p:nvPr/>
        </p:nvSpPr>
        <p:spPr>
          <a:xfrm>
            <a:off x="3127986" y="2235996"/>
            <a:ext cx="253803" cy="253803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Google Shape;147;p6"/>
          <p:cNvSpPr/>
          <p:nvPr/>
        </p:nvSpPr>
        <p:spPr>
          <a:xfrm>
            <a:off x="2582702" y="3835218"/>
            <a:ext cx="253803" cy="253803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6711484" y="3014495"/>
            <a:ext cx="253803" cy="253803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6711484" y="4016035"/>
            <a:ext cx="253803" cy="253803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p6"/>
          <p:cNvSpPr/>
          <p:nvPr/>
        </p:nvSpPr>
        <p:spPr>
          <a:xfrm>
            <a:off x="171350" y="5846310"/>
            <a:ext cx="1210794" cy="288000"/>
          </a:xfrm>
          <a:prstGeom prst="roundRect">
            <a:avLst>
              <a:gd name="adj" fmla="val 16667"/>
            </a:avLst>
          </a:prstGeom>
          <a:solidFill>
            <a:srgbClr val="3A38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관리자모드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000" y="1494000"/>
            <a:ext cx="7440719" cy="46800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157" name="Google Shape;157;p7"/>
          <p:cNvGraphicFramePr/>
          <p:nvPr/>
        </p:nvGraphicFramePr>
        <p:xfrm>
          <a:off x="7714445" y="149049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{C4AF8C53-CCC1-410E-BA37-52FCB55D9825}</a:tableStyleId>
              </a:tblPr>
              <a:tblGrid>
                <a:gridCol w="19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92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lt1"/>
                          </a:solidFill>
                        </a:rPr>
                        <a:t>    Description</a:t>
                      </a:r>
                      <a:endParaRPr sz="8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현재 보고 있는 이슈 키워드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보고 있는 이슈 키워드가 가장 많이 언급된 뉴스 카테고리 제시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보고 있는 이슈 키워드와 같이 언급된 횟수가 가장 많은 단어 제시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보고 있는 이슈 키워드가 언급된 뉴스 카테고리 그래프로 제시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보고 있는 이슈 키워드와 같이 언급된 횟수가 많은 상위 10~30개 단어로 구성된 워드 클라우드 또는 의미망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8" name="Google Shape;158;p7"/>
          <p:cNvSpPr txBox="1">
            <a:spLocks noGrp="1"/>
          </p:cNvSpPr>
          <p:nvPr>
            <p:ph type="sldNum" idx="12"/>
          </p:nvPr>
        </p:nvSpPr>
        <p:spPr>
          <a:xfrm>
            <a:off x="4217839" y="6579246"/>
            <a:ext cx="708322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</a:t>
            </a:r>
            <a:fld id="{00000000-1234-1234-1234-123412341234}" type="slidenum">
              <a:rPr lang="en-US"/>
              <a:t>7</a:t>
            </a:fld>
            <a:r>
              <a:rPr lang="en-US"/>
              <a:t> |</a:t>
            </a:r>
            <a:endParaRPr/>
          </a:p>
        </p:txBody>
      </p:sp>
      <p:graphicFrame>
        <p:nvGraphicFramePr>
          <p:cNvPr id="159" name="Google Shape;159;p7"/>
          <p:cNvGraphicFramePr/>
          <p:nvPr/>
        </p:nvGraphicFramePr>
        <p:xfrm>
          <a:off x="107950" y="22137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{D868D5A9-C70D-47C8-92C3-1E61194FE421}</a:tableStyleId>
              </a:tblPr>
              <a:tblGrid>
                <a:gridCol w="223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Screen Name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Dashboard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문서명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빅데이터 기반 댓글 분석 및 시각화 서비스 UI/UX 설계서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Screen Path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Category &amp; Related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Version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1.0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0" name="Google Shape;160;p7"/>
          <p:cNvSpPr/>
          <p:nvPr/>
        </p:nvSpPr>
        <p:spPr>
          <a:xfrm>
            <a:off x="3347442" y="1678212"/>
            <a:ext cx="253803" cy="253803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2022746" y="2577820"/>
            <a:ext cx="253803" cy="253803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p7"/>
          <p:cNvSpPr/>
          <p:nvPr/>
        </p:nvSpPr>
        <p:spPr>
          <a:xfrm>
            <a:off x="4445098" y="2577820"/>
            <a:ext cx="253803" cy="253803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p7"/>
          <p:cNvSpPr/>
          <p:nvPr/>
        </p:nvSpPr>
        <p:spPr>
          <a:xfrm>
            <a:off x="2276549" y="3834000"/>
            <a:ext cx="253803" cy="253803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" name="Google Shape;164;p7"/>
          <p:cNvSpPr/>
          <p:nvPr/>
        </p:nvSpPr>
        <p:spPr>
          <a:xfrm>
            <a:off x="4318196" y="3899476"/>
            <a:ext cx="253803" cy="253803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" name="Google Shape;165;p7"/>
          <p:cNvSpPr/>
          <p:nvPr/>
        </p:nvSpPr>
        <p:spPr>
          <a:xfrm>
            <a:off x="171350" y="5846310"/>
            <a:ext cx="1210794" cy="288000"/>
          </a:xfrm>
          <a:prstGeom prst="roundRect">
            <a:avLst>
              <a:gd name="adj" fmla="val 16667"/>
            </a:avLst>
          </a:prstGeom>
          <a:solidFill>
            <a:srgbClr val="3A38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관리자모드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000" y="1494000"/>
            <a:ext cx="7440719" cy="46800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172" name="Google Shape;172;p8"/>
          <p:cNvGraphicFramePr/>
          <p:nvPr/>
        </p:nvGraphicFramePr>
        <p:xfrm>
          <a:off x="7714445" y="149049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{C4AF8C53-CCC1-410E-BA37-52FCB55D9825}</a:tableStyleId>
              </a:tblPr>
              <a:tblGrid>
                <a:gridCol w="19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92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lt1"/>
                          </a:solidFill>
                        </a:rPr>
                        <a:t>    Description</a:t>
                      </a:r>
                      <a:endParaRPr sz="8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더 많이 댓글을 남긴 유저의 성별을 단어로 제시(소제목 미확정)</a:t>
                      </a:r>
                      <a:endParaRPr/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더 많이 댓글을 남긴 유저의 연령대를 단어로 제시(소제목 미확정)</a:t>
                      </a:r>
                      <a:endParaRPr/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키워드가 포함된 뉴스 기사의 성비를 누적해 나타난 성별 그래프 제시.</a:t>
                      </a:r>
                      <a:endParaRPr/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실제 연령별 인구비율과 댓글 작성자의 인구 비율을 비교하여 제시한 그래프(보정 관심 수준으로 확장 가능)</a:t>
                      </a:r>
                      <a:endParaRPr/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3" name="Google Shape;173;p8"/>
          <p:cNvSpPr txBox="1">
            <a:spLocks noGrp="1"/>
          </p:cNvSpPr>
          <p:nvPr>
            <p:ph type="sldNum" idx="12"/>
          </p:nvPr>
        </p:nvSpPr>
        <p:spPr>
          <a:xfrm>
            <a:off x="4217839" y="6579246"/>
            <a:ext cx="708322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</a:t>
            </a:r>
            <a:fld id="{00000000-1234-1234-1234-123412341234}" type="slidenum">
              <a:rPr lang="en-US"/>
              <a:t>8</a:t>
            </a:fld>
            <a:r>
              <a:rPr lang="en-US"/>
              <a:t> |</a:t>
            </a:r>
            <a:endParaRPr/>
          </a:p>
        </p:txBody>
      </p:sp>
      <p:graphicFrame>
        <p:nvGraphicFramePr>
          <p:cNvPr id="174" name="Google Shape;174;p8"/>
          <p:cNvGraphicFramePr/>
          <p:nvPr/>
        </p:nvGraphicFramePr>
        <p:xfrm>
          <a:off x="107950" y="22137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{D868D5A9-C70D-47C8-92C3-1E61194FE421}</a:tableStyleId>
              </a:tblPr>
              <a:tblGrid>
                <a:gridCol w="223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Screen Name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Dashboard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문서명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빅데이터 기반 댓글 분석 및 시각화 서비스 UI/UX 설계서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Screen Path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Gender &amp; Age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Version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1.0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5" name="Google Shape;175;p8"/>
          <p:cNvSpPr/>
          <p:nvPr/>
        </p:nvSpPr>
        <p:spPr>
          <a:xfrm>
            <a:off x="2139484" y="2513993"/>
            <a:ext cx="253803" cy="253803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p8"/>
          <p:cNvSpPr/>
          <p:nvPr/>
        </p:nvSpPr>
        <p:spPr>
          <a:xfrm>
            <a:off x="3017453" y="3889133"/>
            <a:ext cx="253803" cy="253803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p8"/>
          <p:cNvSpPr/>
          <p:nvPr/>
        </p:nvSpPr>
        <p:spPr>
          <a:xfrm>
            <a:off x="4385754" y="2584799"/>
            <a:ext cx="253803" cy="253803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8"/>
          <p:cNvSpPr/>
          <p:nvPr/>
        </p:nvSpPr>
        <p:spPr>
          <a:xfrm>
            <a:off x="5519716" y="4016034"/>
            <a:ext cx="253803" cy="253803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p8"/>
          <p:cNvSpPr/>
          <p:nvPr/>
        </p:nvSpPr>
        <p:spPr>
          <a:xfrm>
            <a:off x="171350" y="5846310"/>
            <a:ext cx="1210794" cy="288000"/>
          </a:xfrm>
          <a:prstGeom prst="roundRect">
            <a:avLst>
              <a:gd name="adj" fmla="val 16667"/>
            </a:avLst>
          </a:prstGeom>
          <a:solidFill>
            <a:srgbClr val="3A38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관리자모드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000" y="1494000"/>
            <a:ext cx="7440719" cy="46800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186" name="Google Shape;186;p9"/>
          <p:cNvGraphicFramePr/>
          <p:nvPr/>
        </p:nvGraphicFramePr>
        <p:xfrm>
          <a:off x="7714445" y="149049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{C4AF8C53-CCC1-410E-BA37-52FCB55D9825}</a:tableStyleId>
              </a:tblPr>
              <a:tblGrid>
                <a:gridCol w="19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92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lt1"/>
                          </a:solidFill>
                        </a:rPr>
                        <a:t>    Description</a:t>
                      </a:r>
                      <a:endParaRPr sz="8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여론 조작 가능성 척도를 키워드로 제시. 내부적으로 헤비 댓글러-일반 유저 비율, 중복유저 댓글 작성 비율 등의 변수로 결정됨.</a:t>
                      </a:r>
                      <a:endParaRPr/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이슈의 지속 기간을 키워드로 제시. 내부적으로 이슈 키워드 유지 기간, 키워드 언급 횟수 변화 등의 변수로 결정됨.</a:t>
                      </a:r>
                      <a:endParaRPr/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헤비 댓글러의 중복 작성, 유저 비율 등을 조합해 결정한 헤비 댓글러 출현도 그래프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이슈 키워드의 언급량의 시간별 분포도.</a:t>
                      </a:r>
                      <a:endParaRPr/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7" name="Google Shape;187;p9"/>
          <p:cNvSpPr txBox="1">
            <a:spLocks noGrp="1"/>
          </p:cNvSpPr>
          <p:nvPr>
            <p:ph type="sldNum" idx="12"/>
          </p:nvPr>
        </p:nvSpPr>
        <p:spPr>
          <a:xfrm>
            <a:off x="4217839" y="6579246"/>
            <a:ext cx="708322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</a:t>
            </a:r>
            <a:fld id="{00000000-1234-1234-1234-123412341234}" type="slidenum">
              <a:rPr lang="en-US"/>
              <a:t>9</a:t>
            </a:fld>
            <a:r>
              <a:rPr lang="en-US"/>
              <a:t> |</a:t>
            </a:r>
            <a:endParaRPr/>
          </a:p>
        </p:txBody>
      </p:sp>
      <p:graphicFrame>
        <p:nvGraphicFramePr>
          <p:cNvPr id="188" name="Google Shape;188;p9"/>
          <p:cNvGraphicFramePr/>
          <p:nvPr/>
        </p:nvGraphicFramePr>
        <p:xfrm>
          <a:off x="107950" y="22137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{D868D5A9-C70D-47C8-92C3-1E61194FE421}</a:tableStyleId>
              </a:tblPr>
              <a:tblGrid>
                <a:gridCol w="223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Screen Name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Dashboard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문서명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빅데이터 기반 댓글 분석 및 시각화 서비스 UI/UX 설계서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Screen Path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Commenter &amp; Duration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Version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1.0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9" name="Google Shape;189;p9"/>
          <p:cNvSpPr/>
          <p:nvPr/>
        </p:nvSpPr>
        <p:spPr>
          <a:xfrm>
            <a:off x="1957554" y="2513993"/>
            <a:ext cx="253803" cy="253803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0" name="Google Shape;190;p9"/>
          <p:cNvSpPr/>
          <p:nvPr/>
        </p:nvSpPr>
        <p:spPr>
          <a:xfrm>
            <a:off x="4318197" y="2513993"/>
            <a:ext cx="253803" cy="253803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" name="Google Shape;191;p9"/>
          <p:cNvSpPr/>
          <p:nvPr/>
        </p:nvSpPr>
        <p:spPr>
          <a:xfrm>
            <a:off x="1924910" y="3996934"/>
            <a:ext cx="253803" cy="253803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192;p9"/>
          <p:cNvSpPr/>
          <p:nvPr/>
        </p:nvSpPr>
        <p:spPr>
          <a:xfrm>
            <a:off x="4445098" y="4045095"/>
            <a:ext cx="253803" cy="253803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p9"/>
          <p:cNvSpPr/>
          <p:nvPr/>
        </p:nvSpPr>
        <p:spPr>
          <a:xfrm>
            <a:off x="171350" y="5846310"/>
            <a:ext cx="1210794" cy="288000"/>
          </a:xfrm>
          <a:prstGeom prst="roundRect">
            <a:avLst>
              <a:gd name="adj" fmla="val 16667"/>
            </a:avLst>
          </a:prstGeom>
          <a:solidFill>
            <a:srgbClr val="3A38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관리자모드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1055</Words>
  <Application>Microsoft Office PowerPoint</Application>
  <PresentationFormat>화면 슬라이드 쇼(4:3)</PresentationFormat>
  <Paragraphs>312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Noto Sans Symbols</vt:lpstr>
      <vt:lpstr>Malgun Gothic</vt:lpstr>
      <vt:lpstr>Malgun Gothic</vt:lpstr>
      <vt:lpstr>Arial</vt:lpstr>
      <vt:lpstr>Office 테마</vt:lpstr>
      <vt:lpstr>빅데이터 기반 댓글 분석 및 시각화 서비스  UI/UX 시나리오</vt:lpstr>
      <vt:lpstr>개정 이력</vt:lpstr>
      <vt:lpstr>메뉴 구성도(Menu Tree)</vt:lpstr>
      <vt:lpstr>User 관리 정책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빅데이터 기반 댓글 분석 및 시각화 서비스  UI/UX 시나리오</dc:title>
  <dc:creator>박남해</dc:creator>
  <cp:lastModifiedBy>TanSungHo</cp:lastModifiedBy>
  <cp:revision>1</cp:revision>
  <dcterms:created xsi:type="dcterms:W3CDTF">2013-11-14T06:40:22Z</dcterms:created>
  <dcterms:modified xsi:type="dcterms:W3CDTF">2021-11-01T13:09:41Z</dcterms:modified>
</cp:coreProperties>
</file>