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6" r:id="rId4"/>
    <p:sldId id="257" r:id="rId5"/>
    <p:sldId id="262" r:id="rId6"/>
    <p:sldId id="258" r:id="rId7"/>
    <p:sldId id="264" r:id="rId8"/>
    <p:sldId id="265" r:id="rId9"/>
    <p:sldId id="266" r:id="rId10"/>
    <p:sldId id="267" r:id="rId11"/>
    <p:sldId id="268" r:id="rId12"/>
    <p:sldId id="263" r:id="rId13"/>
    <p:sldId id="272" r:id="rId14"/>
    <p:sldId id="273" r:id="rId15"/>
    <p:sldId id="274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0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2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23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2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8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4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38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6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8193-2BE4-4698-BE19-99697C1A4CA9}" type="datetimeFigureOut">
              <a:rPr lang="zh-TW" altLang="en-US" smtClean="0"/>
              <a:t>2017/5/4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DB01-5DAC-48C1-ABCA-2B4D4611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00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Pattern Recognition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期</a:t>
            </a:r>
            <a:r>
              <a:rPr lang="zh-TW" altLang="en-US" dirty="0" smtClean="0"/>
              <a:t>中報</a:t>
            </a:r>
            <a:r>
              <a:rPr lang="zh-TW" altLang="en-US" dirty="0"/>
              <a:t>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66711" y="5819419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M10517035</a:t>
            </a:r>
          </a:p>
          <a:p>
            <a:r>
              <a:rPr lang="zh-TW" altLang="en-US" sz="2400" dirty="0" smtClean="0"/>
              <a:t>蔡龍</a:t>
            </a:r>
            <a:r>
              <a:rPr lang="zh-TW" altLang="en-US" sz="2400" dirty="0"/>
              <a:t>佑</a:t>
            </a:r>
          </a:p>
        </p:txBody>
      </p:sp>
    </p:spTree>
    <p:extLst>
      <p:ext uri="{BB962C8B-B14F-4D97-AF65-F5344CB8AC3E}">
        <p14:creationId xmlns:p14="http://schemas.microsoft.com/office/powerpoint/2010/main" val="16610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90448" cy="61180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58465" y="381576"/>
            <a:ext cx="1259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Coins </a:t>
            </a:r>
            <a:br>
              <a:rPr lang="en-US" altLang="zh-TW" dirty="0" smtClean="0"/>
            </a:br>
            <a:r>
              <a:rPr lang="en-US" altLang="zh-TW" dirty="0" smtClean="0"/>
              <a:t>theta =0.75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625" y="2349818"/>
            <a:ext cx="2308332" cy="41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611514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58465" y="381576"/>
            <a:ext cx="1259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Coins </a:t>
            </a:r>
            <a:br>
              <a:rPr lang="en-US" altLang="zh-TW" dirty="0" smtClean="0"/>
            </a:br>
            <a:r>
              <a:rPr lang="en-US" altLang="zh-TW" dirty="0" smtClean="0"/>
              <a:t>theta =0.33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47" y="2330256"/>
            <a:ext cx="2356022" cy="44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611514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7" y="4080819"/>
            <a:ext cx="3705225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45" y="1690689"/>
            <a:ext cx="5152900" cy="435133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707027" y="4852086"/>
            <a:ext cx="22901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281881" y="5177481"/>
            <a:ext cx="3715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37189" y="466742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37189" y="503675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Case 2</a:t>
            </a:r>
            <a:endParaRPr lang="zh-TW" altLang="en-US" dirty="0"/>
          </a:p>
        </p:txBody>
      </p:sp>
      <p:pic>
        <p:nvPicPr>
          <p:cNvPr id="12" name="Picture 10" descr="「Python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16120" r="11312" b="18872"/>
          <a:stretch/>
        </p:blipFill>
        <p:spPr bwMode="auto">
          <a:xfrm>
            <a:off x="7209595" y="131499"/>
            <a:ext cx="1843034" cy="6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15" y="1877605"/>
            <a:ext cx="7921991" cy="3649984"/>
          </a:xfrm>
          <a:prstGeom prst="rect">
            <a:avLst/>
          </a:prstGeom>
        </p:spPr>
      </p:pic>
      <p:sp>
        <p:nvSpPr>
          <p:cNvPr id="17" name="圓角矩形圖說文字 16"/>
          <p:cNvSpPr/>
          <p:nvPr/>
        </p:nvSpPr>
        <p:spPr>
          <a:xfrm>
            <a:off x="6656173" y="5140412"/>
            <a:ext cx="2207741" cy="1584232"/>
          </a:xfrm>
          <a:prstGeom prst="wedgeRoundRectCallout">
            <a:avLst>
              <a:gd name="adj1" fmla="val -53552"/>
              <a:gd name="adj2" fmla="val -461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5582349" y="1460637"/>
            <a:ext cx="2721157" cy="1063573"/>
          </a:xfrm>
          <a:prstGeom prst="wedgeEllipseCallout">
            <a:avLst>
              <a:gd name="adj1" fmla="val -43533"/>
              <a:gd name="adj2" fmla="val 49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16" y="1687929"/>
            <a:ext cx="405269" cy="60898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278485" y="18077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模擬丟硬幣行為</a:t>
            </a:r>
            <a:endParaRPr lang="zh-TW" altLang="en-US" dirty="0"/>
          </a:p>
        </p:txBody>
      </p:sp>
      <p:pic>
        <p:nvPicPr>
          <p:cNvPr id="15" name="Picture 6" descr="「ConfusionMatrix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715" y="2805986"/>
            <a:ext cx="1251109" cy="98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「圖表 高斯分布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19" y="5291512"/>
            <a:ext cx="1709937" cy="128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235676" y="3723504"/>
            <a:ext cx="6030097" cy="45406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 flipV="1">
            <a:off x="804863" y="3945924"/>
            <a:ext cx="430814" cy="1"/>
          </a:xfrm>
          <a:prstGeom prst="lin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5" name="Picture 18" descr="「CSV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7" y="5691852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肘形接點 26"/>
          <p:cNvCxnSpPr/>
          <p:nvPr/>
        </p:nvCxnSpPr>
        <p:spPr>
          <a:xfrm rot="16200000" flipH="1">
            <a:off x="-194960" y="4967177"/>
            <a:ext cx="2240215" cy="197708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「Python」的圖片搜尋結果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16120" r="11312" b="18872"/>
          <a:stretch/>
        </p:blipFill>
        <p:spPr bwMode="auto">
          <a:xfrm>
            <a:off x="7214192" y="104800"/>
            <a:ext cx="1843034" cy="6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877219"/>
            <a:ext cx="7696200" cy="4248150"/>
          </a:xfrm>
          <a:prstGeom prst="rect">
            <a:avLst/>
          </a:prstGeom>
        </p:spPr>
      </p:pic>
      <p:pic>
        <p:nvPicPr>
          <p:cNvPr id="5" name="Picture 6" descr="「R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028" y="178596"/>
            <a:ext cx="988144" cy="76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形圖說文字 5"/>
          <p:cNvSpPr/>
          <p:nvPr/>
        </p:nvSpPr>
        <p:spPr>
          <a:xfrm>
            <a:off x="5898291" y="1935892"/>
            <a:ext cx="1581666" cy="785642"/>
          </a:xfrm>
          <a:prstGeom prst="wedgeEllipseCallout">
            <a:avLst>
              <a:gd name="adj1" fmla="val -49662"/>
              <a:gd name="adj2" fmla="val 436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讀取資</a:t>
            </a:r>
            <a:r>
              <a:rPr lang="zh-TW" altLang="en-US" dirty="0"/>
              <a:t>料</a:t>
            </a:r>
          </a:p>
        </p:txBody>
      </p:sp>
      <p:sp>
        <p:nvSpPr>
          <p:cNvPr id="7" name="橢圓形圖說文字 6"/>
          <p:cNvSpPr/>
          <p:nvPr/>
        </p:nvSpPr>
        <p:spPr>
          <a:xfrm>
            <a:off x="7479957" y="3161035"/>
            <a:ext cx="1581666" cy="785642"/>
          </a:xfrm>
          <a:prstGeom prst="wedgeEllipseCallout">
            <a:avLst>
              <a:gd name="adj1" fmla="val -49662"/>
              <a:gd name="adj2" fmla="val 436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ROC</a:t>
            </a:r>
            <a:r>
              <a:rPr lang="zh-TW" altLang="en-US" dirty="0"/>
              <a:t> </a:t>
            </a:r>
            <a:r>
              <a:rPr lang="zh-TW" altLang="en-US" dirty="0" smtClean="0"/>
              <a:t>框框</a:t>
            </a:r>
            <a:endParaRPr lang="zh-TW" altLang="en-US" dirty="0"/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34" y="4191880"/>
            <a:ext cx="1611838" cy="1249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橢圓形圖說文字 8"/>
          <p:cNvSpPr/>
          <p:nvPr/>
        </p:nvSpPr>
        <p:spPr>
          <a:xfrm>
            <a:off x="5528822" y="4452961"/>
            <a:ext cx="962595" cy="478138"/>
          </a:xfrm>
          <a:prstGeom prst="wedgeEllipseCallout">
            <a:avLst>
              <a:gd name="adj1" fmla="val -49662"/>
              <a:gd name="adj2" fmla="val 436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ROC</a:t>
            </a:r>
            <a:endParaRPr lang="zh-TW" altLang="en-US" sz="1400" dirty="0"/>
          </a:p>
        </p:txBody>
      </p:sp>
      <p:sp>
        <p:nvSpPr>
          <p:cNvPr id="10" name="橢圓形圖說文字 9"/>
          <p:cNvSpPr/>
          <p:nvPr/>
        </p:nvSpPr>
        <p:spPr>
          <a:xfrm>
            <a:off x="5898290" y="6106051"/>
            <a:ext cx="2617059" cy="478138"/>
          </a:xfrm>
          <a:prstGeom prst="wedgeEllipseCallout">
            <a:avLst>
              <a:gd name="adj1" fmla="val -47950"/>
              <a:gd name="adj2" fmla="val -54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貝氏 </a:t>
            </a:r>
            <a:r>
              <a:rPr lang="en-US" altLang="zh-TW" sz="1400" dirty="0" smtClean="0"/>
              <a:t>-&gt;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threshold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73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在已</a:t>
            </a:r>
            <a:r>
              <a:rPr lang="zh-TW" altLang="en-US" dirty="0" smtClean="0">
                <a:solidFill>
                  <a:srgbClr val="FF0000"/>
                </a:solidFill>
              </a:rPr>
              <a:t>知各資料的高斯分布</a:t>
            </a:r>
            <a:r>
              <a:rPr lang="zh-TW" altLang="en-US" dirty="0" smtClean="0"/>
              <a:t>的情況底下，貝氏推論有</a:t>
            </a:r>
            <a:r>
              <a:rPr lang="zh-TW" altLang="en-US" dirty="0" smtClean="0">
                <a:solidFill>
                  <a:srgbClr val="FF0000"/>
                </a:solidFill>
              </a:rPr>
              <a:t>相當不錯</a:t>
            </a:r>
            <a:r>
              <a:rPr lang="zh-TW" altLang="en-US" dirty="0" smtClean="0"/>
              <a:t>的表現。</a:t>
            </a:r>
            <a:endParaRPr lang="zh-TW" altLang="en-US" dirty="0"/>
          </a:p>
        </p:txBody>
      </p:sp>
      <p:pic>
        <p:nvPicPr>
          <p:cNvPr id="4" name="內容版面配置區 12"/>
          <p:cNvPicPr>
            <a:picLocks noChangeAspect="1"/>
          </p:cNvPicPr>
          <p:nvPr/>
        </p:nvPicPr>
        <p:blipFill rotWithShape="1">
          <a:blip r:embed="rId2"/>
          <a:srcRect r="37670" b="70961"/>
          <a:stretch/>
        </p:blipFill>
        <p:spPr>
          <a:xfrm>
            <a:off x="406228" y="3323496"/>
            <a:ext cx="7899281" cy="28534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043" y="64456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/>
              <a:t>Source Code : https</a:t>
            </a:r>
            <a:r>
              <a:rPr lang="en-US" altLang="zh-TW" sz="1200" dirty="0"/>
              <a:t>://github.com/Lung-Yu/PatternRecognition/</a:t>
            </a:r>
          </a:p>
        </p:txBody>
      </p:sp>
    </p:spTree>
    <p:extLst>
      <p:ext uri="{BB962C8B-B14F-4D97-AF65-F5344CB8AC3E}">
        <p14:creationId xmlns:p14="http://schemas.microsoft.com/office/powerpoint/2010/main" val="938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矩形 1033"/>
          <p:cNvSpPr/>
          <p:nvPr/>
        </p:nvSpPr>
        <p:spPr>
          <a:xfrm>
            <a:off x="148281" y="1499287"/>
            <a:ext cx="8880389" cy="5231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3946" y="4351574"/>
            <a:ext cx="3324339" cy="23155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運作</a:t>
            </a:r>
            <a:r>
              <a:rPr lang="zh-TW" altLang="en-US" dirty="0" smtClean="0"/>
              <a:t>流程</a:t>
            </a:r>
            <a:r>
              <a:rPr lang="zh-TW" altLang="en-US" dirty="0" smtClean="0"/>
              <a:t>示</a:t>
            </a:r>
            <a:r>
              <a:rPr lang="zh-TW" altLang="en-US" dirty="0" smtClean="0"/>
              <a:t>意圖</a:t>
            </a:r>
            <a:endParaRPr lang="zh-TW" altLang="en-US" dirty="0"/>
          </a:p>
        </p:txBody>
      </p:sp>
      <p:pic>
        <p:nvPicPr>
          <p:cNvPr id="6" name="Picture 2" descr="「player ic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7966" y="2361069"/>
            <a:ext cx="1139362" cy="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「擲幣機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73" y="2514599"/>
            <a:ext cx="559217" cy="86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7663598" y="3504822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ThrowCoins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31648" y="3429578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Player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354991" y="2657928"/>
            <a:ext cx="7423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354990" y="3027795"/>
            <a:ext cx="742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  <a:endCxn id="1026" idx="3"/>
          </p:cNvCxnSpPr>
          <p:nvPr/>
        </p:nvCxnSpPr>
        <p:spPr>
          <a:xfrm flipH="1" flipV="1">
            <a:off x="5440167" y="2857701"/>
            <a:ext cx="717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72693" y="565559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Plot Chart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9" idx="2"/>
            <a:endCxn id="40" idx="0"/>
          </p:cNvCxnSpPr>
          <p:nvPr/>
        </p:nvCxnSpPr>
        <p:spPr>
          <a:xfrm flipH="1">
            <a:off x="6811367" y="3798910"/>
            <a:ext cx="1" cy="25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026" idx="1"/>
            <a:endCxn id="1030" idx="3"/>
          </p:cNvCxnSpPr>
          <p:nvPr/>
        </p:nvCxnSpPr>
        <p:spPr>
          <a:xfrm flipH="1">
            <a:off x="3201369" y="2857701"/>
            <a:ext cx="399115" cy="1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「ConfusionMatrix icon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24" y="2156353"/>
            <a:ext cx="1826245" cy="14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單箭頭接點 33"/>
          <p:cNvCxnSpPr>
            <a:stCxn id="6" idx="3"/>
            <a:endCxn id="1030" idx="3"/>
          </p:cNvCxnSpPr>
          <p:nvPr/>
        </p:nvCxnSpPr>
        <p:spPr>
          <a:xfrm flipH="1">
            <a:off x="3201369" y="2857702"/>
            <a:ext cx="2956597" cy="19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4632" y="1716632"/>
            <a:ext cx="184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Confusion Matrix </a:t>
            </a:r>
            <a:endParaRPr lang="zh-TW" altLang="en-US" dirty="0"/>
          </a:p>
        </p:txBody>
      </p:sp>
      <p:sp>
        <p:nvSpPr>
          <p:cNvPr id="38" name="五角星形 37"/>
          <p:cNvSpPr/>
          <p:nvPr/>
        </p:nvSpPr>
        <p:spPr>
          <a:xfrm>
            <a:off x="6431648" y="1649357"/>
            <a:ext cx="591998" cy="591998"/>
          </a:xfrm>
          <a:prstGeom prst="star5">
            <a:avLst>
              <a:gd name="adj" fmla="val 2924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 rot="5400000">
            <a:off x="1874310" y="3924834"/>
            <a:ext cx="8278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Picture 2" descr="「圖表 ROC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32" y="4644284"/>
            <a:ext cx="1660318" cy="16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「圖表 高斯分布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034" y="4054487"/>
            <a:ext cx="1996665" cy="14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「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85" y="5988302"/>
            <a:ext cx="687718" cy="5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肘形接點 56"/>
          <p:cNvCxnSpPr>
            <a:stCxn id="1026" idx="2"/>
            <a:endCxn id="40" idx="1"/>
          </p:cNvCxnSpPr>
          <p:nvPr/>
        </p:nvCxnSpPr>
        <p:spPr>
          <a:xfrm rot="16200000" flipH="1">
            <a:off x="4417840" y="3408811"/>
            <a:ext cx="1497680" cy="1292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84" y="2409076"/>
            <a:ext cx="1839683" cy="8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" descr="「Python」的圖片搜尋結果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16120" r="11312" b="18872"/>
          <a:stretch/>
        </p:blipFill>
        <p:spPr bwMode="auto">
          <a:xfrm>
            <a:off x="7075799" y="6104685"/>
            <a:ext cx="1843034" cy="6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18" descr="「CSV」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07" y="3753214"/>
            <a:ext cx="514270" cy="5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評估指標說明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Confusion Matrix </a:t>
            </a:r>
            <a:endParaRPr lang="en-US" altLang="zh-TW" dirty="0" smtClean="0"/>
          </a:p>
          <a:p>
            <a:r>
              <a:rPr lang="en-US" altLang="zh-TW" dirty="0" smtClean="0"/>
              <a:t>Receiver Operating Characteristic </a:t>
            </a:r>
            <a:r>
              <a:rPr lang="en-US" altLang="zh-TW" dirty="0"/>
              <a:t>Curve, </a:t>
            </a:r>
            <a:r>
              <a:rPr lang="en-US" altLang="zh-TW" dirty="0" smtClean="0"/>
              <a:t>ROC </a:t>
            </a:r>
            <a:r>
              <a:rPr lang="en-US" altLang="zh-TW" dirty="0"/>
              <a:t>Curve</a:t>
            </a: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87" y="3459161"/>
            <a:ext cx="2143125" cy="2238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82999"/>
            <a:ext cx="5124450" cy="1790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449" y="653573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/>
              <a:t>https://zh.wikipedia.org/wiki/ROC%E6%9B%B2%E7%BA%BF</a:t>
            </a:r>
            <a:endParaRPr lang="zh-TW" altLang="en-US" sz="1000" dirty="0"/>
          </a:p>
        </p:txBody>
      </p:sp>
      <p:pic>
        <p:nvPicPr>
          <p:cNvPr id="3074" name="Picture 2" descr="https://upload.wikimedia.org/wikipedia/commons/thumb/5/5c/ROCfig.PNG/350px-ROCfi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23"/>
          <a:stretch/>
        </p:blipFill>
        <p:spPr bwMode="auto">
          <a:xfrm>
            <a:off x="4331491" y="277736"/>
            <a:ext cx="2271713" cy="179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5/5c/ROCfig.PNG/350px-ROCfi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19"/>
          <a:stretch/>
        </p:blipFill>
        <p:spPr bwMode="auto">
          <a:xfrm>
            <a:off x="6681787" y="277736"/>
            <a:ext cx="2405063" cy="19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71" y="1493433"/>
            <a:ext cx="6614984" cy="5068456"/>
          </a:xfrm>
        </p:spPr>
      </p:pic>
      <p:sp>
        <p:nvSpPr>
          <p:cNvPr id="3" name="矩形 2"/>
          <p:cNvSpPr/>
          <p:nvPr/>
        </p:nvSpPr>
        <p:spPr>
          <a:xfrm>
            <a:off x="5890655" y="5492356"/>
            <a:ext cx="318995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TPR(Sensitivity</a:t>
            </a:r>
            <a:r>
              <a:rPr lang="en-US" altLang="zh-TW" dirty="0"/>
              <a:t>) : 0.975852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FPR(1-Specificity) : </a:t>
            </a:r>
            <a:r>
              <a:rPr lang="en-US" altLang="zh-TW" dirty="0" smtClean="0"/>
              <a:t>0.026541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Accuracy : 0.974400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6651045" y="3076911"/>
            <a:ext cx="1828800" cy="2252391"/>
            <a:chOff x="6588983" y="2088309"/>
            <a:chExt cx="1828800" cy="2252391"/>
          </a:xfrm>
        </p:grpSpPr>
        <p:sp>
          <p:nvSpPr>
            <p:cNvPr id="15" name="矩形 14"/>
            <p:cNvSpPr/>
            <p:nvPr/>
          </p:nvSpPr>
          <p:spPr>
            <a:xfrm>
              <a:off x="6588983" y="2088309"/>
              <a:ext cx="1828800" cy="22523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5889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TP 3839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033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TN</a:t>
              </a:r>
            </a:p>
            <a:p>
              <a:pPr algn="ctr"/>
              <a:r>
                <a:rPr lang="en-US" altLang="zh-TW" dirty="0"/>
                <a:t>5905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889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FP</a:t>
              </a:r>
            </a:p>
            <a:p>
              <a:pPr algn="ctr"/>
              <a:r>
                <a:rPr lang="en-US" altLang="zh-TW" dirty="0"/>
                <a:t>161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33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FN</a:t>
              </a:r>
            </a:p>
            <a:p>
              <a:pPr algn="ctr"/>
              <a:r>
                <a:rPr lang="en-US" altLang="zh-TW" dirty="0"/>
                <a:t>95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88983" y="2088309"/>
              <a:ext cx="1828800" cy="4235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Confusion Matrix </a:t>
              </a: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94" y="967918"/>
            <a:ext cx="2657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94" y="1512588"/>
            <a:ext cx="5778734" cy="4351338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02" y="255373"/>
            <a:ext cx="3798448" cy="6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53" y="-150821"/>
            <a:ext cx="4368826" cy="32896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47953" y="3506966"/>
            <a:ext cx="1828800" cy="2252391"/>
            <a:chOff x="6588983" y="2088309"/>
            <a:chExt cx="1828800" cy="2252391"/>
          </a:xfrm>
        </p:grpSpPr>
        <p:sp>
          <p:nvSpPr>
            <p:cNvPr id="7" name="矩形 6"/>
            <p:cNvSpPr/>
            <p:nvPr/>
          </p:nvSpPr>
          <p:spPr>
            <a:xfrm>
              <a:off x="6588983" y="2088309"/>
              <a:ext cx="1828800" cy="22523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889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TP 4363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5033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TN</a:t>
              </a:r>
            </a:p>
            <a:p>
              <a:pPr algn="ctr"/>
              <a:r>
                <a:rPr lang="en-US" altLang="zh-TW" dirty="0"/>
                <a:t>9794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5889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FP</a:t>
              </a:r>
            </a:p>
            <a:p>
              <a:pPr algn="ctr"/>
              <a:r>
                <a:rPr lang="en-US" altLang="zh-TW" dirty="0"/>
                <a:t>5741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033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FN</a:t>
              </a:r>
            </a:p>
            <a:p>
              <a:pPr algn="ctr"/>
              <a:r>
                <a:rPr lang="en-US" altLang="zh-TW" dirty="0"/>
                <a:t>102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88983" y="2088309"/>
              <a:ext cx="1828800" cy="4235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Confusion Matrix 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354901" y="3506966"/>
            <a:ext cx="1828800" cy="2252391"/>
            <a:chOff x="6588983" y="2088309"/>
            <a:chExt cx="1828800" cy="2252391"/>
          </a:xfrm>
        </p:grpSpPr>
        <p:sp>
          <p:nvSpPr>
            <p:cNvPr id="14" name="矩形 13"/>
            <p:cNvSpPr/>
            <p:nvPr/>
          </p:nvSpPr>
          <p:spPr>
            <a:xfrm>
              <a:off x="6588983" y="2088309"/>
              <a:ext cx="1828800" cy="22523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889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TP 3976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033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TN</a:t>
              </a:r>
            </a:p>
            <a:p>
              <a:pPr algn="ctr"/>
              <a:r>
                <a:rPr lang="en-US" altLang="zh-TW" dirty="0"/>
                <a:t>15995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889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FP</a:t>
              </a:r>
            </a:p>
            <a:p>
              <a:pPr algn="ctr"/>
              <a:r>
                <a:rPr lang="en-US" altLang="zh-TW" dirty="0"/>
                <a:t>19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5033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FN</a:t>
              </a:r>
            </a:p>
            <a:p>
              <a:pPr algn="ctr"/>
              <a:r>
                <a:rPr lang="en-US" altLang="zh-TW" dirty="0"/>
                <a:t>10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88983" y="2088309"/>
              <a:ext cx="1828800" cy="4235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Confusion Matrix 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93654" y="3506966"/>
            <a:ext cx="1828800" cy="2252391"/>
            <a:chOff x="6588983" y="2088309"/>
            <a:chExt cx="1828800" cy="2252391"/>
          </a:xfrm>
        </p:grpSpPr>
        <p:sp>
          <p:nvSpPr>
            <p:cNvPr id="21" name="矩形 20"/>
            <p:cNvSpPr/>
            <p:nvPr/>
          </p:nvSpPr>
          <p:spPr>
            <a:xfrm>
              <a:off x="6588983" y="2088309"/>
              <a:ext cx="1828800" cy="2252391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5889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TP 9741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503383" y="25119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TN</a:t>
              </a:r>
            </a:p>
            <a:p>
              <a:pPr algn="ctr"/>
              <a:r>
                <a:rPr lang="en-US" altLang="zh-TW" dirty="0"/>
                <a:t>9694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5889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FP</a:t>
              </a:r>
            </a:p>
            <a:p>
              <a:pPr algn="ctr"/>
              <a:r>
                <a:rPr lang="en-US" altLang="zh-TW" dirty="0"/>
                <a:t>363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03383" y="3426300"/>
              <a:ext cx="914400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FN</a:t>
              </a:r>
            </a:p>
            <a:p>
              <a:pPr algn="ctr"/>
              <a:r>
                <a:rPr lang="en-US" altLang="zh-TW" dirty="0"/>
                <a:t>202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88983" y="2088309"/>
              <a:ext cx="1828800" cy="4235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Confusion Matrix </a:t>
              </a:r>
            </a:p>
          </p:txBody>
        </p:sp>
      </p:grpSp>
      <p:sp>
        <p:nvSpPr>
          <p:cNvPr id="28" name="矩形 27"/>
          <p:cNvSpPr/>
          <p:nvPr/>
        </p:nvSpPr>
        <p:spPr>
          <a:xfrm>
            <a:off x="131805" y="5847225"/>
            <a:ext cx="2542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TPR(Sensitivity) : 0.977156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FPR(1-Specificity) : 0.369553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Accuracy : 0.707850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3193254" y="5847225"/>
            <a:ext cx="26720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TPR(Sensitivity) : 0.997491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FPR(1-Specificity) : 0.001186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Accuracy : 0.998550</a:t>
            </a:r>
            <a:endParaRPr lang="zh-TW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015764" y="5847225"/>
            <a:ext cx="2584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TPR(Sensitivity) : 0.979684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FPR(1-Specificity) : 0.036094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Accuracy : 0.971750</a:t>
            </a:r>
            <a:endParaRPr lang="zh-TW" altLang="en-US" sz="1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2850292" y="3370914"/>
            <a:ext cx="0" cy="338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865341" y="3370913"/>
            <a:ext cx="0" cy="338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8650" y="3006968"/>
            <a:ext cx="152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Threshold : </a:t>
            </a:r>
            <a:r>
              <a:rPr lang="en-US" altLang="zh-TW" dirty="0" smtClean="0"/>
              <a:t>41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508419" y="3006968"/>
            <a:ext cx="152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Threshold : 63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624609" y="3001581"/>
            <a:ext cx="152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Threshold : </a:t>
            </a:r>
            <a:r>
              <a:rPr lang="en-US" altLang="zh-TW" dirty="0" smtClean="0"/>
              <a:t>41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5686515" y="934993"/>
            <a:ext cx="357652" cy="35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6555606" y="1110924"/>
            <a:ext cx="357652" cy="35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4529297" y="1500795"/>
            <a:ext cx="357652" cy="35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4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61151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62832" y="305336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5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61151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89340" y="5684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 Coins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637" y="1965418"/>
            <a:ext cx="2042984" cy="47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93" y="365126"/>
            <a:ext cx="7883257" cy="61124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58465" y="381576"/>
            <a:ext cx="114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Coins </a:t>
            </a:r>
            <a:br>
              <a:rPr lang="en-US" altLang="zh-TW" dirty="0" smtClean="0"/>
            </a:br>
            <a:r>
              <a:rPr lang="en-US" altLang="zh-TW" dirty="0" smtClean="0"/>
              <a:t>theta =0.5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96" y="2121173"/>
            <a:ext cx="2217206" cy="45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192</Words>
  <Application>Microsoft Office PowerPoint</Application>
  <PresentationFormat>如螢幕大小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Pattern Recognition</vt:lpstr>
      <vt:lpstr>運作流程示意圖</vt:lpstr>
      <vt:lpstr>評估指標說明</vt:lpstr>
      <vt:lpstr>Example 1</vt:lpstr>
      <vt:lpstr>Example 2</vt:lpstr>
      <vt:lpstr>Example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 </vt:lpstr>
      <vt:lpstr>Code </vt:lpstr>
      <vt:lpstr>Code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lungyu</dc:creator>
  <cp:lastModifiedBy>lungyu</cp:lastModifiedBy>
  <cp:revision>17</cp:revision>
  <dcterms:created xsi:type="dcterms:W3CDTF">2017-04-27T05:12:56Z</dcterms:created>
  <dcterms:modified xsi:type="dcterms:W3CDTF">2017-05-03T17:27:48Z</dcterms:modified>
</cp:coreProperties>
</file>