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72" r:id="rId4"/>
    <p:sldId id="285" r:id="rId5"/>
    <p:sldId id="287" r:id="rId6"/>
    <p:sldId id="271" r:id="rId7"/>
    <p:sldId id="257" r:id="rId8"/>
    <p:sldId id="258" r:id="rId9"/>
    <p:sldId id="273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4" r:id="rId21"/>
    <p:sldId id="276" r:id="rId22"/>
    <p:sldId id="283" r:id="rId23"/>
    <p:sldId id="277" r:id="rId24"/>
    <p:sldId id="279" r:id="rId25"/>
    <p:sldId id="278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76"/>
  </p:normalViewPr>
  <p:slideViewPr>
    <p:cSldViewPr snapToGrid="0" snapToObjects="1">
      <p:cViewPr varScale="1">
        <p:scale>
          <a:sx n="67" d="100"/>
          <a:sy n="67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Sy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Users\LungHuiWu\Desktop\DSD\MIPS_final\L2_Cache_experi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9677819588673112"/>
          <c:y val="0.16282772318429189"/>
          <c:w val="0.7705921694081872"/>
          <c:h val="0.76781938006262174"/>
        </c:manualLayout>
      </c:layout>
      <c:scatterChart>
        <c:scatterStyle val="smoothMarker"/>
        <c:varyColors val="0"/>
        <c:ser>
          <c:idx val="0"/>
          <c:order val="0"/>
          <c:tx>
            <c:v>AT</c:v>
          </c:tx>
          <c:xVal>
            <c:numRef>
              <c:f>工作表3!$A$2:$A$7</c:f>
              <c:numCache>
                <c:formatCode>General</c:formatCode>
                <c:ptCount val="6"/>
                <c:pt idx="0">
                  <c:v>3.5</c:v>
                </c:pt>
                <c:pt idx="1">
                  <c:v>5</c:v>
                </c:pt>
                <c:pt idx="2">
                  <c:v>5.0999999999999996</c:v>
                </c:pt>
                <c:pt idx="3">
                  <c:v>5.2</c:v>
                </c:pt>
                <c:pt idx="4">
                  <c:v>5.5</c:v>
                </c:pt>
                <c:pt idx="5">
                  <c:v>6</c:v>
                </c:pt>
              </c:numCache>
            </c:numRef>
          </c:xVal>
          <c:yVal>
            <c:numRef>
              <c:f>工作表3!$J$2:$J$7</c:f>
              <c:numCache>
                <c:formatCode>General</c:formatCode>
                <c:ptCount val="6"/>
                <c:pt idx="0">
                  <c:v>4910912350.0794506</c:v>
                </c:pt>
                <c:pt idx="1">
                  <c:v>4516199938.9155369</c:v>
                </c:pt>
                <c:pt idx="2">
                  <c:v>4327220107.2795324</c:v>
                </c:pt>
                <c:pt idx="3">
                  <c:v>4733649487.4250526</c:v>
                </c:pt>
                <c:pt idx="4">
                  <c:v>5099786196.5176249</c:v>
                </c:pt>
                <c:pt idx="5">
                  <c:v>4568551164.1976547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514560"/>
        <c:axId val="221515136"/>
      </c:scatterChart>
      <c:valAx>
        <c:axId val="221514560"/>
        <c:scaling>
          <c:orientation val="minMax"/>
          <c:max val="6.5"/>
          <c:min val="3"/>
        </c:scaling>
        <c:delete val="0"/>
        <c:axPos val="b"/>
        <c:numFmt formatCode="General" sourceLinked="1"/>
        <c:majorTickMark val="out"/>
        <c:minorTickMark val="none"/>
        <c:tickLblPos val="nextTo"/>
        <c:crossAx val="221515136"/>
        <c:crosses val="autoZero"/>
        <c:crossBetween val="midCat"/>
      </c:valAx>
      <c:valAx>
        <c:axId val="221515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5145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/>
              <a:t>Operation finish time</a:t>
            </a:r>
            <a:endParaRPr lang="zh-TW" altLang="en-US" sz="28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bubble3D val="0"/>
          </c:dPt>
          <c:cat>
            <c:strLit>
              <c:ptCount val="4"/>
              <c:pt idx="0">
                <c:v>DM</c:v>
              </c:pt>
              <c:pt idx="1">
                <c:v>2way</c:v>
              </c:pt>
              <c:pt idx="2">
                <c:v>4way</c:v>
              </c:pt>
              <c:pt idx="3">
                <c:v>8way</c:v>
              </c:pt>
            </c:strLit>
          </c:cat>
          <c:val>
            <c:numRef>
              <c:f>工作表1!$B$7:$E$7</c:f>
              <c:numCache>
                <c:formatCode>General</c:formatCode>
                <c:ptCount val="4"/>
                <c:pt idx="0">
                  <c:v>87125</c:v>
                </c:pt>
                <c:pt idx="1">
                  <c:v>83605</c:v>
                </c:pt>
                <c:pt idx="2">
                  <c:v>81845</c:v>
                </c:pt>
                <c:pt idx="3">
                  <c:v>98245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4E-E74C-BFA8-9993613D7C87}"/>
            </c:ext>
          </c:extLst>
        </c:ser>
        <c:ser>
          <c:idx val="1"/>
          <c:order val="1"/>
          <c:tx>
            <c:v>2way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工作表1!$F$7:$I$7</c:f>
              <c:numCache>
                <c:formatCode>General</c:formatCode>
                <c:ptCount val="4"/>
                <c:pt idx="0">
                  <c:v>79445</c:v>
                </c:pt>
                <c:pt idx="1">
                  <c:v>75925</c:v>
                </c:pt>
                <c:pt idx="2">
                  <c:v>74165</c:v>
                </c:pt>
                <c:pt idx="3">
                  <c:v>73285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54E-E74C-BFA8-9993613D7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508608"/>
        <c:axId val="137695168"/>
      </c:lineChart>
      <c:catAx>
        <c:axId val="22150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2000"/>
                  <a:t>L2 Cache</a:t>
                </a:r>
                <a:r>
                  <a:rPr lang="en-US" altLang="zh-TW" sz="2000" baseline="0"/>
                  <a:t> structure</a:t>
                </a:r>
                <a:endParaRPr lang="zh-TW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7695168"/>
        <c:crosses val="autoZero"/>
        <c:auto val="1"/>
        <c:lblAlgn val="ctr"/>
        <c:lblOffset val="100"/>
        <c:noMultiLvlLbl val="0"/>
      </c:catAx>
      <c:valAx>
        <c:axId val="13769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800"/>
                  <a:t>Time(ns)</a:t>
                </a:r>
                <a:endParaRPr lang="zh-TW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50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96164-CAFE-B441-A763-F0E8CF6BF780}" type="datetimeFigureOut">
              <a:rPr kumimoji="1" lang="zh-TW" altLang="en-US" smtClean="0"/>
              <a:t>2021/6/24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B7BBC-C91F-4348-AF82-740A7B9E27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569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8B0ACD-BF59-0849-A870-E576BB62E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9E088C-3440-1C44-920A-405BB9E07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382BD2-79BE-5F44-91EC-C66442F6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798161-CC1B-9E4A-A07F-115F637C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99DDFF-6502-B04C-9F2B-48033B94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826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442344-68A5-8744-BD37-1C6D0E88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99A823E-68E8-7B46-8DA4-59CFD7CE6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252953-BE7F-6941-96F6-88BC3260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4270AA-0BE1-F34A-94A7-AC118BED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D014A9-40C3-004D-9B63-50F0E181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82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F99DE23-1147-234E-9455-7650D57BB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4A15B3B-0060-D949-9BE8-3AD3B0CF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5E5EA9-E83E-AB45-9ACB-E444984E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60151F-1DD6-7044-85B7-9A4B442C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2FDA69-C86B-E443-BAD8-12FEEC33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832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FA9752-3286-CA4A-BF15-1D2A9893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2DD52F-2326-1F4E-8A80-AA7B632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B12C82-0709-F44A-8C84-9D4CFDF0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393622-170E-BF4E-A814-4E2B9F27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ED8406-6D32-5E45-801A-2119D82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82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1B909-C00E-2742-A0F8-B279FF91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EFEFB3-36D0-344C-BCC0-A7C968FA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178CF4-BD39-2845-A580-4DE134EF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7DA984-5867-4C41-8D67-26C893A0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60793B-896B-1044-B086-5D2FFD11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29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BE5AD7-55B9-6845-A7BF-3B862B75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CA8870-B8A6-164E-B96E-A708CF5C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EA515B-45A1-DE42-8F54-0276EF54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C94804-DC9E-1941-9D13-42C44B8A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1E8F4E-8053-4242-A283-ABADE9B3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1A7606-21E6-074A-A8C3-E29CDBD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6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66E7E4-16B6-9745-AC8B-03C2CC48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2AC640-A72A-5640-86A4-1BD89F7B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2BC1BA-C925-F04F-9C51-22334E6A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ABE5DB-1498-3446-9F54-1E5CAC21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9D7E1DB-C150-104B-9DBC-75730527D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F547DF4-EEF5-6040-A5DC-6FB68DA9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D37B015-8C7B-0044-9F90-E64C8574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6B24338-2BCE-394A-B6EE-E6694BFC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348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69074-A420-2549-BEBD-47240010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4AA799-E485-3F4D-A373-AD08D7EE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5CDE4E-2DF8-AB40-8DB5-38C6BF1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4372D85-BC3B-064B-9597-067FD687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86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5FAA61-6DA2-3D49-9777-A9FDD984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3E23C8B-4EE1-2449-8A9B-B24C4C62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C5A1C3-B945-5A4A-BB1E-FC48642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160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E99444-DEE9-8343-B68A-4D115EE1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9F12F0-97AB-9445-9571-C14794AE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96B256-A42E-3D4C-9F87-34C3F139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16906E-0AE1-0442-91F1-5D3C34C9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4E78C7-14C8-EB48-8153-A7F6053A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5623C5-DFC9-054C-AB3D-55CAF938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51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62FC84-00A3-5949-B573-1CCA6A2D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818FB3F-B3EA-1848-8602-9F0740FB5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85B577-ADCA-2849-A5E3-DB861890E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A5DE33-B158-6947-A3C0-95D4BAB2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B74C9C-8C3B-814C-8766-97CF7497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FAC2DF-E816-DE4C-8794-DD8F5CF6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402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AE7EF9D-3680-0A44-8656-9ADB839E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546D7B-88E2-D54A-ADA2-BB13933F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5B1EC3-47EE-EE4A-862F-1A9F75CC6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5B422-32F8-A24A-87C8-8BEA87A8D6E6}" type="datetimeFigureOut">
              <a:rPr lang="x-none" smtClean="0"/>
              <a:t>2021/6/24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711CFD-C2A7-104E-A333-E7BB3D58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A5A439-5CFE-EC49-8D3C-2C6E0CF61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970D-2A56-9A45-B8B1-F3F934DB96A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217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C081E6-45EE-F342-AF17-85688D088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DSD Final</a:t>
            </a:r>
            <a:br>
              <a:rPr lang="en-US" dirty="0"/>
            </a:br>
            <a:r>
              <a:rPr lang="en-US" dirty="0"/>
              <a:t>MIPS G3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15E612-141B-D347-AFCD-C1996107B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B07901010 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范詠為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dirty="0">
                <a:ea typeface="Microsoft JhengHei" charset="-120"/>
                <a:cs typeface="Microsoft JhengHei" charset="-120"/>
              </a:rPr>
              <a:t>B07901013 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林子軒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dirty="0">
                <a:ea typeface="Microsoft JhengHei" charset="-120"/>
                <a:cs typeface="Microsoft JhengHei" charset="-120"/>
              </a:rPr>
              <a:t>B07901019</a:t>
            </a:r>
            <a:r>
              <a:rPr lang="en-US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吳隆暉</a:t>
            </a:r>
            <a:endParaRPr lang="x-none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718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D3A406-4B54-854A-B7C6-A79787C1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561FA8-D608-F14D-A8C2-0EF4EBD1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Structure</a:t>
            </a:r>
          </a:p>
          <a:p>
            <a:r>
              <a:rPr lang="x-none"/>
              <a:t>1-bit/2-bit Global </a:t>
            </a:r>
            <a:r>
              <a:rPr lang="x-none" dirty="0"/>
              <a:t>Branch Predictor</a:t>
            </a:r>
          </a:p>
          <a:p>
            <a:r>
              <a:rPr lang="x-none" dirty="0"/>
              <a:t>1-bit/2-bit Local Branch Predictor</a:t>
            </a:r>
          </a:p>
          <a:p>
            <a:r>
              <a:rPr lang="x-none" dirty="0"/>
              <a:t>(m, n)-Correlated Branch Predictor</a:t>
            </a:r>
          </a:p>
          <a:p>
            <a:r>
              <a:rPr lang="x-none" dirty="0"/>
              <a:t>Experiment</a:t>
            </a:r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3905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Structure - </a:t>
            </a:r>
            <a:r>
              <a:rPr lang="x-none"/>
              <a:t>No BrPred</a:t>
            </a:r>
            <a:r>
              <a:rPr lang="en-US" dirty="0"/>
              <a:t>(as NT)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8967EB-F10E-614A-A9B6-425AC919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4" y="1570892"/>
            <a:ext cx="4314092" cy="460607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x-none"/>
              <a:t>Correct </a:t>
            </a:r>
            <a:r>
              <a:rPr lang="x-none" dirty="0"/>
              <a:t>-&gt; no penalty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x-none" dirty="0"/>
              <a:t>   Wrong -&gt; 1 cycle penalty</a:t>
            </a:r>
          </a:p>
          <a:p>
            <a:pPr>
              <a:lnSpc>
                <a:spcPct val="160000"/>
              </a:lnSpc>
            </a:pPr>
            <a:r>
              <a:rPr lang="x-none" dirty="0"/>
              <a:t>Branch, J, Jal, Jr, Jalr </a:t>
            </a:r>
            <a:r>
              <a:rPr lang="en-US" dirty="0"/>
              <a:t>are all calculated in </a:t>
            </a:r>
            <a:r>
              <a:rPr lang="x-none" dirty="0"/>
              <a:t>ID stage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x-none" dirty="0"/>
              <a:t>   </a:t>
            </a:r>
          </a:p>
          <a:p>
            <a:pPr marL="0" indent="0">
              <a:lnSpc>
                <a:spcPct val="160000"/>
              </a:lnSpc>
              <a:buNone/>
            </a:pPr>
            <a:endParaRPr lang="x-none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2912F5B-23B2-5344-A256-32485692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24" y="1449937"/>
            <a:ext cx="7417777" cy="52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3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170C4-8D6A-4640-AC34-080E4782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Structure - with BrPred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A683A4-0E33-EC4C-8E63-CBA65490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38"/>
            <a:ext cx="5164015" cy="4582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x-none" dirty="0"/>
              <a:t>Only </a:t>
            </a:r>
            <a:r>
              <a:rPr lang="x-none" dirty="0">
                <a:solidFill>
                  <a:schemeClr val="accent6">
                    <a:lumMod val="75000"/>
                  </a:schemeClr>
                </a:solidFill>
              </a:rPr>
              <a:t>misprediction</a:t>
            </a:r>
            <a:r>
              <a:rPr lang="x-none" dirty="0"/>
              <a:t> and </a:t>
            </a:r>
            <a:r>
              <a:rPr lang="x-none" dirty="0">
                <a:solidFill>
                  <a:schemeClr val="accent6">
                    <a:lumMod val="75000"/>
                  </a:schemeClr>
                </a:solidFill>
              </a:rPr>
              <a:t>jump reg </a:t>
            </a:r>
            <a:r>
              <a:rPr lang="x-none" dirty="0"/>
              <a:t>instructions will have 1 cycle penalty.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76FEB44-84D6-FE49-8F30-D7230415B9F5}"/>
              </a:ext>
            </a:extLst>
          </p:cNvPr>
          <p:cNvGrpSpPr/>
          <p:nvPr/>
        </p:nvGrpSpPr>
        <p:grpSpPr>
          <a:xfrm>
            <a:off x="6146448" y="760603"/>
            <a:ext cx="6045552" cy="5732272"/>
            <a:chOff x="6002215" y="803188"/>
            <a:chExt cx="6045552" cy="5732272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BA7A7D5-5FC6-244B-A934-64E615FF61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6" t="630"/>
            <a:stretch/>
          </p:blipFill>
          <p:spPr>
            <a:xfrm>
              <a:off x="6002215" y="803188"/>
              <a:ext cx="6045552" cy="57322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EEFE91BE-B953-8B4B-96A2-A2B0FD876857}"/>
                </a:ext>
              </a:extLst>
            </p:cNvPr>
            <p:cNvSpPr txBox="1"/>
            <p:nvPr/>
          </p:nvSpPr>
          <p:spPr>
            <a:xfrm>
              <a:off x="9197692" y="3770462"/>
              <a:ext cx="14703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sz="2800" b="1" dirty="0">
                  <a:solidFill>
                    <a:schemeClr val="accent6">
                      <a:lumMod val="75000"/>
                    </a:schemeClr>
                  </a:solidFill>
                </a:rPr>
                <a:t>mispred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E09EFDD-6CA2-8049-8B6F-E4E0A6A7931F}"/>
                </a:ext>
              </a:extLst>
            </p:cNvPr>
            <p:cNvSpPr txBox="1"/>
            <p:nvPr/>
          </p:nvSpPr>
          <p:spPr>
            <a:xfrm>
              <a:off x="11218183" y="40012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3200" b="1" dirty="0">
                  <a:solidFill>
                    <a:schemeClr val="accent6">
                      <a:lumMod val="75000"/>
                    </a:schemeClr>
                  </a:solidFill>
                </a:rPr>
                <a:t>Jr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31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80594E-CA0C-A846-A9E0-FC09BDB6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Global Branch Predictor (testbench)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78BF0CB-DFA7-384B-B7F1-C5937D493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" r="9210" b="1"/>
          <a:stretch/>
        </p:blipFill>
        <p:spPr>
          <a:xfrm>
            <a:off x="7568066" y="2213909"/>
            <a:ext cx="4507024" cy="2276191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9D3112D-BB16-4649-858D-E479AB076E1D}"/>
              </a:ext>
            </a:extLst>
          </p:cNvPr>
          <p:cNvSpPr txBox="1"/>
          <p:nvPr/>
        </p:nvSpPr>
        <p:spPr>
          <a:xfrm>
            <a:off x="1101969" y="1690689"/>
            <a:ext cx="691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800" dirty="0"/>
              <a:t>All branch instructions use one global state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7493DFB-7258-1643-AEEF-6D368C54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5" y="3513900"/>
            <a:ext cx="3950553" cy="1892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6046057-3960-C943-A2DA-428AB0A3F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52" y="3513901"/>
            <a:ext cx="3455060" cy="18927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7AE6B2F-EC79-B64F-8DDE-C91E53F3EF75}"/>
              </a:ext>
            </a:extLst>
          </p:cNvPr>
          <p:cNvSpPr txBox="1"/>
          <p:nvPr/>
        </p:nvSpPr>
        <p:spPr>
          <a:xfrm>
            <a:off x="3285960" y="305223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/>
              <a:t>1-bits/2-bits</a:t>
            </a:r>
          </a:p>
        </p:txBody>
      </p:sp>
    </p:spTree>
    <p:extLst>
      <p:ext uri="{BB962C8B-B14F-4D97-AF65-F5344CB8AC3E}">
        <p14:creationId xmlns:p14="http://schemas.microsoft.com/office/powerpoint/2010/main" val="1458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A8844-4F6C-BB46-9ECD-5151C3F1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1-bit/</a:t>
            </a:r>
            <a:r>
              <a:rPr lang="x-none" b="1" dirty="0">
                <a:solidFill>
                  <a:schemeClr val="accent6">
                    <a:lumMod val="75000"/>
                  </a:schemeClr>
                </a:solidFill>
              </a:rPr>
              <a:t>2-bit</a:t>
            </a:r>
            <a:r>
              <a:rPr lang="x-none" dirty="0"/>
              <a:t> Local Branch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7219EE-DCAB-3B47-A933-CC40A55C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457"/>
            <a:ext cx="5492263" cy="1521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x-none" dirty="0"/>
              <a:t>Branch History Table (BHT)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x-none" dirty="0"/>
              <a:t>-&gt; 128*2bit (assume big enough)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483C4F5-51C7-9D48-BAAD-3173C71D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214" y="1427193"/>
            <a:ext cx="3814586" cy="2089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54452A7-FE1F-024A-B9F1-CE221CFE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5601762" cy="3841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5ADC3-EEA7-EA4E-A126-0B257216D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780" y="3870279"/>
            <a:ext cx="5293645" cy="1417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1AA9958-656A-CD46-87B9-12756FFA845E}"/>
              </a:ext>
            </a:extLst>
          </p:cNvPr>
          <p:cNvSpPr txBox="1"/>
          <p:nvPr/>
        </p:nvSpPr>
        <p:spPr>
          <a:xfrm>
            <a:off x="7526293" y="5482232"/>
            <a:ext cx="34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/>
              <a:t>Add/Sub 1 to change state</a:t>
            </a:r>
          </a:p>
        </p:txBody>
      </p:sp>
    </p:spTree>
    <p:extLst>
      <p:ext uri="{BB962C8B-B14F-4D97-AF65-F5344CB8AC3E}">
        <p14:creationId xmlns:p14="http://schemas.microsoft.com/office/powerpoint/2010/main" val="286892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656909-4CF1-5E49-8385-C9B3E58D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(m, n)-Correlated Branch Predictor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F606B79-5C05-9C4C-812A-A8952DFC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63" y="1512277"/>
            <a:ext cx="4548317" cy="498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 : 2^m global state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n : n-bits predictor</a:t>
            </a:r>
          </a:p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x-none" dirty="0"/>
              <a:t>aintain a global state</a:t>
            </a:r>
          </a:p>
          <a:p>
            <a:pPr>
              <a:lnSpc>
                <a:spcPct val="150000"/>
              </a:lnSpc>
            </a:pPr>
            <a:r>
              <a:rPr lang="x-none" dirty="0"/>
              <a:t>Each branch instruction has </a:t>
            </a:r>
            <a:r>
              <a:rPr lang="x-none" dirty="0">
                <a:solidFill>
                  <a:schemeClr val="accent6">
                    <a:lumMod val="75000"/>
                  </a:schemeClr>
                </a:solidFill>
              </a:rPr>
              <a:t>m local n-bits predictors.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="" xmlns:a16="http://schemas.microsoft.com/office/drawing/2014/main" id="{E5C4E41E-51D4-8A48-A42F-A808AE79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80" y="1304986"/>
            <a:ext cx="6995557" cy="53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3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1C503B-2D9B-5F42-80A3-CA4D2205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(m, n)-Correlated Branch Predictor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B7828B3-1B11-BC4A-BD20-CD579D4B5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282" y="1297430"/>
            <a:ext cx="6785472" cy="5432417"/>
          </a:xfrm>
        </p:spPr>
      </p:pic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A363BBF8-8A76-6E4A-B0FB-68F95C83C158}"/>
              </a:ext>
            </a:extLst>
          </p:cNvPr>
          <p:cNvSpPr txBox="1">
            <a:spLocks/>
          </p:cNvSpPr>
          <p:nvPr/>
        </p:nvSpPr>
        <p:spPr>
          <a:xfrm>
            <a:off x="324063" y="1512277"/>
            <a:ext cx="4892706" cy="343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Global state = 2b’00 means consecutive two branch not </a:t>
            </a:r>
            <a:r>
              <a:rPr lang="en-US" dirty="0" err="1"/>
              <a:t>takens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Record correlation between 3 (i.e. m+1) branches. </a:t>
            </a:r>
          </a:p>
          <a:p>
            <a:pPr>
              <a:lnSpc>
                <a:spcPct val="150000"/>
              </a:lnSpc>
            </a:pP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3B9ACC-EA7F-FF47-8397-9FA64D516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2" y="5052647"/>
            <a:ext cx="4394185" cy="1423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B6A25D4-7796-C14D-AEB8-2092E9CAFC1F}"/>
              </a:ext>
            </a:extLst>
          </p:cNvPr>
          <p:cNvSpPr txBox="1"/>
          <p:nvPr/>
        </p:nvSpPr>
        <p:spPr>
          <a:xfrm>
            <a:off x="1391830" y="6268182"/>
            <a:ext cx="279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solidFill>
                  <a:schemeClr val="accent6">
                    <a:lumMod val="75000"/>
                  </a:schemeClr>
                </a:solidFill>
              </a:rPr>
              <a:t>1st, 2nd: NT -&gt; 3rd:T </a:t>
            </a:r>
          </a:p>
        </p:txBody>
      </p:sp>
    </p:spTree>
    <p:extLst>
      <p:ext uri="{BB962C8B-B14F-4D97-AF65-F5344CB8AC3E}">
        <p14:creationId xmlns:p14="http://schemas.microsoft.com/office/powerpoint/2010/main" val="219814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700C54-3137-F243-B25A-AA1A21A1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1A4A4E-5C46-FA4F-ACFE-94081DDC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2685682"/>
            <a:ext cx="5191877" cy="257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4D95C3-F883-5D44-A3EF-63FCE9C12A62}"/>
              </a:ext>
            </a:extLst>
          </p:cNvPr>
          <p:cNvSpPr txBox="1"/>
          <p:nvPr/>
        </p:nvSpPr>
        <p:spPr>
          <a:xfrm>
            <a:off x="996461" y="1777738"/>
            <a:ext cx="2905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x-none" sz="2800" dirty="0"/>
              <a:t>Nested for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CCA2211-4A9E-F344-A75E-BD86B826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31" y="4069808"/>
            <a:ext cx="6550269" cy="242306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="" xmlns:a16="http://schemas.microsoft.com/office/drawing/2014/main" id="{0DD95E5F-9774-6347-930D-7183D16981B5}"/>
              </a:ext>
            </a:extLst>
          </p:cNvPr>
          <p:cNvSpPr/>
          <p:nvPr/>
        </p:nvSpPr>
        <p:spPr>
          <a:xfrm rot="1640978">
            <a:off x="4217858" y="4054078"/>
            <a:ext cx="1254369" cy="973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117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700C54-3137-F243-B25A-AA1A21A1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9C2D188-8694-4342-A34D-FFB3EF68435F}"/>
              </a:ext>
            </a:extLst>
          </p:cNvPr>
          <p:cNvSpPr txBox="1"/>
          <p:nvPr/>
        </p:nvSpPr>
        <p:spPr>
          <a:xfrm>
            <a:off x="838200" y="1690688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</a:t>
            </a:r>
            <a:r>
              <a:rPr lang="x-none" sz="2400" dirty="0"/>
              <a:t>uter = 400</a:t>
            </a:r>
          </a:p>
          <a:p>
            <a:r>
              <a:rPr lang="x-none" sz="2400" dirty="0"/>
              <a:t>Inner = 16/8/4/2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DFD6D3B-3916-A04C-940A-9755377BCA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" t="6767" r="3608" b="6542"/>
          <a:stretch/>
        </p:blipFill>
        <p:spPr>
          <a:xfrm>
            <a:off x="7743571" y="1272097"/>
            <a:ext cx="4394579" cy="2499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B71BB9E-DD4C-1141-A968-A188619F3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4" t="5532" r="3978" b="5916"/>
          <a:stretch/>
        </p:blipFill>
        <p:spPr>
          <a:xfrm>
            <a:off x="3232806" y="4098961"/>
            <a:ext cx="4394579" cy="2541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6457151-62B0-0E40-9630-CF86B22E7D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1" t="5514" r="6219" b="6311"/>
          <a:stretch/>
        </p:blipFill>
        <p:spPr>
          <a:xfrm>
            <a:off x="7627385" y="4020034"/>
            <a:ext cx="4394579" cy="262037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BE417FD-B080-CF45-AF44-92712A6BD753}"/>
              </a:ext>
            </a:extLst>
          </p:cNvPr>
          <p:cNvGrpSpPr/>
          <p:nvPr/>
        </p:nvGrpSpPr>
        <p:grpSpPr>
          <a:xfrm>
            <a:off x="3370206" y="1377654"/>
            <a:ext cx="4394579" cy="2681844"/>
            <a:chOff x="3370206" y="1377654"/>
            <a:chExt cx="4394579" cy="2681844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67562D95-1F4A-9748-99C5-B8A500A3F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1" t="10072" r="4960" b="4741"/>
            <a:stretch/>
          </p:blipFill>
          <p:spPr>
            <a:xfrm>
              <a:off x="3370206" y="1377654"/>
              <a:ext cx="4394579" cy="2499175"/>
            </a:xfrm>
            <a:prstGeom prst="rect">
              <a:avLst/>
            </a:prstGeom>
          </p:spPr>
        </p:pic>
        <p:sp>
          <p:nvSpPr>
            <p:cNvPr id="17" name="Donut 16">
              <a:extLst>
                <a:ext uri="{FF2B5EF4-FFF2-40B4-BE49-F238E27FC236}">
                  <a16:creationId xmlns="" xmlns:a16="http://schemas.microsoft.com/office/drawing/2014/main" id="{A8F8F6CD-09DE-904F-A274-07EC59D8FE14}"/>
                </a:ext>
              </a:extLst>
            </p:cNvPr>
            <p:cNvSpPr/>
            <p:nvPr/>
          </p:nvSpPr>
          <p:spPr>
            <a:xfrm>
              <a:off x="4863268" y="2521685"/>
              <a:ext cx="896087" cy="1537813"/>
            </a:xfrm>
            <a:prstGeom prst="donut">
              <a:avLst>
                <a:gd name="adj" fmla="val 4479"/>
              </a:avLst>
            </a:prstGeom>
            <a:solidFill>
              <a:srgbClr val="FF0000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8C14729-D759-1547-ADEB-9684FC9D77F8}"/>
              </a:ext>
            </a:extLst>
          </p:cNvPr>
          <p:cNvSpPr txBox="1"/>
          <p:nvPr/>
        </p:nvSpPr>
        <p:spPr>
          <a:xfrm>
            <a:off x="170036" y="3619924"/>
            <a:ext cx="343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x-none" sz="2000" dirty="0"/>
              <a:t>orrelated predictor is the best</a:t>
            </a:r>
          </a:p>
        </p:txBody>
      </p:sp>
    </p:spTree>
    <p:extLst>
      <p:ext uri="{BB962C8B-B14F-4D97-AF65-F5344CB8AC3E}">
        <p14:creationId xmlns:p14="http://schemas.microsoft.com/office/powerpoint/2010/main" val="309129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50256-0108-184A-AE9F-B427A5E5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45252A-3321-BF48-8795-35A370585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4684" cy="612775"/>
          </a:xfrm>
        </p:spPr>
        <p:txBody>
          <a:bodyPr>
            <a:noAutofit/>
          </a:bodyPr>
          <a:lstStyle/>
          <a:p>
            <a:r>
              <a:rPr lang="en-US" sz="2400" dirty="0"/>
              <a:t>More (ongoing…)</a:t>
            </a:r>
            <a:endParaRPr lang="x-non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D6F821B-AE54-BD41-8FDB-637EF114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23" y="2438400"/>
            <a:ext cx="4749800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09EF42-3688-114C-9316-67D0939A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68" y="1584570"/>
            <a:ext cx="4354732" cy="4276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87AE951-E7BA-E64B-9AF1-8082C3AAB63C}"/>
              </a:ext>
            </a:extLst>
          </p:cNvPr>
          <p:cNvSpPr txBox="1"/>
          <p:nvPr/>
        </p:nvSpPr>
        <p:spPr>
          <a:xfrm>
            <a:off x="2485292" y="6134100"/>
            <a:ext cx="150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/>
              <a:t>Correlated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1970D2-8606-7746-951E-FFEE319154C0}"/>
              </a:ext>
            </a:extLst>
          </p:cNvPr>
          <p:cNvSpPr txBox="1"/>
          <p:nvPr/>
        </p:nvSpPr>
        <p:spPr>
          <a:xfrm>
            <a:off x="8442098" y="5942902"/>
            <a:ext cx="174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r>
              <a:rPr lang="x-none" sz="2400" dirty="0"/>
              <a:t>lobal/Local</a:t>
            </a:r>
          </a:p>
        </p:txBody>
      </p:sp>
    </p:spTree>
    <p:extLst>
      <p:ext uri="{BB962C8B-B14F-4D97-AF65-F5344CB8AC3E}">
        <p14:creationId xmlns:p14="http://schemas.microsoft.com/office/powerpoint/2010/main" val="153613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D3A406-4B54-854A-B7C6-A79787C1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561FA8-D608-F14D-A8C2-0EF4EBD1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&amp; Hazard handling</a:t>
            </a:r>
          </a:p>
          <a:p>
            <a:r>
              <a:rPr lang="en-US" dirty="0" smtClean="0"/>
              <a:t>Branch prediction</a:t>
            </a:r>
          </a:p>
          <a:p>
            <a:r>
              <a:rPr lang="en-US" dirty="0" smtClean="0"/>
              <a:t>L2 Cache</a:t>
            </a:r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19340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L2 Cache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Encountered Troubles</a:t>
            </a:r>
          </a:p>
          <a:p>
            <a:r>
              <a:rPr lang="x-none" altLang="zh-TW" dirty="0"/>
              <a:t>Structure</a:t>
            </a:r>
            <a:endParaRPr lang="en-US" altLang="zh-TW" dirty="0"/>
          </a:p>
          <a:p>
            <a:r>
              <a:rPr lang="en-US" altLang="zh-TW" dirty="0"/>
              <a:t>FSM Design</a:t>
            </a:r>
          </a:p>
          <a:p>
            <a:r>
              <a:rPr lang="x-none" altLang="zh-TW" dirty="0"/>
              <a:t>Experiment</a:t>
            </a:r>
            <a:r>
              <a:rPr lang="en-US" altLang="zh-TW" dirty="0"/>
              <a:t> &amp; Observation</a:t>
            </a:r>
            <a:endParaRPr lang="x-none" altLang="zh-TW" dirty="0"/>
          </a:p>
        </p:txBody>
      </p:sp>
    </p:spTree>
    <p:extLst>
      <p:ext uri="{BB962C8B-B14F-4D97-AF65-F5344CB8AC3E}">
        <p14:creationId xmlns:p14="http://schemas.microsoft.com/office/powerpoint/2010/main" val="209815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en-US" dirty="0"/>
              <a:t>Encountered troubles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8967EB-F10E-614A-A9B6-425AC919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37" y="1221800"/>
            <a:ext cx="11542263" cy="460607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x-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9737" y="1505615"/>
            <a:ext cx="1038505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Originally, many next state logics are used in the cache design in HW3.</a:t>
            </a:r>
          </a:p>
          <a:p>
            <a:r>
              <a:rPr kumimoji="1" lang="en-US" altLang="zh-TW" sz="2800" dirty="0"/>
              <a:t>We hadn’t finished MIPS CHIP</a:t>
            </a:r>
          </a:p>
          <a:p>
            <a:r>
              <a:rPr kumimoji="1" lang="en-US" altLang="zh-TW" sz="2800" dirty="0"/>
              <a:t>So I finished many caches without thinking and testing</a:t>
            </a:r>
          </a:p>
          <a:p>
            <a:r>
              <a:rPr kumimoji="1" lang="en-US" altLang="zh-TW" sz="2800" dirty="0"/>
              <a:t>But pipeline MIPS needs fast response from memory</a:t>
            </a:r>
          </a:p>
          <a:p>
            <a:pPr marL="457200" indent="-457200">
              <a:buFont typeface="Wingdings" charset="2"/>
              <a:buChar char="à"/>
            </a:pPr>
            <a:r>
              <a:rPr kumimoji="1" lang="en-US" altLang="zh-TW" sz="2800" dirty="0">
                <a:sym typeface="Wingdings"/>
              </a:rPr>
              <a:t>Disaster</a:t>
            </a:r>
          </a:p>
          <a:p>
            <a:pPr marL="457200" indent="-457200">
              <a:buFont typeface="Wingdings" charset="2"/>
              <a:buChar char="à"/>
            </a:pPr>
            <a:r>
              <a:rPr kumimoji="1" lang="en-US" altLang="zh-TW" sz="2800" dirty="0">
                <a:sym typeface="Wingdings"/>
              </a:rPr>
              <a:t>Spent a lot of time adjusting the architecture and  debugging</a:t>
            </a:r>
          </a:p>
          <a:p>
            <a:endParaRPr kumimoji="1" lang="en-US" altLang="zh-TW" sz="2800" dirty="0">
              <a:sym typeface="Wingdings"/>
            </a:endParaRPr>
          </a:p>
          <a:p>
            <a:r>
              <a:rPr kumimoji="1" lang="en-US" altLang="zh-TW" sz="2800" dirty="0">
                <a:sym typeface="Wingdings"/>
              </a:rPr>
              <a:t>Lesson learnt: Better test and code simultaneously</a:t>
            </a:r>
          </a:p>
          <a:p>
            <a:r>
              <a:rPr kumimoji="1" lang="en-US" altLang="zh-TW" sz="1600" dirty="0">
                <a:sym typeface="Wingdings"/>
              </a:rPr>
              <a:t>And I suck so mush</a:t>
            </a:r>
            <a:r>
              <a:rPr kumimoji="1" lang="mr-IN" altLang="zh-TW" sz="1600" dirty="0">
                <a:sym typeface="Wingdings"/>
              </a:rPr>
              <a:t>…</a:t>
            </a:r>
            <a:endParaRPr kumimoji="1" lang="en-US" altLang="zh-TW" sz="1600" dirty="0">
              <a:sym typeface="Wingdings"/>
            </a:endParaRPr>
          </a:p>
          <a:p>
            <a:endParaRPr kumimoji="1" lang="en-US" altLang="zh-TW" sz="2800" dirty="0">
              <a:sym typeface="Wingdings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02" y="4445945"/>
            <a:ext cx="3645439" cy="194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x-none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8967EB-F10E-614A-A9B6-425AC919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37" y="1221800"/>
            <a:ext cx="11542263" cy="46060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Based on separate L2 cache structure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Focus on performance with different combination of cache </a:t>
            </a:r>
            <a:r>
              <a:rPr lang="en-US" dirty="0" smtClean="0">
                <a:solidFill>
                  <a:srgbClr val="0070C0"/>
                </a:solidFill>
              </a:rPr>
              <a:t>mapping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We want to check the connection of miss rate and </a:t>
            </a:r>
            <a:r>
              <a:rPr lang="en-US" dirty="0" smtClean="0">
                <a:solidFill>
                  <a:srgbClr val="0070C0"/>
                </a:solidFill>
              </a:rPr>
              <a:t>associativity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L1 </a:t>
            </a:r>
            <a:r>
              <a:rPr lang="en-US" dirty="0" smtClean="0"/>
              <a:t>cache (256 words): </a:t>
            </a:r>
            <a:r>
              <a:rPr lang="en-US" dirty="0"/>
              <a:t>Direct-mapped, 2 way set-associative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L2 </a:t>
            </a:r>
            <a:r>
              <a:rPr lang="en-US" dirty="0" smtClean="0"/>
              <a:t>cache (32 words): </a:t>
            </a:r>
            <a:r>
              <a:rPr lang="en-US" altLang="zh-TW" dirty="0"/>
              <a:t>Direct-mapped, 2/4/8 way set-associative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x-none" dirty="0"/>
          </a:p>
        </p:txBody>
      </p:sp>
      <p:sp>
        <p:nvSpPr>
          <p:cNvPr id="4" name="矩形 3"/>
          <p:cNvSpPr/>
          <p:nvPr/>
        </p:nvSpPr>
        <p:spPr>
          <a:xfrm>
            <a:off x="3613688" y="4602997"/>
            <a:ext cx="1906292" cy="6199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L1_Dcache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13688" y="5327987"/>
            <a:ext cx="1906292" cy="6199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L2_Dcache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80868" y="4602997"/>
            <a:ext cx="1906292" cy="6199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L1_Icache</a:t>
            </a:r>
            <a:endParaRPr kumimoji="1"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80868" y="5327987"/>
            <a:ext cx="1906292" cy="6199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L2_Icache</a:t>
            </a:r>
            <a:endParaRPr kumimoji="1"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13688" y="6052977"/>
            <a:ext cx="4073472" cy="61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Slow Memory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393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en-US" dirty="0"/>
              <a:t>FSM</a:t>
            </a:r>
            <a:endParaRPr lang="x-none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19" y="678806"/>
            <a:ext cx="5935851" cy="593122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49737" y="179780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Writeback cache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953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en-US" dirty="0"/>
              <a:t>FSM</a:t>
            </a:r>
            <a:endParaRPr lang="x-none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2" y="628380"/>
            <a:ext cx="6142743" cy="60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3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en-US" dirty="0"/>
              <a:t>FSM</a:t>
            </a:r>
            <a:endParaRPr lang="x-none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23" y="1259146"/>
            <a:ext cx="5990956" cy="488809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49737" y="2215377"/>
            <a:ext cx="39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70C0"/>
                </a:solidFill>
              </a:rPr>
              <a:t>Reduce several times of access memory</a:t>
            </a:r>
          </a:p>
          <a:p>
            <a:r>
              <a:rPr kumimoji="1" lang="en-US" altLang="zh-TW" dirty="0">
                <a:solidFill>
                  <a:srgbClr val="0070C0"/>
                </a:solidFill>
              </a:rPr>
              <a:t>Proportional to total size of the cache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92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en-US" dirty="0"/>
              <a:t>FSM: set-associative</a:t>
            </a:r>
            <a:endParaRPr lang="x-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2417735" y="1900189"/>
            <a:ext cx="4229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Replacement policy(LRU)</a:t>
            </a:r>
            <a:endParaRPr kumimoji="1" lang="en-US" altLang="zh-TW" sz="2800" dirty="0"/>
          </a:p>
          <a:p>
            <a:pPr marL="514350" indent="-514350">
              <a:buAutoNum type="arabicPeriod"/>
            </a:pPr>
            <a:r>
              <a:rPr kumimoji="1" lang="en-US" altLang="zh-TW" sz="2800" dirty="0"/>
              <a:t>Non valid set</a:t>
            </a:r>
          </a:p>
          <a:p>
            <a:pPr marL="514350" indent="-514350">
              <a:buAutoNum type="arabicPeriod"/>
            </a:pPr>
            <a:r>
              <a:rPr kumimoji="1" lang="en-US" altLang="zh-TW" sz="2800" dirty="0"/>
              <a:t>Clean set</a:t>
            </a:r>
          </a:p>
          <a:p>
            <a:pPr marL="514350" indent="-514350">
              <a:buAutoNum type="arabicPeriod"/>
            </a:pPr>
            <a:r>
              <a:rPr kumimoji="1" lang="en-US" altLang="zh-TW" sz="2800" dirty="0"/>
              <a:t>Least </a:t>
            </a:r>
            <a:r>
              <a:rPr kumimoji="1" lang="en-US" altLang="zh-TW" sz="2800" dirty="0" smtClean="0"/>
              <a:t>Recently used </a:t>
            </a:r>
            <a:r>
              <a:rPr kumimoji="1" lang="en-US" altLang="zh-TW" sz="2800" dirty="0"/>
              <a:t>set</a:t>
            </a:r>
          </a:p>
          <a:p>
            <a:pPr marL="514350" indent="-514350">
              <a:buAutoNum type="arabicPeriod"/>
            </a:pPr>
            <a:r>
              <a:rPr kumimoji="1" lang="en-US" altLang="zh-TW" sz="2800" dirty="0"/>
              <a:t>Numeric order</a:t>
            </a:r>
            <a:endParaRPr kumimoji="1"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895" y="965697"/>
            <a:ext cx="3765550" cy="5816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647548" y="542472"/>
            <a:ext cx="4192244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solidFill>
                  <a:srgbClr val="0070C0"/>
                </a:solidFill>
              </a:rPr>
              <a:t>Set determination of 2 </a:t>
            </a:r>
            <a:r>
              <a:rPr kumimoji="1" lang="en-US" altLang="zh-TW" dirty="0">
                <a:solidFill>
                  <a:srgbClr val="0070C0"/>
                </a:solidFill>
              </a:rPr>
              <a:t>way set-associative</a:t>
            </a:r>
            <a:endParaRPr kumimoji="1"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52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en-US" dirty="0"/>
              <a:t>Experiment</a:t>
            </a:r>
            <a:endParaRPr lang="x-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9737" y="1318513"/>
            <a:ext cx="10292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Little difference under the original testbench due to the separate L2 cache design.</a:t>
            </a:r>
          </a:p>
          <a:p>
            <a:r>
              <a:rPr kumimoji="1" lang="en-US" altLang="zh-TW" sz="2800" dirty="0"/>
              <a:t>Possible reason: the miss ratio is low from the testbench itself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254"/>
              </p:ext>
            </p:extLst>
          </p:nvPr>
        </p:nvGraphicFramePr>
        <p:xfrm>
          <a:off x="901581" y="3029192"/>
          <a:ext cx="10011911" cy="2113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9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899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9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99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99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99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8995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2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2way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35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L2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L1 miss 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0.0521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0.1013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35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L2</a:t>
                      </a:r>
                      <a:r>
                        <a:rPr lang="en-US" sz="2000" u="none" strike="noStrike" baseline="0" dirty="0">
                          <a:effectLst/>
                        </a:rPr>
                        <a:t> miss 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</a:rPr>
                        <a:t>0.3279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</a:rPr>
                        <a:t>0.0160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76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en-US" dirty="0"/>
              <a:t>Experiment</a:t>
            </a:r>
            <a:endParaRPr lang="x-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9737" y="1412862"/>
            <a:ext cx="11392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Based on read-write-read test from HW3</a:t>
            </a:r>
            <a:endParaRPr kumimoji="1" lang="zh-TW" altLang="en-US" sz="2800" dirty="0"/>
          </a:p>
        </p:txBody>
      </p:sp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40365"/>
              </p:ext>
            </p:extLst>
          </p:nvPr>
        </p:nvGraphicFramePr>
        <p:xfrm>
          <a:off x="649737" y="1936082"/>
          <a:ext cx="7361480" cy="4604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214102" y="1936082"/>
            <a:ext cx="3828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Observation: </a:t>
            </a:r>
          </a:p>
          <a:p>
            <a:endParaRPr kumimoji="1" lang="en-US" altLang="zh-TW" sz="2400" dirty="0"/>
          </a:p>
          <a:p>
            <a:r>
              <a:rPr kumimoji="1" lang="en-US" altLang="zh-TW" sz="2400" dirty="0"/>
              <a:t>Using more sets is not necessarily helpful.</a:t>
            </a:r>
          </a:p>
          <a:p>
            <a:r>
              <a:rPr kumimoji="1" lang="en-US" altLang="zh-TW" sz="2400" dirty="0"/>
              <a:t>Especially when the associativity of L2 grows overly larger than that of L1.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5076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A3987A-B875-4D48-AB24-EE68DEDE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37" y="302916"/>
            <a:ext cx="10515600" cy="1325563"/>
          </a:xfrm>
        </p:spPr>
        <p:txBody>
          <a:bodyPr/>
          <a:lstStyle/>
          <a:p>
            <a:r>
              <a:rPr lang="en-US" dirty="0" smtClean="0"/>
              <a:t>Further Research</a:t>
            </a:r>
            <a:endParaRPr lang="x-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9737" y="1412862"/>
            <a:ext cx="11392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 smtClean="0"/>
              <a:t>More experiment: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TW" sz="2800" dirty="0" smtClean="0"/>
              <a:t>Branch predictor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en-US" altLang="zh-TW" sz="2800" dirty="0" smtClean="0"/>
              <a:t>L2 cache</a:t>
            </a:r>
          </a:p>
          <a:p>
            <a:r>
              <a:rPr kumimoji="1" lang="en-US" altLang="zh-TW" sz="2800" dirty="0" smtClean="0"/>
              <a:t>Discuss different cache size</a:t>
            </a:r>
          </a:p>
          <a:p>
            <a:r>
              <a:rPr kumimoji="1" lang="en-US" altLang="zh-TW" sz="2800" dirty="0" smtClean="0"/>
              <a:t>Use other testbenches with strong locality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888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6000" dirty="0"/>
              <a:t>Baseline</a:t>
            </a:r>
            <a:r>
              <a:rPr kumimoji="1" lang="en-US" altLang="zh-TW" sz="5400" dirty="0"/>
              <a:t/>
            </a:r>
            <a:br>
              <a:rPr kumimoji="1" lang="en-US" altLang="zh-TW" sz="5400" dirty="0"/>
            </a:br>
            <a:r>
              <a:rPr kumimoji="1" lang="en-US" altLang="zh-TW" sz="5400" dirty="0"/>
              <a:t>&amp;</a:t>
            </a:r>
            <a:br>
              <a:rPr kumimoji="1" lang="en-US" altLang="zh-TW" sz="5400" dirty="0"/>
            </a:br>
            <a:r>
              <a:rPr kumimoji="1" lang="en-US" altLang="zh-TW" sz="5400" dirty="0"/>
              <a:t>Hazard Handling</a:t>
            </a:r>
            <a:endParaRPr kumimoji="1"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296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356DF-38EB-BC4B-BD73-3FB6E1A6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Baseline 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23112" r="41581" b="52341"/>
          <a:stretch/>
        </p:blipFill>
        <p:spPr bwMode="auto">
          <a:xfrm>
            <a:off x="642937" y="1690688"/>
            <a:ext cx="11112082" cy="273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nut 5">
            <a:extLst>
              <a:ext uri="{FF2B5EF4-FFF2-40B4-BE49-F238E27FC236}">
                <a16:creationId xmlns="" xmlns:a16="http://schemas.microsoft.com/office/drawing/2014/main" id="{08695D39-A110-D247-9D20-261A109255BB}"/>
              </a:ext>
            </a:extLst>
          </p:cNvPr>
          <p:cNvSpPr/>
          <p:nvPr/>
        </p:nvSpPr>
        <p:spPr>
          <a:xfrm>
            <a:off x="10311597" y="2824836"/>
            <a:ext cx="1646864" cy="470137"/>
          </a:xfrm>
          <a:prstGeom prst="donut">
            <a:avLst>
              <a:gd name="adj" fmla="val 4479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2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21215"/>
              </p:ext>
            </p:extLst>
          </p:nvPr>
        </p:nvGraphicFramePr>
        <p:xfrm>
          <a:off x="785812" y="271462"/>
          <a:ext cx="10244137" cy="602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4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128B7-D113-204E-9414-F4170C8E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Forwarding Unit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A8C1ED-78AA-F64D-97B6-D53176BA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54"/>
            <a:ext cx="4015154" cy="43716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x-none" dirty="0"/>
              <a:t>Alu forwarding</a:t>
            </a:r>
          </a:p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x-none" dirty="0"/>
              <a:t>egister file forwarding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99D5E39-C3F6-3E47-9B91-8355345C34B0}"/>
              </a:ext>
            </a:extLst>
          </p:cNvPr>
          <p:cNvGrpSpPr/>
          <p:nvPr/>
        </p:nvGrpSpPr>
        <p:grpSpPr>
          <a:xfrm>
            <a:off x="4698024" y="1463431"/>
            <a:ext cx="7221810" cy="3931138"/>
            <a:chOff x="4580793" y="1690688"/>
            <a:chExt cx="7221810" cy="3931138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37B5AE24-7FEC-2549-9B65-A41536E7A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0793" y="1690688"/>
              <a:ext cx="7221810" cy="3931138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="" xmlns:a16="http://schemas.microsoft.com/office/drawing/2014/main" id="{05FA8A49-C361-684B-81B4-65E3AB8CEAB0}"/>
                </a:ext>
              </a:extLst>
            </p:cNvPr>
            <p:cNvSpPr/>
            <p:nvPr/>
          </p:nvSpPr>
          <p:spPr>
            <a:xfrm>
              <a:off x="8373208" y="2649415"/>
              <a:ext cx="445477" cy="2412389"/>
            </a:xfrm>
            <a:prstGeom prst="donut">
              <a:avLst>
                <a:gd name="adj" fmla="val 3416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9337F58E-C9D9-2E4D-B32B-E25A4EC07FA5}"/>
              </a:ext>
            </a:extLst>
          </p:cNvPr>
          <p:cNvGrpSpPr/>
          <p:nvPr/>
        </p:nvGrpSpPr>
        <p:grpSpPr>
          <a:xfrm>
            <a:off x="1476669" y="3429000"/>
            <a:ext cx="1846385" cy="3387709"/>
            <a:chOff x="1476669" y="3429000"/>
            <a:chExt cx="1846385" cy="3387709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F1154ADC-5067-6040-88BA-18A8DACD3E3B}"/>
                </a:ext>
              </a:extLst>
            </p:cNvPr>
            <p:cNvGrpSpPr/>
            <p:nvPr/>
          </p:nvGrpSpPr>
          <p:grpSpPr>
            <a:xfrm>
              <a:off x="1476669" y="3429000"/>
              <a:ext cx="1846385" cy="3387709"/>
              <a:chOff x="1271953" y="3372437"/>
              <a:chExt cx="1846385" cy="3387709"/>
            </a:xfrm>
          </p:grpSpPr>
          <p:pic>
            <p:nvPicPr>
              <p:cNvPr id="8" name="Picture 7">
                <a:extLst>
                  <a:ext uri="{FF2B5EF4-FFF2-40B4-BE49-F238E27FC236}">
                    <a16:creationId xmlns="" xmlns:a16="http://schemas.microsoft.com/office/drawing/2014/main" id="{FE7A0A4E-1A36-554B-82B3-DB321EE46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4106" y="3372437"/>
                <a:ext cx="1404232" cy="3387709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8C741329-E4E2-EA4C-8281-1B28D3CC8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7815" y="5207000"/>
                <a:ext cx="57443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02F2768A-BDA6-C34A-A0AF-B7EFA5DFF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7815" y="3429000"/>
                <a:ext cx="0" cy="177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76397990-0322-B94F-B5D2-2CA4538D1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1953" y="3429000"/>
                <a:ext cx="144780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21ADA188-D5F5-7242-9B50-42A97CF94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54" y="3429000"/>
                <a:ext cx="0" cy="65063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3DC2E209-FEC0-6F4F-854B-38FEBC430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3429000"/>
                <a:ext cx="0" cy="117816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8517CA8F-4D18-5041-8DF8-8AEE0ED99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0678" y="4607169"/>
                <a:ext cx="14907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E939DAB-64AD-DA4A-9325-7AA9AB80D97C}"/>
                </a:ext>
              </a:extLst>
            </p:cNvPr>
            <p:cNvSpPr txBox="1"/>
            <p:nvPr/>
          </p:nvSpPr>
          <p:spPr>
            <a:xfrm>
              <a:off x="2121496" y="6335169"/>
              <a:ext cx="1173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x-none" dirty="0"/>
                <a:t>rite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23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128B7-D113-204E-9414-F4170C8E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Forwarding Unit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7C6BD97A-F191-4047-A850-8BC4D90C7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317" y="1353322"/>
            <a:ext cx="7200900" cy="2378518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B41BA64-257F-854F-959B-C1A013F8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8" y="3913715"/>
            <a:ext cx="6384856" cy="2287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4DB2BD4-7D58-484A-8A6F-AA85851A6CCA}"/>
              </a:ext>
            </a:extLst>
          </p:cNvPr>
          <p:cNvSpPr txBox="1"/>
          <p:nvPr/>
        </p:nvSpPr>
        <p:spPr>
          <a:xfrm>
            <a:off x="1031631" y="1690688"/>
            <a:ext cx="316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sz="2800" dirty="0"/>
              <a:t>Branch forwarding</a:t>
            </a:r>
          </a:p>
          <a:p>
            <a:r>
              <a:rPr lang="x-none" sz="2800" dirty="0"/>
              <a:t>-&gt; Beq, Bne, Jr, Jalr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BC2F9-5072-B847-91B2-96D2A685195D}"/>
              </a:ext>
            </a:extLst>
          </p:cNvPr>
          <p:cNvSpPr txBox="1"/>
          <p:nvPr/>
        </p:nvSpPr>
        <p:spPr>
          <a:xfrm>
            <a:off x="6600092" y="3923645"/>
            <a:ext cx="559190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sz="2400" dirty="0"/>
              <a:t>Since we move branch and jr determination from MEM to ID for fewer flush cycle, we needs to handle this.</a:t>
            </a:r>
          </a:p>
        </p:txBody>
      </p:sp>
    </p:spTree>
    <p:extLst>
      <p:ext uri="{BB962C8B-B14F-4D97-AF65-F5344CB8AC3E}">
        <p14:creationId xmlns:p14="http://schemas.microsoft.com/office/powerpoint/2010/main" val="357680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BCB29-D17F-1448-AC19-10480BB1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Hazard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E363257-33CE-6B48-82F7-EF7191636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717" y="1690688"/>
            <a:ext cx="5974349" cy="197337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0D704DC-7EA4-BD4D-B28F-6C99857D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62" y="4239159"/>
            <a:ext cx="5181599" cy="1856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AA432D5-E649-B74B-8A6F-CFCE8F29A82C}"/>
              </a:ext>
            </a:extLst>
          </p:cNvPr>
          <p:cNvSpPr txBox="1"/>
          <p:nvPr/>
        </p:nvSpPr>
        <p:spPr>
          <a:xfrm>
            <a:off x="810904" y="1296537"/>
            <a:ext cx="5000813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2800" dirty="0"/>
              <a:t>Data Hazard</a:t>
            </a:r>
          </a:p>
          <a:p>
            <a:pPr>
              <a:lnSpc>
                <a:spcPct val="150000"/>
              </a:lnSpc>
            </a:pPr>
            <a:r>
              <a:rPr lang="x-none" sz="2800" dirty="0"/>
              <a:t>	-&gt; load-use : </a:t>
            </a:r>
            <a:r>
              <a:rPr lang="x-none" sz="2800"/>
              <a:t>stall 1</a:t>
            </a:r>
            <a:r>
              <a:rPr lang="en-US" sz="2800" dirty="0"/>
              <a:t> cycle</a:t>
            </a:r>
            <a:endParaRPr lang="x-none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2800" dirty="0"/>
              <a:t>Data Hazard for branch</a:t>
            </a:r>
          </a:p>
          <a:p>
            <a:pPr>
              <a:lnSpc>
                <a:spcPct val="150000"/>
              </a:lnSpc>
            </a:pPr>
            <a:r>
              <a:rPr lang="x-none" sz="2800" dirty="0"/>
              <a:t>	-&gt; Beq, Bne, Jr, Jalr</a:t>
            </a:r>
          </a:p>
          <a:p>
            <a:pPr>
              <a:lnSpc>
                <a:spcPct val="150000"/>
              </a:lnSpc>
            </a:pPr>
            <a:r>
              <a:rPr lang="x-none" sz="2800" dirty="0"/>
              <a:t>	</a:t>
            </a:r>
            <a:r>
              <a:rPr lang="x-none" sz="2800"/>
              <a:t>-&gt; </a:t>
            </a:r>
            <a:r>
              <a:rPr lang="en-US" sz="2800" dirty="0"/>
              <a:t>Ex</a:t>
            </a:r>
            <a:r>
              <a:rPr lang="x-none" sz="2800"/>
              <a:t> </a:t>
            </a:r>
            <a:r>
              <a:rPr lang="x-none" sz="2800" dirty="0"/>
              <a:t>type: </a:t>
            </a:r>
            <a:r>
              <a:rPr lang="x-none" sz="2800"/>
              <a:t>stall 1</a:t>
            </a:r>
            <a:r>
              <a:rPr lang="en-US" sz="2800" dirty="0"/>
              <a:t> cycle</a:t>
            </a:r>
            <a:endParaRPr lang="x-none" sz="2800" dirty="0"/>
          </a:p>
          <a:p>
            <a:pPr>
              <a:lnSpc>
                <a:spcPct val="150000"/>
              </a:lnSpc>
            </a:pPr>
            <a:r>
              <a:rPr lang="x-none" sz="2800" dirty="0"/>
              <a:t>	</a:t>
            </a:r>
            <a:r>
              <a:rPr lang="x-none" sz="2800"/>
              <a:t>-&gt; </a:t>
            </a:r>
            <a:r>
              <a:rPr lang="en-US" sz="2800" dirty="0"/>
              <a:t>Mem type</a:t>
            </a:r>
            <a:r>
              <a:rPr lang="x-none" sz="2800"/>
              <a:t>: stall 2</a:t>
            </a:r>
            <a:r>
              <a:rPr lang="en-US" sz="2800" dirty="0"/>
              <a:t> cycle</a:t>
            </a:r>
            <a:endParaRPr lang="x-none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Branch Hazard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	-&gt; flush 1 cycle</a:t>
            </a:r>
            <a:endParaRPr lang="x-none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30299E11-2CA6-5A49-9ACE-BEA0CA820B74}"/>
              </a:ext>
            </a:extLst>
          </p:cNvPr>
          <p:cNvCxnSpPr>
            <a:cxnSpLocks/>
          </p:cNvCxnSpPr>
          <p:nvPr/>
        </p:nvCxnSpPr>
        <p:spPr>
          <a:xfrm>
            <a:off x="4694830" y="3207224"/>
            <a:ext cx="1401170" cy="668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EEC6082-2FF6-1741-9479-7515DB4A9B6B}"/>
              </a:ext>
            </a:extLst>
          </p:cNvPr>
          <p:cNvSpPr/>
          <p:nvPr/>
        </p:nvSpPr>
        <p:spPr>
          <a:xfrm>
            <a:off x="6096000" y="4804012"/>
            <a:ext cx="1292732" cy="777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E2BE9FF-6BDA-3E49-9C22-357DD0024ADD}"/>
              </a:ext>
            </a:extLst>
          </p:cNvPr>
          <p:cNvSpPr/>
          <p:nvPr/>
        </p:nvSpPr>
        <p:spPr>
          <a:xfrm>
            <a:off x="5987562" y="2693693"/>
            <a:ext cx="1225325" cy="5135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849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6000" dirty="0"/>
              <a:t>Extension</a:t>
            </a:r>
            <a:endParaRPr kumimoji="1"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5952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552</Words>
  <Application>Microsoft Office PowerPoint</Application>
  <PresentationFormat>自訂</PresentationFormat>
  <Paragraphs>148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Theme</vt:lpstr>
      <vt:lpstr>DSD Final MIPS G3</vt:lpstr>
      <vt:lpstr>Outline</vt:lpstr>
      <vt:lpstr>Baseline &amp; Hazard Handling</vt:lpstr>
      <vt:lpstr>Baseline AT</vt:lpstr>
      <vt:lpstr>PowerPoint 簡報</vt:lpstr>
      <vt:lpstr>Forwarding Unit</vt:lpstr>
      <vt:lpstr>Forwarding Unit</vt:lpstr>
      <vt:lpstr>Hazard Control</vt:lpstr>
      <vt:lpstr>Extension</vt:lpstr>
      <vt:lpstr>Branch Prediction</vt:lpstr>
      <vt:lpstr>Structure - No BrPred(as NT)</vt:lpstr>
      <vt:lpstr>Structure - with BrPred</vt:lpstr>
      <vt:lpstr>Global Branch Predictor (testbench)</vt:lpstr>
      <vt:lpstr>1-bit/2-bit Local Branch Predictor</vt:lpstr>
      <vt:lpstr>(m, n)-Correlated Branch Predictor</vt:lpstr>
      <vt:lpstr>(m, n)-Correlated Branch Predictor</vt:lpstr>
      <vt:lpstr>Experiment</vt:lpstr>
      <vt:lpstr>Experiment</vt:lpstr>
      <vt:lpstr>Experiment</vt:lpstr>
      <vt:lpstr>L2 Cache</vt:lpstr>
      <vt:lpstr>Encountered troubles</vt:lpstr>
      <vt:lpstr>Structure</vt:lpstr>
      <vt:lpstr>FSM</vt:lpstr>
      <vt:lpstr>FSM</vt:lpstr>
      <vt:lpstr>FSM</vt:lpstr>
      <vt:lpstr>FSM: set-associative</vt:lpstr>
      <vt:lpstr>Experiment</vt:lpstr>
      <vt:lpstr>Experiment</vt:lpstr>
      <vt:lpstr>Further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詠為 范</dc:creator>
  <cp:lastModifiedBy>USER</cp:lastModifiedBy>
  <cp:revision>71</cp:revision>
  <dcterms:created xsi:type="dcterms:W3CDTF">2021-06-23T17:29:22Z</dcterms:created>
  <dcterms:modified xsi:type="dcterms:W3CDTF">2021-06-24T08:46:45Z</dcterms:modified>
</cp:coreProperties>
</file>