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389" r:id="rId6"/>
    <p:sldId id="384" r:id="rId7"/>
    <p:sldId id="317" r:id="rId8"/>
    <p:sldId id="392" r:id="rId9"/>
    <p:sldId id="277" r:id="rId10"/>
    <p:sldId id="393" r:id="rId11"/>
    <p:sldId id="394" r:id="rId12"/>
    <p:sldId id="395" r:id="rId13"/>
    <p:sldId id="396" r:id="rId14"/>
    <p:sldId id="321" r:id="rId15"/>
    <p:sldId id="3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5" autoAdjust="0"/>
  </p:normalViewPr>
  <p:slideViewPr>
    <p:cSldViewPr snapToGrid="0">
      <p:cViewPr>
        <p:scale>
          <a:sx n="59" d="100"/>
          <a:sy n="59" d="100"/>
        </p:scale>
        <p:origin x="1176" y="28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Excel%20Project%20In%20PProgress%20(version%201).xlsb.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Excel%20Project%20In%20PProgress%20(version%201).xlsb.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Excel%20Project%20In%20PProgress%20(version%201).xlsb.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ZA">
                <a:solidFill>
                  <a:schemeClr val="tx1"/>
                </a:solidFill>
                <a:latin typeface="Aharoni" panose="02010803020104030203" pitchFamily="2" charset="-79"/>
                <a:cs typeface="Aharoni" panose="02010803020104030203" pitchFamily="2" charset="-79"/>
              </a:rPr>
              <a:t>CONFIRMED CASES BY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1"/>
          <c:order val="1"/>
          <c:spPr>
            <a:ln w="28575" cap="rnd">
              <a:solidFill>
                <a:srgbClr val="7CF7FE"/>
              </a:solidFill>
              <a:round/>
            </a:ln>
            <a:effectLst/>
          </c:spPr>
          <c:marker>
            <c:symbol val="none"/>
          </c:marker>
          <c:dLbls>
            <c:dLbl>
              <c:idx val="0"/>
              <c:layout>
                <c:manualLayout>
                  <c:x val="-5.642265554733928E-2"/>
                  <c:y val="-4.01763987574510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B84-492B-A226-F453C03A017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Sheet2!$A$56:$A$58</c:f>
              <c:numCache>
                <c:formatCode>General</c:formatCode>
                <c:ptCount val="3"/>
                <c:pt idx="0">
                  <c:v>2020</c:v>
                </c:pt>
                <c:pt idx="1">
                  <c:v>2021</c:v>
                </c:pt>
                <c:pt idx="2">
                  <c:v>2022</c:v>
                </c:pt>
              </c:numCache>
            </c:numRef>
          </c:cat>
          <c:val>
            <c:numRef>
              <c:f>Sheet2!$B$56:$B$58</c:f>
              <c:numCache>
                <c:formatCode>General</c:formatCode>
                <c:ptCount val="3"/>
                <c:pt idx="0">
                  <c:v>20221639</c:v>
                </c:pt>
                <c:pt idx="1">
                  <c:v>34690608</c:v>
                </c:pt>
                <c:pt idx="2">
                  <c:v>41152914</c:v>
                </c:pt>
              </c:numCache>
            </c:numRef>
          </c:val>
          <c:smooth val="0"/>
          <c:extLst>
            <c:ext xmlns:c16="http://schemas.microsoft.com/office/drawing/2014/chart" uri="{C3380CC4-5D6E-409C-BE32-E72D297353CC}">
              <c16:uniqueId val="{00000003-5B84-492B-A226-F453C03A017E}"/>
            </c:ext>
          </c:extLst>
        </c:ser>
        <c:dLbls>
          <c:dLblPos val="t"/>
          <c:showLegendKey val="0"/>
          <c:showVal val="1"/>
          <c:showCatName val="0"/>
          <c:showSerName val="0"/>
          <c:showPercent val="0"/>
          <c:showBubbleSize val="0"/>
        </c:dLbls>
        <c:smooth val="0"/>
        <c:axId val="333159727"/>
        <c:axId val="333159311"/>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Sheet2!$A$56:$A$58</c15:sqref>
                        </c15:formulaRef>
                      </c:ext>
                    </c:extLst>
                    <c:numCache>
                      <c:formatCode>General</c:formatCode>
                      <c:ptCount val="3"/>
                      <c:pt idx="0">
                        <c:v>2020</c:v>
                      </c:pt>
                      <c:pt idx="1">
                        <c:v>2021</c:v>
                      </c:pt>
                      <c:pt idx="2">
                        <c:v>2022</c:v>
                      </c:pt>
                    </c:numCache>
                  </c:numRef>
                </c:cat>
                <c:val>
                  <c:numRef>
                    <c:extLst>
                      <c:ext uri="{02D57815-91ED-43cb-92C2-25804820EDAC}">
                        <c15:formulaRef>
                          <c15:sqref>Sheet2!$A$56:$A$58</c15:sqref>
                        </c15:formulaRef>
                      </c:ext>
                    </c:extLst>
                    <c:numCache>
                      <c:formatCode>General</c:formatCode>
                      <c:ptCount val="3"/>
                      <c:pt idx="0">
                        <c:v>2020</c:v>
                      </c:pt>
                      <c:pt idx="1">
                        <c:v>2021</c:v>
                      </c:pt>
                      <c:pt idx="2">
                        <c:v>2022</c:v>
                      </c:pt>
                    </c:numCache>
                  </c:numRef>
                </c:val>
                <c:smooth val="0"/>
                <c:extLst>
                  <c:ext xmlns:c16="http://schemas.microsoft.com/office/drawing/2014/chart" uri="{C3380CC4-5D6E-409C-BE32-E72D297353CC}">
                    <c16:uniqueId val="{00000004-5B84-492B-A226-F453C03A017E}"/>
                  </c:ext>
                </c:extLst>
              </c15:ser>
            </c15:filteredLineSeries>
          </c:ext>
        </c:extLst>
      </c:lineChart>
      <c:catAx>
        <c:axId val="3331597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33159311"/>
        <c:crosses val="autoZero"/>
        <c:auto val="1"/>
        <c:lblAlgn val="ctr"/>
        <c:lblOffset val="100"/>
        <c:noMultiLvlLbl val="0"/>
      </c:catAx>
      <c:valAx>
        <c:axId val="33315931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331597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In PProgress (version 1).xlsb.xlsx]Sheet2!PivotTable2</c:name>
    <c:fmtId val="11"/>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ZA"/>
              <a:t>DEATHS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7CF7F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7CF7FE"/>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69701A9-E8A5-47AA-A009-65A818B5368D}" type="VALU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ZA"/>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9"/>
        <c:spPr>
          <a:solidFill>
            <a:srgbClr val="7CF7FE"/>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
      </c:pivotFmt>
      <c:pivotFmt>
        <c:idx val="10"/>
        <c:spPr>
          <a:solidFill>
            <a:srgbClr val="7CF7FE"/>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
      </c:pivotFmt>
      <c:pivotFmt>
        <c:idx val="11"/>
        <c:spPr>
          <a:solidFill>
            <a:srgbClr val="7CF7FE"/>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
      </c:pivotFmt>
      <c:pivotFmt>
        <c:idx val="12"/>
        <c:spPr>
          <a:solidFill>
            <a:srgbClr val="7CF7FE"/>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
      </c:pivotFmt>
      <c:pivotFmt>
        <c:idx val="13"/>
        <c:spPr>
          <a:solidFill>
            <a:srgbClr val="7CF7F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7CF7FE"/>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rgbClr val="7CF7FE"/>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rgbClr val="7CF7FE"/>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rgbClr val="7CF7FE"/>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rgbClr val="7CF7FE"/>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69701A9-E8A5-47AA-A009-65A818B5368D}" type="VALU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ZA"/>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9"/>
        <c:spPr>
          <a:solidFill>
            <a:srgbClr val="7CF7F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rgbClr val="7CF7FE"/>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rgbClr val="7CF7FE"/>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rgbClr val="7CF7FE"/>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rgbClr val="7CF7FE"/>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rgbClr val="7CF7FE"/>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69701A9-E8A5-47AA-A009-65A818B5368D}" type="VALU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ZA"/>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s>
    <c:plotArea>
      <c:layout/>
      <c:barChart>
        <c:barDir val="col"/>
        <c:grouping val="clustered"/>
        <c:varyColors val="0"/>
        <c:ser>
          <c:idx val="0"/>
          <c:order val="0"/>
          <c:tx>
            <c:strRef>
              <c:f>Sheet2!$B$17</c:f>
              <c:strCache>
                <c:ptCount val="1"/>
                <c:pt idx="0">
                  <c:v>Total</c:v>
                </c:pt>
              </c:strCache>
            </c:strRef>
          </c:tx>
          <c:spPr>
            <a:solidFill>
              <a:srgbClr val="7CF7FE"/>
            </a:solidFill>
            <a:ln>
              <a:noFill/>
            </a:ln>
            <a:effectLst/>
          </c:spPr>
          <c:invertIfNegative val="0"/>
          <c:dLbls>
            <c:dLbl>
              <c:idx val="4"/>
              <c:tx>
                <c:rich>
                  <a:bodyPr/>
                  <a:lstStyle/>
                  <a:p>
                    <a:fld id="{869701A9-E8A5-47AA-A009-65A818B5368D}" type="VALUE">
                      <a:rPr lang="en-US">
                        <a:solidFill>
                          <a:schemeClr val="tx1"/>
                        </a:solidFill>
                      </a:rPr>
                      <a:pPr/>
                      <a:t>[VALUE]</a:t>
                    </a:fld>
                    <a:endParaRPr lang="en-ZA"/>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B3B6-4CDB-93D3-2C1895002A51}"/>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Sheet2!$A$18:$A$23</c:f>
              <c:strCache>
                <c:ptCount val="5"/>
                <c:pt idx="0">
                  <c:v>US</c:v>
                </c:pt>
                <c:pt idx="1">
                  <c:v>Russia</c:v>
                </c:pt>
                <c:pt idx="2">
                  <c:v>Mexico</c:v>
                </c:pt>
                <c:pt idx="3">
                  <c:v>India</c:v>
                </c:pt>
                <c:pt idx="4">
                  <c:v>Brazil</c:v>
                </c:pt>
              </c:strCache>
            </c:strRef>
          </c:cat>
          <c:val>
            <c:numRef>
              <c:f>Sheet2!$B$18:$B$23</c:f>
              <c:numCache>
                <c:formatCode>General</c:formatCode>
                <c:ptCount val="5"/>
                <c:pt idx="0">
                  <c:v>1056409</c:v>
                </c:pt>
                <c:pt idx="1">
                  <c:v>378840</c:v>
                </c:pt>
                <c:pt idx="2">
                  <c:v>330043</c:v>
                </c:pt>
                <c:pt idx="3">
                  <c:v>528510</c:v>
                </c:pt>
                <c:pt idx="4">
                  <c:v>685750</c:v>
                </c:pt>
              </c:numCache>
            </c:numRef>
          </c:val>
          <c:extLst>
            <c:ext xmlns:c16="http://schemas.microsoft.com/office/drawing/2014/chart" uri="{C3380CC4-5D6E-409C-BE32-E72D297353CC}">
              <c16:uniqueId val="{00000005-B3B6-4CDB-93D3-2C1895002A51}"/>
            </c:ext>
          </c:extLst>
        </c:ser>
        <c:dLbls>
          <c:dLblPos val="outEnd"/>
          <c:showLegendKey val="0"/>
          <c:showVal val="1"/>
          <c:showCatName val="0"/>
          <c:showSerName val="0"/>
          <c:showPercent val="0"/>
          <c:showBubbleSize val="0"/>
        </c:dLbls>
        <c:gapWidth val="219"/>
        <c:overlap val="-27"/>
        <c:axId val="2022530591"/>
        <c:axId val="2022528927"/>
      </c:barChart>
      <c:catAx>
        <c:axId val="2022530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022528927"/>
        <c:crosses val="autoZero"/>
        <c:auto val="1"/>
        <c:lblAlgn val="ctr"/>
        <c:lblOffset val="100"/>
        <c:noMultiLvlLbl val="0"/>
      </c:catAx>
      <c:valAx>
        <c:axId val="202252892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022530591"/>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150" baseline="0">
                <a:solidFill>
                  <a:schemeClr val="tx1"/>
                </a:solidFill>
                <a:latin typeface="+mn-lt"/>
                <a:ea typeface="+mn-ea"/>
                <a:cs typeface="+mn-cs"/>
              </a:defRPr>
            </a:pPr>
            <a:r>
              <a:rPr lang="en-ZA" sz="1400">
                <a:solidFill>
                  <a:schemeClr val="tx1"/>
                </a:solidFill>
                <a:latin typeface="Aharoni" panose="02010803020104030203" pitchFamily="2" charset="-79"/>
                <a:cs typeface="Aharoni" panose="02010803020104030203" pitchFamily="2" charset="-79"/>
              </a:rPr>
              <a:t>Death</a:t>
            </a:r>
            <a:r>
              <a:rPr lang="en-ZA" sz="1400" baseline="0">
                <a:solidFill>
                  <a:schemeClr val="tx1"/>
                </a:solidFill>
                <a:latin typeface="Aharoni" panose="02010803020104030203" pitchFamily="2" charset="-79"/>
                <a:cs typeface="Aharoni" panose="02010803020104030203" pitchFamily="2" charset="-79"/>
              </a:rPr>
              <a:t> By Year</a:t>
            </a:r>
            <a:endParaRPr lang="en-ZA" sz="1400">
              <a:solidFill>
                <a:schemeClr val="tx1"/>
              </a:solidFill>
              <a:latin typeface="Aharoni" panose="02010803020104030203" pitchFamily="2" charset="-79"/>
              <a:cs typeface="Aharoni" panose="02010803020104030203" pitchFamily="2" charset="-79"/>
            </a:endParaRPr>
          </a:p>
        </c:rich>
      </c:tx>
      <c:overlay val="0"/>
      <c:spPr>
        <a:noFill/>
        <a:ln>
          <a:noFill/>
        </a:ln>
        <a:effectLst/>
      </c:spPr>
      <c:txPr>
        <a:bodyPr rot="0" spcFirstLastPara="1" vertOverflow="ellipsis" vert="horz" wrap="square" anchor="ctr" anchorCtr="1"/>
        <a:lstStyle/>
        <a:p>
          <a:pPr>
            <a:defRPr sz="1400" b="1" i="0" u="none" strike="noStrike" kern="1200" cap="all" spc="150" baseline="0">
              <a:solidFill>
                <a:schemeClr val="tx1"/>
              </a:solidFill>
              <a:latin typeface="+mn-lt"/>
              <a:ea typeface="+mn-ea"/>
              <a:cs typeface="+mn-cs"/>
            </a:defRPr>
          </a:pPr>
          <a:endParaRPr lang="en-US"/>
        </a:p>
      </c:txPr>
    </c:title>
    <c:autoTitleDeleted val="0"/>
    <c:plotArea>
      <c:layout/>
      <c:lineChart>
        <c:grouping val="standard"/>
        <c:varyColors val="0"/>
        <c:ser>
          <c:idx val="1"/>
          <c:order val="1"/>
          <c:spPr>
            <a:ln w="44450" cap="flat" cmpd="dbl" algn="ctr">
              <a:solidFill>
                <a:srgbClr val="7CF7FE"/>
              </a:solidFill>
              <a:miter lim="800000"/>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Sheet2!$A$84:$A$86</c:f>
              <c:numCache>
                <c:formatCode>General</c:formatCode>
                <c:ptCount val="3"/>
                <c:pt idx="0">
                  <c:v>2020</c:v>
                </c:pt>
                <c:pt idx="1">
                  <c:v>2021</c:v>
                </c:pt>
                <c:pt idx="2">
                  <c:v>2022</c:v>
                </c:pt>
              </c:numCache>
            </c:numRef>
          </c:cat>
          <c:val>
            <c:numRef>
              <c:f>Sheet2!$B$84:$B$86</c:f>
              <c:numCache>
                <c:formatCode>General</c:formatCode>
                <c:ptCount val="3"/>
                <c:pt idx="0">
                  <c:v>350544</c:v>
                </c:pt>
                <c:pt idx="1">
                  <c:v>475061</c:v>
                </c:pt>
                <c:pt idx="2">
                  <c:v>230804</c:v>
                </c:pt>
              </c:numCache>
            </c:numRef>
          </c:val>
          <c:smooth val="0"/>
          <c:extLst>
            <c:ext xmlns:c16="http://schemas.microsoft.com/office/drawing/2014/chart" uri="{C3380CC4-5D6E-409C-BE32-E72D297353CC}">
              <c16:uniqueId val="{00000000-3A10-4F8F-A09F-04693454457B}"/>
            </c:ext>
          </c:extLst>
        </c:ser>
        <c:dLbls>
          <c:dLblPos val="t"/>
          <c:showLegendKey val="0"/>
          <c:showVal val="1"/>
          <c:showCatName val="0"/>
          <c:showSerName val="0"/>
          <c:showPercent val="0"/>
          <c:showBubbleSize val="0"/>
        </c:dLbls>
        <c:smooth val="0"/>
        <c:axId val="1369692895"/>
        <c:axId val="1369699967"/>
        <c:extLst>
          <c:ext xmlns:c15="http://schemas.microsoft.com/office/drawing/2012/chart" uri="{02D57815-91ED-43cb-92C2-25804820EDAC}">
            <c15:filteredLineSeries>
              <c15:ser>
                <c:idx val="0"/>
                <c:order val="0"/>
                <c:spPr>
                  <a:ln w="38100" cap="flat" cmpd="dbl" algn="ctr">
                    <a:solidFill>
                      <a:schemeClr val="accent1"/>
                    </a:solidFill>
                    <a:miter lim="800000"/>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a:solidFill>
                              <a:schemeClr val="tx1">
                                <a:lumMod val="35000"/>
                                <a:lumOff val="65000"/>
                              </a:schemeClr>
                            </a:solidFill>
                          </a:ln>
                          <a:effectLst/>
                        </c:spPr>
                      </c15:leaderLines>
                    </c:ext>
                  </c:extLst>
                </c:dLbls>
                <c:cat>
                  <c:numRef>
                    <c:extLst>
                      <c:ext uri="{02D57815-91ED-43cb-92C2-25804820EDAC}">
                        <c15:formulaRef>
                          <c15:sqref>Sheet2!$A$84:$A$86</c15:sqref>
                        </c15:formulaRef>
                      </c:ext>
                    </c:extLst>
                    <c:numCache>
                      <c:formatCode>General</c:formatCode>
                      <c:ptCount val="3"/>
                      <c:pt idx="0">
                        <c:v>2020</c:v>
                      </c:pt>
                      <c:pt idx="1">
                        <c:v>2021</c:v>
                      </c:pt>
                      <c:pt idx="2">
                        <c:v>2022</c:v>
                      </c:pt>
                    </c:numCache>
                  </c:numRef>
                </c:cat>
                <c:val>
                  <c:numRef>
                    <c:extLst>
                      <c:ext uri="{02D57815-91ED-43cb-92C2-25804820EDAC}">
                        <c15:formulaRef>
                          <c15:sqref>Sheet2!$A$84:$A$86</c15:sqref>
                        </c15:formulaRef>
                      </c:ext>
                    </c:extLst>
                    <c:numCache>
                      <c:formatCode>General</c:formatCode>
                      <c:ptCount val="3"/>
                      <c:pt idx="0">
                        <c:v>2020</c:v>
                      </c:pt>
                      <c:pt idx="1">
                        <c:v>2021</c:v>
                      </c:pt>
                      <c:pt idx="2">
                        <c:v>2022</c:v>
                      </c:pt>
                    </c:numCache>
                  </c:numRef>
                </c:val>
                <c:smooth val="0"/>
                <c:extLst>
                  <c:ext xmlns:c16="http://schemas.microsoft.com/office/drawing/2014/chart" uri="{C3380CC4-5D6E-409C-BE32-E72D297353CC}">
                    <c16:uniqueId val="{00000001-3A10-4F8F-A09F-04693454457B}"/>
                  </c:ext>
                </c:extLst>
              </c15:ser>
            </c15:filteredLineSeries>
          </c:ext>
        </c:extLst>
      </c:lineChart>
      <c:catAx>
        <c:axId val="1369692895"/>
        <c:scaling>
          <c:orientation val="minMax"/>
        </c:scaling>
        <c:delete val="0"/>
        <c:axPos val="b"/>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369699967"/>
        <c:crosses val="autoZero"/>
        <c:auto val="1"/>
        <c:lblAlgn val="ctr"/>
        <c:lblOffset val="100"/>
        <c:noMultiLvlLbl val="0"/>
      </c:catAx>
      <c:valAx>
        <c:axId val="1369699967"/>
        <c:scaling>
          <c:orientation val="minMax"/>
        </c:scaling>
        <c:delete val="0"/>
        <c:axPos val="l"/>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369692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7">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38100" cap="flat" cmpd="dbl" algn="ctr">
        <a:solidFill>
          <a:schemeClr val="phClr"/>
        </a:solidFill>
        <a:miter lim="800000"/>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lt1"/>
        </a:solidFill>
        <a:round/>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ln>
    </cs:spPr>
  </cs:dropLine>
  <cs:errorBar>
    <cs:lnRef idx="0"/>
    <cs:fillRef idx="0"/>
    <cs:effectRef idx="0"/>
    <cs:fontRef idx="minor">
      <a:schemeClr val="tx1"/>
    </cs:fontRef>
    <cs:spPr>
      <a:ln w="9525">
        <a:solidFill>
          <a:schemeClr val="tx1">
            <a:lumMod val="65000"/>
            <a:lumOff val="35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alpha val="32000"/>
          </a:schemeClr>
        </a:solidFill>
        <a:round/>
      </a:ln>
    </cs:spPr>
  </cs:gridlineMajor>
  <cs:gridlineMinor>
    <cs:lnRef idx="0"/>
    <cs:fillRef idx="0"/>
    <cs:effectRef idx="0"/>
    <cs:fontRef idx="minor">
      <a:schemeClr val="tx1"/>
    </cs:fontRef>
    <cs:spPr>
      <a:ln>
        <a:solidFill>
          <a:schemeClr val="tx1">
            <a:lumMod val="5000"/>
            <a:lumOff val="95000"/>
            <a:alpha val="32000"/>
          </a:schemeClr>
        </a:solidFill>
      </a:ln>
    </cs:spPr>
  </cs:gridlineMinor>
  <cs:hiLoLine>
    <cs:lnRef idx="0"/>
    <cs:fillRef idx="0"/>
    <cs:effectRef idx="0"/>
    <cs:fontRef idx="minor">
      <a:schemeClr val="tx1"/>
    </cs:fontRef>
    <cs:spPr>
      <a:ln w="9525">
        <a:solidFill>
          <a:schemeClr val="tx1"/>
        </a:solidFill>
      </a:ln>
    </cs:spPr>
  </cs:hiLoLine>
  <cs:leaderLine>
    <cs:lnRef idx="0"/>
    <cs:fillRef idx="0"/>
    <cs:effectRef idx="0"/>
    <cs:fontRef idx="minor">
      <a:schemeClr val="tx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spPr>
      <a:ln w="3175" cap="flat" cmpd="sng" algn="ctr">
        <a:solidFill>
          <a:schemeClr val="tx1">
            <a:lumMod val="15000"/>
            <a:lumOff val="85000"/>
          </a:schemeClr>
        </a:solidFill>
        <a:round/>
        <a:tailEnd type="none" w="med" len="lg"/>
      </a:ln>
    </cs:spPr>
    <cs:defRPr sz="900" kern="1200"/>
  </cs:seriesAxis>
  <cs:seriesLine>
    <cs:lnRef idx="0"/>
    <cs:fillRef idx="0"/>
    <cs:effectRef idx="0"/>
    <cs:fontRef idx="minor">
      <a:schemeClr val="tx1"/>
    </cs:fontRef>
    <cs:spPr>
      <a:ln w="9525">
        <a:solidFill>
          <a:schemeClr val="tx1">
            <a:lumMod val="35000"/>
            <a:lumOff val="65000"/>
          </a:schemeClr>
        </a:solidFill>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tx1"/>
    </cs:fontRef>
    <cs:spPr>
      <a:ln w="12700" cap="rnd"/>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9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9/30/2022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9/30/2022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78877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tmp"/></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latin typeface="Aharoni" panose="02010803020104030203" pitchFamily="2" charset="-79"/>
                <a:cs typeface="Aharoni" panose="02010803020104030203" pitchFamily="2" charset="-79"/>
              </a:rPr>
              <a:t>Analysis of Covid-19 data</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Lungelo Mthiyane</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latin typeface="Aharoni" panose="02010803020104030203" pitchFamily="2" charset="-79"/>
                <a:cs typeface="Aharoni" panose="02010803020104030203" pitchFamily="2" charset="-79"/>
              </a:rPr>
              <a:t>Deaths By Year</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9" name="TextBox 8">
            <a:extLst>
              <a:ext uri="{FF2B5EF4-FFF2-40B4-BE49-F238E27FC236}">
                <a16:creationId xmlns:a16="http://schemas.microsoft.com/office/drawing/2014/main" id="{76F0F02F-F0D2-FF86-38F6-B2F6B196112A}"/>
              </a:ext>
            </a:extLst>
          </p:cNvPr>
          <p:cNvSpPr txBox="1"/>
          <p:nvPr/>
        </p:nvSpPr>
        <p:spPr>
          <a:xfrm>
            <a:off x="401782" y="2078182"/>
            <a:ext cx="5389418" cy="1200329"/>
          </a:xfrm>
          <a:prstGeom prst="rect">
            <a:avLst/>
          </a:prstGeom>
          <a:noFill/>
        </p:spPr>
        <p:txBody>
          <a:bodyPr wrap="square" rtlCol="0">
            <a:spAutoFit/>
          </a:bodyPr>
          <a:lstStyle/>
          <a:p>
            <a:pPr marL="285750" indent="-285750">
              <a:buFont typeface="Arial" panose="020B0604020202020204" pitchFamily="34" charset="0"/>
              <a:buChar char="•"/>
            </a:pPr>
            <a:r>
              <a:rPr lang="en-ZA" b="1" dirty="0"/>
              <a:t>There was an increase in deaths from 2020 to 2021 but in 2022 the number of deaths went down as the countries started responding to the pandemic</a:t>
            </a:r>
            <a:endParaRPr lang="en-ZA" b="1" dirty="0">
              <a:solidFill>
                <a:srgbClr val="FF0000"/>
              </a:solidFill>
            </a:endParaRPr>
          </a:p>
        </p:txBody>
      </p:sp>
      <p:graphicFrame>
        <p:nvGraphicFramePr>
          <p:cNvPr id="8" name="Chart 7">
            <a:extLst>
              <a:ext uri="{FF2B5EF4-FFF2-40B4-BE49-F238E27FC236}">
                <a16:creationId xmlns:a16="http://schemas.microsoft.com/office/drawing/2014/main" id="{18BE888E-C5C9-4305-AC11-4A59534B5DB0}"/>
              </a:ext>
            </a:extLst>
          </p:cNvPr>
          <p:cNvGraphicFramePr>
            <a:graphicFrameLocks/>
          </p:cNvGraphicFramePr>
          <p:nvPr>
            <p:extLst>
              <p:ext uri="{D42A27DB-BD31-4B8C-83A1-F6EECF244321}">
                <p14:modId xmlns:p14="http://schemas.microsoft.com/office/powerpoint/2010/main" val="1920026488"/>
              </p:ext>
            </p:extLst>
          </p:nvPr>
        </p:nvGraphicFramePr>
        <p:xfrm>
          <a:off x="7336968" y="1737097"/>
          <a:ext cx="3199016" cy="32337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70739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latin typeface="Aharoni" panose="02010803020104030203" pitchFamily="2" charset="-79"/>
                <a:cs typeface="Aharoni" panose="02010803020104030203" pitchFamily="2" charset="-79"/>
              </a:rPr>
              <a:t>Conclusion</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fontScale="92500" lnSpcReduction="20000"/>
          </a:bodyPr>
          <a:lstStyle/>
          <a:p>
            <a:r>
              <a:rPr lang="en-US" dirty="0"/>
              <a:t>It is evident that Covid-19 remains a problem for the world but the decreasing rate of deaths shows that the world leaders are responding to the threat.</a:t>
            </a:r>
          </a:p>
          <a:p>
            <a:r>
              <a:rPr lang="en-US" dirty="0"/>
              <a:t>We are hopeful that all the efforts from the WHO will continue to help the world combat the virus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52156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Lungelo Mthiyane</a:t>
            </a:r>
          </a:p>
          <a:p>
            <a:r>
              <a:rPr lang="en-US" dirty="0"/>
              <a:t>mthiyanelungelo@gmail.com</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latin typeface="Aharoni" panose="02010803020104030203" pitchFamily="2" charset="-79"/>
                <a:cs typeface="Aharoni" panose="02010803020104030203" pitchFamily="2" charset="-79"/>
              </a:rPr>
              <a:t>Table of Contents</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Objective of Analysis</a:t>
            </a:r>
          </a:p>
          <a:p>
            <a:r>
              <a:rPr lang="en-US" dirty="0"/>
              <a:t>About the data</a:t>
            </a:r>
          </a:p>
          <a:p>
            <a:r>
              <a:rPr lang="en-US" dirty="0"/>
              <a:t>Methodology of Analysis</a:t>
            </a:r>
          </a:p>
          <a:p>
            <a:r>
              <a:rPr lang="en-US" dirty="0"/>
              <a:t>Results and Insights</a:t>
            </a:r>
          </a:p>
          <a:p>
            <a:r>
              <a:rPr lang="en-US" dirty="0"/>
              <a:t>Conclusion</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latin typeface="Aharoni" panose="02010803020104030203" pitchFamily="2" charset="-79"/>
                <a:cs typeface="Aharoni" panose="02010803020104030203" pitchFamily="2" charset="-79"/>
              </a:rPr>
              <a:t>Objectives</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r>
              <a:rPr lang="en-US" dirty="0"/>
              <a:t>In this analysis I had to use global Covid-19 data and use the data to identify the countries with the highest number of cases and to also identify any trends in the cases across the years 2020, 2021 and 2022.</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14068"/>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46418" y="-487807"/>
            <a:ext cx="600233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Aharoni" panose="02010803020104030203" pitchFamily="2" charset="-79"/>
                <a:cs typeface="Aharoni" panose="02010803020104030203" pitchFamily="2" charset="-79"/>
              </a:rPr>
              <a:t>About the data</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46418" y="3175645"/>
            <a:ext cx="5437187" cy="2265216"/>
          </a:xfrm>
        </p:spPr>
        <p:txBody>
          <a:bodyPr vert="horz" wrap="square" lIns="0" tIns="0" rIns="0" bIns="0" rtlCol="0">
            <a:normAutofit fontScale="85000" lnSpcReduction="20000"/>
          </a:bodyPr>
          <a:lstStyle/>
          <a:p>
            <a:pPr marL="342900" indent="-342900">
              <a:lnSpc>
                <a:spcPct val="100000"/>
              </a:lnSpc>
              <a:buFont typeface="Arial" panose="020B0604020202020204" pitchFamily="34" charset="0"/>
              <a:buChar char="•"/>
            </a:pPr>
            <a:r>
              <a:rPr lang="en-US" dirty="0"/>
              <a:t>The data was acquired from the John Hopkins University in the USA</a:t>
            </a:r>
          </a:p>
          <a:p>
            <a:pPr marL="342900" indent="-342900">
              <a:lnSpc>
                <a:spcPct val="100000"/>
              </a:lnSpc>
              <a:buFont typeface="Arial" panose="020B0604020202020204" pitchFamily="34" charset="0"/>
              <a:buChar char="•"/>
            </a:pPr>
            <a:r>
              <a:rPr lang="en-US" kern="1200" dirty="0">
                <a:latin typeface="+mn-lt"/>
                <a:ea typeface="+mn-ea"/>
                <a:cs typeface="+mn-cs"/>
              </a:rPr>
              <a:t>The data is a time series data, </a:t>
            </a:r>
            <a:r>
              <a:rPr lang="en-US" dirty="0"/>
              <a:t>and it is updated on a regular basis.</a:t>
            </a:r>
          </a:p>
          <a:p>
            <a:pPr marL="342900" indent="-342900">
              <a:lnSpc>
                <a:spcPct val="100000"/>
              </a:lnSpc>
              <a:buFont typeface="Arial" panose="020B0604020202020204" pitchFamily="34" charset="0"/>
              <a:buChar char="•"/>
            </a:pPr>
            <a:r>
              <a:rPr lang="en-US" kern="1200" dirty="0">
                <a:latin typeface="+mn-lt"/>
                <a:ea typeface="+mn-ea"/>
                <a:cs typeface="+mn-cs"/>
              </a:rPr>
              <a:t>The dataset contains data on confirmed cases, deaths and recoveries from the years 2020, 2021 and 2022</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6" name="Picture 5" descr="Graphical user interface, application, table&#10;&#10;Description automatically generated">
            <a:extLst>
              <a:ext uri="{FF2B5EF4-FFF2-40B4-BE49-F238E27FC236}">
                <a16:creationId xmlns:a16="http://schemas.microsoft.com/office/drawing/2014/main" id="{EFB3B232-A6FA-6799-5712-84CBC57E7F02}"/>
              </a:ext>
            </a:extLst>
          </p:cNvPr>
          <p:cNvPicPr>
            <a:picLocks noChangeAspect="1"/>
          </p:cNvPicPr>
          <p:nvPr/>
        </p:nvPicPr>
        <p:blipFill rotWithShape="1">
          <a:blip r:embed="rId4"/>
          <a:srcRect l="2345" t="33112" r="35065" b="10188"/>
          <a:stretch/>
        </p:blipFill>
        <p:spPr>
          <a:xfrm>
            <a:off x="6344529" y="3066758"/>
            <a:ext cx="5563117" cy="2683988"/>
          </a:xfrm>
          <a:prstGeom prst="rect">
            <a:avLst/>
          </a:prstGeom>
        </p:spPr>
      </p:pic>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14068"/>
            <a:ext cx="12192000" cy="6858000"/>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latin typeface="Aharoni" panose="02010803020104030203" pitchFamily="2" charset="-79"/>
                <a:cs typeface="Aharoni" panose="02010803020104030203" pitchFamily="2" charset="-79"/>
              </a:rPr>
              <a:t>Methodology</a:t>
            </a:r>
            <a:endParaRPr lang="en-US" sz="6400" kern="1200" dirty="0">
              <a:solidFill>
                <a:schemeClr val="tx1"/>
              </a:solidFill>
              <a:latin typeface="Aharoni" panose="02010803020104030203" pitchFamily="2" charset="-79"/>
              <a:cs typeface="Aharoni" panose="02010803020104030203" pitchFamily="2" charset="-79"/>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fontScale="70000" lnSpcReduction="20000"/>
          </a:bodyPr>
          <a:lstStyle/>
          <a:p>
            <a:pPr marL="342900" indent="-342900">
              <a:lnSpc>
                <a:spcPct val="100000"/>
              </a:lnSpc>
              <a:buFont typeface="Arial" panose="020B0604020202020204" pitchFamily="34" charset="0"/>
              <a:buChar char="•"/>
            </a:pPr>
            <a:r>
              <a:rPr lang="en-US" b="1" dirty="0"/>
              <a:t>The entire analysis was executed on Microsoft Excel</a:t>
            </a:r>
          </a:p>
          <a:p>
            <a:pPr marL="342900" indent="-342900">
              <a:lnSpc>
                <a:spcPct val="100000"/>
              </a:lnSpc>
              <a:buFont typeface="Arial" panose="020B0604020202020204" pitchFamily="34" charset="0"/>
              <a:buChar char="•"/>
            </a:pPr>
            <a:r>
              <a:rPr lang="en-US" b="1" kern="1200" dirty="0">
                <a:latin typeface="+mn-lt"/>
                <a:ea typeface="+mn-ea"/>
                <a:cs typeface="+mn-cs"/>
              </a:rPr>
              <a:t>Power </a:t>
            </a:r>
            <a:r>
              <a:rPr lang="en-US" b="1" kern="1200" dirty="0">
                <a:solidFill>
                  <a:schemeClr val="tx1">
                    <a:lumMod val="95000"/>
                    <a:alpha val="60000"/>
                  </a:schemeClr>
                </a:solidFill>
                <a:latin typeface="+mn-lt"/>
                <a:ea typeface="+mn-ea"/>
                <a:cs typeface="+mn-cs"/>
              </a:rPr>
              <a:t>Query</a:t>
            </a:r>
            <a:r>
              <a:rPr lang="en-US" b="1" kern="1200" dirty="0">
                <a:latin typeface="+mn-lt"/>
                <a:ea typeface="+mn-ea"/>
                <a:cs typeface="+mn-cs"/>
              </a:rPr>
              <a:t> was used to clean and merge the data</a:t>
            </a:r>
          </a:p>
          <a:p>
            <a:pPr marL="342900" indent="-342900">
              <a:lnSpc>
                <a:spcPct val="100000"/>
              </a:lnSpc>
              <a:buFont typeface="Arial" panose="020B0604020202020204" pitchFamily="34" charset="0"/>
              <a:buChar char="•"/>
            </a:pPr>
            <a:r>
              <a:rPr lang="en-US" b="1" dirty="0"/>
              <a:t>Pivot tables were used for the calculations</a:t>
            </a:r>
          </a:p>
          <a:p>
            <a:pPr marL="342900" indent="-342900">
              <a:lnSpc>
                <a:spcPct val="100000"/>
              </a:lnSpc>
              <a:buFont typeface="Arial" panose="020B0604020202020204" pitchFamily="34" charset="0"/>
              <a:buChar char="•"/>
            </a:pPr>
            <a:r>
              <a:rPr lang="en-US" b="1" kern="1200" dirty="0">
                <a:latin typeface="+mn-lt"/>
                <a:ea typeface="+mn-ea"/>
                <a:cs typeface="+mn-cs"/>
              </a:rPr>
              <a:t>Pivot Charts were used to visualize the insights gained</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4224766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latin typeface="Aharoni" panose="02010803020104030203" pitchFamily="2" charset="-79"/>
                <a:cs typeface="Aharoni" panose="02010803020104030203" pitchFamily="2" charset="-79"/>
              </a:rPr>
              <a:t>Confirmed Cases</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2" name="Picture 1">
            <a:extLst>
              <a:ext uri="{FF2B5EF4-FFF2-40B4-BE49-F238E27FC236}">
                <a16:creationId xmlns:a16="http://schemas.microsoft.com/office/drawing/2014/main" id="{1E7C223B-ED24-EC5B-8315-946E5CD3BE58}"/>
              </a:ext>
            </a:extLst>
          </p:cNvPr>
          <p:cNvPicPr>
            <a:picLocks noChangeAspect="1"/>
          </p:cNvPicPr>
          <p:nvPr/>
        </p:nvPicPr>
        <p:blipFill>
          <a:blip r:embed="rId2"/>
          <a:stretch>
            <a:fillRect/>
          </a:stretch>
        </p:blipFill>
        <p:spPr>
          <a:xfrm>
            <a:off x="6548755" y="1902057"/>
            <a:ext cx="3371380" cy="3176291"/>
          </a:xfrm>
          <a:prstGeom prst="rect">
            <a:avLst/>
          </a:prstGeom>
        </p:spPr>
      </p:pic>
      <p:sp>
        <p:nvSpPr>
          <p:cNvPr id="9" name="TextBox 8">
            <a:extLst>
              <a:ext uri="{FF2B5EF4-FFF2-40B4-BE49-F238E27FC236}">
                <a16:creationId xmlns:a16="http://schemas.microsoft.com/office/drawing/2014/main" id="{76F0F02F-F0D2-FF86-38F6-B2F6B196112A}"/>
              </a:ext>
            </a:extLst>
          </p:cNvPr>
          <p:cNvSpPr txBox="1"/>
          <p:nvPr/>
        </p:nvSpPr>
        <p:spPr>
          <a:xfrm>
            <a:off x="401782" y="2078182"/>
            <a:ext cx="5389418" cy="2031325"/>
          </a:xfrm>
          <a:prstGeom prst="rect">
            <a:avLst/>
          </a:prstGeom>
          <a:noFill/>
        </p:spPr>
        <p:txBody>
          <a:bodyPr wrap="square" rtlCol="0">
            <a:spAutoFit/>
          </a:bodyPr>
          <a:lstStyle/>
          <a:p>
            <a:pPr marL="285750" indent="-285750">
              <a:buFont typeface="Arial" panose="020B0604020202020204" pitchFamily="34" charset="0"/>
              <a:buChar char="•"/>
            </a:pPr>
            <a:r>
              <a:rPr lang="en-ZA" dirty="0"/>
              <a:t>It was apparent that the USA had the most cases and ranked first in the country with the most confirmed cases.</a:t>
            </a:r>
          </a:p>
          <a:p>
            <a:pPr marL="285750" indent="-285750">
              <a:buFont typeface="Arial" panose="020B0604020202020204" pitchFamily="34" charset="0"/>
              <a:buChar char="•"/>
            </a:pPr>
            <a:r>
              <a:rPr lang="en-ZA" dirty="0"/>
              <a:t>The data was restricted to actual confirmed cases as we can’t account for people who did not test.</a:t>
            </a:r>
          </a:p>
          <a:p>
            <a:pPr marL="285750" indent="-285750">
              <a:buFont typeface="Arial" panose="020B0604020202020204" pitchFamily="34" charset="0"/>
              <a:buChar char="•"/>
            </a:pPr>
            <a:r>
              <a:rPr lang="en-ZA" dirty="0"/>
              <a:t>The total number of confirmed cases at the time of the analysis was </a:t>
            </a:r>
            <a:r>
              <a:rPr lang="en-ZA" dirty="0">
                <a:solidFill>
                  <a:srgbClr val="FF0000"/>
                </a:solidFill>
              </a:rPr>
              <a:t>602,796,643 </a:t>
            </a:r>
          </a:p>
        </p:txBody>
      </p:sp>
    </p:spTree>
    <p:extLst>
      <p:ext uri="{BB962C8B-B14F-4D97-AF65-F5344CB8AC3E}">
        <p14:creationId xmlns:p14="http://schemas.microsoft.com/office/powerpoint/2010/main" val="37402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r>
              <a:rPr lang="en-US" dirty="0">
                <a:latin typeface="Aharoni" panose="02010803020104030203" pitchFamily="2" charset="-79"/>
                <a:cs typeface="Aharoni" panose="02010803020104030203" pitchFamily="2" charset="-79"/>
              </a:rPr>
              <a:t>Confirmed Cases By Year</a:t>
            </a:r>
          </a:p>
        </p:txBody>
      </p:sp>
      <p:grpSp>
        <p:nvGrpSpPr>
          <p:cNvPr id="16" name="Group 15">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7"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1" name="Oval 20">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76F0F02F-F0D2-FF86-38F6-B2F6B196112A}"/>
              </a:ext>
            </a:extLst>
          </p:cNvPr>
          <p:cNvSpPr txBox="1"/>
          <p:nvPr/>
        </p:nvSpPr>
        <p:spPr>
          <a:xfrm>
            <a:off x="550863" y="2677306"/>
            <a:ext cx="3565525" cy="3415519"/>
          </a:xfrm>
          <a:prstGeom prst="rect">
            <a:avLst/>
          </a:prstGeom>
        </p:spPr>
        <p:txBody>
          <a:bodyPr vert="horz" wrap="square" lIns="0" tIns="0" rIns="0" bIns="0" rtlCol="0" anchor="t">
            <a:normAutofit/>
          </a:bodyPr>
          <a:lstStyle/>
          <a:p>
            <a:pPr marL="285750" indent="-228600">
              <a:lnSpc>
                <a:spcPct val="110000"/>
              </a:lnSpc>
              <a:spcAft>
                <a:spcPts val="800"/>
              </a:spcAft>
              <a:buFont typeface="Arial" panose="020B0604020202020204" pitchFamily="34" charset="0"/>
              <a:buChar char="•"/>
            </a:pPr>
            <a:r>
              <a:rPr lang="en-US" b="1" dirty="0">
                <a:solidFill>
                  <a:schemeClr val="tx1">
                    <a:alpha val="60000"/>
                  </a:schemeClr>
                </a:solidFill>
              </a:rPr>
              <a:t>There was a steady growth in cases with each year which proved that either more people were testing and /or the fact that we were still battling to deal with the virus.</a:t>
            </a:r>
          </a:p>
          <a:p>
            <a:pPr marL="285750" indent="-228600">
              <a:lnSpc>
                <a:spcPct val="110000"/>
              </a:lnSpc>
              <a:spcAft>
                <a:spcPts val="800"/>
              </a:spcAft>
              <a:buFont typeface="Arial" panose="020B0604020202020204" pitchFamily="34" charset="0"/>
              <a:buChar char="•"/>
            </a:pPr>
            <a:r>
              <a:rPr lang="en-US" b="1" dirty="0">
                <a:solidFill>
                  <a:schemeClr val="tx1">
                    <a:alpha val="60000"/>
                  </a:schemeClr>
                </a:solidFill>
              </a:rPr>
              <a:t>From 2020 – 2022 the confirmed cases increased by a rate of </a:t>
            </a:r>
            <a:r>
              <a:rPr lang="en-US" b="1" dirty="0">
                <a:solidFill>
                  <a:srgbClr val="C00000">
                    <a:alpha val="60000"/>
                  </a:srgbClr>
                </a:solidFill>
              </a:rPr>
              <a:t>203.5%</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graphicFrame>
        <p:nvGraphicFramePr>
          <p:cNvPr id="8" name="Chart 7">
            <a:extLst>
              <a:ext uri="{FF2B5EF4-FFF2-40B4-BE49-F238E27FC236}">
                <a16:creationId xmlns:a16="http://schemas.microsoft.com/office/drawing/2014/main" id="{BA20EBCA-09A0-4C72-82FF-D9FDE9652DA3}"/>
              </a:ext>
            </a:extLst>
          </p:cNvPr>
          <p:cNvGraphicFramePr>
            <a:graphicFrameLocks/>
          </p:cNvGraphicFramePr>
          <p:nvPr>
            <p:extLst>
              <p:ext uri="{D42A27DB-BD31-4B8C-83A1-F6EECF244321}">
                <p14:modId xmlns:p14="http://schemas.microsoft.com/office/powerpoint/2010/main" val="1476480504"/>
              </p:ext>
            </p:extLst>
          </p:nvPr>
        </p:nvGraphicFramePr>
        <p:xfrm>
          <a:off x="4550900" y="549275"/>
          <a:ext cx="7090237" cy="57594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7043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latin typeface="Aharoni" panose="02010803020104030203" pitchFamily="2" charset="-79"/>
                <a:cs typeface="Aharoni" panose="02010803020104030203" pitchFamily="2" charset="-79"/>
              </a:rPr>
              <a:t>Confirmed Cases</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pic>
        <p:nvPicPr>
          <p:cNvPr id="2" name="Picture 1">
            <a:extLst>
              <a:ext uri="{FF2B5EF4-FFF2-40B4-BE49-F238E27FC236}">
                <a16:creationId xmlns:a16="http://schemas.microsoft.com/office/drawing/2014/main" id="{1E7C223B-ED24-EC5B-8315-946E5CD3BE58}"/>
              </a:ext>
            </a:extLst>
          </p:cNvPr>
          <p:cNvPicPr>
            <a:picLocks noChangeAspect="1"/>
          </p:cNvPicPr>
          <p:nvPr/>
        </p:nvPicPr>
        <p:blipFill>
          <a:blip r:embed="rId2"/>
          <a:stretch>
            <a:fillRect/>
          </a:stretch>
        </p:blipFill>
        <p:spPr>
          <a:xfrm>
            <a:off x="6548755" y="1902057"/>
            <a:ext cx="3371380" cy="3176291"/>
          </a:xfrm>
          <a:prstGeom prst="rect">
            <a:avLst/>
          </a:prstGeom>
        </p:spPr>
      </p:pic>
      <p:sp>
        <p:nvSpPr>
          <p:cNvPr id="9" name="TextBox 8">
            <a:extLst>
              <a:ext uri="{FF2B5EF4-FFF2-40B4-BE49-F238E27FC236}">
                <a16:creationId xmlns:a16="http://schemas.microsoft.com/office/drawing/2014/main" id="{76F0F02F-F0D2-FF86-38F6-B2F6B196112A}"/>
              </a:ext>
            </a:extLst>
          </p:cNvPr>
          <p:cNvSpPr txBox="1"/>
          <p:nvPr/>
        </p:nvSpPr>
        <p:spPr>
          <a:xfrm>
            <a:off x="401782" y="2078182"/>
            <a:ext cx="5389418" cy="2308324"/>
          </a:xfrm>
          <a:prstGeom prst="rect">
            <a:avLst/>
          </a:prstGeom>
          <a:noFill/>
        </p:spPr>
        <p:txBody>
          <a:bodyPr wrap="square" rtlCol="0">
            <a:spAutoFit/>
          </a:bodyPr>
          <a:lstStyle/>
          <a:p>
            <a:pPr marL="285750" indent="-285750">
              <a:buFont typeface="Arial" panose="020B0604020202020204" pitchFamily="34" charset="0"/>
              <a:buChar char="•"/>
            </a:pPr>
            <a:r>
              <a:rPr lang="en-ZA" b="1" dirty="0"/>
              <a:t>It was apparent that the USA had the most cases and ranked first in the country with the most confirmed cases.</a:t>
            </a:r>
          </a:p>
          <a:p>
            <a:pPr marL="285750" indent="-285750">
              <a:buFont typeface="Arial" panose="020B0604020202020204" pitchFamily="34" charset="0"/>
              <a:buChar char="•"/>
            </a:pPr>
            <a:r>
              <a:rPr lang="en-ZA" b="1" dirty="0"/>
              <a:t>The data was restricted to actual confirmed cases as we can’t account for people who did not test.</a:t>
            </a:r>
          </a:p>
          <a:p>
            <a:pPr marL="285750" indent="-285750">
              <a:buFont typeface="Arial" panose="020B0604020202020204" pitchFamily="34" charset="0"/>
              <a:buChar char="•"/>
            </a:pPr>
            <a:r>
              <a:rPr lang="en-ZA" b="1" dirty="0"/>
              <a:t>The total number of confirmed cases at the time of the analysis was </a:t>
            </a:r>
            <a:r>
              <a:rPr lang="en-ZA" b="1" dirty="0">
                <a:solidFill>
                  <a:srgbClr val="FF0000"/>
                </a:solidFill>
              </a:rPr>
              <a:t>602,796,643 </a:t>
            </a:r>
          </a:p>
        </p:txBody>
      </p:sp>
    </p:spTree>
    <p:extLst>
      <p:ext uri="{BB962C8B-B14F-4D97-AF65-F5344CB8AC3E}">
        <p14:creationId xmlns:p14="http://schemas.microsoft.com/office/powerpoint/2010/main" val="3567329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latin typeface="Aharoni" panose="02010803020104030203" pitchFamily="2" charset="-79"/>
                <a:cs typeface="Aharoni" panose="02010803020104030203" pitchFamily="2" charset="-79"/>
              </a:rPr>
              <a:t>Deaths</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9" name="TextBox 8">
            <a:extLst>
              <a:ext uri="{FF2B5EF4-FFF2-40B4-BE49-F238E27FC236}">
                <a16:creationId xmlns:a16="http://schemas.microsoft.com/office/drawing/2014/main" id="{76F0F02F-F0D2-FF86-38F6-B2F6B196112A}"/>
              </a:ext>
            </a:extLst>
          </p:cNvPr>
          <p:cNvSpPr txBox="1"/>
          <p:nvPr/>
        </p:nvSpPr>
        <p:spPr>
          <a:xfrm>
            <a:off x="418110" y="2048309"/>
            <a:ext cx="5389418" cy="1754326"/>
          </a:xfrm>
          <a:prstGeom prst="rect">
            <a:avLst/>
          </a:prstGeom>
          <a:noFill/>
        </p:spPr>
        <p:txBody>
          <a:bodyPr wrap="square" rtlCol="0">
            <a:spAutoFit/>
          </a:bodyPr>
          <a:lstStyle/>
          <a:p>
            <a:pPr marL="285750" indent="-285750">
              <a:buFont typeface="Arial" panose="020B0604020202020204" pitchFamily="34" charset="0"/>
              <a:buChar char="•"/>
            </a:pPr>
            <a:r>
              <a:rPr lang="en-ZA" b="1" dirty="0"/>
              <a:t>With America having the most confirmed cases, it was not surprise to find that most covid deaths came from America.</a:t>
            </a:r>
          </a:p>
          <a:p>
            <a:pPr marL="285750" indent="-285750">
              <a:buFont typeface="Arial" panose="020B0604020202020204" pitchFamily="34" charset="0"/>
              <a:buChar char="•"/>
            </a:pPr>
            <a:r>
              <a:rPr lang="en-ZA" b="1" dirty="0"/>
              <a:t>4 countries in the top 5 confirmed cases made the top 5 for covid deaths with only Germany not making the top 5</a:t>
            </a:r>
          </a:p>
        </p:txBody>
      </p:sp>
      <p:graphicFrame>
        <p:nvGraphicFramePr>
          <p:cNvPr id="8" name="Chart 7">
            <a:extLst>
              <a:ext uri="{FF2B5EF4-FFF2-40B4-BE49-F238E27FC236}">
                <a16:creationId xmlns:a16="http://schemas.microsoft.com/office/drawing/2014/main" id="{A509772F-EDFE-4BB9-AE04-87AD1E664575}"/>
              </a:ext>
            </a:extLst>
          </p:cNvPr>
          <p:cNvGraphicFramePr>
            <a:graphicFrameLocks/>
          </p:cNvGraphicFramePr>
          <p:nvPr>
            <p:extLst>
              <p:ext uri="{D42A27DB-BD31-4B8C-83A1-F6EECF244321}">
                <p14:modId xmlns:p14="http://schemas.microsoft.com/office/powerpoint/2010/main" val="2851446601"/>
              </p:ext>
            </p:extLst>
          </p:nvPr>
        </p:nvGraphicFramePr>
        <p:xfrm>
          <a:off x="6848272" y="1651803"/>
          <a:ext cx="3946728" cy="42042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1580582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{F3493617-E63A-4172-97BD-FF5C7FA6E0A4}tf33713516_win32</Template>
  <TotalTime>732</TotalTime>
  <Words>482</Words>
  <Application>Microsoft Office PowerPoint</Application>
  <PresentationFormat>Widescreen</PresentationFormat>
  <Paragraphs>68</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Aharoni</vt:lpstr>
      <vt:lpstr>Arial</vt:lpstr>
      <vt:lpstr>Calibri</vt:lpstr>
      <vt:lpstr>Gill Sans MT</vt:lpstr>
      <vt:lpstr>Walbaum Display</vt:lpstr>
      <vt:lpstr>3DFloatVTI</vt:lpstr>
      <vt:lpstr>Analysis of Covid-19 data</vt:lpstr>
      <vt:lpstr>Table of Contents</vt:lpstr>
      <vt:lpstr>Objectives</vt:lpstr>
      <vt:lpstr>About the data</vt:lpstr>
      <vt:lpstr>Methodology</vt:lpstr>
      <vt:lpstr>Confirmed Cases</vt:lpstr>
      <vt:lpstr>Confirmed Cases By Year</vt:lpstr>
      <vt:lpstr>Confirmed Cases</vt:lpstr>
      <vt:lpstr>Deaths</vt:lpstr>
      <vt:lpstr>Deaths By Year</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Covid-19 data</dc:title>
  <dc:creator>Lungelo Mthiyane</dc:creator>
  <cp:lastModifiedBy>Lungelo Mthiyane</cp:lastModifiedBy>
  <cp:revision>1</cp:revision>
  <dcterms:created xsi:type="dcterms:W3CDTF">2022-09-30T08:59:06Z</dcterms:created>
  <dcterms:modified xsi:type="dcterms:W3CDTF">2022-09-30T21:11:06Z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