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98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0" r:id="rId13"/>
    <p:sldId id="311" r:id="rId14"/>
    <p:sldId id="312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9" r:id="rId39"/>
    <p:sldId id="338" r:id="rId40"/>
    <p:sldId id="340" r:id="rId41"/>
    <p:sldId id="341" r:id="rId42"/>
    <p:sldId id="343" r:id="rId43"/>
    <p:sldId id="34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6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3">
                <a:lumMod val="5000"/>
                <a:lumOff val="95000"/>
              </a:schemeClr>
            </a:gs>
            <a:gs pos="54000">
              <a:schemeClr val="bg1">
                <a:alpha val="9000"/>
                <a:lumMod val="74000"/>
                <a:lumOff val="26000"/>
              </a:schemeClr>
            </a:gs>
            <a:gs pos="71000">
              <a:schemeClr val="bg1">
                <a:lumMod val="95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network – FLSM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6011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31613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 smtClean="0"/>
              <a:t>10111101 . 00000010 . 00000000 . 00000000</a:t>
            </a:r>
            <a:endParaRPr lang="sr-Latn-RS" sz="2200" spc="300" dirty="0"/>
          </a:p>
        </p:txBody>
      </p:sp>
    </p:spTree>
    <p:extLst>
      <p:ext uri="{BB962C8B-B14F-4D97-AF65-F5344CB8AC3E}">
        <p14:creationId xmlns:p14="http://schemas.microsoft.com/office/powerpoint/2010/main" val="16016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pc="300" dirty="0" smtClean="0"/>
              <a:t>10111101 . 00000010 . 00000000 . 00000000</a:t>
            </a:r>
            <a:endParaRPr lang="sr-Latn-RS" sz="2200" spc="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79078" y="4667211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79078" y="4667211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79078" y="4667211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064369" y="4410529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7759816" y="5050172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</p:spTree>
    <p:extLst>
      <p:ext uri="{BB962C8B-B14F-4D97-AF65-F5344CB8AC3E}">
        <p14:creationId xmlns:p14="http://schemas.microsoft.com/office/powerpoint/2010/main" val="88955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84978" y="4667211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064369" y="4410529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7759816" y="5050172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464717" y="4080158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6049594" y="5050172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</p:spTree>
    <p:extLst>
      <p:ext uri="{BB962C8B-B14F-4D97-AF65-F5344CB8AC3E}">
        <p14:creationId xmlns:p14="http://schemas.microsoft.com/office/powerpoint/2010/main" val="26396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r>
              <a:rPr lang="en-US" sz="2200" b="1" dirty="0" smtClean="0">
                <a:sym typeface="Symbol"/>
              </a:rPr>
              <a:t>2)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84978" y="4667211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064369" y="4410529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7759816" y="5050172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464717" y="4080158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6049594" y="5050172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</p:spTree>
    <p:extLst>
      <p:ext uri="{BB962C8B-B14F-4D97-AF65-F5344CB8AC3E}">
        <p14:creationId xmlns:p14="http://schemas.microsoft.com/office/powerpoint/2010/main" val="123998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r>
              <a:rPr lang="en-US" sz="2200" b="1" dirty="0" smtClean="0">
                <a:sym typeface="Symbol"/>
              </a:rPr>
              <a:t>2)   </a:t>
            </a:r>
            <a:r>
              <a:rPr lang="en-US" sz="2200" dirty="0" smtClean="0">
                <a:sym typeface="Symbol"/>
              </a:rPr>
              <a:t>9 + 5 + 13 = 27 subnets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84978" y="4667211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064369" y="4410529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7759816" y="5050172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464717" y="4080158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6049594" y="5050172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</p:spTree>
    <p:extLst>
      <p:ext uri="{BB962C8B-B14F-4D97-AF65-F5344CB8AC3E}">
        <p14:creationId xmlns:p14="http://schemas.microsoft.com/office/powerpoint/2010/main" val="265395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r>
              <a:rPr lang="en-US" sz="2200" b="1" dirty="0" smtClean="0">
                <a:sym typeface="Symbol"/>
              </a:rPr>
              <a:t>2)   </a:t>
            </a:r>
            <a:r>
              <a:rPr lang="en-US" sz="2200" dirty="0" smtClean="0">
                <a:sym typeface="Symbol"/>
              </a:rPr>
              <a:t>9 + 5 + 13 = 27 subnets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 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84978" y="4667211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064369" y="4410529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7759816" y="5050172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464717" y="4080158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6049594" y="5050172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</p:spTree>
    <p:extLst>
      <p:ext uri="{BB962C8B-B14F-4D97-AF65-F5344CB8AC3E}">
        <p14:creationId xmlns:p14="http://schemas.microsoft.com/office/powerpoint/2010/main" val="353616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You’ve been allocated a class B network address of 189.2.0.0. You need to create at least 9 subnets with 64 addresses, 5 subnets with 100 addresses, 13 subnets with 70 addresses.</a:t>
            </a:r>
            <a:endParaRPr lang="sr-Latn-R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r>
              <a:rPr lang="en-US" sz="2200" b="1" dirty="0" smtClean="0">
                <a:sym typeface="Symbol"/>
              </a:rPr>
              <a:t>2)   </a:t>
            </a:r>
            <a:r>
              <a:rPr lang="en-US" sz="2200" dirty="0" smtClean="0">
                <a:sym typeface="Symbol"/>
              </a:rPr>
              <a:t>9 + 5 + 13 = 27 subnets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 </a:t>
            </a:r>
            <a:r>
              <a:rPr lang="en-US" sz="2200" dirty="0" smtClean="0">
                <a:sym typeface="Symbol"/>
              </a:rPr>
              <a:t>fits 2</a:t>
            </a:r>
            <a:r>
              <a:rPr lang="en-US" sz="2200" baseline="30000" dirty="0" smtClean="0">
                <a:sym typeface="Symbol"/>
              </a:rPr>
              <a:t>9</a:t>
            </a:r>
            <a:r>
              <a:rPr lang="en-US" sz="2200" dirty="0" smtClean="0">
                <a:sym typeface="Symbol"/>
              </a:rPr>
              <a:t> = 512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84978" y="4667211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064369" y="4410529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7759816" y="5050172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464717" y="4080158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6049594" y="5050172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</p:spTree>
    <p:extLst>
      <p:ext uri="{BB962C8B-B14F-4D97-AF65-F5344CB8AC3E}">
        <p14:creationId xmlns:p14="http://schemas.microsoft.com/office/powerpoint/2010/main" val="42100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fits 7 bits (2</a:t>
            </a:r>
            <a:r>
              <a:rPr lang="en-US" sz="2200" baseline="30000" dirty="0" smtClean="0">
                <a:sym typeface="Symbol"/>
              </a:rPr>
              <a:t>7</a:t>
            </a:r>
            <a:r>
              <a:rPr lang="en-US" sz="2200" dirty="0" smtClean="0">
                <a:sym typeface="Symbol"/>
              </a:rPr>
              <a:t> = 128)</a:t>
            </a: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 smtClean="0">
              <a:sym typeface="Symbol"/>
            </a:endParaRPr>
          </a:p>
          <a:p>
            <a:pPr marL="457200" indent="-457200">
              <a:buAutoNum type="arabicParenR"/>
            </a:pPr>
            <a:endParaRPr lang="en-US" sz="2200" dirty="0">
              <a:sym typeface="Symbol"/>
            </a:endParaRPr>
          </a:p>
          <a:p>
            <a:r>
              <a:rPr lang="en-US" sz="2200" b="1" dirty="0" smtClean="0">
                <a:sym typeface="Symbol"/>
              </a:rPr>
              <a:t>2)   </a:t>
            </a:r>
            <a:r>
              <a:rPr lang="en-US" sz="2200" dirty="0" smtClean="0">
                <a:sym typeface="Symbol"/>
              </a:rPr>
              <a:t>9 + 5 + 13 = 27 subnets</a:t>
            </a:r>
            <a:r>
              <a:rPr lang="en-US" sz="2200" dirty="0"/>
              <a:t> </a:t>
            </a:r>
            <a:r>
              <a:rPr lang="en-US" sz="2200" dirty="0">
                <a:sym typeface="Symbol"/>
              </a:rPr>
              <a:t> </a:t>
            </a:r>
            <a:r>
              <a:rPr lang="en-US" sz="2200" dirty="0" smtClean="0">
                <a:sym typeface="Symbol"/>
              </a:rPr>
              <a:t>fits 2</a:t>
            </a:r>
            <a:r>
              <a:rPr lang="en-US" sz="2200" baseline="30000" dirty="0" smtClean="0">
                <a:sym typeface="Symbol"/>
              </a:rPr>
              <a:t>9</a:t>
            </a:r>
            <a:r>
              <a:rPr lang="en-US" sz="2200" dirty="0" smtClean="0">
                <a:sym typeface="Symbol"/>
              </a:rPr>
              <a:t> = 512</a:t>
            </a:r>
            <a:endParaRPr lang="sr-Latn-R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997979" y="4613693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484978" y="4667211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064369" y="4410529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7759816" y="5050172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1" name="Right Brace 10"/>
          <p:cNvSpPr/>
          <p:nvPr/>
        </p:nvSpPr>
        <p:spPr>
          <a:xfrm rot="5400000">
            <a:off x="6464717" y="4080158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6049594" y="5050172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</p:spTree>
    <p:extLst>
      <p:ext uri="{BB962C8B-B14F-4D97-AF65-F5344CB8AC3E}">
        <p14:creationId xmlns:p14="http://schemas.microsoft.com/office/powerpoint/2010/main" val="10027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50"/>
            <a:ext cx="10515600" cy="4351338"/>
          </a:xfrm>
        </p:spPr>
        <p:txBody>
          <a:bodyPr/>
          <a:lstStyle/>
          <a:p>
            <a:r>
              <a:rPr lang="en-US" b="1" dirty="0" smtClean="0"/>
              <a:t>Extra question</a:t>
            </a:r>
            <a:r>
              <a:rPr lang="en-US" dirty="0" smtClean="0"/>
              <a:t>: name the first, the </a:t>
            </a:r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, and </a:t>
            </a:r>
            <a:r>
              <a:rPr lang="en-US" dirty="0" smtClean="0"/>
              <a:t>the last subnet.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015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Extra question</a:t>
            </a:r>
            <a:r>
              <a:rPr lang="en-US" dirty="0" smtClean="0"/>
              <a:t>: name the first, the </a:t>
            </a:r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, and </a:t>
            </a:r>
            <a:r>
              <a:rPr lang="en-US" dirty="0" smtClean="0"/>
              <a:t>the last subnet.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5669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49164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14855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</p:spTree>
    <p:extLst>
      <p:ext uri="{BB962C8B-B14F-4D97-AF65-F5344CB8AC3E}">
        <p14:creationId xmlns:p14="http://schemas.microsoft.com/office/powerpoint/2010/main" val="5508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440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00000000 . 10000000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00000001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461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27283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25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6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7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189.2.5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189.2.5.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189.2.5.0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8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189.2.5.0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00000101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189.2.5.0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00001101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93132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189.2.5.0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00001101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9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189.2.5.0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189.2.13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00001101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2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189.2.5.0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189.2.13.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00001101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Extra question</a:t>
            </a:r>
            <a:r>
              <a:rPr lang="en-US" dirty="0"/>
              <a:t>: name the first, the 11</a:t>
            </a:r>
            <a:r>
              <a:rPr lang="en-US" baseline="30000" dirty="0"/>
              <a:t>th</a:t>
            </a:r>
            <a:r>
              <a:rPr lang="en-US" dirty="0"/>
              <a:t>, and the last subnet.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189.2.0.0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/>
              </a:rPr>
              <a:t>11</a:t>
            </a:r>
            <a:r>
              <a:rPr lang="en-US" baseline="30000" dirty="0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   189.2.5.0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Symbol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  189.2.13.0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83704" y="5234838"/>
            <a:ext cx="75906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spc="300" dirty="0" smtClean="0"/>
              <a:t>10111101 . 00000010</a:t>
            </a:r>
            <a:r>
              <a:rPr lang="en-US" sz="2200" spc="300" dirty="0" smtClean="0"/>
              <a:t> . 00001101 . 00000000</a:t>
            </a:r>
            <a:endParaRPr lang="sr-Latn-RS" sz="2200" spc="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570703" y="5288356"/>
            <a:ext cx="0" cy="32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 rot="5400000">
            <a:off x="8150094" y="5031674"/>
            <a:ext cx="112599" cy="1170362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7845541" y="5671317"/>
            <a:ext cx="73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hosts</a:t>
            </a:r>
            <a:endParaRPr lang="sr-Latn-RS" sz="2000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6550442" y="4701303"/>
            <a:ext cx="112599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6135319" y="5671317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subnets</a:t>
            </a:r>
            <a:endParaRPr lang="sr-Latn-RS" sz="2000" i="1" dirty="0"/>
          </a:p>
        </p:txBody>
      </p:sp>
      <p:sp>
        <p:nvSpPr>
          <p:cNvPr id="12" name="Right Brace 11"/>
          <p:cNvSpPr/>
          <p:nvPr/>
        </p:nvSpPr>
        <p:spPr>
          <a:xfrm rot="5400000" flipH="1">
            <a:off x="6526522" y="4277344"/>
            <a:ext cx="160436" cy="1831107"/>
          </a:xfrm>
          <a:prstGeom prst="rightBrace">
            <a:avLst>
              <a:gd name="adj1" fmla="val 54590"/>
              <a:gd name="adj2" fmla="val 5000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6405377" y="4728894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27</a:t>
            </a:r>
            <a:r>
              <a:rPr lang="en-US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  </a:t>
            </a:r>
            <a:endParaRPr lang="sr-Latn-RS" sz="20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17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7494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17989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</a:t>
            </a:r>
            <a:endParaRPr lang="sr-Latn-RS" sz="2200" b="1" dirty="0"/>
          </a:p>
        </p:txBody>
      </p:sp>
    </p:spTree>
    <p:extLst>
      <p:ext uri="{BB962C8B-B14F-4D97-AF65-F5344CB8AC3E}">
        <p14:creationId xmlns:p14="http://schemas.microsoft.com/office/powerpoint/2010/main" val="357091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2446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F</a:t>
            </a:r>
            <a:r>
              <a:rPr lang="en-US" dirty="0" smtClean="0"/>
              <a:t>ind a common subnet mask that satisfies all requested subnets.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Count the number of subnets needed.</a:t>
            </a:r>
          </a:p>
          <a:p>
            <a:pPr marL="971550" lvl="1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Class B network 189.2.0.0 needs to be subnetted - create </a:t>
            </a:r>
            <a:r>
              <a:rPr lang="en-US" sz="2400" dirty="0"/>
              <a:t>at least 9 subnets with 64 addresses, 5 subnets with 100 addresses, 13 subnets with 70 addresses</a:t>
            </a:r>
            <a:r>
              <a:rPr lang="en-US" sz="2400" dirty="0" smtClean="0"/>
              <a:t>.</a:t>
            </a:r>
            <a:endParaRPr lang="sr-Latn-R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34892" y="3624044"/>
            <a:ext cx="117445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1)   </a:t>
            </a:r>
            <a:r>
              <a:rPr lang="en-US" sz="2200" dirty="0" smtClean="0"/>
              <a:t>100 addresses </a:t>
            </a:r>
            <a:r>
              <a:rPr lang="en-US" sz="2200" dirty="0" smtClean="0">
                <a:sym typeface="Symbol"/>
              </a:rPr>
              <a:t> 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2612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2714</Words>
  <Application>Microsoft Office PowerPoint</Application>
  <PresentationFormat>Custom</PresentationFormat>
  <Paragraphs>392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IP Subnetting – Zero to Hero  Subnetting a Class B network – FLSM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43</cp:revision>
  <dcterms:created xsi:type="dcterms:W3CDTF">2018-08-25T17:51:56Z</dcterms:created>
  <dcterms:modified xsi:type="dcterms:W3CDTF">2019-02-08T18:04:52Z</dcterms:modified>
</cp:coreProperties>
</file>