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4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79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-91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20538-E9E6-47A2-BF09-369EE913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8AA012-D68E-4534-BE60-E4AF41FE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3BADDC-EA1A-45BC-82EE-0759639E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C25E4-F832-4D1B-AC10-B5B966F2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5F7C0A-9D7F-4392-B8C3-00FFAE29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273C4-10F1-4858-91AC-900A383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CFD868-EEBA-49FE-A304-DC9AD1B3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DBC6B-E5DB-4907-8001-568E74C6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B65053-F600-43E6-825C-C21DA63D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6CF8A3-CA94-42C9-9080-9B283EF1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4E1AB2-4550-49E1-82E8-DEC0F61C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19DB89-65EC-4C52-873C-E582B1F5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CA4CAF-ABDB-4BEF-9219-B698195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C231A0-6FB8-4449-8A9B-772C075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36DB72-BA92-40D8-8BA8-59C3715B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F9BDA4-5D65-41F0-8C7D-EEF55BA3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63944-C759-4352-8300-2EE1CDA8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62EE5-D6F5-4815-A2F3-AA12AFE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0648F-E7D7-40DB-A762-7C9A170F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22E70E-891D-4652-8604-59F3E5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76A41-E250-4578-9EA4-6688BBF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D0548-5DF7-452F-B517-F4F5C55E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562067-B02E-4B4C-8361-57CD019A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949F86-1006-49C9-96F0-8EAC32C2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BFA21C-BD86-4E1B-BB83-3D2822D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AE37B-83AD-4561-A1BD-3957ECB2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791429-E6E7-4460-903B-4F8BBEA8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AE3025-0F44-4C9C-B231-FB9D909A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CC97F2-E573-4AA8-9A7C-B6DF71C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712825-5991-42B1-BD23-00DB1FD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424BEE-586F-4CDD-A187-7FB06470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B5979-01C3-48CD-AA5F-822D963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A42B9B-D8C5-44E8-BF3E-BA596678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64139A-6B07-4758-B6EF-A8617A886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AA0503-AF6C-4AD8-957B-DB022AE3D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E429EB-899E-4885-89AD-7C766DF65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C8A550-C26E-4EF5-8201-77D5DA12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B58C2E-D287-4E21-BF99-69A2FF93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28B5C3-1866-4939-9597-E5C738A9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947B9-0D77-4626-91F2-FC68DEDB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7064E1-BA3E-4A3B-874F-55B6A4C2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D18DFA-3A29-43A7-9162-DAE5E31B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0F49D1-CAA4-490E-899D-AC97748B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056765-053D-42C4-AAAE-54D9DA0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4B9281F-C681-40A7-B568-EBD14A85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A796F1-3F8A-4D1F-9229-4852ED9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C6F39-CD16-49EC-ABC9-22F5C59B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00EF9-3BF7-45FA-AE9C-3BDEC1EA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40CB25-A0C5-4AAE-BF12-5BAC9DEE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ACE944-8B52-413B-8757-A7BF0260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169413-09A4-4A7B-A112-62198FB0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279C5C-2E33-423A-AA90-EBC604B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0662F-5912-4C41-9FD7-3208C9F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41147D-FB15-495B-A3DD-27F5BAC5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C9980A-A63B-4EEB-A4EA-519FF23A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A34087-E607-4A61-B3EE-0F0BE488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2B8BC1-8CEE-46BF-9082-098D5D03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CDCD31-48BC-498B-A297-C24E355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3">
                <a:lumMod val="5000"/>
                <a:lumOff val="95000"/>
              </a:schemeClr>
            </a:gs>
            <a:gs pos="54000">
              <a:schemeClr val="bg1">
                <a:alpha val="9000"/>
                <a:lumMod val="74000"/>
                <a:lumOff val="26000"/>
              </a:schemeClr>
            </a:gs>
            <a:gs pos="71000">
              <a:schemeClr val="bg1">
                <a:lumMod val="95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6779830-8920-4977-A679-635AF395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5FF502-AE3C-436B-8412-C12DF9C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EC8185-4883-48F4-A17B-F486E6C5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654-4221-471C-ACD1-24ECB670AEC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BD8E7-4D5E-4276-B930-8D7B4E28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348C17-6314-4F5D-AADA-94D96BC0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C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network – FLSM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2207" y="4257675"/>
            <a:ext cx="609600" cy="230992"/>
          </a:xfrm>
          <a:prstGeom prst="rect">
            <a:avLst/>
          </a:prstGeom>
          <a:solidFill>
            <a:schemeClr val="accent1">
              <a:lumMod val="60000"/>
              <a:lumOff val="4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Answer</a:t>
            </a:r>
            <a:r>
              <a:rPr lang="en-US" dirty="0" smtClean="0"/>
              <a:t>:    2</a:t>
            </a:r>
            <a:r>
              <a:rPr lang="en-US" baseline="30000" dirty="0" smtClean="0"/>
              <a:t>4</a:t>
            </a:r>
            <a:r>
              <a:rPr lang="en-US" dirty="0" smtClean="0"/>
              <a:t>  =  16 subnets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</a:t>
            </a:r>
            <a:r>
              <a:rPr lang="en-US" sz="2400" dirty="0" smtClean="0"/>
              <a:t>: </a:t>
            </a:r>
            <a:r>
              <a:rPr lang="en-US" sz="2400" dirty="0"/>
              <a:t>how many subnets can you fit into a class C network, if each subnet has at least 10 addresses?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03588" y="3406141"/>
            <a:ext cx="690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10.10.10.0 /24</a:t>
            </a:r>
          </a:p>
          <a:p>
            <a:endParaRPr lang="en-US" sz="2400" dirty="0"/>
          </a:p>
          <a:p>
            <a:r>
              <a:rPr lang="en-US" sz="2400" u="sng" dirty="0" smtClean="0"/>
              <a:t>00001010 . </a:t>
            </a:r>
            <a:r>
              <a:rPr lang="en-US" sz="2400" u="sng" dirty="0"/>
              <a:t>00001010 </a:t>
            </a:r>
            <a:r>
              <a:rPr lang="en-US" sz="2400" u="sng" dirty="0" smtClean="0"/>
              <a:t>. </a:t>
            </a:r>
            <a:r>
              <a:rPr lang="en-US" sz="2400" u="sng" dirty="0"/>
              <a:t>00001010</a:t>
            </a:r>
            <a:r>
              <a:rPr lang="en-US" sz="2400" dirty="0"/>
              <a:t> </a:t>
            </a:r>
            <a:r>
              <a:rPr lang="en-US" sz="2400" dirty="0" smtClean="0"/>
              <a:t> . 00000000</a:t>
            </a:r>
            <a:endParaRPr lang="sr-Latn-RS" sz="2400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5856561" y="4249474"/>
            <a:ext cx="107402" cy="585788"/>
          </a:xfrm>
          <a:prstGeom prst="rightBrace">
            <a:avLst>
              <a:gd name="adj1" fmla="val 50702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452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2207" y="4257675"/>
            <a:ext cx="609600" cy="230992"/>
          </a:xfrm>
          <a:prstGeom prst="rect">
            <a:avLst/>
          </a:prstGeom>
          <a:solidFill>
            <a:schemeClr val="accent1">
              <a:lumMod val="60000"/>
              <a:lumOff val="4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Answer</a:t>
            </a:r>
            <a:r>
              <a:rPr lang="en-US" dirty="0" smtClean="0"/>
              <a:t>:    2</a:t>
            </a:r>
            <a:r>
              <a:rPr lang="en-US" baseline="30000" dirty="0" smtClean="0"/>
              <a:t>4</a:t>
            </a:r>
            <a:r>
              <a:rPr lang="en-US" dirty="0" smtClean="0"/>
              <a:t>  =  16 subnets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</a:t>
            </a:r>
            <a:r>
              <a:rPr lang="en-US" sz="2400" dirty="0" smtClean="0"/>
              <a:t>: </a:t>
            </a:r>
            <a:r>
              <a:rPr lang="en-US" sz="2400" dirty="0"/>
              <a:t>how many subnets can you fit into a class C network, if each subnet has at least 10 addresses?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03588" y="3406141"/>
            <a:ext cx="690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10.10.10.0 /24</a:t>
            </a:r>
          </a:p>
          <a:p>
            <a:endParaRPr lang="en-US" sz="2400" dirty="0"/>
          </a:p>
          <a:p>
            <a:r>
              <a:rPr lang="en-US" sz="2400" u="sng" dirty="0" smtClean="0"/>
              <a:t>00001010 . </a:t>
            </a:r>
            <a:r>
              <a:rPr lang="en-US" sz="2400" u="sng" dirty="0"/>
              <a:t>00001010 </a:t>
            </a:r>
            <a:r>
              <a:rPr lang="en-US" sz="2400" u="sng" dirty="0" smtClean="0"/>
              <a:t>. </a:t>
            </a:r>
            <a:r>
              <a:rPr lang="en-US" sz="2400" u="sng" dirty="0"/>
              <a:t>00001010</a:t>
            </a:r>
            <a:r>
              <a:rPr lang="en-US" sz="2400" dirty="0"/>
              <a:t> </a:t>
            </a:r>
            <a:r>
              <a:rPr lang="en-US" sz="2400" dirty="0" smtClean="0"/>
              <a:t> . 00000000</a:t>
            </a:r>
            <a:endParaRPr lang="sr-Latn-RS" sz="2400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5856561" y="4249474"/>
            <a:ext cx="107402" cy="585788"/>
          </a:xfrm>
          <a:prstGeom prst="rightBrace">
            <a:avLst>
              <a:gd name="adj1" fmla="val 50702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5723139" y="4678363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 smtClean="0"/>
              <a:t>4</a:t>
            </a:r>
            <a:endParaRPr lang="sr-Latn-R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8675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2207" y="4257675"/>
            <a:ext cx="609600" cy="230992"/>
          </a:xfrm>
          <a:prstGeom prst="rect">
            <a:avLst/>
          </a:prstGeom>
          <a:solidFill>
            <a:schemeClr val="accent1">
              <a:lumMod val="60000"/>
              <a:lumOff val="4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Answer</a:t>
            </a:r>
            <a:r>
              <a:rPr lang="en-US" dirty="0" smtClean="0"/>
              <a:t>:    2</a:t>
            </a:r>
            <a:r>
              <a:rPr lang="en-US" baseline="30000" dirty="0" smtClean="0"/>
              <a:t>4</a:t>
            </a:r>
            <a:r>
              <a:rPr lang="en-US" dirty="0" smtClean="0"/>
              <a:t>  =  16 subnets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</a:t>
            </a:r>
            <a:r>
              <a:rPr lang="en-US" sz="2400" dirty="0" smtClean="0"/>
              <a:t>: </a:t>
            </a:r>
            <a:r>
              <a:rPr lang="en-US" sz="2400" dirty="0"/>
              <a:t>how many subnets can you fit into a class C network, if each subnet has at least 10 addresses?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03588" y="3406141"/>
            <a:ext cx="690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10.10.10.0 /24</a:t>
            </a:r>
          </a:p>
          <a:p>
            <a:endParaRPr lang="en-US" sz="2400" dirty="0"/>
          </a:p>
          <a:p>
            <a:r>
              <a:rPr lang="en-US" sz="2400" u="sng" dirty="0" smtClean="0"/>
              <a:t>00001010 . </a:t>
            </a:r>
            <a:r>
              <a:rPr lang="en-US" sz="2400" u="sng" dirty="0"/>
              <a:t>00001010 </a:t>
            </a:r>
            <a:r>
              <a:rPr lang="en-US" sz="2400" u="sng" dirty="0" smtClean="0"/>
              <a:t>. </a:t>
            </a:r>
            <a:r>
              <a:rPr lang="en-US" sz="2400" u="sng" dirty="0"/>
              <a:t>00001010</a:t>
            </a:r>
            <a:r>
              <a:rPr lang="en-US" sz="2400" dirty="0"/>
              <a:t> </a:t>
            </a:r>
            <a:r>
              <a:rPr lang="en-US" sz="2400" dirty="0" smtClean="0"/>
              <a:t> . 00000000</a:t>
            </a:r>
            <a:endParaRPr lang="sr-Latn-RS" sz="2400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5856561" y="4249474"/>
            <a:ext cx="107402" cy="585788"/>
          </a:xfrm>
          <a:prstGeom prst="rightBrace">
            <a:avLst>
              <a:gd name="adj1" fmla="val 50702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5723139" y="4678363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 smtClean="0"/>
              <a:t>4</a:t>
            </a:r>
            <a:endParaRPr lang="sr-Latn-R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1550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56860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55822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5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6297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1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26518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9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072540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4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</a:t>
            </a:r>
            <a:r>
              <a:rPr lang="en-US" dirty="0" smtClean="0"/>
              <a:t>: how many subnets can you fit into a class C network, if each subnet has at least 10 addresses?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19684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00000000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8231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54928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/>
              <a:t>0000</a:t>
            </a:r>
            <a:r>
              <a:rPr lang="en-US" sz="2000" dirty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9010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50493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/>
              <a:t>0000</a:t>
            </a:r>
            <a:r>
              <a:rPr lang="en-US" sz="2000" dirty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7053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65080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/>
              <a:t>0000</a:t>
            </a:r>
            <a:r>
              <a:rPr lang="en-US" sz="2000" dirty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9090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33209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000</a:t>
            </a:r>
            <a:r>
              <a:rPr lang="en-US" sz="2000" b="1" u="sng" dirty="0" smtClean="0"/>
              <a:t>1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40310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98986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000</a:t>
            </a:r>
            <a:r>
              <a:rPr lang="en-US" sz="2000" b="1" u="sng" dirty="0" smtClean="0"/>
              <a:t>1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488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31141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000</a:t>
            </a:r>
            <a:r>
              <a:rPr lang="en-US" sz="2000" b="1" u="sng" dirty="0" smtClean="0"/>
              <a:t>1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1469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41086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000</a:t>
            </a:r>
            <a:r>
              <a:rPr lang="en-US" sz="2000" b="1" u="sng" dirty="0" smtClean="0"/>
              <a:t>1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2853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67153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00</a:t>
            </a:r>
            <a:r>
              <a:rPr lang="en-US" sz="2000" b="1" u="sng" dirty="0" smtClean="0"/>
              <a:t>10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9292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29299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10.10.10.47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00</a:t>
            </a:r>
            <a:r>
              <a:rPr lang="en-US" sz="2000" b="1" u="sng" dirty="0" smtClean="0"/>
              <a:t>10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21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Answer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</a:t>
            </a:r>
            <a:r>
              <a:rPr lang="en-US" sz="2400" dirty="0" smtClean="0"/>
              <a:t>: </a:t>
            </a:r>
            <a:r>
              <a:rPr lang="en-US" sz="2400" dirty="0"/>
              <a:t>how many subnets can you fit into a class C network, if each subnet has at least 10 addresses?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2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26917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10.10.10.47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00</a:t>
            </a:r>
            <a:r>
              <a:rPr lang="en-US" sz="2000" b="1" u="sng" dirty="0" smtClean="0"/>
              <a:t>10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572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15353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10.10.10.47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00</a:t>
            </a:r>
            <a:r>
              <a:rPr lang="en-US" sz="2000" b="1" u="sng" dirty="0" smtClean="0"/>
              <a:t>10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7972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10116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10.10.10.47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10.10.10.63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5 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</a:t>
            </a:r>
            <a:r>
              <a:rPr lang="en-US" sz="2000" b="1" u="sng" dirty="0" smtClean="0"/>
              <a:t>100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5797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04475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10.10.10.47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10.10.10.63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5 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10.10.10.79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</a:t>
            </a:r>
            <a:r>
              <a:rPr lang="en-US" sz="2000" b="1" u="sng" dirty="0" smtClean="0"/>
              <a:t>100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2792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20708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10.10.10.47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10.10.10.63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5 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10.10.10.79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10.10.10.80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</a:t>
            </a:r>
            <a:r>
              <a:rPr lang="en-US" sz="2000" b="1" u="sng" dirty="0" smtClean="0"/>
              <a:t>100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2180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66325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10.10.10.47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10.10.10.63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5 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10.10.10.79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10.10.10.80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</a:t>
            </a:r>
            <a:r>
              <a:rPr lang="en-US" sz="2000" b="1" u="sng" dirty="0" smtClean="0"/>
              <a:t>101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5612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15871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10.10.10.47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10.10.10.63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5 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10.10.10.79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10.10.10.80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10.10.10.95</a:t>
                      </a:r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</a:t>
            </a:r>
            <a:r>
              <a:rPr lang="en-US" sz="2000" b="1" u="sng" dirty="0" smtClean="0"/>
              <a:t>101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0045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70784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10.10.10.47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10.10.10.63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5 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10.10.10.79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10.10.10.80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10.10.10.95</a:t>
                      </a:r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</a:t>
            </a:r>
            <a:r>
              <a:rPr lang="en-US" sz="2000" b="1" u="sng" dirty="0" smtClean="0"/>
              <a:t>101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6000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51287"/>
              </p:ext>
            </p:extLst>
          </p:nvPr>
        </p:nvGraphicFramePr>
        <p:xfrm>
          <a:off x="2074040" y="3111065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10.10.10.47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10.10.10.63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5 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10.10.10.79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10.10.10.80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10.10.10.95</a:t>
                      </a:r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59650" y="6029575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00001010 . 00001010 . 00001010</a:t>
            </a:r>
            <a:r>
              <a:rPr lang="en-US" sz="2000" dirty="0"/>
              <a:t>  . </a:t>
            </a:r>
            <a:r>
              <a:rPr lang="en-US" sz="2000" u="sng" dirty="0" smtClean="0"/>
              <a:t>0</a:t>
            </a:r>
            <a:r>
              <a:rPr lang="en-US" sz="2000" b="1" u="sng" dirty="0" smtClean="0"/>
              <a:t>101</a:t>
            </a:r>
            <a:r>
              <a:rPr lang="en-US" sz="2000" dirty="0" smtClean="0"/>
              <a:t>0000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8453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Answer</a:t>
            </a:r>
            <a:r>
              <a:rPr lang="en-US" dirty="0" smtClean="0"/>
              <a:t>:    2</a:t>
            </a:r>
            <a:r>
              <a:rPr lang="en-US" baseline="30000" dirty="0" smtClean="0"/>
              <a:t>4</a:t>
            </a:r>
            <a:r>
              <a:rPr lang="en-US" dirty="0" smtClean="0"/>
              <a:t>  =  16 subnets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</a:t>
            </a:r>
            <a:r>
              <a:rPr lang="en-US" sz="2400" dirty="0" smtClean="0"/>
              <a:t>: </a:t>
            </a:r>
            <a:r>
              <a:rPr lang="en-US" sz="2400" dirty="0"/>
              <a:t>how many subnets can you fit into a class C network, if each subnet has at least 10 addresses?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3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r>
              <a:rPr lang="en-US" b="1" dirty="0" smtClean="0"/>
              <a:t>Question 2</a:t>
            </a:r>
            <a:r>
              <a:rPr lang="en-US" dirty="0" smtClean="0"/>
              <a:t>: could you allocate the address </a:t>
            </a:r>
            <a:r>
              <a:rPr lang="en-US" dirty="0" smtClean="0">
                <a:solidFill>
                  <a:srgbClr val="FF0000"/>
                </a:solidFill>
              </a:rPr>
              <a:t>10.10.10.96</a:t>
            </a:r>
            <a:r>
              <a:rPr lang="en-US" dirty="0" smtClean="0"/>
              <a:t> to a router interface?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r>
              <a:rPr lang="en-US" b="1" dirty="0" smtClean="0"/>
              <a:t>Question 2</a:t>
            </a:r>
            <a:r>
              <a:rPr lang="en-US" dirty="0" smtClean="0"/>
              <a:t>: could you allocate the address </a:t>
            </a:r>
            <a:r>
              <a:rPr lang="en-US" dirty="0" smtClean="0">
                <a:solidFill>
                  <a:srgbClr val="FF0000"/>
                </a:solidFill>
              </a:rPr>
              <a:t>10.10.10.96</a:t>
            </a:r>
            <a:r>
              <a:rPr lang="en-US" dirty="0" smtClean="0"/>
              <a:t> to a router interface?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64914"/>
              </p:ext>
            </p:extLst>
          </p:nvPr>
        </p:nvGraphicFramePr>
        <p:xfrm>
          <a:off x="3146096" y="4046486"/>
          <a:ext cx="8295283" cy="26533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8249"/>
                <a:gridCol w="1051034"/>
                <a:gridCol w="2988000"/>
                <a:gridCol w="2988000"/>
              </a:tblGrid>
              <a:tr h="3790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#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ID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10.10.10.15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10.10.10.31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10.10.10.47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10.10.10.63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5 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10.10.10.64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10.10.10.79</a:t>
                      </a:r>
                      <a:endParaRPr lang="sr-Latn-RS" dirty="0"/>
                    </a:p>
                  </a:txBody>
                  <a:tcPr anchor="ctr"/>
                </a:tc>
              </a:tr>
              <a:tr h="379056">
                <a:tc>
                  <a:txBody>
                    <a:bodyPr/>
                    <a:lstStyle/>
                    <a:p>
                      <a:r>
                        <a:rPr lang="en-US" dirty="0" smtClean="0"/>
                        <a:t>  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10.10.10.80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10.10.10.95</a:t>
                      </a:r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4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r>
              <a:rPr lang="en-US" b="1" dirty="0" smtClean="0"/>
              <a:t>Question 2</a:t>
            </a:r>
            <a:r>
              <a:rPr lang="en-US" dirty="0" smtClean="0"/>
              <a:t>: could you allocate the address </a:t>
            </a:r>
            <a:r>
              <a:rPr lang="en-US" dirty="0" smtClean="0">
                <a:solidFill>
                  <a:srgbClr val="FF0000"/>
                </a:solidFill>
              </a:rPr>
              <a:t>10.10.10.96</a:t>
            </a:r>
            <a:r>
              <a:rPr lang="en-US" dirty="0" smtClean="0"/>
              <a:t> to a router interface?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r>
              <a:rPr lang="en-US" b="1" dirty="0" smtClean="0"/>
              <a:t>Question 2</a:t>
            </a:r>
            <a:r>
              <a:rPr lang="en-US" dirty="0" smtClean="0"/>
              <a:t>: could you allocate the address </a:t>
            </a:r>
            <a:r>
              <a:rPr lang="en-US" dirty="0" smtClean="0">
                <a:solidFill>
                  <a:srgbClr val="FF0000"/>
                </a:solidFill>
              </a:rPr>
              <a:t>10.10.10.96</a:t>
            </a:r>
            <a:r>
              <a:rPr lang="en-US" dirty="0" smtClean="0"/>
              <a:t> to a router interface?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r>
              <a:rPr lang="en-US" b="1" dirty="0" smtClean="0"/>
              <a:t>Question 2</a:t>
            </a:r>
            <a:r>
              <a:rPr lang="en-US" dirty="0" smtClean="0"/>
              <a:t>: could you allocate the address </a:t>
            </a:r>
            <a:r>
              <a:rPr lang="en-US" dirty="0" smtClean="0">
                <a:solidFill>
                  <a:srgbClr val="FF0000"/>
                </a:solidFill>
              </a:rPr>
              <a:t>10.10.10.96</a:t>
            </a:r>
            <a:r>
              <a:rPr lang="en-US" dirty="0" smtClean="0"/>
              <a:t> to a router interface?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r>
              <a:rPr lang="en-US" b="1" dirty="0" smtClean="0"/>
              <a:t>Question 2</a:t>
            </a:r>
            <a:r>
              <a:rPr lang="en-US" dirty="0" smtClean="0"/>
              <a:t>: could you allocate the address </a:t>
            </a:r>
            <a:r>
              <a:rPr lang="en-US" dirty="0" smtClean="0">
                <a:solidFill>
                  <a:srgbClr val="FF0000"/>
                </a:solidFill>
              </a:rPr>
              <a:t>10.10.10.96</a:t>
            </a:r>
            <a:r>
              <a:rPr lang="en-US" dirty="0" smtClean="0"/>
              <a:t> to a router interface?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r>
              <a:rPr lang="en-US" b="1" dirty="0" smtClean="0"/>
              <a:t>Question 3</a:t>
            </a:r>
            <a:r>
              <a:rPr lang="en-US" dirty="0" smtClean="0"/>
              <a:t>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r>
              <a:rPr lang="en-US" b="1" dirty="0" smtClean="0"/>
              <a:t>Question 2</a:t>
            </a:r>
            <a:r>
              <a:rPr lang="en-US" dirty="0" smtClean="0"/>
              <a:t>: could you allocate the address </a:t>
            </a:r>
            <a:r>
              <a:rPr lang="en-US" dirty="0" smtClean="0">
                <a:solidFill>
                  <a:srgbClr val="FF0000"/>
                </a:solidFill>
              </a:rPr>
              <a:t>10.10.10.96</a:t>
            </a:r>
            <a:r>
              <a:rPr lang="en-US" dirty="0" smtClean="0"/>
              <a:t> to a router interface?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r>
              <a:rPr lang="en-US" b="1" dirty="0" smtClean="0"/>
              <a:t>Question 3</a:t>
            </a:r>
            <a:r>
              <a:rPr lang="en-US" dirty="0" smtClean="0"/>
              <a:t>: what’s the first address you could allocate to a router (or any host) in that range?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r>
              <a:rPr lang="en-US" b="1" dirty="0" smtClean="0"/>
              <a:t>Question 2</a:t>
            </a:r>
            <a:r>
              <a:rPr lang="en-US" dirty="0" smtClean="0"/>
              <a:t>: could you allocate the address </a:t>
            </a:r>
            <a:r>
              <a:rPr lang="en-US" dirty="0" smtClean="0">
                <a:solidFill>
                  <a:srgbClr val="FF0000"/>
                </a:solidFill>
              </a:rPr>
              <a:t>10.10.10.96</a:t>
            </a:r>
            <a:r>
              <a:rPr lang="en-US" dirty="0" smtClean="0"/>
              <a:t> to a router interface?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r>
              <a:rPr lang="en-US" b="1" dirty="0" smtClean="0"/>
              <a:t>Question 3</a:t>
            </a:r>
            <a:r>
              <a:rPr lang="en-US" dirty="0" smtClean="0"/>
              <a:t>: what’s the first address you could allocate to a router (or any host) in that range?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- Questions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/>
          <a:lstStyle/>
          <a:p>
            <a:r>
              <a:rPr lang="en-US" b="1" dirty="0" smtClean="0"/>
              <a:t>Question 1</a:t>
            </a:r>
            <a:r>
              <a:rPr lang="en-US" dirty="0" smtClean="0"/>
              <a:t>: is  </a:t>
            </a:r>
            <a:r>
              <a:rPr lang="en-US" dirty="0" smtClean="0">
                <a:solidFill>
                  <a:srgbClr val="00B050"/>
                </a:solidFill>
              </a:rPr>
              <a:t>10.10.10.72</a:t>
            </a:r>
            <a:r>
              <a:rPr lang="en-US" dirty="0" smtClean="0"/>
              <a:t>  in the same subnet as  </a:t>
            </a:r>
            <a:r>
              <a:rPr lang="en-US" dirty="0" smtClean="0">
                <a:solidFill>
                  <a:srgbClr val="00B050"/>
                </a:solidFill>
              </a:rPr>
              <a:t>10.10.10.80</a:t>
            </a:r>
            <a:r>
              <a:rPr lang="en-US" dirty="0" smtClean="0"/>
              <a:t> 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r>
              <a:rPr lang="en-US" b="1" dirty="0" smtClean="0"/>
              <a:t>Question 2</a:t>
            </a:r>
            <a:r>
              <a:rPr lang="en-US" dirty="0" smtClean="0"/>
              <a:t>: could you allocate the address </a:t>
            </a:r>
            <a:r>
              <a:rPr lang="en-US" dirty="0" smtClean="0">
                <a:solidFill>
                  <a:srgbClr val="FF0000"/>
                </a:solidFill>
              </a:rPr>
              <a:t>10.10.10.96</a:t>
            </a:r>
            <a:r>
              <a:rPr lang="en-US" dirty="0" smtClean="0"/>
              <a:t> to a router interface?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NO</a:t>
            </a:r>
          </a:p>
          <a:p>
            <a:endParaRPr lang="en-US" dirty="0"/>
          </a:p>
          <a:p>
            <a:r>
              <a:rPr lang="en-US" b="1" dirty="0" smtClean="0"/>
              <a:t>Question 3</a:t>
            </a:r>
            <a:r>
              <a:rPr lang="en-US" dirty="0" smtClean="0"/>
              <a:t>: what’s the first address you could allocate to a router (or any host) in that range?</a:t>
            </a:r>
          </a:p>
          <a:p>
            <a:r>
              <a:rPr lang="en-US" b="1" dirty="0" smtClean="0"/>
              <a:t>Answer</a:t>
            </a:r>
            <a:r>
              <a:rPr lang="en-US" dirty="0" smtClean="0"/>
              <a:t>: 10.10.10.97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C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network – FLSM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Answer</a:t>
            </a:r>
            <a:r>
              <a:rPr lang="en-US" dirty="0" smtClean="0"/>
              <a:t>:    2</a:t>
            </a:r>
            <a:r>
              <a:rPr lang="en-US" baseline="30000" dirty="0" smtClean="0"/>
              <a:t>4</a:t>
            </a:r>
            <a:r>
              <a:rPr lang="en-US" dirty="0" smtClean="0"/>
              <a:t>  =  16 subnets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</a:t>
            </a:r>
            <a:r>
              <a:rPr lang="en-US" sz="2400" dirty="0" smtClean="0"/>
              <a:t>: </a:t>
            </a:r>
            <a:r>
              <a:rPr lang="en-US" sz="2400" dirty="0"/>
              <a:t>how many subnets can you fit into a class C network, if each subnet has at least 10 addresses?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03588" y="3406141"/>
            <a:ext cx="6905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10.10.10.0 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164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Answer</a:t>
            </a:r>
            <a:r>
              <a:rPr lang="en-US" dirty="0" smtClean="0"/>
              <a:t>:    2</a:t>
            </a:r>
            <a:r>
              <a:rPr lang="en-US" baseline="30000" dirty="0" smtClean="0"/>
              <a:t>4</a:t>
            </a:r>
            <a:r>
              <a:rPr lang="en-US" dirty="0" smtClean="0"/>
              <a:t>  =  16 subnets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</a:t>
            </a:r>
            <a:r>
              <a:rPr lang="en-US" sz="2400" dirty="0" smtClean="0"/>
              <a:t>: </a:t>
            </a:r>
            <a:r>
              <a:rPr lang="en-US" sz="2400" dirty="0"/>
              <a:t>how many subnets can you fit into a class C network, if each subnet has at least 10 addresses?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03588" y="3406141"/>
            <a:ext cx="6905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10.10.10.0 /24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5826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Answer</a:t>
            </a:r>
            <a:r>
              <a:rPr lang="en-US" dirty="0" smtClean="0"/>
              <a:t>:    2</a:t>
            </a:r>
            <a:r>
              <a:rPr lang="en-US" baseline="30000" dirty="0" smtClean="0"/>
              <a:t>4</a:t>
            </a:r>
            <a:r>
              <a:rPr lang="en-US" dirty="0" smtClean="0"/>
              <a:t>  =  16 subnets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</a:t>
            </a:r>
            <a:r>
              <a:rPr lang="en-US" sz="2400" dirty="0" smtClean="0"/>
              <a:t>: </a:t>
            </a:r>
            <a:r>
              <a:rPr lang="en-US" sz="2400" dirty="0"/>
              <a:t>how many subnets can you fit into a class C network, if each subnet has at least 10 addresses?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03588" y="3406141"/>
            <a:ext cx="690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10.10.10.0 /24</a:t>
            </a:r>
          </a:p>
          <a:p>
            <a:endParaRPr lang="en-US" sz="2400" dirty="0"/>
          </a:p>
          <a:p>
            <a:r>
              <a:rPr lang="en-US" sz="2400" dirty="0" smtClean="0"/>
              <a:t>00001010 . </a:t>
            </a:r>
            <a:r>
              <a:rPr lang="en-US" sz="2400" dirty="0"/>
              <a:t>00001010 </a:t>
            </a:r>
            <a:r>
              <a:rPr lang="en-US" sz="2400" dirty="0" smtClean="0"/>
              <a:t>. </a:t>
            </a:r>
            <a:r>
              <a:rPr lang="en-US" sz="2400" dirty="0"/>
              <a:t>00001010 </a:t>
            </a:r>
            <a:r>
              <a:rPr lang="en-US" sz="2400" dirty="0" smtClean="0"/>
              <a:t> . 00000000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0725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Answer</a:t>
            </a:r>
            <a:r>
              <a:rPr lang="en-US" dirty="0" smtClean="0"/>
              <a:t>:    2</a:t>
            </a:r>
            <a:r>
              <a:rPr lang="en-US" baseline="30000" dirty="0" smtClean="0"/>
              <a:t>4</a:t>
            </a:r>
            <a:r>
              <a:rPr lang="en-US" dirty="0" smtClean="0"/>
              <a:t>  =  16 subnets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</a:t>
            </a:r>
            <a:r>
              <a:rPr lang="en-US" sz="2400" dirty="0" smtClean="0"/>
              <a:t>: </a:t>
            </a:r>
            <a:r>
              <a:rPr lang="en-US" sz="2400" dirty="0"/>
              <a:t>how many subnets can you fit into a class C network, if each subnet has at least 10 addresses?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03588" y="3406141"/>
            <a:ext cx="690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10.10.10.0 /24</a:t>
            </a:r>
          </a:p>
          <a:p>
            <a:endParaRPr lang="en-US" sz="2400" dirty="0"/>
          </a:p>
          <a:p>
            <a:r>
              <a:rPr lang="en-US" sz="2400" u="sng" dirty="0" smtClean="0"/>
              <a:t>00001010 . </a:t>
            </a:r>
            <a:r>
              <a:rPr lang="en-US" sz="2400" u="sng" dirty="0"/>
              <a:t>00001010 </a:t>
            </a:r>
            <a:r>
              <a:rPr lang="en-US" sz="2400" u="sng" dirty="0" smtClean="0"/>
              <a:t>. </a:t>
            </a:r>
            <a:r>
              <a:rPr lang="en-US" sz="2400" u="sng" dirty="0"/>
              <a:t>00001010</a:t>
            </a:r>
            <a:r>
              <a:rPr lang="en-US" sz="2400" dirty="0"/>
              <a:t> </a:t>
            </a:r>
            <a:r>
              <a:rPr lang="en-US" sz="2400" dirty="0" smtClean="0"/>
              <a:t> . 00000000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42152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2207" y="4257675"/>
            <a:ext cx="609600" cy="230992"/>
          </a:xfrm>
          <a:prstGeom prst="rect">
            <a:avLst/>
          </a:prstGeom>
          <a:solidFill>
            <a:schemeClr val="accent1">
              <a:lumMod val="60000"/>
              <a:lumOff val="4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Answer</a:t>
            </a:r>
            <a:r>
              <a:rPr lang="en-US" dirty="0" smtClean="0"/>
              <a:t>:    2</a:t>
            </a:r>
            <a:r>
              <a:rPr lang="en-US" baseline="30000" dirty="0" smtClean="0"/>
              <a:t>4</a:t>
            </a:r>
            <a:r>
              <a:rPr lang="en-US" dirty="0" smtClean="0"/>
              <a:t>  =  16 subnets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</a:t>
            </a:r>
            <a:r>
              <a:rPr lang="en-US" sz="2400" dirty="0" smtClean="0"/>
              <a:t>: </a:t>
            </a:r>
            <a:r>
              <a:rPr lang="en-US" sz="2400" dirty="0"/>
              <a:t>how many subnets can you fit into a class C network, if each subnet has at least 10 addresses?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03588" y="3406141"/>
            <a:ext cx="690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10.10.10.0 /24</a:t>
            </a:r>
          </a:p>
          <a:p>
            <a:endParaRPr lang="en-US" sz="2400" dirty="0"/>
          </a:p>
          <a:p>
            <a:r>
              <a:rPr lang="en-US" sz="2400" u="sng" dirty="0" smtClean="0"/>
              <a:t>00001010 . </a:t>
            </a:r>
            <a:r>
              <a:rPr lang="en-US" sz="2400" u="sng" dirty="0"/>
              <a:t>00001010 </a:t>
            </a:r>
            <a:r>
              <a:rPr lang="en-US" sz="2400" u="sng" dirty="0" smtClean="0"/>
              <a:t>. </a:t>
            </a:r>
            <a:r>
              <a:rPr lang="en-US" sz="2400" u="sng" dirty="0"/>
              <a:t>00001010</a:t>
            </a:r>
            <a:r>
              <a:rPr lang="en-US" sz="2400" dirty="0"/>
              <a:t> </a:t>
            </a:r>
            <a:r>
              <a:rPr lang="en-US" sz="2400" dirty="0" smtClean="0"/>
              <a:t> . 00000000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5097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2050</Words>
  <Application>Microsoft Office PowerPoint</Application>
  <PresentationFormat>Custom</PresentationFormat>
  <Paragraphs>672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IP Subnetting – Zero to Hero  Subnetting a Class C network – FLSM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Example - Questions</vt:lpstr>
      <vt:lpstr>IP Subnetting – Zero to Hero  Subnetting a Class C network – FLSM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Dunja Majstorovic</dc:creator>
  <cp:lastModifiedBy>Dunja Majstorovic</cp:lastModifiedBy>
  <cp:revision>37</cp:revision>
  <dcterms:created xsi:type="dcterms:W3CDTF">2018-08-25T17:51:56Z</dcterms:created>
  <dcterms:modified xsi:type="dcterms:W3CDTF">2019-02-09T08:35:57Z</dcterms:modified>
</cp:coreProperties>
</file>