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7" r:id="rId3"/>
    <p:sldId id="332" r:id="rId4"/>
    <p:sldId id="334" r:id="rId5"/>
    <p:sldId id="335" r:id="rId6"/>
    <p:sldId id="337" r:id="rId7"/>
    <p:sldId id="333" r:id="rId8"/>
    <p:sldId id="336" r:id="rId9"/>
    <p:sldId id="338" r:id="rId10"/>
    <p:sldId id="328" r:id="rId11"/>
    <p:sldId id="339" r:id="rId12"/>
    <p:sldId id="340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5" r:id="rId36"/>
    <p:sldId id="364" r:id="rId37"/>
    <p:sldId id="366" r:id="rId38"/>
    <p:sldId id="32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85" d="100"/>
          <a:sy n="85" d="100"/>
        </p:scale>
        <p:origin x="-8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Masks and CIDR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101 .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00100001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58709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2726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9109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71514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0429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4305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06746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9582814" y="244437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1" name="Rectangle 20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3129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9582814" y="244437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23" name="Curved Connector 22"/>
          <p:cNvCxnSpPr/>
          <p:nvPr/>
        </p:nvCxnSpPr>
        <p:spPr>
          <a:xfrm>
            <a:off x="9758362" y="3214153"/>
            <a:ext cx="423863" cy="171985"/>
          </a:xfrm>
          <a:prstGeom prst="curvedConnector3">
            <a:avLst>
              <a:gd name="adj1" fmla="val 99438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18521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9582814" y="244437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23" name="Curved Connector 22"/>
          <p:cNvCxnSpPr/>
          <p:nvPr/>
        </p:nvCxnSpPr>
        <p:spPr>
          <a:xfrm>
            <a:off x="9758362" y="3214153"/>
            <a:ext cx="423863" cy="171985"/>
          </a:xfrm>
          <a:prstGeom prst="curvedConnector3">
            <a:avLst>
              <a:gd name="adj1" fmla="val 99438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2717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 smtClean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621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9582814" y="244437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23" name="Curved Connector 22"/>
          <p:cNvCxnSpPr/>
          <p:nvPr/>
        </p:nvCxnSpPr>
        <p:spPr>
          <a:xfrm>
            <a:off x="9758362" y="3214153"/>
            <a:ext cx="423863" cy="171985"/>
          </a:xfrm>
          <a:prstGeom prst="curvedConnector3">
            <a:avLst>
              <a:gd name="adj1" fmla="val 99438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Brace 20"/>
          <p:cNvSpPr/>
          <p:nvPr/>
        </p:nvSpPr>
        <p:spPr>
          <a:xfrm rot="5400000">
            <a:off x="11014740" y="2444907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25" name="Curved Connector 24"/>
          <p:cNvCxnSpPr/>
          <p:nvPr/>
        </p:nvCxnSpPr>
        <p:spPr>
          <a:xfrm rot="10800000" flipV="1">
            <a:off x="10623551" y="3214151"/>
            <a:ext cx="409575" cy="171985"/>
          </a:xfrm>
          <a:prstGeom prst="curvedConnector3">
            <a:avLst>
              <a:gd name="adj1" fmla="val 100388"/>
            </a:avLst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63417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6059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 155 . 8 . 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00000000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834577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 155 . 8 . 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11111111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06326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 155 . 8 . 103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11111111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9582814" y="2435982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748007" y="3205764"/>
            <a:ext cx="469784" cy="66323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71718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 155 . 8 . 103 . 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11111111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9582814" y="2435982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748007" y="3205764"/>
            <a:ext cx="469784" cy="66323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805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 155 . 8 . 103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11111111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ight Brace 17"/>
          <p:cNvSpPr/>
          <p:nvPr/>
        </p:nvSpPr>
        <p:spPr>
          <a:xfrm rot="5400000">
            <a:off x="9582814" y="2435982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748007" y="3205764"/>
            <a:ext cx="469784" cy="66323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/>
          <p:cNvSpPr/>
          <p:nvPr/>
        </p:nvSpPr>
        <p:spPr>
          <a:xfrm rot="5400000">
            <a:off x="11014740" y="2435982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932661" y="3280095"/>
            <a:ext cx="163964" cy="588899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0541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 155 . 8 . 103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11111111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4256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155 . 8 . 96 . 0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 155 . 8 . 103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 155.8.96.1 – 155.8.103.254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uFill>
                  <a:solidFill>
                    <a:srgbClr val="0070C0"/>
                  </a:solidFill>
                </a:uFill>
              </a:rPr>
              <a:t>10011011 . 00010000 . </a:t>
            </a:r>
            <a:r>
              <a:rPr lang="en-US" sz="2400" b="1" u="sng" dirty="0" smtClean="0">
                <a:uFill>
                  <a:solidFill>
                    <a:srgbClr val="0070C0"/>
                  </a:solidFill>
                </a:uFill>
              </a:rPr>
              <a:t>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 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11111111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18215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0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28688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11111111 . 11111111 . 11111000 . 00000000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1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11111111 . 11111111 . 11111</a:t>
            </a:r>
            <a:r>
              <a:rPr lang="en-US" b="1" dirty="0" smtClean="0"/>
              <a:t>000 . 00000000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16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11111111 . 11111111 . 11111</a:t>
            </a:r>
            <a:r>
              <a:rPr lang="en-US" b="1" dirty="0" smtClean="0"/>
              <a:t>000 . 00000000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440431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ight Brace 5"/>
          <p:cNvSpPr/>
          <p:nvPr/>
        </p:nvSpPr>
        <p:spPr>
          <a:xfrm rot="5400000">
            <a:off x="5167190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ight Brace 6"/>
          <p:cNvSpPr/>
          <p:nvPr/>
        </p:nvSpPr>
        <p:spPr>
          <a:xfrm rot="5400000">
            <a:off x="6862788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ight Brace 7"/>
          <p:cNvSpPr/>
          <p:nvPr/>
        </p:nvSpPr>
        <p:spPr>
          <a:xfrm rot="5400000">
            <a:off x="8589547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317216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11111111 . 11111111 . 11111</a:t>
            </a:r>
            <a:r>
              <a:rPr lang="en-US" b="1" dirty="0" smtClean="0"/>
              <a:t>000 . 00000000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440431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ight Brace 5"/>
          <p:cNvSpPr/>
          <p:nvPr/>
        </p:nvSpPr>
        <p:spPr>
          <a:xfrm rot="5400000">
            <a:off x="5167190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ight Brace 6"/>
          <p:cNvSpPr/>
          <p:nvPr/>
        </p:nvSpPr>
        <p:spPr>
          <a:xfrm rot="5400000">
            <a:off x="6862788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ight Brace 7"/>
          <p:cNvSpPr/>
          <p:nvPr/>
        </p:nvSpPr>
        <p:spPr>
          <a:xfrm rot="5400000">
            <a:off x="8589547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3196745" y="346213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</p:spTree>
    <p:extLst>
      <p:ext uri="{BB962C8B-B14F-4D97-AF65-F5344CB8AC3E}">
        <p14:creationId xmlns:p14="http://schemas.microsoft.com/office/powerpoint/2010/main" val="3231721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11111111 . 11111111 . 11111</a:t>
            </a:r>
            <a:r>
              <a:rPr lang="en-US" b="1" dirty="0" smtClean="0"/>
              <a:t>000 . 00000000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440431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ight Brace 5"/>
          <p:cNvSpPr/>
          <p:nvPr/>
        </p:nvSpPr>
        <p:spPr>
          <a:xfrm rot="5400000">
            <a:off x="5167190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ight Brace 6"/>
          <p:cNvSpPr/>
          <p:nvPr/>
        </p:nvSpPr>
        <p:spPr>
          <a:xfrm rot="5400000">
            <a:off x="6862788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ight Brace 7"/>
          <p:cNvSpPr/>
          <p:nvPr/>
        </p:nvSpPr>
        <p:spPr>
          <a:xfrm rot="5400000">
            <a:off x="8589547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3196745" y="346213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23504" y="346212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</p:spTree>
    <p:extLst>
      <p:ext uri="{BB962C8B-B14F-4D97-AF65-F5344CB8AC3E}">
        <p14:creationId xmlns:p14="http://schemas.microsoft.com/office/powerpoint/2010/main" val="1323247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11111111 . 11111111 . 11111</a:t>
            </a:r>
            <a:r>
              <a:rPr lang="en-US" b="1" dirty="0" smtClean="0"/>
              <a:t>000 . 00000000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440431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ight Brace 5"/>
          <p:cNvSpPr/>
          <p:nvPr/>
        </p:nvSpPr>
        <p:spPr>
          <a:xfrm rot="5400000">
            <a:off x="5167190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ight Brace 6"/>
          <p:cNvSpPr/>
          <p:nvPr/>
        </p:nvSpPr>
        <p:spPr>
          <a:xfrm rot="5400000">
            <a:off x="6862788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ight Brace 7"/>
          <p:cNvSpPr/>
          <p:nvPr/>
        </p:nvSpPr>
        <p:spPr>
          <a:xfrm rot="5400000">
            <a:off x="8589547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3196745" y="346213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19102" y="346213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248</a:t>
            </a:r>
            <a:endParaRPr lang="sr-Latn-R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23504" y="346212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</p:spTree>
    <p:extLst>
      <p:ext uri="{BB962C8B-B14F-4D97-AF65-F5344CB8AC3E}">
        <p14:creationId xmlns:p14="http://schemas.microsoft.com/office/powerpoint/2010/main" val="1878246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11111111 . 11111111 . 11111</a:t>
            </a:r>
            <a:r>
              <a:rPr lang="en-US" b="1" dirty="0" smtClean="0"/>
              <a:t>000 . 00000000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440431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ight Brace 5"/>
          <p:cNvSpPr/>
          <p:nvPr/>
        </p:nvSpPr>
        <p:spPr>
          <a:xfrm rot="5400000">
            <a:off x="5167190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ight Brace 6"/>
          <p:cNvSpPr/>
          <p:nvPr/>
        </p:nvSpPr>
        <p:spPr>
          <a:xfrm rot="5400000">
            <a:off x="6862788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ight Brace 7"/>
          <p:cNvSpPr/>
          <p:nvPr/>
        </p:nvSpPr>
        <p:spPr>
          <a:xfrm rot="5400000">
            <a:off x="8589547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3196745" y="346213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19102" y="346213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248</a:t>
            </a:r>
            <a:endParaRPr lang="sr-Latn-R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23504" y="346212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15940" y="3462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sr-Latn-RS" sz="2400" b="1" dirty="0"/>
          </a:p>
        </p:txBody>
      </p:sp>
    </p:spTree>
    <p:extLst>
      <p:ext uri="{BB962C8B-B14F-4D97-AF65-F5344CB8AC3E}">
        <p14:creationId xmlns:p14="http://schemas.microsoft.com/office/powerpoint/2010/main" val="1323247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 Mask – 2</a:t>
            </a:r>
            <a:r>
              <a:rPr lang="en-US" baseline="30000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nd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Format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/21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11111111 . 11111111 . 11111</a:t>
            </a:r>
            <a:r>
              <a:rPr lang="en-US" b="1" dirty="0" smtClean="0"/>
              <a:t>000 . 00000000</a:t>
            </a: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address  155.8.101.33  255.255.248.0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b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 rot="5400000">
            <a:off x="3440431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ight Brace 5"/>
          <p:cNvSpPr/>
          <p:nvPr/>
        </p:nvSpPr>
        <p:spPr>
          <a:xfrm rot="5400000">
            <a:off x="5167190" y="2632560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ight Brace 6"/>
          <p:cNvSpPr/>
          <p:nvPr/>
        </p:nvSpPr>
        <p:spPr>
          <a:xfrm rot="5400000">
            <a:off x="6862788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Right Brace 7"/>
          <p:cNvSpPr/>
          <p:nvPr/>
        </p:nvSpPr>
        <p:spPr>
          <a:xfrm rot="5400000">
            <a:off x="8589547" y="2636661"/>
            <a:ext cx="163769" cy="1375795"/>
          </a:xfrm>
          <a:prstGeom prst="rightBrace">
            <a:avLst>
              <a:gd name="adj1" fmla="val 35094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10" name="TextBox 9"/>
          <p:cNvSpPr txBox="1"/>
          <p:nvPr/>
        </p:nvSpPr>
        <p:spPr>
          <a:xfrm>
            <a:off x="3196745" y="3462131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619102" y="346213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248</a:t>
            </a:r>
            <a:endParaRPr lang="sr-Latn-R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23504" y="3462129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255</a:t>
            </a:r>
            <a:endParaRPr lang="sr-Latn-R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515940" y="346213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  <a:endParaRPr lang="sr-Latn-R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2126974" y="4830418"/>
            <a:ext cx="7931426" cy="526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172868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Masks and CIDR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5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</a:t>
            </a:r>
            <a:endParaRPr lang="en-US" sz="2400" b="1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4056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608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7783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7811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5686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573" y="407189"/>
            <a:ext cx="3864645" cy="880838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 B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89" y="1533832"/>
            <a:ext cx="5944512" cy="4916130"/>
          </a:xfrm>
        </p:spPr>
        <p:txBody>
          <a:bodyPr>
            <a:noAutofit/>
          </a:bodyPr>
          <a:lstStyle/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155 . 8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101 . 33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/16</a:t>
            </a: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 smtClean="0">
              <a:uFill>
                <a:solidFill>
                  <a:srgbClr val="FF0000"/>
                </a:solidFill>
              </a:uFill>
            </a:endParaRPr>
          </a:p>
          <a:p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Network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0 . 0</a:t>
            </a:r>
          </a:p>
          <a:p>
            <a:r>
              <a:rPr lang="en-US" sz="2400" i="1" dirty="0">
                <a:uFill>
                  <a:solidFill>
                    <a:srgbClr val="FF0000"/>
                  </a:solidFill>
                </a:uFill>
              </a:rPr>
              <a:t>Broadcast </a:t>
            </a:r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   </a:t>
            </a: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155 </a:t>
            </a:r>
            <a:r>
              <a:rPr lang="en-US" sz="2400" u="sng" dirty="0">
                <a:uFill>
                  <a:solidFill>
                    <a:srgbClr val="0070C0"/>
                  </a:solidFill>
                </a:uFill>
              </a:rPr>
              <a:t>. 8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 . 255 . 255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2400" dirty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Range:  </a:t>
            </a:r>
            <a:r>
              <a:rPr lang="en-US" sz="2400" u="sng" dirty="0">
                <a:uFill>
                  <a:solidFill>
                    <a:srgbClr val="00B050"/>
                  </a:solidFill>
                </a:uFill>
              </a:rPr>
              <a:t>155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.8.0.1  – 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155.8.255.254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5400000">
            <a:off x="1027620" y="1260239"/>
            <a:ext cx="1172095" cy="1396538"/>
          </a:xfrm>
          <a:prstGeom prst="arc">
            <a:avLst/>
          </a:prstGeom>
          <a:ln w="15875">
            <a:solidFill>
              <a:srgbClr val="0070C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TextBox 5"/>
          <p:cNvSpPr txBox="1"/>
          <p:nvPr/>
        </p:nvSpPr>
        <p:spPr>
          <a:xfrm>
            <a:off x="675483" y="2221390"/>
            <a:ext cx="96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network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portion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7" name="Arc 6"/>
          <p:cNvSpPr/>
          <p:nvPr/>
        </p:nvSpPr>
        <p:spPr>
          <a:xfrm rot="5400000" flipV="1">
            <a:off x="3454158" y="1363457"/>
            <a:ext cx="1172095" cy="1190104"/>
          </a:xfrm>
          <a:prstGeom prst="arc">
            <a:avLst/>
          </a:prstGeom>
          <a:ln w="15875">
            <a:solidFill>
              <a:srgbClr val="FF0000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8" name="TextBox 7"/>
          <p:cNvSpPr txBox="1"/>
          <p:nvPr/>
        </p:nvSpPr>
        <p:spPr>
          <a:xfrm>
            <a:off x="4024430" y="2237664"/>
            <a:ext cx="8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host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portion</a:t>
            </a:r>
            <a:endParaRPr lang="sr-Latn-RS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771553" y="1288027"/>
            <a:ext cx="0" cy="51619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FC6C340C-4AD6-4BD3-8DE5-E3A9A01A3F5D}"/>
              </a:ext>
            </a:extLst>
          </p:cNvPr>
          <p:cNvSpPr txBox="1">
            <a:spLocks/>
          </p:cNvSpPr>
          <p:nvPr/>
        </p:nvSpPr>
        <p:spPr>
          <a:xfrm>
            <a:off x="7068015" y="407189"/>
            <a:ext cx="3864645" cy="880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Classless Address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8DD1920F-13A4-474A-955C-6B4AE181698F}"/>
              </a:ext>
            </a:extLst>
          </p:cNvPr>
          <p:cNvSpPr txBox="1">
            <a:spLocks/>
          </p:cNvSpPr>
          <p:nvPr/>
        </p:nvSpPr>
        <p:spPr>
          <a:xfrm>
            <a:off x="6066348" y="1533832"/>
            <a:ext cx="5944512" cy="49161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/>
              <a:t>Example</a:t>
            </a:r>
            <a:r>
              <a:rPr lang="en-US" sz="2400" dirty="0" smtClean="0"/>
              <a:t>:   </a:t>
            </a:r>
            <a:r>
              <a:rPr lang="en-US" sz="2400" dirty="0" smtClean="0">
                <a:uFill>
                  <a:solidFill>
                    <a:srgbClr val="0070C0"/>
                  </a:solidFill>
                </a:uFill>
              </a:rPr>
              <a:t>155 . 8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. 101 . 33  </a:t>
            </a:r>
            <a:r>
              <a:rPr lang="en-US" sz="2400" b="1" dirty="0" smtClean="0">
                <a:uFill>
                  <a:solidFill>
                    <a:srgbClr val="FF0000"/>
                  </a:solidFill>
                </a:uFill>
              </a:rPr>
              <a:t>/21</a:t>
            </a:r>
          </a:p>
          <a:p>
            <a:pPr marL="0" indent="0">
              <a:buNone/>
            </a:pPr>
            <a:endParaRPr lang="en-US" sz="10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r>
              <a:rPr lang="en-US" sz="2400" u="sng" dirty="0" smtClean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u="sng" dirty="0" smtClean="0">
                <a:uFill>
                  <a:solidFill>
                    <a:srgbClr val="FF0000"/>
                  </a:solidFill>
                </a:uFill>
              </a:rPr>
              <a:t>101 . 00100001</a:t>
            </a:r>
          </a:p>
          <a:p>
            <a:pPr marL="0" indent="0">
              <a:buNone/>
            </a:pPr>
            <a:endParaRPr lang="en-US" sz="2400" u="sng" dirty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None/>
            </a:pPr>
            <a:endParaRPr lang="en-US" sz="500" u="sng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Network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</a:t>
            </a:r>
          </a:p>
          <a:p>
            <a:r>
              <a:rPr lang="en-US" sz="2400" i="1" dirty="0" smtClean="0">
                <a:uFill>
                  <a:solidFill>
                    <a:srgbClr val="FF0000"/>
                  </a:solidFill>
                </a:uFill>
              </a:rPr>
              <a:t>Broadcast Address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:	</a:t>
            </a:r>
          </a:p>
          <a:p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 smtClean="0">
              <a:uFill>
                <a:solidFill>
                  <a:srgbClr val="FF0000"/>
                </a:solidFill>
              </a:uFill>
            </a:endParaRPr>
          </a:p>
          <a:p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Range: 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761527" y="1870745"/>
            <a:ext cx="1149291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8263156" y="1870745"/>
            <a:ext cx="185519" cy="43622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975726" y="1870744"/>
            <a:ext cx="688974" cy="45970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575801" y="1870744"/>
            <a:ext cx="1520824" cy="436228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62924" y="2653162"/>
            <a:ext cx="5804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uFill>
                  <a:solidFill>
                    <a:srgbClr val="0070C0"/>
                  </a:solidFill>
                </a:uFill>
              </a:rPr>
              <a:t>10011011 . 00010000 . 01100</a:t>
            </a:r>
            <a:r>
              <a:rPr lang="en-US" sz="2400" dirty="0">
                <a:uFill>
                  <a:solidFill>
                    <a:srgbClr val="FF0000"/>
                  </a:solidFill>
                </a:uFill>
              </a:rPr>
              <a:t>101 . </a:t>
            </a:r>
            <a:r>
              <a:rPr lang="en-US" sz="2400" dirty="0" smtClean="0">
                <a:uFill>
                  <a:solidFill>
                    <a:srgbClr val="FF0000"/>
                  </a:solidFill>
                </a:uFill>
              </a:rPr>
              <a:t>00100001</a:t>
            </a:r>
            <a:endParaRPr lang="en-US" sz="2400" dirty="0">
              <a:uFill>
                <a:solidFill>
                  <a:srgbClr val="FF0000"/>
                </a:solidFill>
              </a:u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6979" y="5567522"/>
            <a:ext cx="4729423" cy="60468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1783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2175</Words>
  <Application>Microsoft Office PowerPoint</Application>
  <PresentationFormat>Custom</PresentationFormat>
  <Paragraphs>759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IP Subnetting – Zero to Hero  Masks and CIDR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Class B Address</vt:lpstr>
      <vt:lpstr>Subnet Mask – 2nd Format</vt:lpstr>
      <vt:lpstr>Subnet Mask – 2nd Format</vt:lpstr>
      <vt:lpstr>Subnet Mask – 2nd Format</vt:lpstr>
      <vt:lpstr>Subnet Mask – 2nd Format</vt:lpstr>
      <vt:lpstr>Subnet Mask – 2nd Format</vt:lpstr>
      <vt:lpstr>Subnet Mask – 2nd Format</vt:lpstr>
      <vt:lpstr>Subnet Mask – 2nd Format</vt:lpstr>
      <vt:lpstr>Subnet Mask – 2nd Format</vt:lpstr>
      <vt:lpstr>Subnet Mask – 2nd Format</vt:lpstr>
      <vt:lpstr>IP Subnetting – Zero to Hero  Masks and CIDR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51</cp:revision>
  <dcterms:created xsi:type="dcterms:W3CDTF">2018-08-25T17:51:56Z</dcterms:created>
  <dcterms:modified xsi:type="dcterms:W3CDTF">2019-01-27T15:08:12Z</dcterms:modified>
</cp:coreProperties>
</file>