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8" r:id="rId5"/>
    <p:sldId id="259" r:id="rId6"/>
    <p:sldId id="260" r:id="rId7"/>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4/10/2024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4/10/2024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2986-010D-6134-6537-FED5F391D05B}"/>
              </a:ext>
            </a:extLst>
          </p:cNvPr>
          <p:cNvSpPr>
            <a:spLocks noGrp="1"/>
          </p:cNvSpPr>
          <p:nvPr>
            <p:ph type="title"/>
          </p:nvPr>
        </p:nvSpPr>
        <p:spPr>
          <a:xfrm>
            <a:off x="838200" y="373626"/>
            <a:ext cx="10515600" cy="570271"/>
          </a:xfrm>
        </p:spPr>
        <p:txBody>
          <a:bodyPr>
            <a:normAutofit fontScale="90000"/>
          </a:bodyPr>
          <a:lstStyle/>
          <a:p>
            <a:r>
              <a:rPr lang="en-ZA" dirty="0"/>
              <a:t> </a:t>
            </a:r>
            <a:r>
              <a:rPr lang="en-ZA" u="sng" dirty="0"/>
              <a:t>Data Analysis of Insurance Claims</a:t>
            </a:r>
          </a:p>
        </p:txBody>
      </p:sp>
      <p:sp>
        <p:nvSpPr>
          <p:cNvPr id="3" name="Content Placeholder 2">
            <a:extLst>
              <a:ext uri="{FF2B5EF4-FFF2-40B4-BE49-F238E27FC236}">
                <a16:creationId xmlns:a16="http://schemas.microsoft.com/office/drawing/2014/main" id="{B12122C0-A08F-3113-79D2-734FFA17A720}"/>
              </a:ext>
            </a:extLst>
          </p:cNvPr>
          <p:cNvSpPr>
            <a:spLocks noGrp="1"/>
          </p:cNvSpPr>
          <p:nvPr>
            <p:ph idx="1"/>
          </p:nvPr>
        </p:nvSpPr>
        <p:spPr>
          <a:xfrm>
            <a:off x="599768" y="1042220"/>
            <a:ext cx="11371408" cy="5815780"/>
          </a:xfrm>
          <a:solidFill>
            <a:schemeClr val="bg1"/>
          </a:solidFill>
        </p:spPr>
        <p:txBody>
          <a:bodyPr>
            <a:normAutofit fontScale="32500" lnSpcReduction="20000"/>
          </a:bodyPr>
          <a:lstStyle/>
          <a:p>
            <a:pPr marL="0" indent="0">
              <a:buNone/>
            </a:pPr>
            <a:endParaRPr lang="en-ZA" sz="4800" u="sng" dirty="0">
              <a:latin typeface="Times New Roman" panose="02020603050405020304" pitchFamily="18" charset="0"/>
              <a:cs typeface="Times New Roman" panose="02020603050405020304" pitchFamily="18" charset="0"/>
            </a:endParaRPr>
          </a:p>
          <a:p>
            <a:pPr marL="0" indent="0">
              <a:buNone/>
            </a:pPr>
            <a:r>
              <a:rPr lang="en-US" sz="4900" dirty="0">
                <a:latin typeface="Times New Roman" panose="02020603050405020304" pitchFamily="18" charset="0"/>
                <a:cs typeface="Times New Roman" panose="02020603050405020304" pitchFamily="18" charset="0"/>
              </a:rPr>
              <a:t>After conducting analysis of the insurance claims data that was provided there where instances of reported fraud, Fraudulent claims can have serious repercussions, leading to financial losses for insurance companies and increased premiums for policyholders</a:t>
            </a:r>
            <a:r>
              <a:rPr lang="en-ZA" sz="4900" dirty="0">
                <a:latin typeface="Times New Roman" panose="02020603050405020304" pitchFamily="18" charset="0"/>
                <a:cs typeface="Times New Roman" panose="02020603050405020304" pitchFamily="18" charset="0"/>
              </a:rPr>
              <a:t>.</a:t>
            </a:r>
          </a:p>
          <a:p>
            <a:pPr marL="0" indent="0">
              <a:buNone/>
            </a:pPr>
            <a:endParaRPr lang="en-ZA" sz="4800" u="sng" dirty="0">
              <a:latin typeface="Times New Roman" panose="02020603050405020304" pitchFamily="18" charset="0"/>
              <a:cs typeface="Times New Roman" panose="02020603050405020304" pitchFamily="18" charset="0"/>
            </a:endParaRPr>
          </a:p>
          <a:p>
            <a:pPr marL="0" indent="0">
              <a:buNone/>
            </a:pPr>
            <a:r>
              <a:rPr lang="en-ZA" sz="4800" u="sng" dirty="0">
                <a:latin typeface="Times New Roman" panose="02020603050405020304" pitchFamily="18" charset="0"/>
                <a:cs typeface="Times New Roman" panose="02020603050405020304" pitchFamily="18" charset="0"/>
              </a:rPr>
              <a:t>Middle Age </a:t>
            </a:r>
            <a:r>
              <a:rPr lang="en-ZA" sz="4800" dirty="0">
                <a:latin typeface="Times New Roman" panose="02020603050405020304" pitchFamily="18" charset="0"/>
                <a:cs typeface="Times New Roman" panose="02020603050405020304" pitchFamily="18" charset="0"/>
              </a:rPr>
              <a:t>has more insurance cover compared to the other ages and more </a:t>
            </a:r>
            <a:r>
              <a:rPr lang="en-ZA" sz="4800">
                <a:latin typeface="Times New Roman" panose="02020603050405020304" pitchFamily="18" charset="0"/>
                <a:cs typeface="Times New Roman" panose="02020603050405020304" pitchFamily="18" charset="0"/>
              </a:rPr>
              <a:t>claims from females.</a:t>
            </a:r>
            <a:endParaRPr lang="en-ZA" sz="4800" dirty="0">
              <a:latin typeface="Times New Roman" panose="02020603050405020304" pitchFamily="18" charset="0"/>
              <a:cs typeface="Times New Roman" panose="02020603050405020304" pitchFamily="18" charset="0"/>
            </a:endParaRPr>
          </a:p>
          <a:p>
            <a:pPr marL="0" indent="0">
              <a:buNone/>
            </a:pPr>
            <a:r>
              <a:rPr lang="en-ZA" sz="4800" u="sng" dirty="0">
                <a:latin typeface="Times New Roman" panose="02020603050405020304" pitchFamily="18" charset="0"/>
                <a:cs typeface="Times New Roman" panose="02020603050405020304" pitchFamily="18" charset="0"/>
              </a:rPr>
              <a:t>Auto Model</a:t>
            </a:r>
          </a:p>
          <a:p>
            <a:r>
              <a:rPr lang="en-ZA" sz="4800" dirty="0">
                <a:latin typeface="Times New Roman" panose="02020603050405020304" pitchFamily="18" charset="0"/>
                <a:cs typeface="Times New Roman" panose="02020603050405020304" pitchFamily="18" charset="0"/>
              </a:rPr>
              <a:t>Ram ,Wrangler,A3,Neon,MDX,Jetta,Passat,A5,Legacy,Pathfinder and Malibu have recorded the highest number of claims this information can be used to assess risk and adjust premiums accordingly.</a:t>
            </a:r>
          </a:p>
          <a:p>
            <a:r>
              <a:rPr lang="en-ZA" sz="4800" dirty="0">
                <a:latin typeface="Times New Roman" panose="02020603050405020304" pitchFamily="18" charset="0"/>
                <a:cs typeface="Times New Roman" panose="02020603050405020304" pitchFamily="18" charset="0"/>
              </a:rPr>
              <a:t>Auto manufactures can improve the safety features of these models</a:t>
            </a:r>
          </a:p>
          <a:p>
            <a:r>
              <a:rPr lang="en-ZA" sz="4800" dirty="0">
                <a:latin typeface="Times New Roman" panose="02020603050405020304" pitchFamily="18" charset="0"/>
                <a:cs typeface="Times New Roman" panose="02020603050405020304" pitchFamily="18" charset="0"/>
              </a:rPr>
              <a:t>Knowing which models are associated with higher claims can inform their client purchasing decisions and help them anticipate potential insurance costs </a:t>
            </a:r>
            <a:endParaRPr lang="en-ZA" sz="4800" u="sng" dirty="0">
              <a:latin typeface="Times New Roman" panose="02020603050405020304" pitchFamily="18" charset="0"/>
              <a:cs typeface="Times New Roman" panose="02020603050405020304" pitchFamily="18" charset="0"/>
            </a:endParaRPr>
          </a:p>
          <a:p>
            <a:pPr marL="0" indent="0">
              <a:buNone/>
            </a:pPr>
            <a:r>
              <a:rPr lang="en-ZA" sz="4800" u="sng" dirty="0">
                <a:latin typeface="Times New Roman" panose="02020603050405020304" pitchFamily="18" charset="0"/>
                <a:cs typeface="Times New Roman" panose="02020603050405020304" pitchFamily="18" charset="0"/>
              </a:rPr>
              <a:t>Fraud</a:t>
            </a:r>
          </a:p>
          <a:p>
            <a:r>
              <a:rPr lang="en-ZA" sz="4800" dirty="0">
                <a:latin typeface="Times New Roman" panose="02020603050405020304" pitchFamily="18" charset="0"/>
                <a:cs typeface="Times New Roman" panose="02020603050405020304" pitchFamily="18" charset="0"/>
              </a:rPr>
              <a:t>The insurance data shows instances of reported fraud</a:t>
            </a:r>
          </a:p>
          <a:p>
            <a:r>
              <a:rPr lang="en-ZA" sz="4800" dirty="0">
                <a:latin typeface="Times New Roman" panose="02020603050405020304" pitchFamily="18" charset="0"/>
                <a:cs typeface="Times New Roman" panose="02020603050405020304" pitchFamily="18" charset="0"/>
              </a:rPr>
              <a:t>Fraudulent claims have lead to financial losses for the insurance, fraud detection techniques can help identify suspicious  patterns and behaviours.</a:t>
            </a:r>
          </a:p>
          <a:p>
            <a:pPr marL="0" indent="0">
              <a:buNone/>
            </a:pPr>
            <a:r>
              <a:rPr lang="en-ZA" sz="4800" u="sng" dirty="0">
                <a:latin typeface="Times New Roman" panose="02020603050405020304" pitchFamily="18" charset="0"/>
                <a:cs typeface="Times New Roman" panose="02020603050405020304" pitchFamily="18" charset="0"/>
              </a:rPr>
              <a:t>Police Reports</a:t>
            </a:r>
          </a:p>
          <a:p>
            <a:pPr marL="0" indent="0">
              <a:buNone/>
            </a:pPr>
            <a:r>
              <a:rPr lang="en-ZA" sz="4800" dirty="0">
                <a:latin typeface="Times New Roman" panose="02020603050405020304" pitchFamily="18" charset="0"/>
                <a:cs typeface="Times New Roman" panose="02020603050405020304" pitchFamily="18" charset="0"/>
              </a:rPr>
              <a:t>A number of incidents lack police reports not obtaining accurate and comprehensive incident information could have implications for</a:t>
            </a:r>
          </a:p>
          <a:p>
            <a:r>
              <a:rPr lang="en-ZA" sz="4800" dirty="0">
                <a:latin typeface="Times New Roman" panose="02020603050405020304" pitchFamily="18" charset="0"/>
                <a:cs typeface="Times New Roman" panose="02020603050405020304" pitchFamily="18" charset="0"/>
              </a:rPr>
              <a:t>Insurance claim processing</a:t>
            </a:r>
          </a:p>
          <a:p>
            <a:r>
              <a:rPr lang="en-ZA" sz="4800" dirty="0">
                <a:latin typeface="Times New Roman" panose="02020603050405020304" pitchFamily="18" charset="0"/>
                <a:cs typeface="Times New Roman" panose="02020603050405020304" pitchFamily="18" charset="0"/>
              </a:rPr>
              <a:t>Risk assessment</a:t>
            </a:r>
          </a:p>
          <a:p>
            <a:r>
              <a:rPr lang="en-ZA" sz="4800" dirty="0">
                <a:latin typeface="Times New Roman" panose="02020603050405020304" pitchFamily="18" charset="0"/>
                <a:cs typeface="Times New Roman" panose="02020603050405020304" pitchFamily="18" charset="0"/>
              </a:rPr>
              <a:t>Fraud detection</a:t>
            </a:r>
          </a:p>
          <a:p>
            <a:pPr marL="0" indent="0">
              <a:buNone/>
            </a:pPr>
            <a:endParaRPr lang="en-ZA" sz="1400" dirty="0"/>
          </a:p>
          <a:p>
            <a:pPr marL="0" indent="0">
              <a:buNone/>
            </a:pPr>
            <a:endParaRPr lang="en-ZA" dirty="0"/>
          </a:p>
        </p:txBody>
      </p:sp>
    </p:spTree>
    <p:extLst>
      <p:ext uri="{BB962C8B-B14F-4D97-AF65-F5344CB8AC3E}">
        <p14:creationId xmlns:p14="http://schemas.microsoft.com/office/powerpoint/2010/main" val="3931872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510C6-C66E-CC42-2A5A-E54DED7343D8}"/>
              </a:ext>
            </a:extLst>
          </p:cNvPr>
          <p:cNvSpPr>
            <a:spLocks noGrp="1"/>
          </p:cNvSpPr>
          <p:nvPr>
            <p:ph idx="1"/>
          </p:nvPr>
        </p:nvSpPr>
        <p:spPr>
          <a:xfrm>
            <a:off x="485192" y="653143"/>
            <a:ext cx="10868608" cy="5523820"/>
          </a:xfrm>
        </p:spPr>
        <p:txBody>
          <a:bodyPr>
            <a:normAutofit/>
          </a:bodyPr>
          <a:lstStyle/>
          <a:p>
            <a:pPr marL="0" indent="0">
              <a:buNone/>
            </a:pPr>
            <a:r>
              <a:rPr lang="en-ZA" sz="1600" u="sng" dirty="0">
                <a:latin typeface="Times New Roman" panose="02020603050405020304" pitchFamily="18" charset="0"/>
                <a:cs typeface="Times New Roman" panose="02020603050405020304" pitchFamily="18" charset="0"/>
              </a:rPr>
              <a:t>Collision Types</a:t>
            </a:r>
          </a:p>
          <a:p>
            <a:pPr marL="0" indent="0">
              <a:buNone/>
            </a:pPr>
            <a:r>
              <a:rPr lang="en-ZA" sz="1700" dirty="0">
                <a:latin typeface="Times New Roman" panose="02020603050405020304" pitchFamily="18" charset="0"/>
                <a:cs typeface="Times New Roman" panose="02020603050405020304" pitchFamily="18" charset="0"/>
              </a:rPr>
              <a:t>According to the data collected most collisions are rear collisions followed by side collisions and front collisions this could be factors such as </a:t>
            </a:r>
          </a:p>
          <a:p>
            <a:r>
              <a:rPr lang="en-ZA" sz="1700" dirty="0">
                <a:latin typeface="Times New Roman" panose="02020603050405020304" pitchFamily="18" charset="0"/>
                <a:cs typeface="Times New Roman" panose="02020603050405020304" pitchFamily="18" charset="0"/>
              </a:rPr>
              <a:t>Tailgating</a:t>
            </a:r>
          </a:p>
          <a:p>
            <a:r>
              <a:rPr lang="en-ZA" sz="1700" dirty="0">
                <a:latin typeface="Times New Roman" panose="02020603050405020304" pitchFamily="18" charset="0"/>
                <a:cs typeface="Times New Roman" panose="02020603050405020304" pitchFamily="18" charset="0"/>
              </a:rPr>
              <a:t>Distracted Driving</a:t>
            </a:r>
          </a:p>
          <a:p>
            <a:r>
              <a:rPr lang="en-ZA" sz="1700" dirty="0">
                <a:latin typeface="Times New Roman" panose="02020603050405020304" pitchFamily="18" charset="0"/>
                <a:cs typeface="Times New Roman" panose="02020603050405020304" pitchFamily="18" charset="0"/>
              </a:rPr>
              <a:t>Sudden Braking</a:t>
            </a:r>
          </a:p>
          <a:p>
            <a:r>
              <a:rPr lang="en-ZA" sz="1700" dirty="0">
                <a:latin typeface="Times New Roman" panose="02020603050405020304" pitchFamily="18" charset="0"/>
                <a:cs typeface="Times New Roman" panose="02020603050405020304" pitchFamily="18" charset="0"/>
              </a:rPr>
              <a:t>Understanding the distribution of collision types is important for insurance companies to develop tailored risk assessment models, adjust premium rates accordingly and implement targeted safety campaigns to address specific collision patterns.</a:t>
            </a:r>
          </a:p>
          <a:p>
            <a:pPr marL="0" indent="0">
              <a:buNone/>
            </a:pPr>
            <a:r>
              <a:rPr lang="en-ZA" sz="1700" u="sng" dirty="0">
                <a:latin typeface="Times New Roman" panose="02020603050405020304" pitchFamily="18" charset="0"/>
                <a:cs typeface="Times New Roman" panose="02020603050405020304" pitchFamily="18" charset="0"/>
              </a:rPr>
              <a:t>Incident State :</a:t>
            </a:r>
            <a:r>
              <a:rPr lang="en-ZA" sz="1700" dirty="0">
                <a:latin typeface="Times New Roman" panose="02020603050405020304" pitchFamily="18" charset="0"/>
                <a:cs typeface="Times New Roman" panose="02020603050405020304" pitchFamily="18" charset="0"/>
              </a:rPr>
              <a:t>New York(NY),South Carolina(SC) and West Virginia have the highest number of incidents, it highlights the regions where risk factors are higher.</a:t>
            </a:r>
          </a:p>
          <a:p>
            <a:r>
              <a:rPr lang="en-ZA" sz="1700" dirty="0">
                <a:latin typeface="Times New Roman" panose="02020603050405020304" pitchFamily="18" charset="0"/>
                <a:cs typeface="Times New Roman" panose="02020603050405020304" pitchFamily="18" charset="0"/>
              </a:rPr>
              <a:t>This can allow the insurance to tailor their coverage and pricing strategies accordingly and law enforcement agencies to improve road safety and reduce the frequency of accident in these areas.</a:t>
            </a:r>
          </a:p>
          <a:p>
            <a:endParaRPr lang="en-ZA" dirty="0"/>
          </a:p>
        </p:txBody>
      </p:sp>
    </p:spTree>
    <p:extLst>
      <p:ext uri="{BB962C8B-B14F-4D97-AF65-F5344CB8AC3E}">
        <p14:creationId xmlns:p14="http://schemas.microsoft.com/office/powerpoint/2010/main" val="247663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0CADE-2489-0339-ACAF-CD3913E44751}"/>
              </a:ext>
            </a:extLst>
          </p:cNvPr>
          <p:cNvPicPr>
            <a:picLocks noChangeAspect="1"/>
          </p:cNvPicPr>
          <p:nvPr/>
        </p:nvPicPr>
        <p:blipFill>
          <a:blip r:embed="rId2"/>
          <a:stretch>
            <a:fillRect/>
          </a:stretch>
        </p:blipFill>
        <p:spPr>
          <a:xfrm>
            <a:off x="483383" y="373115"/>
            <a:ext cx="11225233" cy="6111770"/>
          </a:xfrm>
          <a:prstGeom prst="rect">
            <a:avLst/>
          </a:prstGeom>
        </p:spPr>
      </p:pic>
    </p:spTree>
    <p:extLst>
      <p:ext uri="{BB962C8B-B14F-4D97-AF65-F5344CB8AC3E}">
        <p14:creationId xmlns:p14="http://schemas.microsoft.com/office/powerpoint/2010/main" val="3461946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1619</TotalTime>
  <Words>320</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 Data Analysis of Insurance Claims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Lungile Nxumalo</cp:lastModifiedBy>
  <cp:revision>5</cp:revision>
  <dcterms:created xsi:type="dcterms:W3CDTF">2018-06-07T21:39:02Z</dcterms:created>
  <dcterms:modified xsi:type="dcterms:W3CDTF">2024-04-10T18:39:02Z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