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3" r:id="rId4"/>
    <p:sldId id="258" r:id="rId5"/>
    <p:sldId id="269" r:id="rId6"/>
    <p:sldId id="270" r:id="rId7"/>
    <p:sldId id="274" r:id="rId8"/>
    <p:sldId id="276" r:id="rId9"/>
    <p:sldId id="277" r:id="rId10"/>
    <p:sldId id="275" r:id="rId11"/>
    <p:sldId id="278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93A1-4D53-453E-B258-BC1AE8BEA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CD198-2E8D-4EC9-B393-1C932509B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96388-BA46-44B6-BFFD-021BC0C7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E537-365A-4D95-B75E-54A29762F1D8}" type="datetimeFigureOut">
              <a:rPr lang="en-ZA" smtClean="0"/>
              <a:t>2021/03/02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0596A-0F99-43BB-BDA7-9F9CAB42D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40BAA-73AE-4EB3-8EDE-F8009C06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BA36-44D9-49A5-A597-D8BCBF0020F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660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AA966-9FDC-4381-ACE4-65669AFB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4F404-B8DD-4DF3-9BCB-BB7911C82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98661-F470-416E-B544-E72CAF32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E537-365A-4D95-B75E-54A29762F1D8}" type="datetimeFigureOut">
              <a:rPr lang="en-ZA" smtClean="0"/>
              <a:t>2021/03/02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A2CCA-DCCA-47DE-B358-51CA43CA0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1676D-2876-4B62-8826-4F6B87A2D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BA36-44D9-49A5-A597-D8BCBF0020F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090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841FD-DEFD-4B89-9746-049D5C57E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1DCB9-22A3-4E5D-BE84-0FB20C9E3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32302-A051-4F8F-97AD-9A6AD5E10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E537-365A-4D95-B75E-54A29762F1D8}" type="datetimeFigureOut">
              <a:rPr lang="en-ZA" smtClean="0"/>
              <a:t>2021/03/02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B1CCF-D426-42A3-B118-AD3B39A40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C09D2-B93F-4E9D-B54B-EAAEC594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BA36-44D9-49A5-A597-D8BCBF0020F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0902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6824-5A3D-4DF1-BA71-2892C6C8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5BE3C-9E8C-4D6F-A039-B20E84B00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5191E-EAB8-41A3-BA20-2C999F21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E537-365A-4D95-B75E-54A29762F1D8}" type="datetimeFigureOut">
              <a:rPr lang="en-ZA" smtClean="0"/>
              <a:t>2021/03/02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85DB2-91DB-49E6-8B55-4BF4EF00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05F2D-3691-4791-A7C2-84816092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BA36-44D9-49A5-A597-D8BCBF0020F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83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3C38-8930-4089-A704-68C916291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81DE2-8E68-436A-897F-0CDB812C6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BA87B-7C6F-42DF-948C-F2FABAB74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E537-365A-4D95-B75E-54A29762F1D8}" type="datetimeFigureOut">
              <a:rPr lang="en-ZA" smtClean="0"/>
              <a:t>2021/03/02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6D3C9-CB19-4C6F-9306-D408280B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6E3DE-1D5E-46C9-AD6C-FB5A3F623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BA36-44D9-49A5-A597-D8BCBF0020F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405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E3FA8-04D9-48B0-9CC1-4AE6C7D0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C89C9-024B-4DF7-BBBD-9225FDCE9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508F2-F449-4EDF-9925-2C9C01F8C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31738-19D0-4E99-A408-882CEAE8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E537-365A-4D95-B75E-54A29762F1D8}" type="datetimeFigureOut">
              <a:rPr lang="en-ZA" smtClean="0"/>
              <a:t>2021/03/02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CE012-634A-482A-949C-8CA0453BF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8739F-A96C-4870-93B5-A1FF64D7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BA36-44D9-49A5-A597-D8BCBF0020F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7757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9323-434B-4BE3-9B5B-E8DD521E1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27376-CE2B-4863-9F83-46AB7A85D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7E26A-66F8-4228-9846-E577F39A5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381C62-0BFD-4913-AC95-C34AA6C1D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3D3E0-4A81-4BD3-BA0B-FBA2D4CF2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2B14F-534D-4C5B-8311-81B61D47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E537-365A-4D95-B75E-54A29762F1D8}" type="datetimeFigureOut">
              <a:rPr lang="en-ZA" smtClean="0"/>
              <a:t>2021/03/02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04CD61-9935-47D5-820E-EBFA4029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10DA3-73E2-486B-9CCB-E86C96FE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BA36-44D9-49A5-A597-D8BCBF0020F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78112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B64A-34D5-404E-B592-2A2ACD5D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20FA46-C44E-4D8A-8E71-FA2FBE28B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E537-365A-4D95-B75E-54A29762F1D8}" type="datetimeFigureOut">
              <a:rPr lang="en-ZA" smtClean="0"/>
              <a:t>2021/03/02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8D544-0665-4145-9DD8-C79A588A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5A765-6E1D-4648-AD91-22E5925F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BA36-44D9-49A5-A597-D8BCBF0020F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821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B7CC93-AE0F-472E-AFB2-F4544F04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E537-365A-4D95-B75E-54A29762F1D8}" type="datetimeFigureOut">
              <a:rPr lang="en-ZA" smtClean="0"/>
              <a:t>2021/03/02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33AF7-33E1-4E9F-809D-DE0E62A3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6D524-F67B-4A2F-A2EA-56643AD4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BA36-44D9-49A5-A597-D8BCBF0020F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7362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FA7B-2270-41DB-AB55-A639D2020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9C9D3-D22F-4A43-9D6D-CD13784B9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8B7D6-E3E5-4FB5-AF86-402076C08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4C959-3540-45ED-AD26-CB541D97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E537-365A-4D95-B75E-54A29762F1D8}" type="datetimeFigureOut">
              <a:rPr lang="en-ZA" smtClean="0"/>
              <a:t>2021/03/02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7D007-A104-4033-A1D0-825BAC77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09594-B879-4567-96DA-D25BD9BB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BA36-44D9-49A5-A597-D8BCBF0020F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697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7FF8-1B2E-49BB-B9A1-E9AFA1707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50772-2178-4991-A7A9-586815A2C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A2FFE-9CEA-4C70-B7AD-58FE11E22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0A1E1-F5D5-40AC-9663-0367F873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E537-365A-4D95-B75E-54A29762F1D8}" type="datetimeFigureOut">
              <a:rPr lang="en-ZA" smtClean="0"/>
              <a:t>2021/03/02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1E817-9BB1-4ACC-8CF2-AF0B4DDF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AFD3F-53DA-4924-A1AE-958282F7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BA36-44D9-49A5-A597-D8BCBF0020F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955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A826F-8FF5-4830-BC51-84A1D2B01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29F3C-6427-4081-AF24-42AED25EA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711CC-8101-473A-9B57-6510CF149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6E537-365A-4D95-B75E-54A29762F1D8}" type="datetimeFigureOut">
              <a:rPr lang="en-ZA" smtClean="0"/>
              <a:t>2021/03/02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94E1A-A52A-43F6-8B32-B2F757FC4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A5E41-7150-4B9E-BC8F-4D46248B1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0BA36-44D9-49A5-A597-D8BCBF0020F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9454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>
            <a:extLst>
              <a:ext uri="{FF2B5EF4-FFF2-40B4-BE49-F238E27FC236}">
                <a16:creationId xmlns:a16="http://schemas.microsoft.com/office/drawing/2014/main" id="{02523C18-E59A-47C2-B6FE-42393B668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58" y="5404928"/>
            <a:ext cx="15113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ZA" altLang="en-US" sz="1200">
                <a:solidFill>
                  <a:schemeClr val="bg1"/>
                </a:solidFill>
              </a:rPr>
              <a:t>Date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8A5DC75-11BF-455D-B851-E6D0A72B7CB8}"/>
              </a:ext>
            </a:extLst>
          </p:cNvPr>
          <p:cNvSpPr txBox="1">
            <a:spLocks/>
          </p:cNvSpPr>
          <p:nvPr/>
        </p:nvSpPr>
        <p:spPr bwMode="auto">
          <a:xfrm>
            <a:off x="0" y="806578"/>
            <a:ext cx="12192000" cy="6190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ZA" altLang="en-US" b="1" dirty="0"/>
          </a:p>
          <a:p>
            <a:pPr eaLnBrk="1" hangingPunct="1">
              <a:buFontTx/>
              <a:buNone/>
            </a:pPr>
            <a:endParaRPr lang="en-ZA" altLang="en-US" b="1" dirty="0"/>
          </a:p>
          <a:p>
            <a:pPr eaLnBrk="1" hangingPunct="1">
              <a:buFontTx/>
              <a:buNone/>
            </a:pPr>
            <a:r>
              <a:rPr lang="en-ZA" altLang="en-US" b="1" dirty="0"/>
              <a:t>       Data Science Project –  02 March 2021</a:t>
            </a:r>
          </a:p>
          <a:p>
            <a:pPr eaLnBrk="1" hangingPunct="1">
              <a:buFontTx/>
              <a:buNone/>
            </a:pPr>
            <a:r>
              <a:rPr lang="en-ZA" altLang="en-US" sz="1600" b="1" dirty="0"/>
              <a:t>                 Presentation by : Lungisani Booi </a:t>
            </a:r>
          </a:p>
          <a:p>
            <a:pPr eaLnBrk="1" hangingPunct="1">
              <a:buFontTx/>
              <a:buNone/>
            </a:pPr>
            <a:r>
              <a:rPr lang="en-ZA" altLang="en-US" sz="1600" b="1" dirty="0"/>
              <a:t>                          </a:t>
            </a:r>
            <a:endParaRPr lang="en-ZA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23776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92ADF4-CCAE-4A11-9232-18C9C09B06F3}"/>
              </a:ext>
            </a:extLst>
          </p:cNvPr>
          <p:cNvSpPr txBox="1">
            <a:spLocks/>
          </p:cNvSpPr>
          <p:nvPr/>
        </p:nvSpPr>
        <p:spPr bwMode="auto">
          <a:xfrm>
            <a:off x="0" y="923925"/>
            <a:ext cx="12288675" cy="6142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ZA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Modelling Process:</a:t>
            </a:r>
          </a:p>
          <a:p>
            <a:pPr marL="0" indent="0" eaLnBrk="1" hangingPunct="1">
              <a:buNone/>
            </a:pPr>
            <a:r>
              <a:rPr lang="en-ZA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- We created the binary </a:t>
            </a:r>
            <a:r>
              <a:rPr lang="en-ZA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salary_flag</a:t>
            </a:r>
            <a:r>
              <a:rPr lang="en-ZA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(0,1) which will be our response variable</a:t>
            </a:r>
          </a:p>
          <a:p>
            <a:pPr marL="0" indent="0" eaLnBrk="1" hangingPunct="1">
              <a:buNone/>
            </a:pPr>
            <a:r>
              <a:rPr lang="en-ZA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- We exclude independent variable in order to make the model simpler</a:t>
            </a:r>
          </a:p>
          <a:p>
            <a:pPr marL="0" indent="0" eaLnBrk="1" hangingPunct="1">
              <a:buNone/>
            </a:pPr>
            <a:r>
              <a:rPr lang="en-ZA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- We split the data into training set (0.7) and test set(0.3) for model validation.</a:t>
            </a:r>
          </a:p>
          <a:p>
            <a:pPr marL="0" indent="0" eaLnBrk="1" hangingPunct="1">
              <a:buNone/>
            </a:pPr>
            <a:r>
              <a:rPr lang="en-ZA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- We train a model to predict whether income exceeds $50k/annum</a:t>
            </a:r>
          </a:p>
          <a:p>
            <a:pPr marL="0" indent="0" eaLnBrk="1" hangingPunct="1">
              <a:buNone/>
            </a:pPr>
            <a:r>
              <a:rPr lang="en-ZA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- We further remove insignificant features to improve the model</a:t>
            </a:r>
          </a:p>
          <a:p>
            <a:pPr marL="0" indent="0" eaLnBrk="1" hangingPunct="1">
              <a:buNone/>
            </a:pPr>
            <a:endParaRPr lang="en-ZA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en-ZA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From the objectives clearly Logistic regression is the suitable model because the target variable is a dichotomous (0,1) variable.</a:t>
            </a:r>
          </a:p>
          <a:p>
            <a:pPr marL="0" indent="0" eaLnBrk="1" hangingPunct="1">
              <a:buNone/>
            </a:pPr>
            <a:endParaRPr lang="en-ZA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1" hangingPunct="1">
              <a:buNone/>
            </a:pPr>
            <a:r>
              <a:rPr lang="en-ZA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1BAC9F-1DB2-4A2C-82E8-854BA64CCE0B}"/>
              </a:ext>
            </a:extLst>
          </p:cNvPr>
          <p:cNvSpPr/>
          <p:nvPr/>
        </p:nvSpPr>
        <p:spPr>
          <a:xfrm>
            <a:off x="0" y="9525"/>
            <a:ext cx="1219199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Implementation : Data Modelling</a:t>
            </a:r>
            <a:endParaRPr lang="en-ZA" sz="3600" dirty="0"/>
          </a:p>
        </p:txBody>
      </p:sp>
    </p:spTree>
    <p:extLst>
      <p:ext uri="{BB962C8B-B14F-4D97-AF65-F5344CB8AC3E}">
        <p14:creationId xmlns:p14="http://schemas.microsoft.com/office/powerpoint/2010/main" val="1162480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92ADF4-CCAE-4A11-9232-18C9C09B06F3}"/>
              </a:ext>
            </a:extLst>
          </p:cNvPr>
          <p:cNvSpPr txBox="1">
            <a:spLocks/>
          </p:cNvSpPr>
          <p:nvPr/>
        </p:nvSpPr>
        <p:spPr bwMode="auto">
          <a:xfrm>
            <a:off x="0" y="923925"/>
            <a:ext cx="12288675" cy="6142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buFontTx/>
              <a:buChar char="-"/>
            </a:pPr>
            <a:r>
              <a:rPr lang="en-ZA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By looking the summary of the model we will see that we have insignificant variables.</a:t>
            </a:r>
          </a:p>
          <a:p>
            <a:pPr eaLnBrk="1" hangingPunct="1">
              <a:buFontTx/>
              <a:buChar char="-"/>
            </a:pPr>
            <a:r>
              <a:rPr lang="en-ZA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have to remove these variables to better the performance of the model</a:t>
            </a:r>
          </a:p>
          <a:p>
            <a:pPr eaLnBrk="1" hangingPunct="1">
              <a:buFontTx/>
              <a:buChar char="-"/>
            </a:pPr>
            <a:r>
              <a:rPr lang="en-ZA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retrain the model with the new dataset.</a:t>
            </a:r>
          </a:p>
          <a:p>
            <a:pPr eaLnBrk="1" hangingPunct="1">
              <a:buFontTx/>
              <a:buChar char="-"/>
            </a:pPr>
            <a:endParaRPr lang="en-ZA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en-ZA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Highlights from the modified model : We will use the confusion matrix  to compute the accuracy level of the model </a:t>
            </a:r>
          </a:p>
          <a:p>
            <a:pPr marL="0" indent="0" eaLnBrk="1" hangingPunct="1">
              <a:buNone/>
            </a:pPr>
            <a:endParaRPr lang="en-ZA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en-ZA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en-ZA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1" hangingPunct="1">
              <a:buNone/>
            </a:pPr>
            <a:r>
              <a:rPr lang="en-ZA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alt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level: </a:t>
            </a:r>
            <a:r>
              <a:rPr kumimoji="0" lang="en-ZA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82.2%</a:t>
            </a:r>
          </a:p>
          <a:p>
            <a:pPr marL="457200" lvl="1" indent="0" eaLnBrk="1" hangingPunct="1">
              <a:buNone/>
            </a:pPr>
            <a:endParaRPr lang="en-ZA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1" hangingPunct="1">
              <a:buNone/>
            </a:pPr>
            <a:endParaRPr lang="en-ZA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2C3F29-3F57-4A2E-B680-1FF5235D1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624893"/>
              </p:ext>
            </p:extLst>
          </p:nvPr>
        </p:nvGraphicFramePr>
        <p:xfrm>
          <a:off x="1912731" y="3684104"/>
          <a:ext cx="8127999" cy="1578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90396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163103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19646510"/>
                    </a:ext>
                  </a:extLst>
                </a:gridCol>
              </a:tblGrid>
              <a:tr h="469381">
                <a:tc>
                  <a:txBody>
                    <a:bodyPr/>
                    <a:lstStyle/>
                    <a:p>
                      <a:r>
                        <a:rPr lang="en-US" dirty="0"/>
                        <a:t>Predicted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&lt;=$50k/annum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&gt;$50k/annum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8278"/>
                  </a:ext>
                </a:extLst>
              </a:tr>
              <a:tr h="469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&lt;=$50k/annum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9377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1553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87422"/>
                  </a:ext>
                </a:extLst>
              </a:tr>
              <a:tr h="469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&gt;$50k/annum</a:t>
                      </a:r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1777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544118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8F565F-512D-42E7-8153-34D6364F100A}"/>
              </a:ext>
            </a:extLst>
          </p:cNvPr>
          <p:cNvSpPr/>
          <p:nvPr/>
        </p:nvSpPr>
        <p:spPr>
          <a:xfrm>
            <a:off x="0" y="9525"/>
            <a:ext cx="1219199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Implementation : Data Modelling Outcomes</a:t>
            </a:r>
            <a:endParaRPr lang="en-ZA" sz="3600" dirty="0"/>
          </a:p>
        </p:txBody>
      </p:sp>
    </p:spTree>
    <p:extLst>
      <p:ext uri="{BB962C8B-B14F-4D97-AF65-F5344CB8AC3E}">
        <p14:creationId xmlns:p14="http://schemas.microsoft.com/office/powerpoint/2010/main" val="598329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3F15E2-29E4-49F5-A7B5-72EA48597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9239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6983744-B7A1-493A-8E20-D25DF724DD2C}"/>
              </a:ext>
            </a:extLst>
          </p:cNvPr>
          <p:cNvSpPr txBox="1">
            <a:spLocks/>
          </p:cNvSpPr>
          <p:nvPr/>
        </p:nvSpPr>
        <p:spPr bwMode="auto">
          <a:xfrm>
            <a:off x="-62144" y="0"/>
            <a:ext cx="7667625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ZA" altLang="en-US" sz="4400" dirty="0">
                <a:solidFill>
                  <a:schemeClr val="bg1"/>
                </a:solidFill>
              </a:rPr>
              <a:t>Model Validation (ROC)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ZA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694AB1-18C1-417C-AB8D-C9635B6B2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067" y="1743074"/>
            <a:ext cx="12056012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4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83D556-F323-40EE-AD75-EF319108EF08}"/>
              </a:ext>
            </a:extLst>
          </p:cNvPr>
          <p:cNvSpPr/>
          <p:nvPr/>
        </p:nvSpPr>
        <p:spPr>
          <a:xfrm>
            <a:off x="0" y="923925"/>
            <a:ext cx="1219199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Planning the model building task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Implementation :</a:t>
            </a:r>
          </a:p>
          <a:p>
            <a:r>
              <a:rPr lang="en-ZA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     - Data Exploratory Analysis</a:t>
            </a:r>
          </a:p>
          <a:p>
            <a:r>
              <a:rPr lang="en-ZA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     - Data Preparation</a:t>
            </a:r>
          </a:p>
          <a:p>
            <a:r>
              <a:rPr lang="en-ZA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     - Feature Selection</a:t>
            </a:r>
          </a:p>
          <a:p>
            <a:r>
              <a:rPr lang="en-ZA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     - Model Building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CC6591-20EC-432A-B237-F8999507EBA6}"/>
              </a:ext>
            </a:extLst>
          </p:cNvPr>
          <p:cNvSpPr/>
          <p:nvPr/>
        </p:nvSpPr>
        <p:spPr>
          <a:xfrm>
            <a:off x="1" y="-280760"/>
            <a:ext cx="1219199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Menu</a:t>
            </a:r>
            <a:endParaRPr lang="en-ZA" sz="3600" dirty="0"/>
          </a:p>
        </p:txBody>
      </p:sp>
    </p:spTree>
    <p:extLst>
      <p:ext uri="{BB962C8B-B14F-4D97-AF65-F5344CB8AC3E}">
        <p14:creationId xmlns:p14="http://schemas.microsoft.com/office/powerpoint/2010/main" val="367126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92ADF4-CCAE-4A11-9232-18C9C09B06F3}"/>
              </a:ext>
            </a:extLst>
          </p:cNvPr>
          <p:cNvSpPr txBox="1">
            <a:spLocks/>
          </p:cNvSpPr>
          <p:nvPr/>
        </p:nvSpPr>
        <p:spPr bwMode="auto">
          <a:xfrm>
            <a:off x="0" y="1083582"/>
            <a:ext cx="12288675" cy="6142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ZA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Finding donor for charity</a:t>
            </a:r>
          </a:p>
          <a:p>
            <a:pPr lvl="1" eaLnBrk="1" hangingPunct="1"/>
            <a:r>
              <a:rPr lang="en-ZA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Employ supervised algorithm to accurately model individuals’ income using data collected from the 1994 U.S. Census. </a:t>
            </a:r>
          </a:p>
          <a:p>
            <a:pPr lvl="1" eaLnBrk="1" hangingPunct="1">
              <a:buFontTx/>
              <a:buChar char="-"/>
            </a:pPr>
            <a:r>
              <a:rPr lang="en-ZA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goal with this implementation is to construct a model that accurately predicts whether an individual makes more than $50,000 per year.</a:t>
            </a:r>
          </a:p>
          <a:p>
            <a:pPr lvl="1" eaLnBrk="1" hangingPunct="1">
              <a:buFontTx/>
              <a:buChar char="-"/>
            </a:pPr>
            <a:r>
              <a:rPr lang="en-ZA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sort of task can arise in a non-profit setting, where organizations survive on</a:t>
            </a:r>
          </a:p>
          <a:p>
            <a:pPr marL="457200" lvl="1" indent="0" eaLnBrk="1" hangingPunct="1">
              <a:buNone/>
            </a:pPr>
            <a:r>
              <a:rPr lang="en-ZA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on donations.</a:t>
            </a:r>
          </a:p>
          <a:p>
            <a:pPr lvl="1" eaLnBrk="1" hangingPunct="1">
              <a:buFontTx/>
              <a:buChar char="-"/>
            </a:pPr>
            <a:r>
              <a:rPr lang="en-ZA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Understanding an individual’s income can help a non-profit better understand how</a:t>
            </a:r>
          </a:p>
          <a:p>
            <a:pPr marL="457200" lvl="1" indent="0" eaLnBrk="1" hangingPunct="1">
              <a:buNone/>
            </a:pPr>
            <a:r>
              <a:rPr lang="en-ZA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large of a donation to request.</a:t>
            </a:r>
          </a:p>
          <a:p>
            <a:pPr marL="457200" lvl="1" indent="0" eaLnBrk="1" hangingPunct="1">
              <a:buNone/>
            </a:pPr>
            <a:endParaRPr lang="en-ZA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ECFA6E-7BDD-4CC7-8174-33C42584B5DB}"/>
              </a:ext>
            </a:extLst>
          </p:cNvPr>
          <p:cNvSpPr/>
          <p:nvPr/>
        </p:nvSpPr>
        <p:spPr>
          <a:xfrm>
            <a:off x="0" y="9525"/>
            <a:ext cx="1219199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Problem Statement</a:t>
            </a:r>
            <a:endParaRPr lang="en-ZA" sz="3600" dirty="0"/>
          </a:p>
        </p:txBody>
      </p:sp>
    </p:spTree>
    <p:extLst>
      <p:ext uri="{BB962C8B-B14F-4D97-AF65-F5344CB8AC3E}">
        <p14:creationId xmlns:p14="http://schemas.microsoft.com/office/powerpoint/2010/main" val="42103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45B78B9-75E4-41A2-A5A4-2F91111F5778}"/>
              </a:ext>
            </a:extLst>
          </p:cNvPr>
          <p:cNvSpPr/>
          <p:nvPr/>
        </p:nvSpPr>
        <p:spPr>
          <a:xfrm>
            <a:off x="2039506" y="1014296"/>
            <a:ext cx="53242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</a:rPr>
              <a:t>Received Excel files (Transformation Details/Target)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</a:rPr>
              <a:t>Exported into SQL Database and Run Direct Query to PowerBI</a:t>
            </a:r>
            <a:endParaRPr lang="en-ZA" sz="1400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427416F-AB2D-4CF0-89D2-F9BCF70BDACC}"/>
              </a:ext>
            </a:extLst>
          </p:cNvPr>
          <p:cNvSpPr/>
          <p:nvPr/>
        </p:nvSpPr>
        <p:spPr>
          <a:xfrm>
            <a:off x="181883" y="1014296"/>
            <a:ext cx="5772477" cy="914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CB3F8DF-7B59-45E6-B434-462333D42982}"/>
              </a:ext>
            </a:extLst>
          </p:cNvPr>
          <p:cNvSpPr/>
          <p:nvPr/>
        </p:nvSpPr>
        <p:spPr>
          <a:xfrm>
            <a:off x="709265" y="808647"/>
            <a:ext cx="874045" cy="13543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Tools </a:t>
            </a:r>
            <a:endParaRPr lang="en-ZA" sz="1200" dirty="0">
              <a:solidFill>
                <a:srgbClr val="00206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9BB495-64A4-4490-A699-1121F61483DA}"/>
              </a:ext>
            </a:extLst>
          </p:cNvPr>
          <p:cNvSpPr/>
          <p:nvPr/>
        </p:nvSpPr>
        <p:spPr>
          <a:xfrm>
            <a:off x="2191906" y="1166696"/>
            <a:ext cx="46884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</a:rPr>
              <a:t>PowerBI for data visualization and reporting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</a:rPr>
              <a:t>R Statistical Software for model building</a:t>
            </a:r>
            <a:endParaRPr lang="en-ZA" sz="1400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3E8DC03-E966-442C-8643-3874047EECF4}"/>
              </a:ext>
            </a:extLst>
          </p:cNvPr>
          <p:cNvSpPr/>
          <p:nvPr/>
        </p:nvSpPr>
        <p:spPr>
          <a:xfrm>
            <a:off x="284913" y="4015793"/>
            <a:ext cx="5811087" cy="914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EDD20E6-3FB5-475D-B8EF-E3CAC047B806}"/>
              </a:ext>
            </a:extLst>
          </p:cNvPr>
          <p:cNvSpPr/>
          <p:nvPr/>
        </p:nvSpPr>
        <p:spPr>
          <a:xfrm>
            <a:off x="634576" y="3690124"/>
            <a:ext cx="883832" cy="14354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Report Format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688BC5-8C84-409B-BC8A-0E99CD26453D}"/>
              </a:ext>
            </a:extLst>
          </p:cNvPr>
          <p:cNvSpPr/>
          <p:nvPr/>
        </p:nvSpPr>
        <p:spPr>
          <a:xfrm>
            <a:off x="2039506" y="4146217"/>
            <a:ext cx="532421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</a:rPr>
              <a:t>PowerPoint Slides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</a:rPr>
              <a:t>PowerBI Dashboards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</a:rPr>
              <a:t>GitHub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EB82B67-7907-46AA-94FE-0408DCD13167}"/>
              </a:ext>
            </a:extLst>
          </p:cNvPr>
          <p:cNvSpPr/>
          <p:nvPr/>
        </p:nvSpPr>
        <p:spPr>
          <a:xfrm>
            <a:off x="181883" y="2576857"/>
            <a:ext cx="5792789" cy="914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E3EFE3A-3FFE-40C3-9948-5FBC9A95161A}"/>
              </a:ext>
            </a:extLst>
          </p:cNvPr>
          <p:cNvSpPr/>
          <p:nvPr/>
        </p:nvSpPr>
        <p:spPr>
          <a:xfrm>
            <a:off x="623977" y="2310775"/>
            <a:ext cx="894431" cy="12641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Why Visualize with </a:t>
            </a:r>
            <a:r>
              <a:rPr lang="en-US" sz="1200" dirty="0" err="1">
                <a:solidFill>
                  <a:srgbClr val="002060"/>
                </a:solidFill>
              </a:rPr>
              <a:t>Powerbi</a:t>
            </a:r>
            <a:r>
              <a:rPr lang="en-US" sz="1200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6B7153-A81D-4D04-9F50-18C814BA8F80}"/>
              </a:ext>
            </a:extLst>
          </p:cNvPr>
          <p:cNvSpPr txBox="1"/>
          <p:nvPr/>
        </p:nvSpPr>
        <p:spPr>
          <a:xfrm>
            <a:off x="2039506" y="2518605"/>
            <a:ext cx="391485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</a:rPr>
              <a:t>Interactive report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ZA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 us understand the data better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ZA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Summarizes the data and put it in a unified </a:t>
            </a:r>
          </a:p>
          <a:p>
            <a:r>
              <a:rPr lang="en-ZA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view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715809A-ED6E-40E4-9ED8-D763EC238331}"/>
              </a:ext>
            </a:extLst>
          </p:cNvPr>
          <p:cNvSpPr/>
          <p:nvPr/>
        </p:nvSpPr>
        <p:spPr>
          <a:xfrm>
            <a:off x="1" y="-348057"/>
            <a:ext cx="1219199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Planning the model building task</a:t>
            </a:r>
            <a:endParaRPr lang="en-ZA" sz="3600" dirty="0"/>
          </a:p>
        </p:txBody>
      </p:sp>
    </p:spTree>
    <p:extLst>
      <p:ext uri="{BB962C8B-B14F-4D97-AF65-F5344CB8AC3E}">
        <p14:creationId xmlns:p14="http://schemas.microsoft.com/office/powerpoint/2010/main" val="42297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92ADF4-CCAE-4A11-9232-18C9C09B06F3}"/>
              </a:ext>
            </a:extLst>
          </p:cNvPr>
          <p:cNvSpPr txBox="1">
            <a:spLocks/>
          </p:cNvSpPr>
          <p:nvPr/>
        </p:nvSpPr>
        <p:spPr bwMode="auto">
          <a:xfrm>
            <a:off x="-348467" y="1087273"/>
            <a:ext cx="12050138" cy="6142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lvl="1" eaLnBrk="1" hangingPunct="1"/>
            <a:r>
              <a:rPr lang="en-ZA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Dashboard below show the overview and stats of all records in the data i.e. individuals’ income &gt;$50k and &lt;=$50k annually</a:t>
            </a:r>
            <a:endParaRPr lang="en-ZA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1" hangingPunct="1">
              <a:buNone/>
            </a:pPr>
            <a:endParaRPr lang="en-ZA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379213-0C06-4A35-93AB-2130D3F8D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77009"/>
            <a:ext cx="12191999" cy="5738191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5761D60-CF4C-4C8F-A893-EA4352A69797}"/>
              </a:ext>
            </a:extLst>
          </p:cNvPr>
          <p:cNvSpPr/>
          <p:nvPr/>
        </p:nvSpPr>
        <p:spPr>
          <a:xfrm>
            <a:off x="-2" y="-5270"/>
            <a:ext cx="1219199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Implementation : Data exploratory Analysis</a:t>
            </a:r>
            <a:endParaRPr lang="en-ZA" sz="3600" dirty="0"/>
          </a:p>
        </p:txBody>
      </p:sp>
    </p:spTree>
    <p:extLst>
      <p:ext uri="{BB962C8B-B14F-4D97-AF65-F5344CB8AC3E}">
        <p14:creationId xmlns:p14="http://schemas.microsoft.com/office/powerpoint/2010/main" val="201637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92ADF4-CCAE-4A11-9232-18C9C09B06F3}"/>
              </a:ext>
            </a:extLst>
          </p:cNvPr>
          <p:cNvSpPr txBox="1">
            <a:spLocks/>
          </p:cNvSpPr>
          <p:nvPr/>
        </p:nvSpPr>
        <p:spPr bwMode="auto">
          <a:xfrm>
            <a:off x="0" y="923925"/>
            <a:ext cx="12288675" cy="6142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ZA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-The Dashboard below show the overview and stats for individuals’ income &gt;$50k annually</a:t>
            </a:r>
            <a:r>
              <a:rPr lang="en-ZA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 eaLnBrk="1" hangingPunct="1">
              <a:buNone/>
            </a:pPr>
            <a:endParaRPr lang="en-ZA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1" hangingPunct="1">
              <a:buNone/>
            </a:pPr>
            <a:endParaRPr lang="en-ZA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03B723-0342-4C61-A47B-B42F221A4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2696"/>
            <a:ext cx="12192000" cy="566530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236DA7-EEA4-4F63-9158-98B107262254}"/>
              </a:ext>
            </a:extLst>
          </p:cNvPr>
          <p:cNvSpPr/>
          <p:nvPr/>
        </p:nvSpPr>
        <p:spPr>
          <a:xfrm>
            <a:off x="1" y="-159657"/>
            <a:ext cx="1219199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Implementation : Data exploratory Analysis</a:t>
            </a:r>
            <a:endParaRPr lang="en-ZA" sz="3600" dirty="0"/>
          </a:p>
        </p:txBody>
      </p:sp>
    </p:spTree>
    <p:extLst>
      <p:ext uri="{BB962C8B-B14F-4D97-AF65-F5344CB8AC3E}">
        <p14:creationId xmlns:p14="http://schemas.microsoft.com/office/powerpoint/2010/main" val="1580952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92ADF4-CCAE-4A11-9232-18C9C09B06F3}"/>
              </a:ext>
            </a:extLst>
          </p:cNvPr>
          <p:cNvSpPr txBox="1">
            <a:spLocks/>
          </p:cNvSpPr>
          <p:nvPr/>
        </p:nvSpPr>
        <p:spPr bwMode="auto">
          <a:xfrm>
            <a:off x="0" y="1083582"/>
            <a:ext cx="12288675" cy="6142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ZA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Preparing the data</a:t>
            </a:r>
          </a:p>
          <a:p>
            <a:pPr lvl="1" eaLnBrk="1" hangingPunct="1"/>
            <a:r>
              <a:rPr lang="en-ZA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Before data can be used in machine learning algorithm, it needs to be cleaned, formatted and restructured.  This is known as data </a:t>
            </a:r>
            <a:r>
              <a:rPr lang="en-ZA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r>
              <a:rPr lang="en-ZA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eaLnBrk="1" hangingPunct="1">
              <a:buFontTx/>
              <a:buChar char="-"/>
            </a:pPr>
            <a:r>
              <a:rPr lang="en-ZA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can achieve this through :</a:t>
            </a:r>
          </a:p>
          <a:p>
            <a:pPr marL="457200" lvl="1" indent="0" eaLnBrk="1" hangingPunct="1">
              <a:buNone/>
            </a:pPr>
            <a:r>
              <a:rPr lang="en-ZA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- gathering data into a statistical software, in this case we will use R</a:t>
            </a:r>
          </a:p>
          <a:p>
            <a:pPr marL="457200" lvl="1" indent="0" eaLnBrk="1" hangingPunct="1">
              <a:buNone/>
            </a:pPr>
            <a:r>
              <a:rPr lang="en-ZA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- understanding the structure and summary by using str() and summary() function   	on the data.</a:t>
            </a:r>
          </a:p>
          <a:p>
            <a:pPr marL="457200" lvl="1" indent="0" eaLnBrk="1" hangingPunct="1">
              <a:buNone/>
            </a:pPr>
            <a:r>
              <a:rPr lang="en-ZA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- Imputing nulls and transforming skewed continuous variables.</a:t>
            </a:r>
          </a:p>
          <a:p>
            <a:pPr marL="457200" lvl="1" indent="0" eaLnBrk="1" hangingPunct="1">
              <a:buNone/>
            </a:pPr>
            <a:r>
              <a:rPr lang="en-ZA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- Scaling/</a:t>
            </a:r>
            <a:r>
              <a:rPr lang="en-ZA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centering</a:t>
            </a:r>
            <a:r>
              <a:rPr lang="en-ZA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  <a:p>
            <a:pPr marL="457200" lvl="1" indent="0" eaLnBrk="1" hangingPunct="1">
              <a:buNone/>
            </a:pPr>
            <a:r>
              <a:rPr lang="en-ZA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37E159-5E75-489E-BE5D-7A04F40C5B2B}"/>
              </a:ext>
            </a:extLst>
          </p:cNvPr>
          <p:cNvSpPr/>
          <p:nvPr/>
        </p:nvSpPr>
        <p:spPr>
          <a:xfrm>
            <a:off x="0" y="0"/>
            <a:ext cx="1219199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Implementation : Data Preparation</a:t>
            </a:r>
            <a:endParaRPr lang="en-ZA" sz="3600" dirty="0"/>
          </a:p>
        </p:txBody>
      </p:sp>
    </p:spTree>
    <p:extLst>
      <p:ext uri="{BB962C8B-B14F-4D97-AF65-F5344CB8AC3E}">
        <p14:creationId xmlns:p14="http://schemas.microsoft.com/office/powerpoint/2010/main" val="246675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92ADF4-CCAE-4A11-9232-18C9C09B06F3}"/>
              </a:ext>
            </a:extLst>
          </p:cNvPr>
          <p:cNvSpPr txBox="1">
            <a:spLocks/>
          </p:cNvSpPr>
          <p:nvPr/>
        </p:nvSpPr>
        <p:spPr bwMode="auto">
          <a:xfrm>
            <a:off x="0" y="923925"/>
            <a:ext cx="12288675" cy="6142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0" indent="0">
              <a:buNone/>
            </a:pPr>
            <a:r>
              <a:rPr lang="en-ZA" alt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-By looking at the results below we can see that we have 45222 records and 14 variables</a:t>
            </a:r>
          </a:p>
          <a:p>
            <a:pPr marL="0" indent="0">
              <a:buNone/>
            </a:pPr>
            <a:r>
              <a:rPr kumimoji="0" lang="en-ZA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- The target variable (income) is a character  and the data is mixture of categorical and continuous variables.</a:t>
            </a:r>
          </a:p>
          <a:p>
            <a:pPr marL="0" indent="0">
              <a:buNone/>
            </a:pPr>
            <a:endParaRPr lang="en-ZA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57F869-FF6C-43D2-855E-6FB6799D4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47850"/>
            <a:ext cx="12191998" cy="489750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E6DEA7-6778-4BBD-A068-91E43A99DCF7}"/>
              </a:ext>
            </a:extLst>
          </p:cNvPr>
          <p:cNvSpPr/>
          <p:nvPr/>
        </p:nvSpPr>
        <p:spPr>
          <a:xfrm>
            <a:off x="-1" y="-150132"/>
            <a:ext cx="1219199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Implementation : Data Preparation</a:t>
            </a:r>
            <a:endParaRPr lang="en-ZA" sz="3600" dirty="0"/>
          </a:p>
        </p:txBody>
      </p:sp>
    </p:spTree>
    <p:extLst>
      <p:ext uri="{BB962C8B-B14F-4D97-AF65-F5344CB8AC3E}">
        <p14:creationId xmlns:p14="http://schemas.microsoft.com/office/powerpoint/2010/main" val="47206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92ADF4-CCAE-4A11-9232-18C9C09B06F3}"/>
              </a:ext>
            </a:extLst>
          </p:cNvPr>
          <p:cNvSpPr txBox="1">
            <a:spLocks/>
          </p:cNvSpPr>
          <p:nvPr/>
        </p:nvSpPr>
        <p:spPr bwMode="auto">
          <a:xfrm>
            <a:off x="0" y="715917"/>
            <a:ext cx="12288675" cy="635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0" indent="0">
              <a:buNone/>
            </a:pPr>
            <a:r>
              <a:rPr lang="en-ZA" alt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ZA" alt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looking at the summary below we can note that capital-gain and capital-loss are stewed continuous variables so therefore we will transform them using Logarithm algorithm. Also our target value we will create a </a:t>
            </a:r>
            <a:r>
              <a:rPr lang="en-ZA" altLang="en-US" sz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salary_flag</a:t>
            </a:r>
            <a:r>
              <a:rPr lang="en-ZA" alt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 that contains (0,1).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0A9B42-67BB-4B13-AEEF-DF7E80329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0017"/>
            <a:ext cx="12191998" cy="522798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6FE6C1D-1F5C-46E4-85B9-30CE25AD4348}"/>
              </a:ext>
            </a:extLst>
          </p:cNvPr>
          <p:cNvSpPr/>
          <p:nvPr/>
        </p:nvSpPr>
        <p:spPr>
          <a:xfrm>
            <a:off x="-1" y="-150132"/>
            <a:ext cx="12191999" cy="866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Implementation : Data Preparation</a:t>
            </a:r>
            <a:endParaRPr lang="en-ZA" sz="3600" dirty="0"/>
          </a:p>
        </p:txBody>
      </p:sp>
    </p:spTree>
    <p:extLst>
      <p:ext uri="{BB962C8B-B14F-4D97-AF65-F5344CB8AC3E}">
        <p14:creationId xmlns:p14="http://schemas.microsoft.com/office/powerpoint/2010/main" val="4065628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645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Lungisani Booi</dc:creator>
  <cp:lastModifiedBy>Lungisani Booi</cp:lastModifiedBy>
  <cp:revision>59</cp:revision>
  <dcterms:created xsi:type="dcterms:W3CDTF">2019-12-10T19:46:03Z</dcterms:created>
  <dcterms:modified xsi:type="dcterms:W3CDTF">2021-03-02T12:23:00Z</dcterms:modified>
</cp:coreProperties>
</file>