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23" r:id="rId2"/>
    <p:sldId id="290" r:id="rId3"/>
    <p:sldId id="317" r:id="rId4"/>
    <p:sldId id="326" r:id="rId5"/>
    <p:sldId id="329" r:id="rId6"/>
    <p:sldId id="318" r:id="rId7"/>
    <p:sldId id="327" r:id="rId8"/>
    <p:sldId id="319" r:id="rId9"/>
    <p:sldId id="328" r:id="rId10"/>
    <p:sldId id="320" r:id="rId11"/>
    <p:sldId id="316" r:id="rId12"/>
    <p:sldId id="325" r:id="rId13"/>
    <p:sldId id="310" r:id="rId14"/>
    <p:sldId id="286" r:id="rId15"/>
    <p:sldId id="315" r:id="rId16"/>
    <p:sldId id="284" r:id="rId17"/>
    <p:sldId id="305" r:id="rId18"/>
    <p:sldId id="308" r:id="rId19"/>
    <p:sldId id="314" r:id="rId20"/>
    <p:sldId id="321" r:id="rId21"/>
    <p:sldId id="322" r:id="rId22"/>
    <p:sldId id="257" r:id="rId23"/>
    <p:sldId id="263" r:id="rId24"/>
    <p:sldId id="324" r:id="rId25"/>
    <p:sldId id="277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3B9"/>
    <a:srgbClr val="FA6BA0"/>
    <a:srgbClr val="E25F3C"/>
    <a:srgbClr val="59A33F"/>
    <a:srgbClr val="D23B45"/>
    <a:srgbClr val="994979"/>
    <a:srgbClr val="5B649F"/>
    <a:srgbClr val="2C3133"/>
    <a:srgbClr val="78A64A"/>
    <a:srgbClr val="EEB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79"/>
    <p:restoredTop sz="94694"/>
  </p:normalViewPr>
  <p:slideViewPr>
    <p:cSldViewPr snapToGrid="0">
      <p:cViewPr varScale="1">
        <p:scale>
          <a:sx n="92" d="100"/>
          <a:sy n="92" d="100"/>
        </p:scale>
        <p:origin x="2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vidzemesaugstskola104-my.sharepoint.com/personal/kristine_meldere_va_lv/Documents/Microsoft%20Teams%20Chat%20Files/Studentu_skaits_Alvi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vidzemesaugstskola104-my.sharepoint.com/personal/kristine_meldere_va_lv/Documents/Microsoft%20Teams%20Chat%20Files/Studentu_skaits_Alvi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5D6DB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Sheet1!$A$19:$A$26</c:f>
              <c:strCache>
                <c:ptCount val="8"/>
                <c:pt idx="0">
                  <c:v>ITb</c:v>
                </c:pt>
                <c:pt idx="1">
                  <c:v>ITk</c:v>
                </c:pt>
                <c:pt idx="2">
                  <c:v>MTb</c:v>
                </c:pt>
                <c:pt idx="3">
                  <c:v>MTk</c:v>
                </c:pt>
                <c:pt idx="4">
                  <c:v>KECEk</c:v>
                </c:pt>
                <c:pt idx="5">
                  <c:v>VRVTm</c:v>
                </c:pt>
                <c:pt idx="6">
                  <c:v>KIm</c:v>
                </c:pt>
                <c:pt idx="7">
                  <c:v>SSMd</c:v>
                </c:pt>
              </c:strCache>
            </c:strRef>
          </c:cat>
          <c:val>
            <c:numRef>
              <c:f>Sheet1!$B$19:$B$26</c:f>
              <c:numCache>
                <c:formatCode>General</c:formatCode>
                <c:ptCount val="8"/>
                <c:pt idx="0">
                  <c:v>56</c:v>
                </c:pt>
                <c:pt idx="1">
                  <c:v>14</c:v>
                </c:pt>
                <c:pt idx="2">
                  <c:v>12</c:v>
                </c:pt>
                <c:pt idx="3">
                  <c:v>10</c:v>
                </c:pt>
                <c:pt idx="4">
                  <c:v>21</c:v>
                </c:pt>
                <c:pt idx="5">
                  <c:v>13</c:v>
                </c:pt>
                <c:pt idx="6">
                  <c:v>10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2-DA4B-BD88-CE9CF4CA70CD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74954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Sheet1!$A$19:$A$26</c:f>
              <c:strCache>
                <c:ptCount val="8"/>
                <c:pt idx="0">
                  <c:v>ITb</c:v>
                </c:pt>
                <c:pt idx="1">
                  <c:v>ITk</c:v>
                </c:pt>
                <c:pt idx="2">
                  <c:v>MTb</c:v>
                </c:pt>
                <c:pt idx="3">
                  <c:v>MTk</c:v>
                </c:pt>
                <c:pt idx="4">
                  <c:v>KECEk</c:v>
                </c:pt>
                <c:pt idx="5">
                  <c:v>VRVTm</c:v>
                </c:pt>
                <c:pt idx="6">
                  <c:v>KIm</c:v>
                </c:pt>
                <c:pt idx="7">
                  <c:v>SSMd</c:v>
                </c:pt>
              </c:strCache>
            </c:strRef>
          </c:cat>
          <c:val>
            <c:numRef>
              <c:f>Sheet1!$C$19:$C$26</c:f>
              <c:numCache>
                <c:formatCode>General</c:formatCode>
                <c:ptCount val="8"/>
                <c:pt idx="0">
                  <c:v>72</c:v>
                </c:pt>
                <c:pt idx="1">
                  <c:v>20</c:v>
                </c:pt>
                <c:pt idx="2">
                  <c:v>10</c:v>
                </c:pt>
                <c:pt idx="3">
                  <c:v>13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02-DA4B-BD88-CE9CF4CA70CD}"/>
            </c:ext>
          </c:extLst>
        </c:ser>
        <c:ser>
          <c:idx val="2"/>
          <c:order val="2"/>
          <c:tx>
            <c:strRef>
              <c:f>Sheet1!$D$18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F1B53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Sheet1!$A$19:$A$26</c:f>
              <c:strCache>
                <c:ptCount val="8"/>
                <c:pt idx="0">
                  <c:v>ITb</c:v>
                </c:pt>
                <c:pt idx="1">
                  <c:v>ITk</c:v>
                </c:pt>
                <c:pt idx="2">
                  <c:v>MTb</c:v>
                </c:pt>
                <c:pt idx="3">
                  <c:v>MTk</c:v>
                </c:pt>
                <c:pt idx="4">
                  <c:v>KECEk</c:v>
                </c:pt>
                <c:pt idx="5">
                  <c:v>VRVTm</c:v>
                </c:pt>
                <c:pt idx="6">
                  <c:v>KIm</c:v>
                </c:pt>
                <c:pt idx="7">
                  <c:v>SSMd</c:v>
                </c:pt>
              </c:strCache>
            </c:strRef>
          </c:cat>
          <c:val>
            <c:numRef>
              <c:f>Sheet1!$D$19:$D$26</c:f>
              <c:numCache>
                <c:formatCode>General</c:formatCode>
                <c:ptCount val="8"/>
                <c:pt idx="0">
                  <c:v>85</c:v>
                </c:pt>
                <c:pt idx="1">
                  <c:v>11</c:v>
                </c:pt>
                <c:pt idx="2">
                  <c:v>4</c:v>
                </c:pt>
                <c:pt idx="3">
                  <c:v>10</c:v>
                </c:pt>
                <c:pt idx="4">
                  <c:v>21</c:v>
                </c:pt>
                <c:pt idx="5">
                  <c:v>9</c:v>
                </c:pt>
                <c:pt idx="6">
                  <c:v>6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02-DA4B-BD88-CE9CF4CA70CD}"/>
            </c:ext>
          </c:extLst>
        </c:ser>
        <c:ser>
          <c:idx val="3"/>
          <c:order val="3"/>
          <c:tx>
            <c:strRef>
              <c:f>Sheet1!$E$18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E9592D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Sheet1!$A$19:$A$26</c:f>
              <c:strCache>
                <c:ptCount val="8"/>
                <c:pt idx="0">
                  <c:v>ITb</c:v>
                </c:pt>
                <c:pt idx="1">
                  <c:v>ITk</c:v>
                </c:pt>
                <c:pt idx="2">
                  <c:v>MTb</c:v>
                </c:pt>
                <c:pt idx="3">
                  <c:v>MTk</c:v>
                </c:pt>
                <c:pt idx="4">
                  <c:v>KECEk</c:v>
                </c:pt>
                <c:pt idx="5">
                  <c:v>VRVTm</c:v>
                </c:pt>
                <c:pt idx="6">
                  <c:v>KIm</c:v>
                </c:pt>
                <c:pt idx="7">
                  <c:v>SSMd</c:v>
                </c:pt>
              </c:strCache>
            </c:strRef>
          </c:cat>
          <c:val>
            <c:numRef>
              <c:f>Sheet1!$E$19:$E$26</c:f>
              <c:numCache>
                <c:formatCode>General</c:formatCode>
                <c:ptCount val="8"/>
                <c:pt idx="0">
                  <c:v>70</c:v>
                </c:pt>
                <c:pt idx="1">
                  <c:v>13</c:v>
                </c:pt>
                <c:pt idx="2">
                  <c:v>6</c:v>
                </c:pt>
                <c:pt idx="3">
                  <c:v>9</c:v>
                </c:pt>
                <c:pt idx="4">
                  <c:v>0</c:v>
                </c:pt>
                <c:pt idx="5">
                  <c:v>5</c:v>
                </c:pt>
                <c:pt idx="6">
                  <c:v>9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02-DA4B-BD88-CE9CF4CA70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31960255"/>
        <c:axId val="723320207"/>
      </c:barChart>
      <c:catAx>
        <c:axId val="731960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20207"/>
        <c:crosses val="autoZero"/>
        <c:auto val="1"/>
        <c:lblAlgn val="ctr"/>
        <c:lblOffset val="100"/>
        <c:noMultiLvlLbl val="0"/>
      </c:catAx>
      <c:valAx>
        <c:axId val="723320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dirty="0" err="1"/>
                  <a:t>Studentu</a:t>
                </a:r>
                <a:r>
                  <a:rPr lang="en-GB" sz="1400" dirty="0"/>
                  <a:t> </a:t>
                </a:r>
                <a:r>
                  <a:rPr lang="en-GB" sz="1400" dirty="0" err="1"/>
                  <a:t>skaits</a:t>
                </a:r>
                <a:endParaRPr lang="en-GB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96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39112956424441"/>
          <c:y val="0.93750823045267495"/>
          <c:w val="0.2377825051649835"/>
          <c:h val="5.9878600823045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 err="1"/>
              <a:t>Gaisa</a:t>
            </a:r>
            <a:r>
              <a:rPr lang="en-GB" sz="1800" dirty="0"/>
              <a:t> </a:t>
            </a:r>
            <a:r>
              <a:rPr lang="en-GB" sz="1800" dirty="0" err="1"/>
              <a:t>temperatūras</a:t>
            </a:r>
            <a:r>
              <a:rPr lang="en-GB" sz="1800" dirty="0"/>
              <a:t> un </a:t>
            </a:r>
            <a:r>
              <a:rPr lang="en-GB" sz="1800" dirty="0" err="1"/>
              <a:t>gaisa</a:t>
            </a:r>
            <a:r>
              <a:rPr lang="en-GB" sz="1800" dirty="0"/>
              <a:t> </a:t>
            </a:r>
            <a:r>
              <a:rPr lang="en-GB" sz="1800" dirty="0" err="1"/>
              <a:t>relatīvā</a:t>
            </a:r>
            <a:r>
              <a:rPr lang="en-GB" sz="1800" dirty="0"/>
              <a:t> </a:t>
            </a:r>
            <a:r>
              <a:rPr lang="en-GB" sz="1800" dirty="0" err="1"/>
              <a:t>mitruma</a:t>
            </a:r>
            <a:r>
              <a:rPr lang="en-GB" sz="1800" baseline="0" dirty="0"/>
              <a:t> </a:t>
            </a:r>
            <a:r>
              <a:rPr lang="en-GB" sz="1800" baseline="0" dirty="0" err="1"/>
              <a:t>izmaiņas</a:t>
            </a:r>
            <a:endParaRPr lang="en-GB" sz="1800" dirty="0"/>
          </a:p>
          <a:p>
            <a:pPr>
              <a:defRPr sz="1800"/>
            </a:pPr>
            <a:r>
              <a:rPr lang="en-GB" sz="1800" dirty="0"/>
              <a:t> </a:t>
            </a:r>
            <a:r>
              <a:rPr lang="en-GB" sz="1800" dirty="0" err="1"/>
              <a:t>siltuma</a:t>
            </a:r>
            <a:r>
              <a:rPr lang="en-GB" sz="1800" dirty="0"/>
              <a:t> </a:t>
            </a:r>
            <a:r>
              <a:rPr lang="en-GB" sz="1800" dirty="0" err="1"/>
              <a:t>kamerā</a:t>
            </a:r>
            <a:endParaRPr lang="en-GB" sz="1800" dirty="0"/>
          </a:p>
        </c:rich>
      </c:tx>
      <c:layout>
        <c:manualLayout>
          <c:xMode val="edge"/>
          <c:yMode val="edge"/>
          <c:x val="0.27855264186808787"/>
          <c:y val="1.06165063769257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943204760948373E-2"/>
          <c:y val="0.11212184003315373"/>
          <c:w val="0.84337397947598813"/>
          <c:h val="0.7024832070218102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Sheet1!$B$38</c:f>
              <c:strCache>
                <c:ptCount val="1"/>
                <c:pt idx="0">
                  <c:v>Temperatūra</c:v>
                </c:pt>
              </c:strCache>
            </c:strRef>
          </c:tx>
          <c:spPr>
            <a:ln w="25400" cap="rnd">
              <a:solidFill>
                <a:srgbClr val="E9592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9592D"/>
              </a:solidFill>
              <a:ln w="9525">
                <a:solidFill>
                  <a:srgbClr val="E9592D"/>
                </a:solidFill>
              </a:ln>
              <a:effectLst/>
            </c:spPr>
          </c:marker>
          <c:errBars>
            <c:errDir val="x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noFill/>
                <a:round/>
              </a:ln>
              <a:effectLst/>
            </c:spPr>
          </c:errBars>
          <c:errBars>
            <c:errDir val="y"/>
            <c:errBarType val="both"/>
            <c:errValType val="fixedVal"/>
            <c:noEndCap val="0"/>
            <c:val val="0.5"/>
            <c:spPr>
              <a:noFill/>
              <a:ln w="9525" cap="flat" cmpd="sng" algn="ctr">
                <a:solidFill>
                  <a:srgbClr val="E9592D"/>
                </a:solidFill>
                <a:round/>
              </a:ln>
              <a:effectLst/>
            </c:spPr>
          </c:errBars>
          <c:xVal>
            <c:numRef>
              <c:f>Sheet1!$A$39:$A$98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Sheet1!$B$39:$B$98</c:f>
              <c:numCache>
                <c:formatCode>General</c:formatCode>
                <c:ptCount val="60"/>
                <c:pt idx="0">
                  <c:v>24.5</c:v>
                </c:pt>
                <c:pt idx="1">
                  <c:v>24.5</c:v>
                </c:pt>
                <c:pt idx="2">
                  <c:v>24.6</c:v>
                </c:pt>
                <c:pt idx="3">
                  <c:v>24.8</c:v>
                </c:pt>
                <c:pt idx="4">
                  <c:v>25</c:v>
                </c:pt>
                <c:pt idx="5">
                  <c:v>25.1</c:v>
                </c:pt>
                <c:pt idx="6">
                  <c:v>25.2</c:v>
                </c:pt>
                <c:pt idx="7">
                  <c:v>25.6</c:v>
                </c:pt>
                <c:pt idx="8">
                  <c:v>25.5</c:v>
                </c:pt>
                <c:pt idx="9">
                  <c:v>25.8</c:v>
                </c:pt>
                <c:pt idx="10">
                  <c:v>25</c:v>
                </c:pt>
                <c:pt idx="11">
                  <c:v>26</c:v>
                </c:pt>
                <c:pt idx="12">
                  <c:v>26.1</c:v>
                </c:pt>
                <c:pt idx="13">
                  <c:v>26.2</c:v>
                </c:pt>
                <c:pt idx="14">
                  <c:v>26.1</c:v>
                </c:pt>
                <c:pt idx="15">
                  <c:v>26.3</c:v>
                </c:pt>
                <c:pt idx="16">
                  <c:v>26.2</c:v>
                </c:pt>
                <c:pt idx="17">
                  <c:v>26.3</c:v>
                </c:pt>
                <c:pt idx="18">
                  <c:v>25.9</c:v>
                </c:pt>
                <c:pt idx="19">
                  <c:v>25.8</c:v>
                </c:pt>
                <c:pt idx="20">
                  <c:v>25.9</c:v>
                </c:pt>
                <c:pt idx="21">
                  <c:v>25.7</c:v>
                </c:pt>
                <c:pt idx="22">
                  <c:v>25.8</c:v>
                </c:pt>
                <c:pt idx="23">
                  <c:v>25.6</c:v>
                </c:pt>
                <c:pt idx="24">
                  <c:v>25.5</c:v>
                </c:pt>
                <c:pt idx="25">
                  <c:v>25.3</c:v>
                </c:pt>
                <c:pt idx="26">
                  <c:v>25.4</c:v>
                </c:pt>
                <c:pt idx="27">
                  <c:v>25.4</c:v>
                </c:pt>
                <c:pt idx="28">
                  <c:v>25.3</c:v>
                </c:pt>
                <c:pt idx="29">
                  <c:v>25.1</c:v>
                </c:pt>
                <c:pt idx="30">
                  <c:v>24.9</c:v>
                </c:pt>
                <c:pt idx="31">
                  <c:v>24.8</c:v>
                </c:pt>
                <c:pt idx="32">
                  <c:v>24.5</c:v>
                </c:pt>
                <c:pt idx="33">
                  <c:v>24.6</c:v>
                </c:pt>
                <c:pt idx="34">
                  <c:v>24.3</c:v>
                </c:pt>
                <c:pt idx="35">
                  <c:v>24.1</c:v>
                </c:pt>
                <c:pt idx="36">
                  <c:v>24.2</c:v>
                </c:pt>
                <c:pt idx="37">
                  <c:v>23.6</c:v>
                </c:pt>
                <c:pt idx="38">
                  <c:v>23.5</c:v>
                </c:pt>
                <c:pt idx="39">
                  <c:v>23.4</c:v>
                </c:pt>
                <c:pt idx="40">
                  <c:v>23.1</c:v>
                </c:pt>
                <c:pt idx="41">
                  <c:v>23.1</c:v>
                </c:pt>
                <c:pt idx="42">
                  <c:v>23</c:v>
                </c:pt>
                <c:pt idx="43">
                  <c:v>22.9</c:v>
                </c:pt>
                <c:pt idx="44">
                  <c:v>22.8</c:v>
                </c:pt>
                <c:pt idx="45">
                  <c:v>22.8</c:v>
                </c:pt>
                <c:pt idx="46">
                  <c:v>22.9</c:v>
                </c:pt>
                <c:pt idx="47">
                  <c:v>22.8</c:v>
                </c:pt>
                <c:pt idx="48">
                  <c:v>22.7</c:v>
                </c:pt>
                <c:pt idx="49">
                  <c:v>22.5</c:v>
                </c:pt>
                <c:pt idx="50">
                  <c:v>22.4</c:v>
                </c:pt>
                <c:pt idx="51">
                  <c:v>22.5</c:v>
                </c:pt>
                <c:pt idx="52">
                  <c:v>22.5</c:v>
                </c:pt>
                <c:pt idx="53">
                  <c:v>22.3</c:v>
                </c:pt>
                <c:pt idx="54">
                  <c:v>22.2</c:v>
                </c:pt>
                <c:pt idx="55">
                  <c:v>22</c:v>
                </c:pt>
                <c:pt idx="56">
                  <c:v>21.6</c:v>
                </c:pt>
                <c:pt idx="57">
                  <c:v>21.4</c:v>
                </c:pt>
                <c:pt idx="58">
                  <c:v>21.1</c:v>
                </c:pt>
                <c:pt idx="59">
                  <c:v>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A52-3B46-92EF-4B512EBC6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319552"/>
        <c:axId val="202938592"/>
      </c:scatterChart>
      <c:scatterChart>
        <c:scatterStyle val="smoothMarker"/>
        <c:varyColors val="0"/>
        <c:ser>
          <c:idx val="1"/>
          <c:order val="1"/>
          <c:tx>
            <c:strRef>
              <c:f>Sheet1!$C$38</c:f>
              <c:strCache>
                <c:ptCount val="1"/>
                <c:pt idx="0">
                  <c:v>Miturms</c:v>
                </c:pt>
              </c:strCache>
            </c:strRef>
          </c:tx>
          <c:spPr>
            <a:ln w="22225" cap="rnd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0"/>
            <c:val val="0.5"/>
            <c:spPr>
              <a:noFill/>
              <a:ln w="9525" cap="flat" cmpd="sng" algn="ctr">
                <a:noFill/>
                <a:round/>
              </a:ln>
              <a:effectLst/>
            </c:spPr>
          </c:errBars>
          <c:errBars>
            <c:errDir val="y"/>
            <c:errBarType val="both"/>
            <c:errValType val="fixedVal"/>
            <c:noEndCap val="0"/>
            <c:val val="0.5"/>
            <c:spPr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</c:errBars>
          <c:xVal>
            <c:numRef>
              <c:f>Sheet1!$A$39:$A$98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xVal>
          <c:yVal>
            <c:numRef>
              <c:f>Sheet1!$C$39:$C$98</c:f>
              <c:numCache>
                <c:formatCode>General</c:formatCode>
                <c:ptCount val="60"/>
                <c:pt idx="0">
                  <c:v>31</c:v>
                </c:pt>
                <c:pt idx="1">
                  <c:v>31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31</c:v>
                </c:pt>
                <c:pt idx="7">
                  <c:v>31</c:v>
                </c:pt>
                <c:pt idx="8">
                  <c:v>30</c:v>
                </c:pt>
                <c:pt idx="9">
                  <c:v>30</c:v>
                </c:pt>
                <c:pt idx="10">
                  <c:v>31</c:v>
                </c:pt>
                <c:pt idx="11">
                  <c:v>31</c:v>
                </c:pt>
                <c:pt idx="12">
                  <c:v>32</c:v>
                </c:pt>
                <c:pt idx="13">
                  <c:v>32</c:v>
                </c:pt>
                <c:pt idx="14">
                  <c:v>32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34</c:v>
                </c:pt>
                <c:pt idx="22">
                  <c:v>35</c:v>
                </c:pt>
                <c:pt idx="23">
                  <c:v>35</c:v>
                </c:pt>
                <c:pt idx="24">
                  <c:v>36</c:v>
                </c:pt>
                <c:pt idx="25">
                  <c:v>36</c:v>
                </c:pt>
                <c:pt idx="26">
                  <c:v>34</c:v>
                </c:pt>
                <c:pt idx="27">
                  <c:v>33</c:v>
                </c:pt>
                <c:pt idx="28">
                  <c:v>33</c:v>
                </c:pt>
                <c:pt idx="29">
                  <c:v>33</c:v>
                </c:pt>
                <c:pt idx="30">
                  <c:v>32</c:v>
                </c:pt>
                <c:pt idx="31">
                  <c:v>32</c:v>
                </c:pt>
                <c:pt idx="32">
                  <c:v>33</c:v>
                </c:pt>
                <c:pt idx="33">
                  <c:v>32</c:v>
                </c:pt>
                <c:pt idx="34">
                  <c:v>31</c:v>
                </c:pt>
                <c:pt idx="35">
                  <c:v>31</c:v>
                </c:pt>
                <c:pt idx="36">
                  <c:v>32</c:v>
                </c:pt>
                <c:pt idx="37">
                  <c:v>32</c:v>
                </c:pt>
                <c:pt idx="38">
                  <c:v>31</c:v>
                </c:pt>
                <c:pt idx="39">
                  <c:v>31</c:v>
                </c:pt>
                <c:pt idx="40">
                  <c:v>30</c:v>
                </c:pt>
                <c:pt idx="41">
                  <c:v>30</c:v>
                </c:pt>
                <c:pt idx="42">
                  <c:v>29</c:v>
                </c:pt>
                <c:pt idx="43">
                  <c:v>29</c:v>
                </c:pt>
                <c:pt idx="44">
                  <c:v>30</c:v>
                </c:pt>
                <c:pt idx="45">
                  <c:v>29</c:v>
                </c:pt>
                <c:pt idx="46">
                  <c:v>30</c:v>
                </c:pt>
                <c:pt idx="47">
                  <c:v>29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26</c:v>
                </c:pt>
                <c:pt idx="56">
                  <c:v>26</c:v>
                </c:pt>
                <c:pt idx="57">
                  <c:v>26</c:v>
                </c:pt>
                <c:pt idx="58">
                  <c:v>25</c:v>
                </c:pt>
                <c:pt idx="59">
                  <c:v>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A52-3B46-92EF-4B512EBC6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1135119"/>
        <c:axId val="1011807183"/>
      </c:scatterChart>
      <c:valAx>
        <c:axId val="203319552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Laiks, min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38592"/>
        <c:crosses val="autoZero"/>
        <c:crossBetween val="midCat"/>
        <c:majorUnit val="5"/>
      </c:valAx>
      <c:valAx>
        <c:axId val="20293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 err="1"/>
                  <a:t>Temperatūra</a:t>
                </a:r>
                <a:r>
                  <a:rPr lang="en-GB" sz="1600" dirty="0"/>
                  <a:t>. </a:t>
                </a:r>
                <a:r>
                  <a:rPr lang="en-GB" sz="1600" baseline="30000" dirty="0" err="1"/>
                  <a:t>o</a:t>
                </a:r>
                <a:r>
                  <a:rPr lang="en-GB" sz="1600" dirty="0" err="1"/>
                  <a:t>C</a:t>
                </a:r>
                <a:endParaRPr lang="en-GB" sz="1600" dirty="0"/>
              </a:p>
            </c:rich>
          </c:tx>
          <c:layout>
            <c:manualLayout>
              <c:xMode val="edge"/>
              <c:yMode val="edge"/>
              <c:x val="1.8002247990726156E-2"/>
              <c:y val="0.342497686824084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19552"/>
        <c:crosses val="autoZero"/>
        <c:crossBetween val="midCat"/>
      </c:valAx>
      <c:valAx>
        <c:axId val="1011807183"/>
        <c:scaling>
          <c:orientation val="minMax"/>
          <c:min val="2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Rh,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135119"/>
        <c:crosses val="max"/>
        <c:crossBetween val="midCat"/>
      </c:valAx>
      <c:valAx>
        <c:axId val="1011135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11807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Runātāja vizītkarte, ievietot tik daudz informācijas par sevi cik uzskata par vajadzīgu, var arī fakultātes telefonu. </a:t>
            </a:r>
            <a:br/>
            <a:r>
              <a:t>Slaida doma ir pastāstīt īsi un kodolīgi par sevi, ar ko nodarbojas ViA, kādi galvenie pienākumi, jo skolēnam ne vienmēr var būt skaidrs amats – docētājs, dekāns, rektors utt.</a:t>
            </a:r>
          </a:p>
        </p:txBody>
      </p:sp>
    </p:spTree>
    <p:extLst>
      <p:ext uri="{BB962C8B-B14F-4D97-AF65-F5344CB8AC3E}">
        <p14:creationId xmlns:p14="http://schemas.microsoft.com/office/powerpoint/2010/main" val="101726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181920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185620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17916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 marL="718457" indent="-261257">
              <a:defRPr sz="3200">
                <a:solidFill>
                  <a:srgbClr val="000000"/>
                </a:solidFill>
              </a:defRPr>
            </a:lvl2pPr>
            <a:lvl3pPr marL="1219200" indent="-304800">
              <a:defRPr sz="3200">
                <a:solidFill>
                  <a:srgbClr val="000000"/>
                </a:solidFill>
              </a:defRPr>
            </a:lvl3pPr>
            <a:lvl4pPr marL="1737360" indent="-365760">
              <a:defRPr sz="3200">
                <a:solidFill>
                  <a:srgbClr val="000000"/>
                </a:solidFill>
              </a:defRPr>
            </a:lvl4pPr>
            <a:lvl5pPr marL="2194560" indent="-365760">
              <a:defRPr sz="3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sleguma_slaids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7" descr="Picture 7"/>
          <p:cNvPicPr>
            <a:picLocks noChangeAspect="1"/>
          </p:cNvPicPr>
          <p:nvPr/>
        </p:nvPicPr>
        <p:blipFill>
          <a:blip r:embed="rId2"/>
          <a:srcRect l="6936" t="6067" r="2898" b="6149"/>
          <a:stretch>
            <a:fillRect/>
          </a:stretch>
        </p:blipFill>
        <p:spPr>
          <a:xfrm>
            <a:off x="-418273" y="-99391"/>
            <a:ext cx="12923840" cy="6997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9" y="405034"/>
            <a:ext cx="3842962" cy="627555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2004023" y="5143500"/>
            <a:ext cx="9330727" cy="1045412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aids_ar_apakšpunktiem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3577389" y="899723"/>
            <a:ext cx="8663328" cy="5160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3" name="Picture 12" descr="Picture 12"/>
          <p:cNvPicPr>
            <a:picLocks noChangeAspect="1"/>
          </p:cNvPicPr>
          <p:nvPr/>
        </p:nvPicPr>
        <p:blipFill>
          <a:blip r:embed="rId2"/>
          <a:srcRect l="22196" t="5" r="42982" b="344"/>
          <a:stretch>
            <a:fillRect/>
          </a:stretch>
        </p:blipFill>
        <p:spPr>
          <a:xfrm>
            <a:off x="-29617" y="13265"/>
            <a:ext cx="3577391" cy="6833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3" descr="Picture 13"/>
          <p:cNvPicPr>
            <a:picLocks noChangeAspect="1"/>
          </p:cNvPicPr>
          <p:nvPr/>
        </p:nvPicPr>
        <p:blipFill>
          <a:blip r:embed="rId3"/>
          <a:srcRect l="369" t="508" r="47963"/>
          <a:stretch>
            <a:fillRect/>
          </a:stretch>
        </p:blipFill>
        <p:spPr>
          <a:xfrm>
            <a:off x="-27321" y="0"/>
            <a:ext cx="3580211" cy="6870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4" descr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5" y="233134"/>
            <a:ext cx="828002" cy="60608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42431" y="913863"/>
            <a:ext cx="3500055" cy="515627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0" y="6427994"/>
            <a:ext cx="1219200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5858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7" descr="Picture 7"/>
          <p:cNvPicPr>
            <a:picLocks noChangeAspect="1"/>
          </p:cNvPicPr>
          <p:nvPr/>
        </p:nvPicPr>
        <p:blipFill>
          <a:blip r:embed="rId3"/>
          <a:srcRect r="12323"/>
          <a:stretch>
            <a:fillRect/>
          </a:stretch>
        </p:blipFill>
        <p:spPr>
          <a:xfrm>
            <a:off x="-3143127" y="-1032933"/>
            <a:ext cx="11067927" cy="934151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Box 4"/>
          <p:cNvSpPr txBox="1"/>
          <p:nvPr/>
        </p:nvSpPr>
        <p:spPr>
          <a:xfrm>
            <a:off x="7311589" y="354966"/>
            <a:ext cx="4232698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300">
                <a:solidFill>
                  <a:srgbClr val="FFFFFF"/>
                </a:solidFill>
              </a:defRPr>
            </a:pPr>
            <a:r>
              <a:rPr lang="lv-LV"/>
              <a:t>Vidzemes Augstskola </a:t>
            </a:r>
            <a:r>
              <a:rPr lang="lv-LV" sz="2000"/>
              <a:t>Inženierzinātņu</a:t>
            </a:r>
            <a:r>
              <a:rPr lang="lv-LV"/>
              <a:t> fakultāte</a:t>
            </a:r>
            <a:endParaRPr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1B61A36-E71F-5F43-A169-CDFB88138003}"/>
              </a:ext>
            </a:extLst>
          </p:cNvPr>
          <p:cNvSpPr txBox="1"/>
          <p:nvPr/>
        </p:nvSpPr>
        <p:spPr>
          <a:xfrm>
            <a:off x="6611007" y="2096389"/>
            <a:ext cx="541282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r">
              <a:defRPr sz="2300">
                <a:solidFill>
                  <a:srgbClr val="FFFFFF"/>
                </a:solidFill>
              </a:defRPr>
            </a:pPr>
            <a:r>
              <a:rPr lang="lv-LV" sz="3200" b="1" dirty="0"/>
              <a:t>Nagu 3D Modelēšana</a:t>
            </a:r>
          </a:p>
          <a:p>
            <a:pPr algn="r">
              <a:defRPr sz="2300">
                <a:solidFill>
                  <a:srgbClr val="FFFFFF"/>
                </a:solidFill>
              </a:defRPr>
            </a:pPr>
            <a:r>
              <a:rPr lang="lv-LV" sz="3200" b="1" dirty="0"/>
              <a:t>Un Dizainu Datubāze</a:t>
            </a:r>
            <a:endParaRPr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BADBF-D285-9F46-8770-78ADF327E895}"/>
              </a:ext>
            </a:extLst>
          </p:cNvPr>
          <p:cNvSpPr txBox="1"/>
          <p:nvPr/>
        </p:nvSpPr>
        <p:spPr>
          <a:xfrm>
            <a:off x="6721525" y="5197926"/>
            <a:ext cx="54128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r">
              <a:defRPr sz="2300">
                <a:solidFill>
                  <a:srgbClr val="FFFFFF"/>
                </a:solidFill>
              </a:defRPr>
            </a:pPr>
            <a:r>
              <a:rPr lang="lv-LV" sz="2000" dirty="0"/>
              <a:t>Autors: Dens Enrijs Lakučs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CD9AA-9732-AC4E-8C5B-5663C3DD102B}"/>
              </a:ext>
            </a:extLst>
          </p:cNvPr>
          <p:cNvSpPr txBox="1"/>
          <p:nvPr/>
        </p:nvSpPr>
        <p:spPr>
          <a:xfrm>
            <a:off x="6721525" y="5598036"/>
            <a:ext cx="54128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r">
              <a:defRPr sz="2300">
                <a:solidFill>
                  <a:srgbClr val="FFFFFF"/>
                </a:solidFill>
              </a:defRPr>
            </a:pPr>
            <a:r>
              <a:rPr lang="lv-LV" sz="2000" dirty="0"/>
              <a:t>Vadītājs: Dr.sc.ing. Kaspars Osis</a:t>
            </a:r>
            <a:endParaRPr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DFF5F-14BE-D04A-84F9-1C82897750E7}"/>
              </a:ext>
            </a:extLst>
          </p:cNvPr>
          <p:cNvSpPr txBox="1"/>
          <p:nvPr/>
        </p:nvSpPr>
        <p:spPr>
          <a:xfrm>
            <a:off x="6721525" y="5998146"/>
            <a:ext cx="54128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r">
              <a:defRPr sz="2300">
                <a:solidFill>
                  <a:srgbClr val="FFFFFF"/>
                </a:solidFill>
              </a:defRPr>
            </a:pPr>
            <a:r>
              <a:rPr lang="lv-LV" sz="2000" dirty="0"/>
              <a:t>20/06/2024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725932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7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Title 1"/>
          <p:cNvSpPr txBox="1"/>
          <p:nvPr/>
        </p:nvSpPr>
        <p:spPr>
          <a:xfrm>
            <a:off x="2317744" y="2980867"/>
            <a:ext cx="7556510" cy="89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 dirty="0"/>
              <a:t>Prezentācijas noformēšana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617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7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Title 1"/>
          <p:cNvSpPr txBox="1"/>
          <p:nvPr/>
        </p:nvSpPr>
        <p:spPr>
          <a:xfrm>
            <a:off x="2317744" y="995354"/>
            <a:ext cx="7556510" cy="89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/>
              <a:t>Slaidiem jābūt</a:t>
            </a:r>
            <a:endParaRPr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0E55696-9998-9648-B8E8-79E0F0C0213B}"/>
              </a:ext>
            </a:extLst>
          </p:cNvPr>
          <p:cNvSpPr txBox="1"/>
          <p:nvPr/>
        </p:nvSpPr>
        <p:spPr>
          <a:xfrm>
            <a:off x="3151420" y="2738066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dirty="0">
                <a:solidFill>
                  <a:schemeClr val="bg1"/>
                </a:solidFill>
              </a:rPr>
              <a:t>viegli salasāmiem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C68906-9EE5-A249-BD19-56E760DC39D6}"/>
              </a:ext>
            </a:extLst>
          </p:cNvPr>
          <p:cNvSpPr txBox="1"/>
          <p:nvPr/>
        </p:nvSpPr>
        <p:spPr>
          <a:xfrm>
            <a:off x="3151420" y="3570929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dirty="0">
                <a:solidFill>
                  <a:schemeClr val="bg1"/>
                </a:solidFill>
              </a:rPr>
              <a:t>viegli uztveramiem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3CB20A-9E91-1243-8755-730BF49F57BD}"/>
              </a:ext>
            </a:extLst>
          </p:cNvPr>
          <p:cNvSpPr txBox="1"/>
          <p:nvPr/>
        </p:nvSpPr>
        <p:spPr>
          <a:xfrm>
            <a:off x="3151419" y="4303081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dirty="0">
                <a:solidFill>
                  <a:schemeClr val="bg1"/>
                </a:solidFill>
              </a:rPr>
              <a:t>vienkāršiem un skaidriem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222A1CF-FE14-CD45-A4B1-CF9A0FD85F67}"/>
              </a:ext>
            </a:extLst>
          </p:cNvPr>
          <p:cNvSpPr txBox="1"/>
          <p:nvPr/>
        </p:nvSpPr>
        <p:spPr>
          <a:xfrm>
            <a:off x="3151421" y="2071781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dirty="0">
                <a:solidFill>
                  <a:srgbClr val="F1B533"/>
                </a:solidFill>
              </a:rPr>
              <a:t>uz gaiša vai tumša fona </a:t>
            </a:r>
            <a:endParaRPr dirty="0">
              <a:solidFill>
                <a:srgbClr val="F1B5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623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7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Title 1"/>
          <p:cNvSpPr txBox="1"/>
          <p:nvPr/>
        </p:nvSpPr>
        <p:spPr>
          <a:xfrm>
            <a:off x="2317744" y="995354"/>
            <a:ext cx="7556510" cy="89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 dirty="0"/>
              <a:t>ieteikums</a:t>
            </a:r>
            <a:endParaRPr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FFD197-D454-1847-B8F4-635B281E5506}"/>
              </a:ext>
            </a:extLst>
          </p:cNvPr>
          <p:cNvSpPr txBox="1"/>
          <p:nvPr/>
        </p:nvSpPr>
        <p:spPr>
          <a:xfrm>
            <a:off x="3733612" y="2712397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dirty="0">
                <a:solidFill>
                  <a:srgbClr val="FA93B9"/>
                </a:solidFill>
              </a:rPr>
              <a:t>neraksti daudz teksta</a:t>
            </a:r>
            <a:endParaRPr dirty="0">
              <a:solidFill>
                <a:srgbClr val="FA93B9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5A9C0E-01A8-8448-A9F8-27DBFCDB14F4}"/>
              </a:ext>
            </a:extLst>
          </p:cNvPr>
          <p:cNvSpPr txBox="1"/>
          <p:nvPr/>
        </p:nvSpPr>
        <p:spPr>
          <a:xfrm>
            <a:off x="3030279" y="3462046"/>
            <a:ext cx="6447026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dirty="0">
                <a:solidFill>
                  <a:srgbClr val="FA93B9"/>
                </a:solidFill>
              </a:rPr>
              <a:t>izmanto pietiekoši lielu fonta izmēru (vismaz 22pt)</a:t>
            </a:r>
            <a:endParaRPr dirty="0">
              <a:solidFill>
                <a:srgbClr val="FA93B9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DB850AE-F255-A547-BC74-C753F8185DA8}"/>
              </a:ext>
            </a:extLst>
          </p:cNvPr>
          <p:cNvSpPr txBox="1"/>
          <p:nvPr/>
        </p:nvSpPr>
        <p:spPr>
          <a:xfrm>
            <a:off x="3733612" y="4195371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dirty="0">
                <a:solidFill>
                  <a:srgbClr val="FA93B9"/>
                </a:solidFill>
              </a:rPr>
              <a:t>nepārblīvē slaidu ar informāciju</a:t>
            </a:r>
            <a:endParaRPr dirty="0">
              <a:solidFill>
                <a:srgbClr val="FA93B9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3E13365-18DE-164E-8E62-411E9791F9F7}"/>
              </a:ext>
            </a:extLst>
          </p:cNvPr>
          <p:cNvSpPr txBox="1"/>
          <p:nvPr/>
        </p:nvSpPr>
        <p:spPr>
          <a:xfrm>
            <a:off x="3733612" y="1960206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dirty="0">
                <a:solidFill>
                  <a:srgbClr val="FA93B9"/>
                </a:solidFill>
              </a:rPr>
              <a:t>neizmanto raibu fonu</a:t>
            </a:r>
            <a:endParaRPr dirty="0">
              <a:solidFill>
                <a:srgbClr val="E56E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700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295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595D3A-AC07-D74C-96AE-4509820D7394}"/>
              </a:ext>
            </a:extLst>
          </p:cNvPr>
          <p:cNvSpPr txBox="1">
            <a:spLocks/>
          </p:cNvSpPr>
          <p:nvPr/>
        </p:nvSpPr>
        <p:spPr>
          <a:xfrm>
            <a:off x="0" y="6427994"/>
            <a:ext cx="12192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5858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LV" smtClean="0"/>
              <a:pPr/>
              <a:t>13</a:t>
            </a:fld>
            <a:endParaRPr lang="en-LV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152AD64-1507-074E-AB3B-E8C93679EC9C}"/>
              </a:ext>
            </a:extLst>
          </p:cNvPr>
          <p:cNvSpPr/>
          <p:nvPr/>
        </p:nvSpPr>
        <p:spPr>
          <a:xfrm>
            <a:off x="145113" y="933520"/>
            <a:ext cx="7101303" cy="29993"/>
          </a:xfrm>
          <a:prstGeom prst="rect">
            <a:avLst/>
          </a:prstGeom>
          <a:solidFill>
            <a:srgbClr val="F1B4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E2850"/>
                </a:solidFill>
              </a:defRPr>
            </a:pPr>
            <a:endParaRPr/>
          </a:p>
        </p:txBody>
      </p:sp>
      <p:sp>
        <p:nvSpPr>
          <p:cNvPr id="10" name="Comprehensive microcity-wide career development support system…">
            <a:extLst>
              <a:ext uri="{FF2B5EF4-FFF2-40B4-BE49-F238E27FC236}">
                <a16:creationId xmlns:a16="http://schemas.microsoft.com/office/drawing/2014/main" id="{C5AC3AB6-678D-8C42-BE62-15BD08F40E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6847" y="1605516"/>
            <a:ext cx="8826778" cy="40159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dirty="0">
                <a:solidFill>
                  <a:schemeClr val="bg1"/>
                </a:solidFill>
              </a:rPr>
              <a:t>Slaida informācija, </a:t>
            </a:r>
            <a:r>
              <a:rPr lang="lv-LV" sz="2400" dirty="0">
                <a:solidFill>
                  <a:schemeClr val="bg1"/>
                </a:solidFill>
                <a:sym typeface="Helvetica"/>
              </a:rPr>
              <a:t>slaida informācija, slaida informācija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lv-LV" sz="2400" dirty="0">
              <a:solidFill>
                <a:schemeClr val="bg1"/>
              </a:solidFill>
              <a:sym typeface="Helvetica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dirty="0">
                <a:solidFill>
                  <a:schemeClr val="bg1"/>
                </a:solidFill>
                <a:sym typeface="Helvetica"/>
              </a:rPr>
              <a:t>Slaida informācija, slaida informācija, slaida informācija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lv-LV" sz="2400" dirty="0">
              <a:solidFill>
                <a:schemeClr val="bg1"/>
              </a:solidFill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dirty="0">
                <a:solidFill>
                  <a:schemeClr val="bg1"/>
                </a:solidFill>
                <a:sym typeface="Helvetica"/>
              </a:rPr>
              <a:t>Slaida informācija, slaida informācija, slaida informācija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lv-LV" sz="2400" dirty="0">
              <a:solidFill>
                <a:schemeClr val="bg1"/>
              </a:solidFill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dirty="0">
                <a:solidFill>
                  <a:schemeClr val="bg1"/>
                </a:solidFill>
                <a:sym typeface="Helvetica"/>
              </a:rPr>
              <a:t>Slaida informācija, slaida informācija, slaida informācija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B84307E-311C-D041-B87F-6C7538EDED95}"/>
              </a:ext>
            </a:extLst>
          </p:cNvPr>
          <p:cNvSpPr txBox="1"/>
          <p:nvPr/>
        </p:nvSpPr>
        <p:spPr>
          <a:xfrm>
            <a:off x="409771" y="354820"/>
            <a:ext cx="990398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 b="0" dirty="0">
                <a:solidFill>
                  <a:schemeClr val="tx2"/>
                </a:solidFill>
              </a:rPr>
              <a:t>Slaida nosaukumam nav jābūt lielākam vai spilgtākam par tajā attēloto informāciju</a:t>
            </a:r>
            <a:endParaRPr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838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/>
        </p:nvSpPr>
        <p:spPr>
          <a:xfrm>
            <a:off x="-1262563" y="216188"/>
            <a:ext cx="5320878" cy="777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0" tIns="190500" rIns="190500" bIns="190500" anchor="ctr">
            <a:normAutofit/>
          </a:bodyPr>
          <a:lstStyle>
            <a:lvl1pPr algn="ctr">
              <a:lnSpc>
                <a:spcPct val="90000"/>
              </a:lnSpc>
              <a:defRPr sz="2000">
                <a:solidFill>
                  <a:srgbClr val="A7A7A7"/>
                </a:solidFill>
              </a:defRPr>
            </a:lvl1pPr>
          </a:lstStyle>
          <a:p>
            <a:r>
              <a:rPr lang="lv-LV"/>
              <a:t>grafiki</a:t>
            </a:r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8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Rectangle 4"/>
          <p:cNvSpPr/>
          <p:nvPr/>
        </p:nvSpPr>
        <p:spPr>
          <a:xfrm>
            <a:off x="399860" y="852255"/>
            <a:ext cx="1996032" cy="24984"/>
          </a:xfrm>
          <a:prstGeom prst="rect">
            <a:avLst/>
          </a:prstGeom>
          <a:solidFill>
            <a:srgbClr val="F1B4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E2850"/>
                </a:solidFill>
              </a:defRPr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D168A8-88B9-284E-99D7-3B54A7EC8957}"/>
              </a:ext>
            </a:extLst>
          </p:cNvPr>
          <p:cNvSpPr txBox="1"/>
          <p:nvPr/>
        </p:nvSpPr>
        <p:spPr>
          <a:xfrm>
            <a:off x="2317744" y="826576"/>
            <a:ext cx="7556510" cy="89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 sz="2000">
                <a:solidFill>
                  <a:schemeClr val="bg1"/>
                </a:solidFill>
              </a:rPr>
              <a:t>Nosaukums atspoguļo grafika būtību, piem., </a:t>
            </a:r>
          </a:p>
          <a:p>
            <a:r>
              <a:rPr lang="lv-LV" sz="2000"/>
              <a:t>   "reflektantu skaita izmaiņas pa gadiem"</a:t>
            </a:r>
            <a:endParaRPr sz="200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C950E21-1E61-3745-83A8-A62488090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939097"/>
              </p:ext>
            </p:extLst>
          </p:nvPr>
        </p:nvGraphicFramePr>
        <p:xfrm>
          <a:off x="662152" y="1440000"/>
          <a:ext cx="11217848" cy="48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498FE9-47F7-6D4C-BEEC-A6ACE70381AA}"/>
              </a:ext>
            </a:extLst>
          </p:cNvPr>
          <p:cNvCxnSpPr>
            <a:cxnSpLocks/>
          </p:cNvCxnSpPr>
          <p:nvPr/>
        </p:nvCxnSpPr>
        <p:spPr>
          <a:xfrm flipH="1" flipV="1">
            <a:off x="7451834" y="6128102"/>
            <a:ext cx="1545021" cy="185452"/>
          </a:xfrm>
          <a:prstGeom prst="straightConnector1">
            <a:avLst/>
          </a:prstGeom>
          <a:noFill/>
          <a:ln w="38100" cap="flat">
            <a:solidFill>
              <a:srgbClr val="E9592D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AB947F-2F91-194B-93E8-EF96CE1EA172}"/>
              </a:ext>
            </a:extLst>
          </p:cNvPr>
          <p:cNvSpPr txBox="1"/>
          <p:nvPr/>
        </p:nvSpPr>
        <p:spPr>
          <a:xfrm>
            <a:off x="9124634" y="6128889"/>
            <a:ext cx="26275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V" sz="1800" b="0" i="0" u="none" strike="noStrike" cap="none" spc="0" normalizeH="0" baseline="0" dirty="0">
                <a:ln>
                  <a:noFill/>
                </a:ln>
                <a:solidFill>
                  <a:srgbClr val="E9592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Atšifrēti grafika elementi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E60DE7-4E8F-9F40-BDB7-067355E3B3D2}"/>
              </a:ext>
            </a:extLst>
          </p:cNvPr>
          <p:cNvCxnSpPr>
            <a:cxnSpLocks/>
          </p:cNvCxnSpPr>
          <p:nvPr/>
        </p:nvCxnSpPr>
        <p:spPr>
          <a:xfrm flipH="1">
            <a:off x="2643352" y="2228193"/>
            <a:ext cx="1414963" cy="89909"/>
          </a:xfrm>
          <a:prstGeom prst="straightConnector1">
            <a:avLst/>
          </a:prstGeom>
          <a:noFill/>
          <a:ln w="38100" cap="flat">
            <a:solidFill>
              <a:srgbClr val="E9592D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11F960-86E7-FA44-A579-1BF8CC8F5E78}"/>
              </a:ext>
            </a:extLst>
          </p:cNvPr>
          <p:cNvSpPr txBox="1"/>
          <p:nvPr/>
        </p:nvSpPr>
        <p:spPr>
          <a:xfrm>
            <a:off x="4058315" y="2043528"/>
            <a:ext cx="26275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V" sz="1800" b="0" i="0" u="none" strike="noStrike" cap="none" spc="0" normalizeH="0" baseline="0" dirty="0">
                <a:ln>
                  <a:noFill/>
                </a:ln>
                <a:solidFill>
                  <a:srgbClr val="E9592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Saprotamas vērtības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73423-F31D-E444-BE29-1AA4954A2291}"/>
              </a:ext>
            </a:extLst>
          </p:cNvPr>
          <p:cNvSpPr txBox="1"/>
          <p:nvPr/>
        </p:nvSpPr>
        <p:spPr>
          <a:xfrm>
            <a:off x="723247" y="6005745"/>
            <a:ext cx="26275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V" sz="1800" b="0" i="0" u="none" strike="noStrike" cap="none" spc="0" normalizeH="0" baseline="0" dirty="0">
                <a:ln>
                  <a:noFill/>
                </a:ln>
                <a:solidFill>
                  <a:srgbClr val="E9592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Atšifrētas asis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221C2F-AB04-E549-A1B8-AA1BF1A94318}"/>
              </a:ext>
            </a:extLst>
          </p:cNvPr>
          <p:cNvCxnSpPr>
            <a:cxnSpLocks/>
          </p:cNvCxnSpPr>
          <p:nvPr/>
        </p:nvCxnSpPr>
        <p:spPr>
          <a:xfrm flipV="1">
            <a:off x="980929" y="4341343"/>
            <a:ext cx="1" cy="1611483"/>
          </a:xfrm>
          <a:prstGeom prst="straightConnector1">
            <a:avLst/>
          </a:prstGeom>
          <a:noFill/>
          <a:ln w="38100" cap="flat">
            <a:solidFill>
              <a:srgbClr val="E9592D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2D557E-2560-BB4A-9114-2E522F706685}"/>
              </a:ext>
            </a:extLst>
          </p:cNvPr>
          <p:cNvSpPr txBox="1"/>
          <p:nvPr/>
        </p:nvSpPr>
        <p:spPr>
          <a:xfrm>
            <a:off x="7924800" y="1963899"/>
            <a:ext cx="382742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LV" sz="2400" b="0" i="0" u="none" strike="noStrike" cap="none" spc="0" normalizeH="0" baseline="0" dirty="0">
                <a:ln>
                  <a:noFill/>
                </a:ln>
                <a:solidFill>
                  <a:srgbClr val="E9592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Grafikiem jābūt </a:t>
            </a:r>
            <a:r>
              <a:rPr lang="en-LV" sz="2400" dirty="0">
                <a:solidFill>
                  <a:srgbClr val="E9592D"/>
                </a:solidFill>
              </a:rPr>
              <a:t>skaidri salasāmiem un saprotamiem</a:t>
            </a:r>
            <a:endParaRPr kumimoji="0" lang="en-LV" sz="2400" b="0" i="0" u="none" strike="noStrike" cap="none" spc="0" normalizeH="0" baseline="0" dirty="0">
              <a:ln>
                <a:noFill/>
              </a:ln>
              <a:solidFill>
                <a:srgbClr val="E9592D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7710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8E1E2D9-C142-D34F-8C86-30A95730E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354880"/>
              </p:ext>
            </p:extLst>
          </p:nvPr>
        </p:nvGraphicFramePr>
        <p:xfrm>
          <a:off x="399860" y="511757"/>
          <a:ext cx="11688358" cy="5981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6" name="Title 1"/>
          <p:cNvSpPr txBox="1"/>
          <p:nvPr/>
        </p:nvSpPr>
        <p:spPr>
          <a:xfrm>
            <a:off x="-1262563" y="216188"/>
            <a:ext cx="5320878" cy="777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0" tIns="190500" rIns="190500" bIns="190500" anchor="ctr">
            <a:normAutofit/>
          </a:bodyPr>
          <a:lstStyle>
            <a:lvl1pPr algn="ctr">
              <a:lnSpc>
                <a:spcPct val="90000"/>
              </a:lnSpc>
              <a:defRPr sz="2000">
                <a:solidFill>
                  <a:srgbClr val="A7A7A7"/>
                </a:solidFill>
              </a:defRPr>
            </a:lvl1pPr>
          </a:lstStyle>
          <a:p>
            <a:r>
              <a:rPr lang="lv-LV"/>
              <a:t>grafiki</a:t>
            </a:r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8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Rectangle 4"/>
          <p:cNvSpPr/>
          <p:nvPr/>
        </p:nvSpPr>
        <p:spPr>
          <a:xfrm>
            <a:off x="399860" y="852255"/>
            <a:ext cx="1996032" cy="24984"/>
          </a:xfrm>
          <a:prstGeom prst="rect">
            <a:avLst/>
          </a:prstGeom>
          <a:solidFill>
            <a:srgbClr val="F1B4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E2850"/>
                </a:solidFill>
              </a:defRPr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D168A8-88B9-284E-99D7-3B54A7EC8957}"/>
              </a:ext>
            </a:extLst>
          </p:cNvPr>
          <p:cNvSpPr txBox="1"/>
          <p:nvPr/>
        </p:nvSpPr>
        <p:spPr>
          <a:xfrm>
            <a:off x="5372108" y="112677"/>
            <a:ext cx="7556510" cy="562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 sz="2000">
                <a:solidFill>
                  <a:srgbClr val="E9592D"/>
                </a:solidFill>
              </a:rPr>
              <a:t>Nosaukums atspoguļo grafika būtību</a:t>
            </a:r>
            <a:endParaRPr sz="2000">
              <a:solidFill>
                <a:srgbClr val="E9592D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498FE9-47F7-6D4C-BEEC-A6ACE70381A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515835" y="6348558"/>
            <a:ext cx="558260" cy="184554"/>
          </a:xfrm>
          <a:prstGeom prst="straightConnector1">
            <a:avLst/>
          </a:prstGeom>
          <a:noFill/>
          <a:ln w="38100" cap="flat">
            <a:solidFill>
              <a:srgbClr val="E9592D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AB947F-2F91-194B-93E8-EF96CE1EA172}"/>
              </a:ext>
            </a:extLst>
          </p:cNvPr>
          <p:cNvSpPr txBox="1"/>
          <p:nvPr/>
        </p:nvSpPr>
        <p:spPr>
          <a:xfrm>
            <a:off x="8074095" y="6348447"/>
            <a:ext cx="26275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V" sz="1800" b="0" i="0" u="none" strike="noStrike" cap="none" spc="0" normalizeH="0" baseline="0" dirty="0">
                <a:ln>
                  <a:noFill/>
                </a:ln>
                <a:solidFill>
                  <a:srgbClr val="E9592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Atšifrēti grafika elementi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E60DE7-4E8F-9F40-BDB7-067355E3B3D2}"/>
              </a:ext>
            </a:extLst>
          </p:cNvPr>
          <p:cNvCxnSpPr>
            <a:cxnSpLocks/>
          </p:cNvCxnSpPr>
          <p:nvPr/>
        </p:nvCxnSpPr>
        <p:spPr>
          <a:xfrm flipH="1">
            <a:off x="8849755" y="556315"/>
            <a:ext cx="1076266" cy="183807"/>
          </a:xfrm>
          <a:prstGeom prst="straightConnector1">
            <a:avLst/>
          </a:prstGeom>
          <a:noFill/>
          <a:ln w="38100" cap="flat">
            <a:solidFill>
              <a:srgbClr val="E9592D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11F960-86E7-FA44-A579-1BF8CC8F5E78}"/>
              </a:ext>
            </a:extLst>
          </p:cNvPr>
          <p:cNvSpPr txBox="1"/>
          <p:nvPr/>
        </p:nvSpPr>
        <p:spPr>
          <a:xfrm>
            <a:off x="7168522" y="5646668"/>
            <a:ext cx="26275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V" sz="1800" b="0" i="0" u="none" strike="noStrike" cap="none" spc="0" normalizeH="0" baseline="0" dirty="0">
                <a:ln>
                  <a:noFill/>
                </a:ln>
                <a:solidFill>
                  <a:srgbClr val="E9592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Saprotamas vērtības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73423-F31D-E444-BE29-1AA4954A2291}"/>
              </a:ext>
            </a:extLst>
          </p:cNvPr>
          <p:cNvSpPr txBox="1"/>
          <p:nvPr/>
        </p:nvSpPr>
        <p:spPr>
          <a:xfrm>
            <a:off x="991934" y="5976914"/>
            <a:ext cx="26275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V" sz="1800" b="0" i="0" u="none" strike="noStrike" cap="none" spc="0" normalizeH="0" baseline="0" dirty="0">
                <a:ln>
                  <a:noFill/>
                </a:ln>
                <a:solidFill>
                  <a:srgbClr val="E9592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Atšifrētas asis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221C2F-AB04-E549-A1B8-AA1BF1A94318}"/>
              </a:ext>
            </a:extLst>
          </p:cNvPr>
          <p:cNvCxnSpPr>
            <a:cxnSpLocks/>
          </p:cNvCxnSpPr>
          <p:nvPr/>
        </p:nvCxnSpPr>
        <p:spPr>
          <a:xfrm flipH="1" flipV="1">
            <a:off x="746234" y="4183117"/>
            <a:ext cx="357353" cy="1793797"/>
          </a:xfrm>
          <a:prstGeom prst="straightConnector1">
            <a:avLst/>
          </a:prstGeom>
          <a:noFill/>
          <a:ln w="38100" cap="flat">
            <a:solidFill>
              <a:srgbClr val="E9592D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C8E0DF-E847-CF43-9535-3A5CAF809DC9}"/>
              </a:ext>
            </a:extLst>
          </p:cNvPr>
          <p:cNvCxnSpPr>
            <a:cxnSpLocks/>
          </p:cNvCxnSpPr>
          <p:nvPr/>
        </p:nvCxnSpPr>
        <p:spPr>
          <a:xfrm flipV="1">
            <a:off x="2395892" y="5900609"/>
            <a:ext cx="3374827" cy="282142"/>
          </a:xfrm>
          <a:prstGeom prst="straightConnector1">
            <a:avLst/>
          </a:prstGeom>
          <a:noFill/>
          <a:ln w="38100" cap="flat">
            <a:solidFill>
              <a:srgbClr val="E9592D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AF14F8-8DA5-B74E-822D-31AE7ED7DF3D}"/>
              </a:ext>
            </a:extLst>
          </p:cNvPr>
          <p:cNvCxnSpPr>
            <a:cxnSpLocks/>
          </p:cNvCxnSpPr>
          <p:nvPr/>
        </p:nvCxnSpPr>
        <p:spPr>
          <a:xfrm flipH="1" flipV="1">
            <a:off x="2633028" y="2950761"/>
            <a:ext cx="546109" cy="735854"/>
          </a:xfrm>
          <a:prstGeom prst="straightConnector1">
            <a:avLst/>
          </a:prstGeom>
          <a:noFill/>
          <a:ln w="38100" cap="flat">
            <a:solidFill>
              <a:srgbClr val="E25F3C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CCE2B8-2515-5741-9456-509C3DCBB077}"/>
              </a:ext>
            </a:extLst>
          </p:cNvPr>
          <p:cNvSpPr txBox="1"/>
          <p:nvPr/>
        </p:nvSpPr>
        <p:spPr>
          <a:xfrm>
            <a:off x="3179137" y="3363451"/>
            <a:ext cx="175835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V" sz="1800" b="0" i="0" u="none" strike="noStrike" cap="none" spc="0" normalizeH="0" baseline="0" dirty="0">
                <a:ln>
                  <a:noFill/>
                </a:ln>
                <a:solidFill>
                  <a:srgbClr val="E9592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jābūt norādītai mērījuma kļūdai*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12813C-4429-5E43-84AC-53D8A6AA37BA}"/>
              </a:ext>
            </a:extLst>
          </p:cNvPr>
          <p:cNvSpPr txBox="1"/>
          <p:nvPr/>
        </p:nvSpPr>
        <p:spPr>
          <a:xfrm>
            <a:off x="103782" y="6364291"/>
            <a:ext cx="457238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V" sz="1200" b="0" i="0" u="none" strike="noStrike" cap="none" spc="0" normalizeH="0" baseline="0" dirty="0">
                <a:ln>
                  <a:noFill/>
                </a:ln>
                <a:solidFill>
                  <a:srgbClr val="E9592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*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E9592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</a:t>
            </a:r>
            <a:r>
              <a:rPr kumimoji="0" lang="en-LV" sz="1200" b="0" i="0" u="none" strike="noStrike" cap="none" spc="0" normalizeH="0" baseline="0" dirty="0">
                <a:ln>
                  <a:noFill/>
                </a:ln>
                <a:solidFill>
                  <a:srgbClr val="E9592D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 mērījumu kļūda ir pārāk maza, tam jābūt norādītam pie grafika un darba pamattekstā</a:t>
            </a:r>
          </a:p>
        </p:txBody>
      </p:sp>
    </p:spTree>
    <p:extLst>
      <p:ext uri="{BB962C8B-B14F-4D97-AF65-F5344CB8AC3E}">
        <p14:creationId xmlns:p14="http://schemas.microsoft.com/office/powerpoint/2010/main" val="27370117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4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215CF5-7143-2F4D-AB18-7C04A597B657}"/>
              </a:ext>
            </a:extLst>
          </p:cNvPr>
          <p:cNvGrpSpPr/>
          <p:nvPr/>
        </p:nvGrpSpPr>
        <p:grpSpPr>
          <a:xfrm>
            <a:off x="1349351" y="1683342"/>
            <a:ext cx="5394260" cy="4502317"/>
            <a:chOff x="3297984" y="2099785"/>
            <a:chExt cx="5467644" cy="32400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231F1D3-24DC-6641-87EC-F55CEA455BCF}"/>
                </a:ext>
              </a:extLst>
            </p:cNvPr>
            <p:cNvSpPr/>
            <p:nvPr/>
          </p:nvSpPr>
          <p:spPr>
            <a:xfrm>
              <a:off x="4938540" y="2570496"/>
              <a:ext cx="3827088" cy="408620"/>
            </a:xfrm>
            <a:prstGeom prst="roundRect">
              <a:avLst/>
            </a:prstGeom>
            <a:solidFill>
              <a:srgbClr val="383639"/>
            </a:solidFill>
            <a:ln w="12700" cap="flat">
              <a:solidFill>
                <a:srgbClr val="F1B533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LV" dirty="0">
                  <a:solidFill>
                    <a:schemeClr val="bg1"/>
                  </a:solidFill>
                </a:rPr>
                <a:t>d</a:t>
              </a:r>
              <a:r>
                <a:rPr kumimoji="0" lang="en-LV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igitalizācija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A7772AA-FBDC-DE49-A87A-59F3D1D446A8}"/>
                </a:ext>
              </a:extLst>
            </p:cNvPr>
            <p:cNvSpPr/>
            <p:nvPr/>
          </p:nvSpPr>
          <p:spPr>
            <a:xfrm>
              <a:off x="4929351" y="3206726"/>
              <a:ext cx="3827088" cy="408620"/>
            </a:xfrm>
            <a:prstGeom prst="roundRect">
              <a:avLst/>
            </a:prstGeom>
            <a:solidFill>
              <a:srgbClr val="383639"/>
            </a:solidFill>
            <a:ln w="12700" cap="flat">
              <a:solidFill>
                <a:srgbClr val="F1B533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LV" dirty="0">
                  <a:solidFill>
                    <a:schemeClr val="bg1"/>
                  </a:solidFill>
                </a:rPr>
                <a:t>s</a:t>
              </a:r>
              <a:r>
                <a:rPr kumimoji="0" lang="en-LV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asaiste ar pētniecību 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499DAA9-024B-F949-8CE3-F4B1A055A24D}"/>
                </a:ext>
              </a:extLst>
            </p:cNvPr>
            <p:cNvSpPr/>
            <p:nvPr/>
          </p:nvSpPr>
          <p:spPr>
            <a:xfrm>
              <a:off x="4938540" y="3842956"/>
              <a:ext cx="3827088" cy="408620"/>
            </a:xfrm>
            <a:prstGeom prst="roundRect">
              <a:avLst/>
            </a:prstGeom>
            <a:solidFill>
              <a:srgbClr val="383639"/>
            </a:solidFill>
            <a:ln w="12700" cap="flat">
              <a:solidFill>
                <a:srgbClr val="F1B533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LV" dirty="0">
                  <a:solidFill>
                    <a:schemeClr val="bg1"/>
                  </a:solidFill>
                </a:rPr>
                <a:t>s</a:t>
              </a:r>
              <a:r>
                <a:rPr kumimoji="0" lang="en-LV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asaiste ar nozari 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BFCD48B-5864-374D-B807-511312749AAC}"/>
                </a:ext>
              </a:extLst>
            </p:cNvPr>
            <p:cNvSpPr/>
            <p:nvPr/>
          </p:nvSpPr>
          <p:spPr>
            <a:xfrm>
              <a:off x="4938540" y="4479186"/>
              <a:ext cx="3827088" cy="408620"/>
            </a:xfrm>
            <a:prstGeom prst="roundRect">
              <a:avLst/>
            </a:prstGeom>
            <a:solidFill>
              <a:srgbClr val="383639"/>
            </a:solidFill>
            <a:ln w="12700" cap="flat">
              <a:solidFill>
                <a:srgbClr val="F1B533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LV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kvalitātes uzlabošana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A8F0A1-FE12-4F4B-85F5-4A2805A5C39A}"/>
                </a:ext>
              </a:extLst>
            </p:cNvPr>
            <p:cNvSpPr/>
            <p:nvPr/>
          </p:nvSpPr>
          <p:spPr>
            <a:xfrm>
              <a:off x="3297984" y="2099785"/>
              <a:ext cx="1800000" cy="3240000"/>
            </a:xfrm>
            <a:prstGeom prst="rect">
              <a:avLst/>
            </a:prstGeom>
            <a:solidFill>
              <a:srgbClr val="383639"/>
            </a:solidFill>
            <a:ln w="12700" cap="flat">
              <a:solidFill>
                <a:srgbClr val="F1B533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LV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Studiju process</a:t>
              </a: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C4204D6-EC01-8448-8415-37AFD01FD678}"/>
              </a:ext>
            </a:extLst>
          </p:cNvPr>
          <p:cNvSpPr txBox="1"/>
          <p:nvPr/>
        </p:nvSpPr>
        <p:spPr>
          <a:xfrm>
            <a:off x="2317744" y="544743"/>
            <a:ext cx="7556510" cy="89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/>
              <a:t>Attēliem jābūt</a:t>
            </a:r>
            <a:endParaRPr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CE34330-B89D-D344-AA0F-AEC9B69A6EE1}"/>
              </a:ext>
            </a:extLst>
          </p:cNvPr>
          <p:cNvSpPr txBox="1"/>
          <p:nvPr/>
        </p:nvSpPr>
        <p:spPr>
          <a:xfrm>
            <a:off x="7483624" y="1566247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/>
              <a:t>Viegli uztveramiem</a:t>
            </a: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6EB6BD8-051B-934E-8687-FE466826BD08}"/>
              </a:ext>
            </a:extLst>
          </p:cNvPr>
          <p:cNvSpPr txBox="1"/>
          <p:nvPr/>
        </p:nvSpPr>
        <p:spPr>
          <a:xfrm>
            <a:off x="7483624" y="2308530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/>
              <a:t>Vienkāršiem un skaidriem</a:t>
            </a:r>
            <a:endParaRPr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F68A47-4F4E-D248-9E8F-C648578E39F1}"/>
              </a:ext>
            </a:extLst>
          </p:cNvPr>
          <p:cNvSpPr txBox="1"/>
          <p:nvPr/>
        </p:nvSpPr>
        <p:spPr>
          <a:xfrm>
            <a:off x="7410741" y="3234171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endParaRPr>
              <a:solidFill>
                <a:srgbClr val="E56E99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2A56C3-41B0-7240-A8EA-CDC546BD3925}"/>
              </a:ext>
            </a:extLst>
          </p:cNvPr>
          <p:cNvSpPr txBox="1"/>
          <p:nvPr/>
        </p:nvSpPr>
        <p:spPr>
          <a:xfrm>
            <a:off x="7483624" y="3112764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>
                <a:solidFill>
                  <a:srgbClr val="E56E99"/>
                </a:solidFill>
              </a:rPr>
              <a:t>Nepārblīvētiem ar informāciju</a:t>
            </a:r>
            <a:endParaRPr>
              <a:solidFill>
                <a:srgbClr val="E56E99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3B30645-E349-4C45-8632-2270AB456184}"/>
              </a:ext>
            </a:extLst>
          </p:cNvPr>
          <p:cNvSpPr txBox="1"/>
          <p:nvPr/>
        </p:nvSpPr>
        <p:spPr>
          <a:xfrm>
            <a:off x="7410740" y="5709637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sz="1600">
                <a:solidFill>
                  <a:srgbClr val="E56E99"/>
                </a:solidFill>
              </a:rPr>
              <a:t>Ja tiek izmantoti attēli no interneta resursiem vai citu autoru darbiem –  pie attēla jābūt atsaucei!</a:t>
            </a:r>
            <a:endParaRPr sz="1600">
              <a:solidFill>
                <a:srgbClr val="E56E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601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64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Picture 3" descr="A picture containing text, indoor, wall, shelf&#10;&#10;Description automatically generated">
            <a:extLst>
              <a:ext uri="{FF2B5EF4-FFF2-40B4-BE49-F238E27FC236}">
                <a16:creationId xmlns:a16="http://schemas.microsoft.com/office/drawing/2014/main" id="{1CCF9381-AB2F-E346-BBEC-5D9C01F60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5"/>
          <a:stretch/>
        </p:blipFill>
        <p:spPr>
          <a:xfrm>
            <a:off x="-1" y="0"/>
            <a:ext cx="5948216" cy="68112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13DDAB6-0A92-1F49-BC7C-9C9F9CBABD43}"/>
              </a:ext>
            </a:extLst>
          </p:cNvPr>
          <p:cNvSpPr/>
          <p:nvPr/>
        </p:nvSpPr>
        <p:spPr>
          <a:xfrm>
            <a:off x="2102068" y="567558"/>
            <a:ext cx="2532993" cy="1818289"/>
          </a:xfrm>
          <a:custGeom>
            <a:avLst/>
            <a:gdLst>
              <a:gd name="connsiteX0" fmla="*/ 0 w 2532993"/>
              <a:gd name="connsiteY0" fmla="*/ 909145 h 1818289"/>
              <a:gd name="connsiteX1" fmla="*/ 1266497 w 2532993"/>
              <a:gd name="connsiteY1" fmla="*/ 0 h 1818289"/>
              <a:gd name="connsiteX2" fmla="*/ 2532994 w 2532993"/>
              <a:gd name="connsiteY2" fmla="*/ 909145 h 1818289"/>
              <a:gd name="connsiteX3" fmla="*/ 1266497 w 2532993"/>
              <a:gd name="connsiteY3" fmla="*/ 1818290 h 1818289"/>
              <a:gd name="connsiteX4" fmla="*/ 0 w 2532993"/>
              <a:gd name="connsiteY4" fmla="*/ 909145 h 181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2993" h="1818289" extrusionOk="0">
                <a:moveTo>
                  <a:pt x="0" y="909145"/>
                </a:moveTo>
                <a:cubicBezTo>
                  <a:pt x="-38896" y="383046"/>
                  <a:pt x="468444" y="37001"/>
                  <a:pt x="1266497" y="0"/>
                </a:cubicBezTo>
                <a:cubicBezTo>
                  <a:pt x="2032802" y="14071"/>
                  <a:pt x="2478828" y="408760"/>
                  <a:pt x="2532994" y="909145"/>
                </a:cubicBezTo>
                <a:cubicBezTo>
                  <a:pt x="2449760" y="1492535"/>
                  <a:pt x="1956703" y="1869476"/>
                  <a:pt x="1266497" y="1818290"/>
                </a:cubicBezTo>
                <a:cubicBezTo>
                  <a:pt x="480531" y="1770965"/>
                  <a:pt x="53898" y="1437005"/>
                  <a:pt x="0" y="909145"/>
                </a:cubicBezTo>
                <a:close/>
              </a:path>
            </a:pathLst>
          </a:custGeom>
          <a:noFill/>
          <a:ln w="95250" cap="flat">
            <a:solidFill>
              <a:srgbClr val="FF0000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V" sz="18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173159-FAA0-B646-99DA-9C7FD73836DE}"/>
              </a:ext>
            </a:extLst>
          </p:cNvPr>
          <p:cNvSpPr txBox="1"/>
          <p:nvPr/>
        </p:nvSpPr>
        <p:spPr>
          <a:xfrm>
            <a:off x="6222766" y="359853"/>
            <a:ext cx="5885794" cy="17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lv-LV"/>
              <a:t>Attēlos, kur ir daudz informācijas, izcel svarīgākās detaļas</a:t>
            </a:r>
            <a:endParaRPr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C92FFA-37B6-914C-99D1-D04C41328111}"/>
              </a:ext>
            </a:extLst>
          </p:cNvPr>
          <p:cNvCxnSpPr>
            <a:cxnSpLocks/>
          </p:cNvCxnSpPr>
          <p:nvPr/>
        </p:nvCxnSpPr>
        <p:spPr>
          <a:xfrm flipH="1">
            <a:off x="4724525" y="1573619"/>
            <a:ext cx="1371474" cy="95692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74139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0" y="6436733"/>
            <a:ext cx="12192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95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883E33-AF82-6E40-B467-C5A23AF0A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55418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B55E94-1B4D-D848-9E1D-AE553E9A820D}"/>
              </a:ext>
            </a:extLst>
          </p:cNvPr>
          <p:cNvSpPr txBox="1"/>
          <p:nvPr/>
        </p:nvSpPr>
        <p:spPr>
          <a:xfrm>
            <a:off x="-824848" y="5608453"/>
            <a:ext cx="7556510" cy="89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>
                <a:solidFill>
                  <a:srgbClr val="E56E99"/>
                </a:solidFill>
              </a:rPr>
              <a:t>Slikts piemērs!</a:t>
            </a:r>
            <a:endParaRPr>
              <a:solidFill>
                <a:srgbClr val="E56E99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AFFFA4-8474-C94E-8098-2E74F92CB787}"/>
              </a:ext>
            </a:extLst>
          </p:cNvPr>
          <p:cNvSpPr txBox="1"/>
          <p:nvPr/>
        </p:nvSpPr>
        <p:spPr>
          <a:xfrm>
            <a:off x="4627529" y="5647519"/>
            <a:ext cx="5228853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sz="1800"/>
              <a:t>algoritma teksts nav salasām – tātad bezjēdzīgs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549385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0" y="6436733"/>
            <a:ext cx="121920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95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883E33-AF82-6E40-B467-C5A23AF0AE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04" b="58750"/>
          <a:stretch/>
        </p:blipFill>
        <p:spPr>
          <a:xfrm>
            <a:off x="365759" y="783496"/>
            <a:ext cx="8140768" cy="43616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B55E94-1B4D-D848-9E1D-AE553E9A820D}"/>
              </a:ext>
            </a:extLst>
          </p:cNvPr>
          <p:cNvSpPr txBox="1"/>
          <p:nvPr/>
        </p:nvSpPr>
        <p:spPr>
          <a:xfrm>
            <a:off x="-1245472" y="5145185"/>
            <a:ext cx="7556510" cy="89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>
                <a:solidFill>
                  <a:srgbClr val="749545"/>
                </a:solidFill>
              </a:rPr>
              <a:t>Risinājums</a:t>
            </a:r>
            <a:endParaRPr>
              <a:solidFill>
                <a:srgbClr val="749545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D4F23-259C-1649-83EF-80CD449A5F46}"/>
              </a:ext>
            </a:extLst>
          </p:cNvPr>
          <p:cNvSpPr txBox="1"/>
          <p:nvPr/>
        </p:nvSpPr>
        <p:spPr>
          <a:xfrm>
            <a:off x="4034129" y="5147343"/>
            <a:ext cx="6749308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sz="1800"/>
              <a:t>sadalīt grafika elementus pa funkcionālajiem blokiem vai atspoguļot atsevišķi pa daļām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512188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37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Title 1"/>
          <p:cNvSpPr txBox="1"/>
          <p:nvPr/>
        </p:nvSpPr>
        <p:spPr>
          <a:xfrm>
            <a:off x="2317744" y="995354"/>
            <a:ext cx="7556510" cy="89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/>
              <a:t>Kam jābūt atspoguļotam prezentācijā</a:t>
            </a:r>
            <a:endParaRPr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0E55696-9998-9648-B8E8-79E0F0C0213B}"/>
              </a:ext>
            </a:extLst>
          </p:cNvPr>
          <p:cNvSpPr txBox="1"/>
          <p:nvPr/>
        </p:nvSpPr>
        <p:spPr>
          <a:xfrm>
            <a:off x="2317744" y="2693464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/>
              <a:t>Darba mērķim un uzdevumiem</a:t>
            </a:r>
            <a:endParaRPr>
              <a:solidFill>
                <a:srgbClr val="F1B533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C68906-9EE5-A249-BD19-56E760DC39D6}"/>
              </a:ext>
            </a:extLst>
          </p:cNvPr>
          <p:cNvSpPr txBox="1"/>
          <p:nvPr/>
        </p:nvSpPr>
        <p:spPr>
          <a:xfrm>
            <a:off x="2317743" y="3440870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/>
              <a:t>Darba izstrādes gaitai</a:t>
            </a:r>
            <a:endParaRPr>
              <a:solidFill>
                <a:srgbClr val="F1B533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3CB20A-9E91-1243-8755-730BF49F57BD}"/>
              </a:ext>
            </a:extLst>
          </p:cNvPr>
          <p:cNvSpPr txBox="1"/>
          <p:nvPr/>
        </p:nvSpPr>
        <p:spPr>
          <a:xfrm>
            <a:off x="2317744" y="4192961"/>
            <a:ext cx="9139688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>
                <a:solidFill>
                  <a:schemeClr val="bg1"/>
                </a:solidFill>
              </a:rPr>
              <a:t>Praktiskās daļas realizācijai, akcents uz konkrētās problēmas risinājumu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C5D688-711E-1C4C-A9AB-D64BB372F0A5}"/>
              </a:ext>
            </a:extLst>
          </p:cNvPr>
          <p:cNvSpPr txBox="1"/>
          <p:nvPr/>
        </p:nvSpPr>
        <p:spPr>
          <a:xfrm>
            <a:off x="2317744" y="4942710"/>
            <a:ext cx="9139688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>
                <a:solidFill>
                  <a:schemeClr val="bg1"/>
                </a:solidFill>
              </a:rPr>
              <a:t>Secinājumiem</a:t>
            </a: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597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4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C4204D6-EC01-8448-8415-37AFD01FD678}"/>
              </a:ext>
            </a:extLst>
          </p:cNvPr>
          <p:cNvSpPr txBox="1"/>
          <p:nvPr/>
        </p:nvSpPr>
        <p:spPr>
          <a:xfrm>
            <a:off x="2317744" y="544743"/>
            <a:ext cx="7556510" cy="89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/>
              <a:t>Tabulām jābūt</a:t>
            </a:r>
            <a:endParaRPr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CE34330-B89D-D344-AA0F-AEC9B69A6EE1}"/>
              </a:ext>
            </a:extLst>
          </p:cNvPr>
          <p:cNvSpPr txBox="1"/>
          <p:nvPr/>
        </p:nvSpPr>
        <p:spPr>
          <a:xfrm>
            <a:off x="7366036" y="1116729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/>
              <a:t>viegli uztveramām</a:t>
            </a: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6EB6BD8-051B-934E-8687-FE466826BD08}"/>
              </a:ext>
            </a:extLst>
          </p:cNvPr>
          <p:cNvSpPr txBox="1"/>
          <p:nvPr/>
        </p:nvSpPr>
        <p:spPr>
          <a:xfrm>
            <a:off x="7410739" y="1654364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/>
              <a:t>visām sadaļām jābūt salasāmām</a:t>
            </a:r>
            <a:endParaRPr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F68A47-4F4E-D248-9E8F-C648578E39F1}"/>
              </a:ext>
            </a:extLst>
          </p:cNvPr>
          <p:cNvSpPr txBox="1"/>
          <p:nvPr/>
        </p:nvSpPr>
        <p:spPr>
          <a:xfrm>
            <a:off x="7410741" y="3234171"/>
            <a:ext cx="478125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endParaRPr>
              <a:solidFill>
                <a:srgbClr val="E56E99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3B30645-E349-4C45-8632-2270AB456184}"/>
              </a:ext>
            </a:extLst>
          </p:cNvPr>
          <p:cNvSpPr txBox="1"/>
          <p:nvPr/>
        </p:nvSpPr>
        <p:spPr>
          <a:xfrm>
            <a:off x="460438" y="5320685"/>
            <a:ext cx="6896985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sz="1600">
                <a:solidFill>
                  <a:srgbClr val="E56E99"/>
                </a:solidFill>
              </a:rPr>
              <a:t>Ja tiek izmantoti dati no citu autoru darbiem –  pie tabulas jābūt atsaucei!</a:t>
            </a:r>
            <a:endParaRPr sz="1600">
              <a:solidFill>
                <a:srgbClr val="E56E99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48ECD9F-6A67-D845-B15F-3596550B5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06880"/>
              </p:ext>
            </p:extLst>
          </p:nvPr>
        </p:nvGraphicFramePr>
        <p:xfrm>
          <a:off x="477520" y="2451140"/>
          <a:ext cx="5914136" cy="31541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1901">
                  <a:extLst>
                    <a:ext uri="{9D8B030D-6E8A-4147-A177-3AD203B41FA5}">
                      <a16:colId xmlns:a16="http://schemas.microsoft.com/office/drawing/2014/main" val="1378138599"/>
                    </a:ext>
                  </a:extLst>
                </a:gridCol>
                <a:gridCol w="1572231">
                  <a:extLst>
                    <a:ext uri="{9D8B030D-6E8A-4147-A177-3AD203B41FA5}">
                      <a16:colId xmlns:a16="http://schemas.microsoft.com/office/drawing/2014/main" val="2291056169"/>
                    </a:ext>
                  </a:extLst>
                </a:gridCol>
                <a:gridCol w="1765002">
                  <a:extLst>
                    <a:ext uri="{9D8B030D-6E8A-4147-A177-3AD203B41FA5}">
                      <a16:colId xmlns:a16="http://schemas.microsoft.com/office/drawing/2014/main" val="24451332"/>
                    </a:ext>
                  </a:extLst>
                </a:gridCol>
                <a:gridCol w="1765002">
                  <a:extLst>
                    <a:ext uri="{9D8B030D-6E8A-4147-A177-3AD203B41FA5}">
                      <a16:colId xmlns:a16="http://schemas.microsoft.com/office/drawing/2014/main" val="2753336492"/>
                    </a:ext>
                  </a:extLst>
                </a:gridCol>
              </a:tblGrid>
              <a:tr h="394266"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Laiks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Pirmdiena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Otrdiena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Trešdiena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874792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854006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13:00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677526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14:00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959145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644750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054698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19:00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525328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20:00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LV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997482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8199CC78-722E-1F4E-99B8-D05728343D47}"/>
              </a:ext>
            </a:extLst>
          </p:cNvPr>
          <p:cNvSpPr txBox="1"/>
          <p:nvPr/>
        </p:nvSpPr>
        <p:spPr>
          <a:xfrm>
            <a:off x="477520" y="2065883"/>
            <a:ext cx="7185152" cy="38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sz="1400"/>
              <a:t>1. tabula. Studiju daļas apmeklētāju skaits pirmdienās, otrdienās un trešdienās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89405052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37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Title 1"/>
          <p:cNvSpPr txBox="1"/>
          <p:nvPr/>
        </p:nvSpPr>
        <p:spPr>
          <a:xfrm>
            <a:off x="2317744" y="995354"/>
            <a:ext cx="7556510" cy="89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/>
              <a:t>Pieturies pie principa</a:t>
            </a:r>
            <a:endParaRPr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222A1CF-FE14-CD45-A4B1-CF9A0FD85F67}"/>
              </a:ext>
            </a:extLst>
          </p:cNvPr>
          <p:cNvSpPr txBox="1"/>
          <p:nvPr/>
        </p:nvSpPr>
        <p:spPr>
          <a:xfrm>
            <a:off x="1111509" y="2013197"/>
            <a:ext cx="9968977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>
                <a:solidFill>
                  <a:srgbClr val="F1B533"/>
                </a:solidFill>
              </a:rPr>
              <a:t>Viens slaids – viena doma vai ideja (viens attēls, grafiks vai cita informācija)</a:t>
            </a:r>
            <a:endParaRPr>
              <a:solidFill>
                <a:srgbClr val="F1B533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49D5A5F-8026-B84D-B473-EE0E96DB09BB}"/>
              </a:ext>
            </a:extLst>
          </p:cNvPr>
          <p:cNvSpPr txBox="1"/>
          <p:nvPr/>
        </p:nvSpPr>
        <p:spPr>
          <a:xfrm>
            <a:off x="2074164" y="2596520"/>
            <a:ext cx="8043669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 sz="1800">
                <a:solidFill>
                  <a:schemeClr val="bg1">
                    <a:lumMod val="75000"/>
                  </a:schemeClr>
                </a:solidFill>
              </a:rPr>
              <a:t>Ja vien kaut kas netiek salīdzināts. Tādā gadījumā divas vai vairāk lietas apvieno, lai uzsvērtu atšķirības vai līdzības.</a:t>
            </a:r>
            <a:endParaRPr sz="1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8689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9B42-7045-4F02-86A9-B7253085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1" y="1284179"/>
            <a:ext cx="5734050" cy="4660900"/>
          </a:xfrm>
        </p:spPr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lv-LV" dirty="0">
                <a:solidFill>
                  <a:srgbClr val="F1B533"/>
                </a:solidFill>
              </a:rPr>
              <a:t>Priekšrocības</a:t>
            </a:r>
            <a:br>
              <a:rPr lang="lv-LV" sz="3200" dirty="0">
                <a:solidFill>
                  <a:srgbClr val="F1B533"/>
                </a:solidFill>
              </a:rPr>
            </a:br>
            <a:endParaRPr lang="lv-LV" sz="3200" dirty="0">
              <a:solidFill>
                <a:srgbClr val="F1B533"/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lv-LV" sz="2400" dirty="0">
                <a:solidFill>
                  <a:srgbClr val="749545"/>
                </a:solidFill>
              </a:rPr>
              <a:t>Skaidri definēti salīdzināšanas kritēriji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lv-LV" sz="2400" dirty="0">
                <a:solidFill>
                  <a:srgbClr val="749545"/>
                </a:solidFill>
              </a:rPr>
              <a:t>Salīdzinājumam jābūt nomērāmam</a:t>
            </a:r>
            <a:endParaRPr lang="lv-LV" dirty="0">
              <a:solidFill>
                <a:srgbClr val="749545"/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lv-LV" sz="2400" dirty="0">
                <a:solidFill>
                  <a:srgbClr val="749545"/>
                </a:solidFill>
              </a:rPr>
              <a:t>Uzskatāma dažādība</a:t>
            </a:r>
            <a:endParaRPr lang="lv-LV" dirty="0">
              <a:solidFill>
                <a:srgbClr val="749545"/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lv-LV" sz="2400" dirty="0">
                <a:solidFill>
                  <a:srgbClr val="749545"/>
                </a:solidFill>
              </a:rPr>
              <a:t>Akcentē</a:t>
            </a:r>
            <a:r>
              <a:rPr lang="lv-LV" dirty="0">
                <a:solidFill>
                  <a:srgbClr val="749545"/>
                </a:solidFill>
              </a:rPr>
              <a:t> </a:t>
            </a:r>
            <a:r>
              <a:rPr lang="lv-LV" sz="2400" dirty="0">
                <a:solidFill>
                  <a:srgbClr val="749545"/>
                </a:solidFill>
              </a:rPr>
              <a:t>būtiskāko 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lv-LV" dirty="0">
              <a:solidFill>
                <a:srgbClr val="74954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1C0274-1D8C-4470-8177-E9960631EF64}"/>
              </a:ext>
            </a:extLst>
          </p:cNvPr>
          <p:cNvSpPr txBox="1">
            <a:spLocks/>
          </p:cNvSpPr>
          <p:nvPr/>
        </p:nvSpPr>
        <p:spPr>
          <a:xfrm>
            <a:off x="5843752" y="1284179"/>
            <a:ext cx="6151397" cy="45326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lv-LV" dirty="0">
                <a:solidFill>
                  <a:srgbClr val="F1B533"/>
                </a:solidFill>
              </a:rPr>
              <a:t>Riski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lv-LV" sz="2400" dirty="0">
              <a:solidFill>
                <a:srgbClr val="E56E99"/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lv-LV" sz="2400" dirty="0">
                <a:solidFill>
                  <a:srgbClr val="E56E99"/>
                </a:solidFill>
              </a:rPr>
              <a:t>Pazaudēt klausītāja uzmanību 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lv-LV" sz="2400" dirty="0">
                <a:solidFill>
                  <a:srgbClr val="E56E99"/>
                </a:solidFill>
              </a:rPr>
              <a:t>Salīdzinājumam izvēlēti nekorekti kritēriji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lv-LV" sz="2400" dirty="0">
                <a:solidFill>
                  <a:srgbClr val="E56E99"/>
                </a:solidFill>
              </a:rPr>
              <a:t>Salīdzinājumā netiek lietotas nomērāmas vērtības </a:t>
            </a:r>
            <a:r>
              <a:rPr lang="lv-LV" sz="1800" dirty="0">
                <a:solidFill>
                  <a:srgbClr val="E56E99"/>
                </a:solidFill>
              </a:rPr>
              <a:t>(izvairies lietot tādus terminus kā «lielāks», «sliktāks», «ļoti labs» vai tamlīdzīgus)</a:t>
            </a:r>
            <a:endParaRPr lang="lv-LV" sz="2400" dirty="0">
              <a:solidFill>
                <a:srgbClr val="E56E99"/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lv-LV" sz="2400" dirty="0">
              <a:solidFill>
                <a:srgbClr val="E56E99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8CA27D-3D8E-B046-9C90-9AA5FBFE3CC9}"/>
              </a:ext>
            </a:extLst>
          </p:cNvPr>
          <p:cNvSpPr txBox="1"/>
          <p:nvPr/>
        </p:nvSpPr>
        <p:spPr>
          <a:xfrm>
            <a:off x="3435561" y="320330"/>
            <a:ext cx="5320878" cy="777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0" tIns="190500" rIns="190500" bIns="190500" anchor="ctr">
            <a:normAutofit/>
          </a:bodyPr>
          <a:lstStyle>
            <a:lvl1pPr algn="ctr">
              <a:lnSpc>
                <a:spcPct val="90000"/>
              </a:lnSpc>
              <a:defRPr sz="2000">
                <a:solidFill>
                  <a:srgbClr val="A7A7A7"/>
                </a:solidFill>
              </a:defRPr>
            </a:lvl1pPr>
          </a:lstStyle>
          <a:p>
            <a:r>
              <a:rPr lang="lv-LV"/>
              <a:t>salīdzinājums</a:t>
            </a:r>
            <a:endParaRPr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DCE96AD-D482-CF47-9E4B-45B9C934CCC0}"/>
              </a:ext>
            </a:extLst>
          </p:cNvPr>
          <p:cNvSpPr/>
          <p:nvPr/>
        </p:nvSpPr>
        <p:spPr>
          <a:xfrm>
            <a:off x="5097984" y="956397"/>
            <a:ext cx="1996032" cy="24984"/>
          </a:xfrm>
          <a:prstGeom prst="rect">
            <a:avLst/>
          </a:prstGeom>
          <a:solidFill>
            <a:srgbClr val="F1B4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E285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FA297F4-C06E-4A8A-A6FC-659B1AADC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57250"/>
          </a:xfrm>
        </p:spPr>
        <p:txBody>
          <a:bodyPr>
            <a:normAutofit/>
          </a:bodyPr>
          <a:lstStyle/>
          <a:p>
            <a:r>
              <a:rPr lang="lv-LV" altLang="en-US" sz="2800" dirty="0">
                <a:solidFill>
                  <a:srgbClr val="F1B533"/>
                </a:solidFill>
              </a:rPr>
              <a:t>Ietikums</a:t>
            </a:r>
            <a:endParaRPr lang="en-US" altLang="en-US" sz="2800" dirty="0">
              <a:solidFill>
                <a:srgbClr val="F1B533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0BF0167-8B64-4491-A56A-802E73D0A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22375"/>
            <a:ext cx="10515600" cy="495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v-LV" altLang="en-US" sz="2400" dirty="0"/>
          </a:p>
          <a:p>
            <a:pPr marL="0" indent="0">
              <a:buNone/>
            </a:pPr>
            <a:r>
              <a:rPr lang="lv-LV" altLang="en-US" sz="2400" dirty="0"/>
              <a:t>izmanto </a:t>
            </a:r>
            <a:r>
              <a:rPr lang="lv-LV" altLang="en-US" sz="2400" dirty="0" err="1"/>
              <a:t>ViA</a:t>
            </a:r>
            <a:r>
              <a:rPr lang="lv-LV" altLang="en-US" sz="2400" dirty="0"/>
              <a:t> standarta krāsu paleti</a:t>
            </a:r>
          </a:p>
          <a:p>
            <a:pPr marL="0" indent="0">
              <a:buNone/>
            </a:pPr>
            <a:endParaRPr lang="lv-LV" alt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F77E45-12ED-CE48-B65D-047422CB387A}"/>
              </a:ext>
            </a:extLst>
          </p:cNvPr>
          <p:cNvGrpSpPr/>
          <p:nvPr/>
        </p:nvGrpSpPr>
        <p:grpSpPr>
          <a:xfrm>
            <a:off x="3104373" y="2463307"/>
            <a:ext cx="5983254" cy="1931386"/>
            <a:chOff x="2764461" y="2808678"/>
            <a:chExt cx="5983254" cy="19313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5988E7-6A25-9A43-BFCC-AFBCFF8AE3C9}"/>
                </a:ext>
              </a:extLst>
            </p:cNvPr>
            <p:cNvSpPr/>
            <p:nvPr/>
          </p:nvSpPr>
          <p:spPr>
            <a:xfrm>
              <a:off x="4820089" y="4200064"/>
              <a:ext cx="1872000" cy="540000"/>
            </a:xfrm>
            <a:prstGeom prst="rect">
              <a:avLst/>
            </a:prstGeom>
            <a:solidFill>
              <a:srgbClr val="EEB046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GB" dirty="0"/>
                <a:t>#F1B434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2B15CF-B947-BA47-9AB3-38C0BEC39EAE}"/>
                </a:ext>
              </a:extLst>
            </p:cNvPr>
            <p:cNvSpPr/>
            <p:nvPr/>
          </p:nvSpPr>
          <p:spPr>
            <a:xfrm>
              <a:off x="2764463" y="2812666"/>
              <a:ext cx="1872000" cy="540000"/>
            </a:xfrm>
            <a:prstGeom prst="rect">
              <a:avLst/>
            </a:prstGeom>
            <a:solidFill>
              <a:srgbClr val="E0532A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#F15A22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4EBCE6-81C8-8846-A133-7C1203D0AF0D}"/>
                </a:ext>
              </a:extLst>
            </p:cNvPr>
            <p:cNvSpPr/>
            <p:nvPr/>
          </p:nvSpPr>
          <p:spPr>
            <a:xfrm>
              <a:off x="2764462" y="3506365"/>
              <a:ext cx="1872000" cy="540000"/>
            </a:xfrm>
            <a:prstGeom prst="rect">
              <a:avLst/>
            </a:prstGeom>
            <a:solidFill>
              <a:srgbClr val="78A64A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#86AD3F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DE7ED0-D2B7-704E-89E1-3134C7C6650F}"/>
                </a:ext>
              </a:extLst>
            </p:cNvPr>
            <p:cNvSpPr/>
            <p:nvPr/>
          </p:nvSpPr>
          <p:spPr>
            <a:xfrm>
              <a:off x="2764461" y="4200064"/>
              <a:ext cx="1872000" cy="540000"/>
            </a:xfrm>
            <a:prstGeom prst="rect">
              <a:avLst/>
            </a:prstGeom>
            <a:solidFill>
              <a:srgbClr val="2C3133"/>
            </a:solidFill>
            <a:ln w="12700" cap="flat">
              <a:solidFill>
                <a:schemeClr val="bg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LV" dirty="0">
                  <a:solidFill>
                    <a:schemeClr val="bg1"/>
                  </a:solidFill>
                </a:rPr>
                <a:t>#313032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3B0B06-B4FF-9948-A70C-569A72F12AE9}"/>
                </a:ext>
              </a:extLst>
            </p:cNvPr>
            <p:cNvSpPr/>
            <p:nvPr/>
          </p:nvSpPr>
          <p:spPr>
            <a:xfrm>
              <a:off x="4820089" y="2808678"/>
              <a:ext cx="1872000" cy="540000"/>
            </a:xfrm>
            <a:prstGeom prst="rect">
              <a:avLst/>
            </a:prstGeom>
            <a:solidFill>
              <a:srgbClr val="5B649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#6068B2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ABB230-A3F0-3343-95AA-D6ABEEF88F12}"/>
                </a:ext>
              </a:extLst>
            </p:cNvPr>
            <p:cNvSpPr/>
            <p:nvPr/>
          </p:nvSpPr>
          <p:spPr>
            <a:xfrm>
              <a:off x="4820089" y="3505113"/>
              <a:ext cx="1872000" cy="540000"/>
            </a:xfrm>
            <a:prstGeom prst="rect">
              <a:avLst/>
            </a:prstGeom>
            <a:solidFill>
              <a:srgbClr val="994979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LV" dirty="0">
                  <a:solidFill>
                    <a:schemeClr val="bg1"/>
                  </a:solidFill>
                </a:rPr>
                <a:t>#994878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208AFF-B357-394C-83F7-83FB3E1D1038}"/>
                </a:ext>
              </a:extLst>
            </p:cNvPr>
            <p:cNvSpPr/>
            <p:nvPr/>
          </p:nvSpPr>
          <p:spPr>
            <a:xfrm>
              <a:off x="6875715" y="4200064"/>
              <a:ext cx="1872000" cy="540000"/>
            </a:xfrm>
            <a:prstGeom prst="rect">
              <a:avLst/>
            </a:prstGeom>
            <a:solidFill>
              <a:srgbClr val="E25F3C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#F4633A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B90EE3-7EF7-364C-B4AD-ECF6046E4491}"/>
                </a:ext>
              </a:extLst>
            </p:cNvPr>
            <p:cNvSpPr/>
            <p:nvPr/>
          </p:nvSpPr>
          <p:spPr>
            <a:xfrm>
              <a:off x="6875715" y="2808678"/>
              <a:ext cx="1872000" cy="540000"/>
            </a:xfrm>
            <a:prstGeom prst="rect">
              <a:avLst/>
            </a:prstGeom>
            <a:solidFill>
              <a:srgbClr val="59A33F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#509E2F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CFC3B7-79A1-AB4C-B767-AEB5A7CDB302}"/>
                </a:ext>
              </a:extLst>
            </p:cNvPr>
            <p:cNvSpPr/>
            <p:nvPr/>
          </p:nvSpPr>
          <p:spPr>
            <a:xfrm>
              <a:off x="6875715" y="3505113"/>
              <a:ext cx="1872000" cy="540000"/>
            </a:xfrm>
            <a:prstGeom prst="rect">
              <a:avLst/>
            </a:prstGeom>
            <a:solidFill>
              <a:srgbClr val="D23B45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#CB333B 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FA297F4-C06E-4A8A-A6FC-659B1AADC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57250"/>
          </a:xfrm>
        </p:spPr>
        <p:txBody>
          <a:bodyPr>
            <a:normAutofit/>
          </a:bodyPr>
          <a:lstStyle/>
          <a:p>
            <a:r>
              <a:rPr lang="lv-LV" altLang="en-US" sz="2800" dirty="0">
                <a:solidFill>
                  <a:srgbClr val="F1B533"/>
                </a:solidFill>
              </a:rPr>
              <a:t>Atceries!</a:t>
            </a:r>
            <a:endParaRPr lang="en-US" altLang="en-US" sz="2800" dirty="0">
              <a:solidFill>
                <a:srgbClr val="F1B533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0BF0167-8B64-4491-A56A-802E73D0A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22375"/>
            <a:ext cx="10515600" cy="495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lv-LV" altLang="en-US" sz="2400" dirty="0"/>
          </a:p>
          <a:p>
            <a:pPr marL="0" indent="0">
              <a:buNone/>
            </a:pPr>
            <a:r>
              <a:rPr lang="lv-LV" altLang="en-US" sz="2400" dirty="0"/>
              <a:t>Kā </a:t>
            </a:r>
            <a:r>
              <a:rPr lang="lv-LV" altLang="en-US" sz="2400" dirty="0">
                <a:solidFill>
                  <a:srgbClr val="E56E99"/>
                </a:solidFill>
              </a:rPr>
              <a:t>primāro izveido stāstu</a:t>
            </a:r>
            <a:r>
              <a:rPr lang="lv-LV" altLang="en-US" sz="2400" dirty="0"/>
              <a:t>, prezentāciju gatavo kā </a:t>
            </a:r>
            <a:r>
              <a:rPr lang="lv-LV" altLang="en-US" sz="2400" dirty="0">
                <a:solidFill>
                  <a:srgbClr val="E56E99"/>
                </a:solidFill>
              </a:rPr>
              <a:t>palīgmateriālu</a:t>
            </a:r>
            <a:r>
              <a:rPr lang="lv-LV" altLang="en-US" sz="2400" dirty="0"/>
              <a:t>, kas palīdz atspoguļot būtiskāko informāciju</a:t>
            </a:r>
          </a:p>
          <a:p>
            <a:pPr marL="0" indent="0">
              <a:buNone/>
            </a:pPr>
            <a:endParaRPr lang="lv-LV" altLang="en-US" sz="2400" dirty="0"/>
          </a:p>
          <a:p>
            <a:pPr marL="0" indent="0">
              <a:buNone/>
            </a:pPr>
            <a:endParaRPr lang="lv-LV" altLang="en-US" sz="2400" dirty="0"/>
          </a:p>
          <a:p>
            <a:pPr marL="0" indent="0">
              <a:buNone/>
            </a:pPr>
            <a:r>
              <a:rPr lang="lv-LV" altLang="en-US" sz="2400" dirty="0"/>
              <a:t>Prezentācijas laikā izrādi cieņu komisijai, savam darba vadītājam, kolēģiem un sev.</a:t>
            </a:r>
          </a:p>
          <a:p>
            <a:pPr marL="0" indent="0">
              <a:buNone/>
            </a:pPr>
            <a:endParaRPr lang="lv-LV" altLang="en-US" sz="2400" dirty="0"/>
          </a:p>
          <a:p>
            <a:pPr marL="0" indent="0" algn="ctr">
              <a:buNone/>
            </a:pPr>
            <a:r>
              <a:rPr lang="lv-LV" altLang="en-US" sz="2400" dirty="0">
                <a:solidFill>
                  <a:srgbClr val="F1B533"/>
                </a:solidFill>
              </a:rPr>
              <a:t>ESI RADOŠS!!!</a:t>
            </a:r>
          </a:p>
          <a:p>
            <a:pPr>
              <a:buFont typeface="Wingdings" panose="05000000000000000000" pitchFamily="2" charset="2"/>
              <a:buChar char="§"/>
            </a:pPr>
            <a:endParaRPr lang="lv-LV" alt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lv-LV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47824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1"/>
          <p:cNvSpPr txBox="1"/>
          <p:nvPr/>
        </p:nvSpPr>
        <p:spPr>
          <a:xfrm>
            <a:off x="6283844" y="3521405"/>
            <a:ext cx="6088240" cy="89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2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endParaRPr/>
          </a:p>
        </p:txBody>
      </p:sp>
      <p:pic>
        <p:nvPicPr>
          <p:cNvPr id="7" name="Picture 7" descr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  <a14:imgEffect>
                      <a14:brightnessContrast bright="-67000"/>
                    </a14:imgEffect>
                  </a14:imgLayer>
                </a14:imgProps>
              </a:ext>
            </a:extLst>
          </a:blip>
          <a:srcRect r="12323"/>
          <a:stretch>
            <a:fillRect/>
          </a:stretch>
        </p:blipFill>
        <p:spPr>
          <a:xfrm>
            <a:off x="-3143127" y="-1019871"/>
            <a:ext cx="11067927" cy="934151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8D78B4E-7A90-3B49-BFAD-21F0F966C886}"/>
              </a:ext>
            </a:extLst>
          </p:cNvPr>
          <p:cNvSpPr txBox="1"/>
          <p:nvPr/>
        </p:nvSpPr>
        <p:spPr>
          <a:xfrm>
            <a:off x="6531429" y="2698845"/>
            <a:ext cx="5593070" cy="95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30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/>
              <a:t>Veiksmi aizstāvēšanā!</a:t>
            </a: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37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Title 1"/>
          <p:cNvSpPr txBox="1"/>
          <p:nvPr/>
        </p:nvSpPr>
        <p:spPr>
          <a:xfrm>
            <a:off x="2317744" y="995354"/>
            <a:ext cx="7556510" cy="89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/>
              <a:t>Darba mērķis un uzdevumi</a:t>
            </a:r>
            <a:endParaRPr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0E55696-9998-9648-B8E8-79E0F0C0213B}"/>
              </a:ext>
            </a:extLst>
          </p:cNvPr>
          <p:cNvSpPr txBox="1"/>
          <p:nvPr/>
        </p:nvSpPr>
        <p:spPr>
          <a:xfrm>
            <a:off x="2317744" y="2693464"/>
            <a:ext cx="9139688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dirty="0"/>
              <a:t>Darba  mērķim ir jābūt definētam vienkārši un lakoniski </a:t>
            </a:r>
            <a:endParaRPr dirty="0">
              <a:solidFill>
                <a:srgbClr val="F1B533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C68906-9EE5-A249-BD19-56E760DC39D6}"/>
              </a:ext>
            </a:extLst>
          </p:cNvPr>
          <p:cNvSpPr txBox="1"/>
          <p:nvPr/>
        </p:nvSpPr>
        <p:spPr>
          <a:xfrm>
            <a:off x="2317743" y="3440870"/>
            <a:ext cx="8847081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dirty="0">
                <a:solidFill>
                  <a:srgbClr val="F1B533"/>
                </a:solidFill>
              </a:rPr>
              <a:t>Darba mērķis ir saskaņā ar risināmo problēmu vai izstrādi atbilstoši metodiskajiem norādījumiem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316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295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595D3A-AC07-D74C-96AE-4509820D7394}"/>
              </a:ext>
            </a:extLst>
          </p:cNvPr>
          <p:cNvSpPr txBox="1">
            <a:spLocks/>
          </p:cNvSpPr>
          <p:nvPr/>
        </p:nvSpPr>
        <p:spPr>
          <a:xfrm>
            <a:off x="0" y="6427994"/>
            <a:ext cx="12192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5858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LV" smtClean="0"/>
              <a:pPr/>
              <a:t>4</a:t>
            </a:fld>
            <a:endParaRPr lang="en-LV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152AD64-1507-074E-AB3B-E8C93679EC9C}"/>
              </a:ext>
            </a:extLst>
          </p:cNvPr>
          <p:cNvSpPr/>
          <p:nvPr/>
        </p:nvSpPr>
        <p:spPr>
          <a:xfrm>
            <a:off x="145113" y="933520"/>
            <a:ext cx="7101303" cy="29993"/>
          </a:xfrm>
          <a:prstGeom prst="rect">
            <a:avLst/>
          </a:prstGeom>
          <a:solidFill>
            <a:srgbClr val="F1B4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E2850"/>
                </a:solidFill>
              </a:defRPr>
            </a:pPr>
            <a:endParaRPr/>
          </a:p>
        </p:txBody>
      </p:sp>
      <p:sp>
        <p:nvSpPr>
          <p:cNvPr id="10" name="Comprehensive microcity-wide career development support system…">
            <a:extLst>
              <a:ext uri="{FF2B5EF4-FFF2-40B4-BE49-F238E27FC236}">
                <a16:creationId xmlns:a16="http://schemas.microsoft.com/office/drawing/2014/main" id="{C5AC3AB6-678D-8C42-BE62-15BD08F40E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6847" y="1605516"/>
            <a:ext cx="8826778" cy="40159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b="1" dirty="0">
                <a:solidFill>
                  <a:schemeClr val="bg1"/>
                </a:solidFill>
              </a:rPr>
              <a:t>Darba mērķis: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dirty="0">
                <a:solidFill>
                  <a:schemeClr val="bg1"/>
                </a:solidFill>
              </a:rPr>
              <a:t>Izstrādāt risinājumu naga 3D modeļa ģenerēšanai un datubāzi, kas satur manikīram pieejamas krāsas, tekstūras un dizainus. </a:t>
            </a:r>
            <a:endParaRPr lang="lv-LV" sz="2400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B84307E-311C-D041-B87F-6C7538EDED95}"/>
              </a:ext>
            </a:extLst>
          </p:cNvPr>
          <p:cNvSpPr txBox="1"/>
          <p:nvPr/>
        </p:nvSpPr>
        <p:spPr>
          <a:xfrm>
            <a:off x="409771" y="354820"/>
            <a:ext cx="990398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 b="0" dirty="0">
                <a:solidFill>
                  <a:schemeClr val="tx2"/>
                </a:solidFill>
              </a:rPr>
              <a:t>Darba mērķis un uzdevumi</a:t>
            </a:r>
            <a:endParaRPr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352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95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595D3A-AC07-D74C-96AE-4509820D7394}"/>
              </a:ext>
            </a:extLst>
          </p:cNvPr>
          <p:cNvSpPr txBox="1">
            <a:spLocks/>
          </p:cNvSpPr>
          <p:nvPr/>
        </p:nvSpPr>
        <p:spPr>
          <a:xfrm>
            <a:off x="0" y="6427994"/>
            <a:ext cx="12192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5858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LV" smtClean="0"/>
              <a:pPr/>
              <a:t>5</a:t>
            </a:fld>
            <a:endParaRPr lang="en-LV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152AD64-1507-074E-AB3B-E8C93679EC9C}"/>
              </a:ext>
            </a:extLst>
          </p:cNvPr>
          <p:cNvSpPr/>
          <p:nvPr/>
        </p:nvSpPr>
        <p:spPr>
          <a:xfrm>
            <a:off x="145113" y="933520"/>
            <a:ext cx="7101303" cy="29993"/>
          </a:xfrm>
          <a:prstGeom prst="rect">
            <a:avLst/>
          </a:prstGeom>
          <a:solidFill>
            <a:srgbClr val="F1B4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E2850"/>
                </a:solidFill>
              </a:defRPr>
            </a:pPr>
            <a:endParaRPr/>
          </a:p>
        </p:txBody>
      </p:sp>
      <p:sp>
        <p:nvSpPr>
          <p:cNvPr id="10" name="Comprehensive microcity-wide career development support system…">
            <a:extLst>
              <a:ext uri="{FF2B5EF4-FFF2-40B4-BE49-F238E27FC236}">
                <a16:creationId xmlns:a16="http://schemas.microsoft.com/office/drawing/2014/main" id="{C5AC3AB6-678D-8C42-BE62-15BD08F40E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6847" y="1605516"/>
            <a:ext cx="8826778" cy="40159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b="1" dirty="0">
                <a:solidFill>
                  <a:schemeClr val="bg1"/>
                </a:solidFill>
              </a:rPr>
              <a:t>Darba uzdevumi: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SzTx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dirty="0">
                <a:solidFill>
                  <a:schemeClr val="bg1"/>
                </a:solidFill>
              </a:rPr>
              <a:t>Līdzīgu risinājumu izpēte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SzTx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dirty="0">
                <a:solidFill>
                  <a:schemeClr val="bg1"/>
                </a:solidFill>
              </a:rPr>
              <a:t>Risinājumu kodēšana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SzTx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dirty="0">
                <a:solidFill>
                  <a:schemeClr val="bg1"/>
                </a:solidFill>
              </a:rPr>
              <a:t>Datubāzes izstrāde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buSzTx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dirty="0">
                <a:solidFill>
                  <a:schemeClr val="bg1"/>
                </a:solidFill>
              </a:rPr>
              <a:t>Testēšana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B84307E-311C-D041-B87F-6C7538EDED95}"/>
              </a:ext>
            </a:extLst>
          </p:cNvPr>
          <p:cNvSpPr txBox="1"/>
          <p:nvPr/>
        </p:nvSpPr>
        <p:spPr>
          <a:xfrm>
            <a:off x="409771" y="354820"/>
            <a:ext cx="990398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 b="0" dirty="0">
                <a:solidFill>
                  <a:schemeClr val="tx2"/>
                </a:solidFill>
              </a:rPr>
              <a:t>Darba mērķis un uzdevumi</a:t>
            </a:r>
            <a:endParaRPr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586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37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Title 1"/>
          <p:cNvSpPr txBox="1"/>
          <p:nvPr/>
        </p:nvSpPr>
        <p:spPr>
          <a:xfrm>
            <a:off x="2317744" y="995354"/>
            <a:ext cx="7556510" cy="89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/>
              <a:t>Darba izstrādes gaita</a:t>
            </a:r>
            <a:endParaRPr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0E55696-9998-9648-B8E8-79E0F0C0213B}"/>
              </a:ext>
            </a:extLst>
          </p:cNvPr>
          <p:cNvSpPr txBox="1"/>
          <p:nvPr/>
        </p:nvSpPr>
        <p:spPr>
          <a:xfrm>
            <a:off x="2317739" y="2327617"/>
            <a:ext cx="9139688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/>
              <a:t>Prezentācijā piemin galvenos darba izstrādes soļus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C68906-9EE5-A249-BD19-56E760DC39D6}"/>
              </a:ext>
            </a:extLst>
          </p:cNvPr>
          <p:cNvSpPr txBox="1"/>
          <p:nvPr/>
        </p:nvSpPr>
        <p:spPr>
          <a:xfrm>
            <a:off x="2317739" y="3238108"/>
            <a:ext cx="8847081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>
                <a:solidFill>
                  <a:srgbClr val="F1B533"/>
                </a:solidFill>
              </a:rPr>
              <a:t>Kas ir galvenās teorētiskās daļas atziņas – galveno problemātiku, aktualitātes mērogu, esošās tehnoloģijas un risinājumus, </a:t>
            </a:r>
            <a:r>
              <a:rPr lang="lv-LV" err="1">
                <a:solidFill>
                  <a:srgbClr val="F1B533"/>
                </a:solidFill>
              </a:rPr>
              <a:t>uc</a:t>
            </a:r>
            <a:r>
              <a:rPr lang="lv-LV">
                <a:solidFill>
                  <a:srgbClr val="F1B533"/>
                </a:solidFill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4CBF76-00C1-1B4C-A456-AD3C17FFF421}"/>
              </a:ext>
            </a:extLst>
          </p:cNvPr>
          <p:cNvSpPr txBox="1"/>
          <p:nvPr/>
        </p:nvSpPr>
        <p:spPr>
          <a:xfrm>
            <a:off x="2317739" y="4094577"/>
            <a:ext cx="8847081" cy="1264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>
                <a:solidFill>
                  <a:srgbClr val="F1B533"/>
                </a:solidFill>
              </a:rPr>
              <a:t>Būtiskākie praktiskās daļas aspekti - projektēšanas, montāžas, testēšanas gaita un to rezultāti, u.c. būtiski aspekti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F929F-606F-E94E-8ECC-E055124595F9}"/>
              </a:ext>
            </a:extLst>
          </p:cNvPr>
          <p:cNvSpPr txBox="1"/>
          <p:nvPr/>
        </p:nvSpPr>
        <p:spPr>
          <a:xfrm>
            <a:off x="2317740" y="5049462"/>
            <a:ext cx="8847081" cy="1264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>
                <a:solidFill>
                  <a:srgbClr val="F1B533"/>
                </a:solidFill>
              </a:rPr>
              <a:t>Obligāti jāiekļauj ekonomiskais pamatojums, kas paskaidro darba izdevīgumu  </a:t>
            </a:r>
          </a:p>
        </p:txBody>
      </p:sp>
    </p:spTree>
    <p:extLst>
      <p:ext uri="{BB962C8B-B14F-4D97-AF65-F5344CB8AC3E}">
        <p14:creationId xmlns:p14="http://schemas.microsoft.com/office/powerpoint/2010/main" val="40965172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95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595D3A-AC07-D74C-96AE-4509820D7394}"/>
              </a:ext>
            </a:extLst>
          </p:cNvPr>
          <p:cNvSpPr txBox="1">
            <a:spLocks/>
          </p:cNvSpPr>
          <p:nvPr/>
        </p:nvSpPr>
        <p:spPr>
          <a:xfrm>
            <a:off x="0" y="6427994"/>
            <a:ext cx="12192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5858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LV" smtClean="0"/>
              <a:pPr/>
              <a:t>7</a:t>
            </a:fld>
            <a:endParaRPr lang="en-LV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152AD64-1507-074E-AB3B-E8C93679EC9C}"/>
              </a:ext>
            </a:extLst>
          </p:cNvPr>
          <p:cNvSpPr/>
          <p:nvPr/>
        </p:nvSpPr>
        <p:spPr>
          <a:xfrm>
            <a:off x="145113" y="933520"/>
            <a:ext cx="7101303" cy="29993"/>
          </a:xfrm>
          <a:prstGeom prst="rect">
            <a:avLst/>
          </a:prstGeom>
          <a:solidFill>
            <a:srgbClr val="F1B4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E2850"/>
                </a:solidFill>
              </a:defRPr>
            </a:pPr>
            <a:endParaRPr/>
          </a:p>
        </p:txBody>
      </p:sp>
      <p:sp>
        <p:nvSpPr>
          <p:cNvPr id="10" name="Comprehensive microcity-wide career development support system…">
            <a:extLst>
              <a:ext uri="{FF2B5EF4-FFF2-40B4-BE49-F238E27FC236}">
                <a16:creationId xmlns:a16="http://schemas.microsoft.com/office/drawing/2014/main" id="{C5AC3AB6-678D-8C42-BE62-15BD08F40E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6847" y="1605516"/>
            <a:ext cx="8826778" cy="40159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b="1" dirty="0">
                <a:solidFill>
                  <a:schemeClr val="bg1"/>
                </a:solidFill>
              </a:rPr>
              <a:t>Līdzīgu risinājumu apskats:</a:t>
            </a:r>
            <a:endParaRPr lang="lv-LV" sz="2400" b="1" dirty="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B84307E-311C-D041-B87F-6C7538EDED95}"/>
              </a:ext>
            </a:extLst>
          </p:cNvPr>
          <p:cNvSpPr txBox="1"/>
          <p:nvPr/>
        </p:nvSpPr>
        <p:spPr>
          <a:xfrm>
            <a:off x="409771" y="354820"/>
            <a:ext cx="990398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 b="0" dirty="0">
                <a:solidFill>
                  <a:schemeClr val="tx2"/>
                </a:solidFill>
              </a:rPr>
              <a:t>Darba izstrādes gaita</a:t>
            </a:r>
            <a:endParaRPr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00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7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Title 1"/>
          <p:cNvSpPr txBox="1"/>
          <p:nvPr/>
        </p:nvSpPr>
        <p:spPr>
          <a:xfrm>
            <a:off x="2317744" y="995354"/>
            <a:ext cx="7556510" cy="89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3300">
                <a:solidFill>
                  <a:srgbClr val="F1B43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/>
              <a:t>Secinājumi</a:t>
            </a:r>
            <a:endParaRPr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0E55696-9998-9648-B8E8-79E0F0C0213B}"/>
              </a:ext>
            </a:extLst>
          </p:cNvPr>
          <p:cNvSpPr txBox="1"/>
          <p:nvPr/>
        </p:nvSpPr>
        <p:spPr>
          <a:xfrm>
            <a:off x="2317744" y="2693464"/>
            <a:ext cx="9139688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/>
              <a:t>Secinājumiem jābūt īsiem, konkrētiem, kodolīgiem un lakoniskiem </a:t>
            </a:r>
            <a:endParaRPr>
              <a:solidFill>
                <a:srgbClr val="F1B533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C68906-9EE5-A249-BD19-56E760DC39D6}"/>
              </a:ext>
            </a:extLst>
          </p:cNvPr>
          <p:cNvSpPr txBox="1"/>
          <p:nvPr/>
        </p:nvSpPr>
        <p:spPr>
          <a:xfrm>
            <a:off x="2317744" y="4527347"/>
            <a:ext cx="8847081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sz="2000">
                <a:solidFill>
                  <a:srgbClr val="F1B533"/>
                </a:solidFill>
              </a:rPr>
              <a:t>Secinājumu sadaļai var pievienot ieteikumus vai rekomendācijas, kā arī darba turpināšanas iespējas un ieceres (taču tas ir sekundāri)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9B2031-732D-C440-8FA7-BC3FB7F4DBC7}"/>
              </a:ext>
            </a:extLst>
          </p:cNvPr>
          <p:cNvSpPr txBox="1"/>
          <p:nvPr/>
        </p:nvSpPr>
        <p:spPr>
          <a:xfrm>
            <a:off x="2551660" y="3134384"/>
            <a:ext cx="9139688" cy="9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lnSpc>
                <a:spcPct val="90000"/>
              </a:lnSpc>
              <a:defRPr sz="2200">
                <a:solidFill>
                  <a:srgbClr val="EBEBEB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l"/>
            <a:r>
              <a:rPr lang="lv-LV" sz="2000"/>
              <a:t>jāiekļauj analīze par darba gaitu un sasniegtajiem rezultātiem</a:t>
            </a:r>
            <a:endParaRPr sz="2000">
              <a:solidFill>
                <a:srgbClr val="F1B5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960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295" name="Rectangle 13"/>
          <p:cNvSpPr/>
          <p:nvPr/>
        </p:nvSpPr>
        <p:spPr>
          <a:xfrm>
            <a:off x="-1" y="6811675"/>
            <a:ext cx="12192001" cy="92650"/>
          </a:xfrm>
          <a:prstGeom prst="rect">
            <a:avLst/>
          </a:prstGeom>
          <a:solidFill>
            <a:srgbClr val="86AD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595D3A-AC07-D74C-96AE-4509820D7394}"/>
              </a:ext>
            </a:extLst>
          </p:cNvPr>
          <p:cNvSpPr txBox="1">
            <a:spLocks/>
          </p:cNvSpPr>
          <p:nvPr/>
        </p:nvSpPr>
        <p:spPr>
          <a:xfrm>
            <a:off x="0" y="6427994"/>
            <a:ext cx="12192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5858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LV" smtClean="0"/>
              <a:pPr/>
              <a:t>9</a:t>
            </a:fld>
            <a:endParaRPr lang="en-LV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152AD64-1507-074E-AB3B-E8C93679EC9C}"/>
              </a:ext>
            </a:extLst>
          </p:cNvPr>
          <p:cNvSpPr/>
          <p:nvPr/>
        </p:nvSpPr>
        <p:spPr>
          <a:xfrm>
            <a:off x="145113" y="933520"/>
            <a:ext cx="7101303" cy="29993"/>
          </a:xfrm>
          <a:prstGeom prst="rect">
            <a:avLst/>
          </a:prstGeom>
          <a:solidFill>
            <a:srgbClr val="F1B4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E2850"/>
                </a:solidFill>
              </a:defRPr>
            </a:pPr>
            <a:endParaRPr/>
          </a:p>
        </p:txBody>
      </p:sp>
      <p:sp>
        <p:nvSpPr>
          <p:cNvPr id="10" name="Comprehensive microcity-wide career development support system…">
            <a:extLst>
              <a:ext uri="{FF2B5EF4-FFF2-40B4-BE49-F238E27FC236}">
                <a16:creationId xmlns:a16="http://schemas.microsoft.com/office/drawing/2014/main" id="{C5AC3AB6-678D-8C42-BE62-15BD08F40E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6847" y="1605516"/>
            <a:ext cx="8826778" cy="40159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700">
                <a:solidFill>
                  <a:srgbClr val="231F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lv-LV" sz="2400" dirty="0">
                <a:solidFill>
                  <a:schemeClr val="bg1"/>
                </a:solidFill>
              </a:rPr>
              <a:t>Slaida informācija, </a:t>
            </a:r>
            <a:r>
              <a:rPr lang="lv-LV" sz="2400" dirty="0">
                <a:solidFill>
                  <a:schemeClr val="bg1"/>
                </a:solidFill>
                <a:sym typeface="Helvetica"/>
              </a:rPr>
              <a:t>slaida informācija, slaida informācija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B84307E-311C-D041-B87F-6C7538EDED95}"/>
              </a:ext>
            </a:extLst>
          </p:cNvPr>
          <p:cNvSpPr txBox="1"/>
          <p:nvPr/>
        </p:nvSpPr>
        <p:spPr>
          <a:xfrm>
            <a:off x="409771" y="354820"/>
            <a:ext cx="990398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53535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lv-LV" b="0" dirty="0">
                <a:solidFill>
                  <a:schemeClr val="tx2"/>
                </a:solidFill>
              </a:rPr>
              <a:t>Secinājumi</a:t>
            </a:r>
            <a:endParaRPr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428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9170</TotalTime>
  <Words>753</Words>
  <Application>Microsoft Office PowerPoint</Application>
  <PresentationFormat>Widescreen</PresentationFormat>
  <Paragraphs>188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Ietikums</vt:lpstr>
      <vt:lpstr>Atceries!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Dens Enrijs Lakučs</cp:lastModifiedBy>
  <cp:revision>8</cp:revision>
  <dcterms:modified xsi:type="dcterms:W3CDTF">2024-06-19T18:31:09Z</dcterms:modified>
</cp:coreProperties>
</file>