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FF"/>
    <a:srgbClr val="A639CB"/>
    <a:srgbClr val="BB5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13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19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0"/>
            <a:ext cx="36576000" cy="29046576"/>
            <a:chOff x="0" y="0"/>
            <a:chExt cx="32918400" cy="21660834"/>
          </a:xfrm>
        </p:grpSpPr>
        <p:sp>
          <p:nvSpPr>
            <p:cNvPr id="3" name="圆角矩形 2"/>
            <p:cNvSpPr/>
            <p:nvPr/>
          </p:nvSpPr>
          <p:spPr>
            <a:xfrm>
              <a:off x="370985" y="3025966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32918400" cy="2852928"/>
            </a:xfrm>
            <a:prstGeom prst="rect">
              <a:avLst/>
            </a:prstGeom>
            <a:gradFill>
              <a:gsLst>
                <a:gs pos="0">
                  <a:srgbClr val="D442FF"/>
                </a:gs>
                <a:gs pos="100000">
                  <a:srgbClr val="A639CB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214898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058811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00750" y="232039"/>
            <a:ext cx="24574500" cy="214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Comparison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Classifier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Locality-Sensitive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(LSH)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2387EC87-2E07-5649-A64F-FC6D0C289D13}"/>
              </a:ext>
            </a:extLst>
          </p:cNvPr>
          <p:cNvSpPr txBox="1"/>
          <p:nvPr/>
        </p:nvSpPr>
        <p:spPr>
          <a:xfrm>
            <a:off x="5276850" y="2665244"/>
            <a:ext cx="24574500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44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Jiang,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Applied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Mathematics,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Washington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974E70-3638-A841-B583-5D87E12E0641}"/>
              </a:ext>
            </a:extLst>
          </p:cNvPr>
          <p:cNvGrpSpPr/>
          <p:nvPr/>
        </p:nvGrpSpPr>
        <p:grpSpPr>
          <a:xfrm>
            <a:off x="720975" y="4388443"/>
            <a:ext cx="11349105" cy="3564600"/>
            <a:chOff x="720975" y="4388443"/>
            <a:chExt cx="11349105" cy="3564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33A36ED-CE6C-6A40-9825-B61C545E2A37}"/>
                </a:ext>
              </a:extLst>
            </p:cNvPr>
            <p:cNvSpPr/>
            <p:nvPr/>
          </p:nvSpPr>
          <p:spPr>
            <a:xfrm>
              <a:off x="1669143" y="4388443"/>
              <a:ext cx="9144000" cy="91440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5400" dirty="0">
                  <a:solidFill>
                    <a:schemeClr val="tx1"/>
                  </a:solidFill>
                </a:rPr>
                <a:t>COCO</a:t>
              </a:r>
              <a:r>
                <a:rPr lang="zh-Hans" altLang="en-US" sz="5400" dirty="0">
                  <a:solidFill>
                    <a:schemeClr val="tx1"/>
                  </a:solidFill>
                </a:rPr>
                <a:t> </a:t>
              </a:r>
              <a:r>
                <a:rPr lang="en-US" altLang="zh-Hans" sz="5400" dirty="0">
                  <a:solidFill>
                    <a:schemeClr val="tx1"/>
                  </a:solidFill>
                </a:rPr>
                <a:t>Dataset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D561A0-C216-1348-9204-7C3DA9E5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75" y="5762358"/>
              <a:ext cx="4555875" cy="1716474"/>
            </a:xfrm>
            <a:prstGeom prst="rect">
              <a:avLst/>
            </a:prstGeom>
          </p:spPr>
        </p:pic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17128F6E-D084-2249-98D5-5BE5CDE8EC3D}"/>
                </a:ext>
              </a:extLst>
            </p:cNvPr>
            <p:cNvSpPr txBox="1"/>
            <p:nvPr/>
          </p:nvSpPr>
          <p:spPr>
            <a:xfrm>
              <a:off x="5276850" y="5355216"/>
              <a:ext cx="6793230" cy="259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categories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COCO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1472)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endParaRPr kumimoji="1" lang="en-US" altLang="zh-Hans" sz="2800" i="1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 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11776)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feature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vectors.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7855FCF-89AE-374E-8E93-9260C6B36F95}"/>
              </a:ext>
            </a:extLst>
          </p:cNvPr>
          <p:cNvSpPr/>
          <p:nvPr/>
        </p:nvSpPr>
        <p:spPr>
          <a:xfrm>
            <a:off x="1669143" y="822924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Linear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Regression Model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254CDF-564B-3D44-A183-61D67EA72864}"/>
              </a:ext>
            </a:extLst>
          </p:cNvPr>
          <p:cNvSpPr/>
          <p:nvPr/>
        </p:nvSpPr>
        <p:spPr>
          <a:xfrm>
            <a:off x="1669143" y="19142300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Auto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Hard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Negative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Mining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D7323E-8D0B-4E4A-9DA8-E2F943D88873}"/>
              </a:ext>
            </a:extLst>
          </p:cNvPr>
          <p:cNvSpPr/>
          <p:nvPr/>
        </p:nvSpPr>
        <p:spPr>
          <a:xfrm>
            <a:off x="25662608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Speed-Quality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Tradeoff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ECEF4D-8F65-A54A-A1DA-041EB2A63CAD}"/>
              </a:ext>
            </a:extLst>
          </p:cNvPr>
          <p:cNvSpPr/>
          <p:nvPr/>
        </p:nvSpPr>
        <p:spPr>
          <a:xfrm>
            <a:off x="13716000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 Algorithm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8667F3-2D51-064B-B5CE-78BDAC08EDC9}"/>
              </a:ext>
            </a:extLst>
          </p:cNvPr>
          <p:cNvSpPr/>
          <p:nvPr/>
        </p:nvSpPr>
        <p:spPr>
          <a:xfrm>
            <a:off x="25766727" y="18457574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Real-Time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Visualization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921DC8-641C-8D41-AC86-EF2BED2947B2}"/>
              </a:ext>
            </a:extLst>
          </p:cNvPr>
          <p:cNvSpPr/>
          <p:nvPr/>
        </p:nvSpPr>
        <p:spPr>
          <a:xfrm>
            <a:off x="13717935" y="1216410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Functions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F8114D-C1E2-2E46-BB8C-9542211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0369"/>
              </p:ext>
            </p:extLst>
          </p:nvPr>
        </p:nvGraphicFramePr>
        <p:xfrm>
          <a:off x="6817894" y="9504677"/>
          <a:ext cx="4908885" cy="92230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67412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2641473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463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ACE82-D672-4D41-B905-A1466B89A3EB}"/>
              </a:ext>
            </a:extLst>
          </p:cNvPr>
          <p:cNvGrpSpPr/>
          <p:nvPr/>
        </p:nvGrpSpPr>
        <p:grpSpPr>
          <a:xfrm>
            <a:off x="1669143" y="12046667"/>
            <a:ext cx="4163228" cy="3916700"/>
            <a:chOff x="3768735" y="982911"/>
            <a:chExt cx="4163228" cy="39167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8868D4-6A0E-B848-8693-519E7B505F90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C04D07-00FC-FF47-85B8-9FC8507957CF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1F6FC24-09F2-7E43-BE11-403A408FA2E4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A2B99C-67AF-CA49-ADE0-5012D41DEE97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4B1C70-3596-D44F-992A-C012F691AC24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C07358-6A67-A143-A741-A7BCC1E47C82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0902ED-EBDF-7947-88A4-5A353F344FB4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FF9381-729C-1849-8AE2-56572B484F1D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02630A-ACBC-A545-8A16-A788F6CC5F77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17AD58-9288-4244-9ADE-214BDD8DDB32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DB8F78-732C-A147-A920-9025DD0E4B1C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F3D940-EFCB-8B48-A2AC-A2E88DE39B97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A3FEE6-F476-3346-8C41-65D5F41800DF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7E3A4-A76F-3346-B5DA-C829DF89A127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74DFEB2-E806-604D-BD80-AD77C416E15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421B0C2-CACD-3F4F-A419-0A41306625E0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CF69B5-EA4B-E046-8A2A-55C773823089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D3816C7-91C7-9D46-B676-15182C6196DD}"/>
                </a:ext>
              </a:extLst>
            </p:cNvPr>
            <p:cNvCxnSpPr>
              <a:stCxn id="114" idx="2"/>
              <a:endCxn id="86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2A2008-1628-5D4B-8607-E59534DC582A}"/>
                </a:ext>
              </a:extLst>
            </p:cNvPr>
            <p:cNvCxnSpPr>
              <a:cxnSpLocks/>
              <a:stCxn id="92" idx="2"/>
              <a:endCxn id="87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5BAE7C5-CFFB-2740-9DE7-26F0071D7F20}"/>
                </a:ext>
              </a:extLst>
            </p:cNvPr>
            <p:cNvCxnSpPr>
              <a:cxnSpLocks/>
              <a:stCxn id="112" idx="2"/>
              <a:endCxn id="88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0749851-D5CE-AA47-8636-F1060A8FEAC9}"/>
                </a:ext>
              </a:extLst>
            </p:cNvPr>
            <p:cNvCxnSpPr>
              <a:cxnSpLocks/>
              <a:stCxn id="110" idx="2"/>
              <a:endCxn id="89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C3F116-C168-A043-9D3B-FA9A38875935}"/>
                </a:ext>
              </a:extLst>
            </p:cNvPr>
            <p:cNvCxnSpPr>
              <a:cxnSpLocks/>
              <a:stCxn id="86" idx="4"/>
              <a:endCxn id="103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B4EF8F-A0A3-D145-8B47-1FD98898031F}"/>
                </a:ext>
              </a:extLst>
            </p:cNvPr>
            <p:cNvCxnSpPr>
              <a:cxnSpLocks/>
              <a:stCxn id="87" idx="4"/>
              <a:endCxn id="103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C885452-0894-B44D-A99B-4AB0039EC515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8A67F-DBD2-CD45-B1B4-68E8511CD942}"/>
                </a:ext>
              </a:extLst>
            </p:cNvPr>
            <p:cNvCxnSpPr>
              <a:cxnSpLocks/>
              <a:stCxn id="88" idx="4"/>
              <a:endCxn id="103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AEDBE80-BF95-8847-A7E1-481AC6746EDF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CA1589-3557-F148-B144-BEF6AFE73006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A93611-D72B-BE41-B67A-AE0DEA7AB8F5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6EB3B3-B94C-DD4A-BFE2-27E4E202D100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FAF110-4D2B-EF49-8ECC-7C8DCB7B0CEC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97F9BF-1944-0E4B-8D39-0BA48F042FCD}"/>
              </a:ext>
            </a:extLst>
          </p:cNvPr>
          <p:cNvGrpSpPr/>
          <p:nvPr/>
        </p:nvGrpSpPr>
        <p:grpSpPr>
          <a:xfrm>
            <a:off x="690395" y="9448697"/>
            <a:ext cx="5736581" cy="1623210"/>
            <a:chOff x="690395" y="9448697"/>
            <a:chExt cx="5736581" cy="16232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4CCF51-7FD7-7C49-BF6B-DFE2236E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26" y="10157507"/>
              <a:ext cx="5054600" cy="914400"/>
            </a:xfrm>
            <a:prstGeom prst="rect">
              <a:avLst/>
            </a:prstGeom>
          </p:spPr>
        </p:pic>
        <p:sp>
          <p:nvSpPr>
            <p:cNvPr id="116" name="文本框 12">
              <a:extLst>
                <a:ext uri="{FF2B5EF4-FFF2-40B4-BE49-F238E27FC236}">
                  <a16:creationId xmlns:a16="http://schemas.microsoft.com/office/drawing/2014/main" id="{F53E5657-4FAB-BC41-8FAE-554911EA7E4A}"/>
                </a:ext>
              </a:extLst>
            </p:cNvPr>
            <p:cNvSpPr txBox="1"/>
            <p:nvPr/>
          </p:nvSpPr>
          <p:spPr>
            <a:xfrm>
              <a:off x="690395" y="9448697"/>
              <a:ext cx="5736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Loss Function of Linear Model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文本框 12">
            <a:extLst>
              <a:ext uri="{FF2B5EF4-FFF2-40B4-BE49-F238E27FC236}">
                <a16:creationId xmlns:a16="http://schemas.microsoft.com/office/drawing/2014/main" id="{CF739AC8-89D8-E345-AC8D-296A8905271F}"/>
              </a:ext>
            </a:extLst>
          </p:cNvPr>
          <p:cNvSpPr txBox="1"/>
          <p:nvPr/>
        </p:nvSpPr>
        <p:spPr>
          <a:xfrm>
            <a:off x="690394" y="11298491"/>
            <a:ext cx="6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Structure of One Layer Perceptron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文本框 12">
            <a:extLst>
              <a:ext uri="{FF2B5EF4-FFF2-40B4-BE49-F238E27FC236}">
                <a16:creationId xmlns:a16="http://schemas.microsoft.com/office/drawing/2014/main" id="{13C37B35-7582-2041-A736-3A0D6CE45237}"/>
              </a:ext>
            </a:extLst>
          </p:cNvPr>
          <p:cNvSpPr txBox="1"/>
          <p:nvPr/>
        </p:nvSpPr>
        <p:spPr>
          <a:xfrm>
            <a:off x="690394" y="16189951"/>
            <a:ext cx="5784199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Perform </a:t>
            </a: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linear regression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for each category. The resulting AP score per category and the overall </a:t>
            </a:r>
            <a:r>
              <a:rPr kumimoji="1" lang="en-US" altLang="zh-CN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are shown in table.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DE04CE1-086A-9742-B70C-92CD12930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4" y="20344250"/>
            <a:ext cx="9860832" cy="6812319"/>
          </a:xfrm>
          <a:prstGeom prst="rect">
            <a:avLst/>
          </a:prstGeom>
        </p:spPr>
      </p:pic>
      <p:sp>
        <p:nvSpPr>
          <p:cNvPr id="125" name="文本框 12">
            <a:extLst>
              <a:ext uri="{FF2B5EF4-FFF2-40B4-BE49-F238E27FC236}">
                <a16:creationId xmlns:a16="http://schemas.microsoft.com/office/drawing/2014/main" id="{F28AC5D7-82A0-274D-B5AE-64B408C98CCE}"/>
              </a:ext>
            </a:extLst>
          </p:cNvPr>
          <p:cNvSpPr txBox="1"/>
          <p:nvPr/>
        </p:nvSpPr>
        <p:spPr>
          <a:xfrm>
            <a:off x="1483102" y="26982214"/>
            <a:ext cx="9516082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Hard Negative Mining 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is used to reduce the false positive predictions by the model, which will be done automatically after certain epochs after convergence.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B9BC41E-1F90-3A40-B61F-26E1D1D93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18" y="5653398"/>
            <a:ext cx="10128225" cy="644667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D4E81A6-CA0A-4547-84C9-82A1C9A1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65" y="19446224"/>
            <a:ext cx="9706891" cy="6711342"/>
          </a:xfrm>
          <a:prstGeom prst="rect">
            <a:avLst/>
          </a:prstGeom>
        </p:spPr>
      </p:pic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B33A3EB-F273-AA41-BC3C-F6B4730401CC}"/>
              </a:ext>
            </a:extLst>
          </p:cNvPr>
          <p:cNvSpPr/>
          <p:nvPr/>
        </p:nvSpPr>
        <p:spPr>
          <a:xfrm>
            <a:off x="13716000" y="18184051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K Nearest Neighbors</a:t>
            </a:r>
          </a:p>
        </p:txBody>
      </p:sp>
      <p:sp>
        <p:nvSpPr>
          <p:cNvPr id="61" name="文本框 12">
            <a:extLst>
              <a:ext uri="{FF2B5EF4-FFF2-40B4-BE49-F238E27FC236}">
                <a16:creationId xmlns:a16="http://schemas.microsoft.com/office/drawing/2014/main" id="{0BB2D41B-7A28-1048-9E0A-D13C4D24A02D}"/>
              </a:ext>
            </a:extLst>
          </p:cNvPr>
          <p:cNvSpPr txBox="1"/>
          <p:nvPr/>
        </p:nvSpPr>
        <p:spPr>
          <a:xfrm>
            <a:off x="25290217" y="12108283"/>
            <a:ext cx="10404040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tradeoff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speed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shown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figure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above: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yields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smaller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indicating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also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consuming.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文本框 12">
            <a:extLst>
              <a:ext uri="{FF2B5EF4-FFF2-40B4-BE49-F238E27FC236}">
                <a16:creationId xmlns:a16="http://schemas.microsoft.com/office/drawing/2014/main" id="{BE84DA44-FB1E-C64A-9AA6-07E045E350C2}"/>
              </a:ext>
            </a:extLst>
          </p:cNvPr>
          <p:cNvSpPr txBox="1"/>
          <p:nvPr/>
        </p:nvSpPr>
        <p:spPr>
          <a:xfrm>
            <a:off x="13345543" y="7547910"/>
            <a:ext cx="9888783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good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construct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two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original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possible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subspace,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probability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Norm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Theorem: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文本框 12">
            <a:extLst>
              <a:ext uri="{FF2B5EF4-FFF2-40B4-BE49-F238E27FC236}">
                <a16:creationId xmlns:a16="http://schemas.microsoft.com/office/drawing/2014/main" id="{65EB7FB5-945A-254F-9FE1-EF0063736FE0}"/>
              </a:ext>
            </a:extLst>
          </p:cNvPr>
          <p:cNvSpPr txBox="1"/>
          <p:nvPr/>
        </p:nvSpPr>
        <p:spPr>
          <a:xfrm>
            <a:off x="13345543" y="5485539"/>
            <a:ext cx="9888783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Locality-Sensitive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(LSH)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reduce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dimensionality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mapping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“similar”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same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059F-A331-1C4D-85E8-EDBA481A9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89" y="11137414"/>
            <a:ext cx="9516097" cy="545285"/>
          </a:xfrm>
          <a:prstGeom prst="rect">
            <a:avLst/>
          </a:prstGeom>
        </p:spPr>
      </p:pic>
      <p:sp>
        <p:nvSpPr>
          <p:cNvPr id="66" name="文本框 12">
            <a:extLst>
              <a:ext uri="{FF2B5EF4-FFF2-40B4-BE49-F238E27FC236}">
                <a16:creationId xmlns:a16="http://schemas.microsoft.com/office/drawing/2014/main" id="{DC26E2EC-5428-A848-887B-B6F59D160F30}"/>
              </a:ext>
            </a:extLst>
          </p:cNvPr>
          <p:cNvSpPr txBox="1"/>
          <p:nvPr/>
        </p:nvSpPr>
        <p:spPr>
          <a:xfrm>
            <a:off x="12928603" y="13333612"/>
            <a:ext cx="7515443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Binary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Hamming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E05CE2-CB0F-EC4C-879B-6464BFED5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363" y="13976346"/>
            <a:ext cx="3986847" cy="3671503"/>
          </a:xfrm>
          <a:prstGeom prst="rect">
            <a:avLst/>
          </a:prstGeom>
        </p:spPr>
      </p:pic>
      <p:sp>
        <p:nvSpPr>
          <p:cNvPr id="70" name="文本框 12">
            <a:extLst>
              <a:ext uri="{FF2B5EF4-FFF2-40B4-BE49-F238E27FC236}">
                <a16:creationId xmlns:a16="http://schemas.microsoft.com/office/drawing/2014/main" id="{CF2AA810-2E8D-454A-8B8B-2D756E5703EB}"/>
              </a:ext>
            </a:extLst>
          </p:cNvPr>
          <p:cNvSpPr txBox="1"/>
          <p:nvPr/>
        </p:nvSpPr>
        <p:spPr>
          <a:xfrm>
            <a:off x="12928603" y="15445228"/>
            <a:ext cx="8635997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e2LSH: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family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Euclidean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p-stable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FA0AAD-BC42-0D44-8CA3-0AEBD754D7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05" b="21552"/>
          <a:stretch/>
        </p:blipFill>
        <p:spPr>
          <a:xfrm>
            <a:off x="15507651" y="16942390"/>
            <a:ext cx="3259913" cy="8750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2ED9B9-5C70-6D40-97D1-D8BF79642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51" y="14812051"/>
            <a:ext cx="3516949" cy="660903"/>
          </a:xfrm>
          <a:prstGeom prst="rect">
            <a:avLst/>
          </a:prstGeom>
        </p:spPr>
      </p:pic>
      <p:sp>
        <p:nvSpPr>
          <p:cNvPr id="77" name="文本框 12">
            <a:extLst>
              <a:ext uri="{FF2B5EF4-FFF2-40B4-BE49-F238E27FC236}">
                <a16:creationId xmlns:a16="http://schemas.microsoft.com/office/drawing/2014/main" id="{16C5B9A9-4522-3A48-B09D-3C8A3698F5F3}"/>
              </a:ext>
            </a:extLst>
          </p:cNvPr>
          <p:cNvSpPr txBox="1"/>
          <p:nvPr/>
        </p:nvSpPr>
        <p:spPr>
          <a:xfrm>
            <a:off x="13171483" y="26171127"/>
            <a:ext cx="10192654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-Nearest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Neighbor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adjacent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tables.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cause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KNNs.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文本框 12">
            <a:extLst>
              <a:ext uri="{FF2B5EF4-FFF2-40B4-BE49-F238E27FC236}">
                <a16:creationId xmlns:a16="http://schemas.microsoft.com/office/drawing/2014/main" id="{40C58E5F-54BC-B241-AF0F-4C031DCA387C}"/>
              </a:ext>
            </a:extLst>
          </p:cNvPr>
          <p:cNvSpPr txBox="1"/>
          <p:nvPr/>
        </p:nvSpPr>
        <p:spPr>
          <a:xfrm>
            <a:off x="25290216" y="15352376"/>
            <a:ext cx="10404041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 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average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large,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lead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low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performance.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case,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cutoff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radius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cR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required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6EE86BD-AA47-F042-A582-7810F5A718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536" y="22206726"/>
            <a:ext cx="3363783" cy="22860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C1E40-C7EA-7241-919D-AE55944A6125}"/>
              </a:ext>
            </a:extLst>
          </p:cNvPr>
          <p:cNvSpPr/>
          <p:nvPr/>
        </p:nvSpPr>
        <p:spPr>
          <a:xfrm>
            <a:off x="28346400" y="21912685"/>
            <a:ext cx="4376057" cy="28740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00EA0298-30E5-504F-ADDE-6431B42F0287}"/>
              </a:ext>
            </a:extLst>
          </p:cNvPr>
          <p:cNvSpPr txBox="1"/>
          <p:nvPr/>
        </p:nvSpPr>
        <p:spPr>
          <a:xfrm>
            <a:off x="29257392" y="24743406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8D0F25-F8B0-A74E-8E84-D45D77F12827}"/>
              </a:ext>
            </a:extLst>
          </p:cNvPr>
          <p:cNvGrpSpPr/>
          <p:nvPr/>
        </p:nvGrpSpPr>
        <p:grpSpPr>
          <a:xfrm>
            <a:off x="29371717" y="19720107"/>
            <a:ext cx="1965226" cy="1508942"/>
            <a:chOff x="24625008" y="19599501"/>
            <a:chExt cx="2459912" cy="1888772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EA83980-CAC0-1E44-8FEB-EC4D5976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C2ED49CB-A0F5-4D43-BF13-6D17CDBE77E4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EF1B7A8-2E0C-D34F-9658-F6C2A7C30054}"/>
              </a:ext>
            </a:extLst>
          </p:cNvPr>
          <p:cNvGrpSpPr/>
          <p:nvPr/>
        </p:nvGrpSpPr>
        <p:grpSpPr>
          <a:xfrm>
            <a:off x="26260222" y="20257300"/>
            <a:ext cx="1965226" cy="1508942"/>
            <a:chOff x="24625008" y="19599501"/>
            <a:chExt cx="2459912" cy="1888772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22ADF20-D73C-D544-B87C-EF3F72A0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904824"/>
              <a:ext cx="2030466" cy="1280435"/>
            </a:xfrm>
            <a:prstGeom prst="rect">
              <a:avLst/>
            </a:prstGeom>
          </p:spPr>
        </p:pic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7E7B05AA-2817-1C4C-9715-BBA38CE19BEB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067F2D-1871-8943-963C-287D7C740600}"/>
              </a:ext>
            </a:extLst>
          </p:cNvPr>
          <p:cNvGrpSpPr/>
          <p:nvPr/>
        </p:nvGrpSpPr>
        <p:grpSpPr>
          <a:xfrm>
            <a:off x="25730001" y="22651568"/>
            <a:ext cx="1965226" cy="1508942"/>
            <a:chOff x="24625008" y="19599501"/>
            <a:chExt cx="2459912" cy="1888772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7358F64-5161-BD43-8562-9854012A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859242"/>
              <a:ext cx="2030466" cy="1371600"/>
            </a:xfrm>
            <a:prstGeom prst="rect">
              <a:avLst/>
            </a:prstGeom>
          </p:spPr>
        </p:pic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2F4E0D84-02D4-084A-9340-21AEEDE34C1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F36F73-45FA-4548-A4CE-4DE8AACE083D}"/>
              </a:ext>
            </a:extLst>
          </p:cNvPr>
          <p:cNvGrpSpPr/>
          <p:nvPr/>
        </p:nvGrpSpPr>
        <p:grpSpPr>
          <a:xfrm>
            <a:off x="32792475" y="20257300"/>
            <a:ext cx="1965226" cy="1508942"/>
            <a:chOff x="24625008" y="19599501"/>
            <a:chExt cx="2459912" cy="1888772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3A94452-87E9-9D40-A3E1-A79CF1D12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9F1D062-8BB3-8547-83BA-666B258217F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D6A538-87B2-B943-9571-6BF024CEB0E9}"/>
              </a:ext>
            </a:extLst>
          </p:cNvPr>
          <p:cNvGrpSpPr/>
          <p:nvPr/>
        </p:nvGrpSpPr>
        <p:grpSpPr>
          <a:xfrm>
            <a:off x="33373630" y="22738221"/>
            <a:ext cx="1965226" cy="1508942"/>
            <a:chOff x="24625008" y="19599501"/>
            <a:chExt cx="2459912" cy="1888772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6C3948D-15A6-DE4E-A887-FF9B1C61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AEA1E01-DE31-A345-BCE6-B6A07A2802C8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文本框 12">
            <a:extLst>
              <a:ext uri="{FF2B5EF4-FFF2-40B4-BE49-F238E27FC236}">
                <a16:creationId xmlns:a16="http://schemas.microsoft.com/office/drawing/2014/main" id="{02B7FDE6-4AEC-C246-8C72-C7D98E202974}"/>
              </a:ext>
            </a:extLst>
          </p:cNvPr>
          <p:cNvSpPr txBox="1"/>
          <p:nvPr/>
        </p:nvSpPr>
        <p:spPr>
          <a:xfrm>
            <a:off x="25147230" y="24286208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文本框 12">
            <a:extLst>
              <a:ext uri="{FF2B5EF4-FFF2-40B4-BE49-F238E27FC236}">
                <a16:creationId xmlns:a16="http://schemas.microsoft.com/office/drawing/2014/main" id="{6A277028-2462-624B-919A-0A5EDCC5535C}"/>
              </a:ext>
            </a:extLst>
          </p:cNvPr>
          <p:cNvSpPr txBox="1"/>
          <p:nvPr/>
        </p:nvSpPr>
        <p:spPr>
          <a:xfrm>
            <a:off x="25429372" y="25467988"/>
            <a:ext cx="9610471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Real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visualization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implemented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code,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enabling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visual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takes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index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dataset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returns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images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corresponding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476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88</cp:revision>
  <cp:lastPrinted>2018-05-31T01:08:11Z</cp:lastPrinted>
  <dcterms:created xsi:type="dcterms:W3CDTF">2017-05-02T03:02:00Z</dcterms:created>
  <dcterms:modified xsi:type="dcterms:W3CDTF">2018-05-31T01:09:06Z</dcterms:modified>
</cp:coreProperties>
</file>