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36576000" cy="29260800"/>
  <p:notesSz cx="6858000" cy="9144000"/>
  <p:defaultTextStyle>
    <a:defPPr>
      <a:defRPr lang="en-US"/>
    </a:defPPr>
    <a:lvl1pPr marL="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1pPr>
    <a:lvl2pPr marL="158008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2pPr>
    <a:lvl3pPr marL="31601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3pPr>
    <a:lvl4pPr marL="474025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4pPr>
    <a:lvl5pPr marL="632033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5pPr>
    <a:lvl6pPr marL="790041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6pPr>
    <a:lvl7pPr marL="9480499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7pPr>
    <a:lvl8pPr marL="11060582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8pPr>
    <a:lvl9pPr marL="126406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42FF"/>
    <a:srgbClr val="A639CB"/>
    <a:srgbClr val="BB5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40" d="100"/>
          <a:sy n="40" d="100"/>
        </p:scale>
        <p:origin x="880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788749"/>
            <a:ext cx="31089600" cy="10187093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5368695"/>
            <a:ext cx="27432000" cy="7064585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8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557867"/>
            <a:ext cx="7886700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557867"/>
            <a:ext cx="23202900" cy="247971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7294888"/>
            <a:ext cx="31546800" cy="1217167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9581715"/>
            <a:ext cx="31546800" cy="640079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0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789333"/>
            <a:ext cx="1554480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789333"/>
            <a:ext cx="1554480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557873"/>
            <a:ext cx="3154680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7172962"/>
            <a:ext cx="15473360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688320"/>
            <a:ext cx="15473360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7172962"/>
            <a:ext cx="15549564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688320"/>
            <a:ext cx="15549564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4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4213020"/>
            <a:ext cx="18516600" cy="2079413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7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4213020"/>
            <a:ext cx="18516600" cy="20794133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8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557873"/>
            <a:ext cx="315468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789333"/>
            <a:ext cx="315468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7120433"/>
            <a:ext cx="123444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17" Type="http://schemas.openxmlformats.org/officeDocument/2006/relationships/image" Target="../media/image12.jpeg"/><Relationship Id="rId2" Type="http://schemas.openxmlformats.org/officeDocument/2006/relationships/image" Target="../media/image1.png"/><Relationship Id="rId16" Type="http://schemas.openxmlformats.org/officeDocument/2006/relationships/image" Target="../media/image11.jpeg"/><Relationship Id="rId20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eg"/><Relationship Id="rId15" Type="http://schemas.openxmlformats.org/officeDocument/2006/relationships/image" Target="../media/image10.jpeg"/><Relationship Id="rId10" Type="http://schemas.openxmlformats.org/officeDocument/2006/relationships/image" Target="../media/image7.png"/><Relationship Id="rId19" Type="http://schemas.openxmlformats.org/officeDocument/2006/relationships/image" Target="../media/image14.jpeg"/><Relationship Id="rId4" Type="http://schemas.microsoft.com/office/2007/relationships/hdphoto" Target="../media/hdphoto1.wdp"/><Relationship Id="rId9" Type="http://schemas.microsoft.com/office/2007/relationships/hdphoto" Target="../media/hdphoto2.wdp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0" y="0"/>
            <a:ext cx="36576000" cy="29046576"/>
            <a:chOff x="0" y="0"/>
            <a:chExt cx="32918400" cy="21660834"/>
          </a:xfrm>
        </p:grpSpPr>
        <p:sp>
          <p:nvSpPr>
            <p:cNvPr id="3" name="圆角矩形 2"/>
            <p:cNvSpPr/>
            <p:nvPr/>
          </p:nvSpPr>
          <p:spPr>
            <a:xfrm>
              <a:off x="370985" y="3025966"/>
              <a:ext cx="10492087" cy="18634868"/>
            </a:xfrm>
            <a:prstGeom prst="roundRect">
              <a:avLst>
                <a:gd name="adj" fmla="val 62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0" y="0"/>
              <a:ext cx="32918400" cy="2852928"/>
            </a:xfrm>
            <a:prstGeom prst="rect">
              <a:avLst/>
            </a:prstGeom>
            <a:gradFill>
              <a:gsLst>
                <a:gs pos="0">
                  <a:srgbClr val="D442FF"/>
                </a:gs>
                <a:gs pos="100000">
                  <a:srgbClr val="A639CB"/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1214898" y="3017517"/>
              <a:ext cx="10492087" cy="18634868"/>
            </a:xfrm>
            <a:prstGeom prst="roundRect">
              <a:avLst>
                <a:gd name="adj" fmla="val 62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2058811" y="3017517"/>
              <a:ext cx="10492087" cy="18634868"/>
            </a:xfrm>
            <a:prstGeom prst="roundRect">
              <a:avLst>
                <a:gd name="adj" fmla="val 62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000750" y="232039"/>
            <a:ext cx="24574500" cy="2144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Comparison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Detection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by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Linear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Classifier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and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Local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Sensitive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Hashing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(LSH)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:a16="http://schemas.microsoft.com/office/drawing/2014/main" id="{2387EC87-2E07-5649-A64F-FC6D0C289D13}"/>
              </a:ext>
            </a:extLst>
          </p:cNvPr>
          <p:cNvSpPr txBox="1"/>
          <p:nvPr/>
        </p:nvSpPr>
        <p:spPr>
          <a:xfrm>
            <a:off x="5276850" y="2665244"/>
            <a:ext cx="24574500" cy="7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44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Lun</a:t>
            </a:r>
            <a:r>
              <a:rPr kumimoji="1" lang="zh-CN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Jiang,</a:t>
            </a:r>
            <a:r>
              <a:rPr kumimoji="1" lang="zh-CN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Applied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Mathematics,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University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Washington</a:t>
            </a:r>
            <a:r>
              <a:rPr kumimoji="1" lang="zh-CN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5974E70-3638-A841-B583-5D87E12E0641}"/>
              </a:ext>
            </a:extLst>
          </p:cNvPr>
          <p:cNvGrpSpPr/>
          <p:nvPr/>
        </p:nvGrpSpPr>
        <p:grpSpPr>
          <a:xfrm>
            <a:off x="720975" y="4388443"/>
            <a:ext cx="11349105" cy="3564600"/>
            <a:chOff x="720975" y="4388443"/>
            <a:chExt cx="11349105" cy="35646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33A36ED-CE6C-6A40-9825-B61C545E2A37}"/>
                </a:ext>
              </a:extLst>
            </p:cNvPr>
            <p:cNvSpPr/>
            <p:nvPr/>
          </p:nvSpPr>
          <p:spPr>
            <a:xfrm>
              <a:off x="1669143" y="4388443"/>
              <a:ext cx="9144000" cy="914400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sz="5400" dirty="0">
                  <a:solidFill>
                    <a:schemeClr val="tx1"/>
                  </a:solidFill>
                </a:rPr>
                <a:t>COCO</a:t>
              </a:r>
              <a:r>
                <a:rPr lang="zh-Hans" altLang="en-US" sz="5400" dirty="0">
                  <a:solidFill>
                    <a:schemeClr val="tx1"/>
                  </a:solidFill>
                </a:rPr>
                <a:t> </a:t>
              </a:r>
              <a:r>
                <a:rPr lang="en-US" altLang="zh-Hans" sz="5400" dirty="0">
                  <a:solidFill>
                    <a:schemeClr val="tx1"/>
                  </a:solidFill>
                </a:rPr>
                <a:t>Dataset</a:t>
              </a:r>
              <a:endParaRPr lang="en-US" sz="5400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D561A0-C216-1348-9204-7C3DA9E51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975" y="5762358"/>
              <a:ext cx="4555875" cy="1716474"/>
            </a:xfrm>
            <a:prstGeom prst="rect">
              <a:avLst/>
            </a:prstGeom>
          </p:spPr>
        </p:pic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17128F6E-D084-2249-98D5-5BE5CDE8EC3D}"/>
                </a:ext>
              </a:extLst>
            </p:cNvPr>
            <p:cNvSpPr txBox="1"/>
            <p:nvPr/>
          </p:nvSpPr>
          <p:spPr>
            <a:xfrm>
              <a:off x="5276850" y="5355216"/>
              <a:ext cx="6793230" cy="259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2800" dirty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8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categories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of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COCO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Dataset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Hans" sz="2800" i="1" dirty="0">
                  <a:latin typeface="Arial" charset="0"/>
                  <a:ea typeface="Arial" charset="0"/>
                  <a:cs typeface="Arial" charset="0"/>
                </a:rPr>
                <a:t>Tiny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and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i="1" dirty="0">
                  <a:latin typeface="Arial" charset="0"/>
                  <a:ea typeface="Arial" charset="0"/>
                  <a:cs typeface="Arial" charset="0"/>
                </a:rPr>
                <a:t>Small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Dataset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Hans" sz="2800" i="1" dirty="0">
                  <a:latin typeface="Arial" charset="0"/>
                  <a:ea typeface="Arial" charset="0"/>
                  <a:cs typeface="Arial" charset="0"/>
                </a:rPr>
                <a:t>Tiny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(dim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=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1472)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and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endParaRPr kumimoji="1" lang="en-US" altLang="zh-Hans" sz="2800" i="1" dirty="0">
                <a:latin typeface="Arial" charset="0"/>
                <a:ea typeface="Arial" charset="0"/>
                <a:cs typeface="Arial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   </a:t>
              </a:r>
              <a:r>
                <a:rPr kumimoji="1" lang="en-US" altLang="zh-Hans" sz="2800" i="1" dirty="0">
                  <a:latin typeface="Arial" charset="0"/>
                  <a:ea typeface="Arial" charset="0"/>
                  <a:cs typeface="Arial" charset="0"/>
                </a:rPr>
                <a:t>Small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(dim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=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11776)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feature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vectors.</a:t>
              </a:r>
              <a:endParaRPr kumimoji="1" lang="zh-CN" altLang="en-US" sz="28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7855FCF-89AE-374E-8E93-9260C6B36F95}"/>
              </a:ext>
            </a:extLst>
          </p:cNvPr>
          <p:cNvSpPr/>
          <p:nvPr/>
        </p:nvSpPr>
        <p:spPr>
          <a:xfrm>
            <a:off x="1669143" y="8229247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Linear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Regression Model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9254CDF-564B-3D44-A183-61D67EA72864}"/>
              </a:ext>
            </a:extLst>
          </p:cNvPr>
          <p:cNvSpPr/>
          <p:nvPr/>
        </p:nvSpPr>
        <p:spPr>
          <a:xfrm>
            <a:off x="1669143" y="19142300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Auto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Hard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Negative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Mining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6D7323E-8D0B-4E4A-9DA8-E2F943D88873}"/>
              </a:ext>
            </a:extLst>
          </p:cNvPr>
          <p:cNvSpPr/>
          <p:nvPr/>
        </p:nvSpPr>
        <p:spPr>
          <a:xfrm>
            <a:off x="25662608" y="4388443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Speed-Quality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Tradeoff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3ECEF4D-8F65-A54A-A1DA-041EB2A63CAD}"/>
              </a:ext>
            </a:extLst>
          </p:cNvPr>
          <p:cNvSpPr/>
          <p:nvPr/>
        </p:nvSpPr>
        <p:spPr>
          <a:xfrm>
            <a:off x="13716000" y="4388443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LSH Algorithm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8667F3-2D51-064B-B5CE-78BDAC08EDC9}"/>
              </a:ext>
            </a:extLst>
          </p:cNvPr>
          <p:cNvSpPr/>
          <p:nvPr/>
        </p:nvSpPr>
        <p:spPr>
          <a:xfrm>
            <a:off x="25766727" y="18457574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Real-Time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Visualization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D921DC8-641C-8D41-AC86-EF2BED2947B2}"/>
              </a:ext>
            </a:extLst>
          </p:cNvPr>
          <p:cNvSpPr/>
          <p:nvPr/>
        </p:nvSpPr>
        <p:spPr>
          <a:xfrm>
            <a:off x="13717935" y="12164107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LSH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Functions</a:t>
            </a:r>
            <a:endParaRPr lang="en-US" sz="5400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FF8114D-C1E2-2E46-BB8C-9542211C4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00369"/>
              </p:ext>
            </p:extLst>
          </p:nvPr>
        </p:nvGraphicFramePr>
        <p:xfrm>
          <a:off x="6817894" y="9504677"/>
          <a:ext cx="4908885" cy="922307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267412">
                  <a:extLst>
                    <a:ext uri="{9D8B030D-6E8A-4147-A177-3AD203B41FA5}">
                      <a16:colId xmlns:a16="http://schemas.microsoft.com/office/drawing/2014/main" val="4102969624"/>
                    </a:ext>
                  </a:extLst>
                </a:gridCol>
                <a:gridCol w="2641473">
                  <a:extLst>
                    <a:ext uri="{9D8B030D-6E8A-4147-A177-3AD203B41FA5}">
                      <a16:colId xmlns:a16="http://schemas.microsoft.com/office/drawing/2014/main" val="1434750100"/>
                    </a:ext>
                  </a:extLst>
                </a:gridCol>
              </a:tblGrid>
              <a:tr h="463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Category</a:t>
                      </a:r>
                      <a:endParaRPr lang="en-US" sz="23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AP Score</a:t>
                      </a:r>
                      <a:endParaRPr lang="en-US" sz="2300" b="1" i="0" u="none" strike="noStrike" dirty="0">
                        <a:solidFill>
                          <a:schemeClr val="bg1"/>
                        </a:solidFill>
                        <a:effectLst/>
                        <a:latin typeface="Calibri (Body)"/>
                      </a:endParaRPr>
                    </a:p>
                  </a:txBody>
                  <a:tcPr marL="9080" marR="9080" marT="908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29202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airplane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0.348313737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98844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0.094608968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97356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bicycle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0.109999502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48569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0.103223281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93980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boat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0.128537091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262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0.249275943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83788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0.141795107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92978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0.397089824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3320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0.186116586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249015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0.196843699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76992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elephant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0.423391365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85086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giraffe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0.520327058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194976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horse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0.149371811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48473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motorcycle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0.182861128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4346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sheep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0.246667087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26557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0.209196683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7880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0.121703411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030962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zebra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0.444227604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14353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0.236308327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58816"/>
                  </a:ext>
                </a:extLst>
              </a:tr>
            </a:tbl>
          </a:graphicData>
        </a:graphic>
      </p:graphicFrame>
      <p:grpSp>
        <p:nvGrpSpPr>
          <p:cNvPr id="85" name="Group 84">
            <a:extLst>
              <a:ext uri="{FF2B5EF4-FFF2-40B4-BE49-F238E27FC236}">
                <a16:creationId xmlns:a16="http://schemas.microsoft.com/office/drawing/2014/main" id="{FD0ACE82-D672-4D41-B905-A1466B89A3EB}"/>
              </a:ext>
            </a:extLst>
          </p:cNvPr>
          <p:cNvGrpSpPr/>
          <p:nvPr/>
        </p:nvGrpSpPr>
        <p:grpSpPr>
          <a:xfrm>
            <a:off x="1669143" y="12046667"/>
            <a:ext cx="4163228" cy="3916700"/>
            <a:chOff x="3768735" y="982911"/>
            <a:chExt cx="4163228" cy="39167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B8868D4-6A0E-B848-8693-519E7B505F90}"/>
                </a:ext>
              </a:extLst>
            </p:cNvPr>
            <p:cNvSpPr/>
            <p:nvPr/>
          </p:nvSpPr>
          <p:spPr>
            <a:xfrm>
              <a:off x="3775980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0C04D07-00FC-FF47-85B8-9FC8507957CF}"/>
                </a:ext>
              </a:extLst>
            </p:cNvPr>
            <p:cNvSpPr/>
            <p:nvPr/>
          </p:nvSpPr>
          <p:spPr>
            <a:xfrm>
              <a:off x="4746275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1F6FC24-09F2-7E43-BE11-403A408FA2E4}"/>
                </a:ext>
              </a:extLst>
            </p:cNvPr>
            <p:cNvSpPr/>
            <p:nvPr/>
          </p:nvSpPr>
          <p:spPr>
            <a:xfrm>
              <a:off x="6212733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1A2B99C-67AF-CA49-ADE0-5012D41DEE97}"/>
                </a:ext>
              </a:extLst>
            </p:cNvPr>
            <p:cNvSpPr/>
            <p:nvPr/>
          </p:nvSpPr>
          <p:spPr>
            <a:xfrm>
              <a:off x="7202389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64B1C70-3596-D44F-992A-C012F691AC24}"/>
                </a:ext>
              </a:extLst>
            </p:cNvPr>
            <p:cNvSpPr txBox="1"/>
            <p:nvPr/>
          </p:nvSpPr>
          <p:spPr>
            <a:xfrm>
              <a:off x="5715001" y="2276275"/>
              <a:ext cx="31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sz="2400" b="1" dirty="0"/>
                <a:t>…</a:t>
              </a:r>
              <a:endParaRPr lang="en-US" sz="2400" b="1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C07358-6A67-A143-A741-A7BCC1E47C82}"/>
                </a:ext>
              </a:extLst>
            </p:cNvPr>
            <p:cNvGrpSpPr/>
            <p:nvPr/>
          </p:nvGrpSpPr>
          <p:grpSpPr>
            <a:xfrm>
              <a:off x="3768735" y="982911"/>
              <a:ext cx="729574" cy="729574"/>
              <a:chOff x="3768735" y="982911"/>
              <a:chExt cx="729574" cy="729574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B0902ED-EBDF-7947-88A4-5A353F344FB4}"/>
                  </a:ext>
                </a:extLst>
              </p:cNvPr>
              <p:cNvSpPr/>
              <p:nvPr/>
            </p:nvSpPr>
            <p:spPr>
              <a:xfrm>
                <a:off x="3768735" y="982911"/>
                <a:ext cx="729574" cy="729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1FF9381-729C-1849-8AE2-56572B484F1D}"/>
                  </a:ext>
                </a:extLst>
              </p:cNvPr>
              <p:cNvSpPr txBox="1"/>
              <p:nvPr/>
            </p:nvSpPr>
            <p:spPr>
              <a:xfrm>
                <a:off x="3943366" y="1078875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" sz="2400" dirty="0"/>
                  <a:t>x</a:t>
                </a:r>
                <a:r>
                  <a:rPr lang="en-US" altLang="zh-Hans" sz="2400" baseline="-25000" dirty="0"/>
                  <a:t>1</a:t>
                </a:r>
                <a:endParaRPr lang="en-US" sz="2400" dirty="0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A02630A-ACBC-A545-8A16-A788F6CC5F77}"/>
                </a:ext>
              </a:extLst>
            </p:cNvPr>
            <p:cNvSpPr/>
            <p:nvPr/>
          </p:nvSpPr>
          <p:spPr>
            <a:xfrm>
              <a:off x="4750341" y="982911"/>
              <a:ext cx="729574" cy="729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317AD58-9288-4244-9ADE-214BDD8DDB32}"/>
                </a:ext>
              </a:extLst>
            </p:cNvPr>
            <p:cNvSpPr txBox="1"/>
            <p:nvPr/>
          </p:nvSpPr>
          <p:spPr>
            <a:xfrm>
              <a:off x="4924203" y="1078874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x</a:t>
              </a:r>
              <a:r>
                <a:rPr lang="en-US" altLang="zh-Hans" sz="2400" baseline="-25000" dirty="0"/>
                <a:t>2</a:t>
              </a:r>
              <a:endParaRPr lang="en-US" sz="2400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8DB8F78-732C-A147-A920-9025DD0E4B1C}"/>
                </a:ext>
              </a:extLst>
            </p:cNvPr>
            <p:cNvGrpSpPr/>
            <p:nvPr/>
          </p:nvGrpSpPr>
          <p:grpSpPr>
            <a:xfrm>
              <a:off x="6212733" y="991088"/>
              <a:ext cx="729574" cy="729574"/>
              <a:chOff x="3768735" y="982911"/>
              <a:chExt cx="729574" cy="72957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3F3D940-EFCB-8B48-A2AC-A2E88DE39B97}"/>
                  </a:ext>
                </a:extLst>
              </p:cNvPr>
              <p:cNvSpPr/>
              <p:nvPr/>
            </p:nvSpPr>
            <p:spPr>
              <a:xfrm>
                <a:off x="3768735" y="982911"/>
                <a:ext cx="729574" cy="729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2A3FEE6-F476-3346-8C41-65D5F41800DF}"/>
                  </a:ext>
                </a:extLst>
              </p:cNvPr>
              <p:cNvSpPr txBox="1"/>
              <p:nvPr/>
            </p:nvSpPr>
            <p:spPr>
              <a:xfrm>
                <a:off x="3913084" y="1070697"/>
                <a:ext cx="585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Hans" sz="2400" dirty="0"/>
                  <a:t>x</a:t>
                </a:r>
                <a:r>
                  <a:rPr lang="en-US" altLang="zh-Hans" sz="2400" baseline="-25000" dirty="0"/>
                  <a:t>d-1</a:t>
                </a:r>
                <a:endParaRPr lang="en-US" sz="4400" baseline="-25000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107E3A4-A76F-3346-B5DA-C829DF89A127}"/>
                </a:ext>
              </a:extLst>
            </p:cNvPr>
            <p:cNvGrpSpPr/>
            <p:nvPr/>
          </p:nvGrpSpPr>
          <p:grpSpPr>
            <a:xfrm>
              <a:off x="7202389" y="982911"/>
              <a:ext cx="729574" cy="729574"/>
              <a:chOff x="3768735" y="982911"/>
              <a:chExt cx="729574" cy="729574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74DFEB2-E806-604D-BD80-AD77C416E156}"/>
                  </a:ext>
                </a:extLst>
              </p:cNvPr>
              <p:cNvSpPr/>
              <p:nvPr/>
            </p:nvSpPr>
            <p:spPr>
              <a:xfrm>
                <a:off x="3768735" y="982911"/>
                <a:ext cx="729574" cy="729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421B0C2-CACD-3F4F-A419-0A41306625E0}"/>
                  </a:ext>
                </a:extLst>
              </p:cNvPr>
              <p:cNvSpPr txBox="1"/>
              <p:nvPr/>
            </p:nvSpPr>
            <p:spPr>
              <a:xfrm>
                <a:off x="3924265" y="1078874"/>
                <a:ext cx="418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Hans" sz="2400" dirty="0" err="1"/>
                  <a:t>x</a:t>
                </a:r>
                <a:r>
                  <a:rPr lang="en-US" altLang="zh-Hans" sz="2400" baseline="-25000" dirty="0" err="1"/>
                  <a:t>d</a:t>
                </a:r>
                <a:endParaRPr lang="en-US" sz="4400" baseline="-25000" dirty="0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7CF69B5-EA4B-E046-8A2A-55C773823089}"/>
                </a:ext>
              </a:extLst>
            </p:cNvPr>
            <p:cNvSpPr txBox="1"/>
            <p:nvPr/>
          </p:nvSpPr>
          <p:spPr>
            <a:xfrm>
              <a:off x="5678875" y="1078876"/>
              <a:ext cx="31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sz="2400" b="1" dirty="0"/>
                <a:t>…</a:t>
              </a:r>
              <a:endParaRPr lang="en-US" sz="2400" b="1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D3816C7-91C7-9D46-B676-15182C6196DD}"/>
                </a:ext>
              </a:extLst>
            </p:cNvPr>
            <p:cNvCxnSpPr>
              <a:stCxn id="114" idx="2"/>
              <a:endCxn id="86" idx="0"/>
            </p:cNvCxnSpPr>
            <p:nvPr/>
          </p:nvCxnSpPr>
          <p:spPr>
            <a:xfrm>
              <a:off x="4133522" y="1712485"/>
              <a:ext cx="7245" cy="51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12A2008-1628-5D4B-8607-E59534DC582A}"/>
                </a:ext>
              </a:extLst>
            </p:cNvPr>
            <p:cNvCxnSpPr>
              <a:cxnSpLocks/>
              <a:stCxn id="92" idx="2"/>
              <a:endCxn id="87" idx="0"/>
            </p:cNvCxnSpPr>
            <p:nvPr/>
          </p:nvCxnSpPr>
          <p:spPr>
            <a:xfrm flipH="1">
              <a:off x="5111062" y="1712485"/>
              <a:ext cx="4066" cy="51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5BAE7C5-CFFB-2740-9DE7-26F0071D7F20}"/>
                </a:ext>
              </a:extLst>
            </p:cNvPr>
            <p:cNvCxnSpPr>
              <a:cxnSpLocks/>
              <a:stCxn id="112" idx="2"/>
              <a:endCxn id="88" idx="0"/>
            </p:cNvCxnSpPr>
            <p:nvPr/>
          </p:nvCxnSpPr>
          <p:spPr>
            <a:xfrm>
              <a:off x="6577520" y="1720662"/>
              <a:ext cx="0" cy="505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0749851-D5CE-AA47-8636-F1060A8FEAC9}"/>
                </a:ext>
              </a:extLst>
            </p:cNvPr>
            <p:cNvCxnSpPr>
              <a:cxnSpLocks/>
              <a:stCxn id="110" idx="2"/>
              <a:endCxn id="89" idx="0"/>
            </p:cNvCxnSpPr>
            <p:nvPr/>
          </p:nvCxnSpPr>
          <p:spPr>
            <a:xfrm>
              <a:off x="7567176" y="1712485"/>
              <a:ext cx="0" cy="51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4C3F116-C168-A043-9D3B-FA9A38875935}"/>
                </a:ext>
              </a:extLst>
            </p:cNvPr>
            <p:cNvCxnSpPr>
              <a:cxnSpLocks/>
              <a:stCxn id="86" idx="4"/>
              <a:endCxn id="103" idx="0"/>
            </p:cNvCxnSpPr>
            <p:nvPr/>
          </p:nvCxnSpPr>
          <p:spPr>
            <a:xfrm>
              <a:off x="4140767" y="2955534"/>
              <a:ext cx="1729877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6B4EF8F-A0A3-D145-8B47-1FD98898031F}"/>
                </a:ext>
              </a:extLst>
            </p:cNvPr>
            <p:cNvCxnSpPr>
              <a:cxnSpLocks/>
              <a:stCxn id="87" idx="4"/>
              <a:endCxn id="103" idx="0"/>
            </p:cNvCxnSpPr>
            <p:nvPr/>
          </p:nvCxnSpPr>
          <p:spPr>
            <a:xfrm>
              <a:off x="5111062" y="2955534"/>
              <a:ext cx="759582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BC885452-0894-B44D-A99B-4AB0039EC515}"/>
                </a:ext>
              </a:extLst>
            </p:cNvPr>
            <p:cNvSpPr/>
            <p:nvPr/>
          </p:nvSpPr>
          <p:spPr>
            <a:xfrm>
              <a:off x="5497305" y="4152933"/>
              <a:ext cx="746678" cy="74667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Hans" sz="2400" dirty="0"/>
                <a:t>y</a:t>
              </a:r>
              <a:endParaRPr lang="en-US" sz="2400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DA8A67F-DBD2-CD45-B1B4-68E8511CD942}"/>
                </a:ext>
              </a:extLst>
            </p:cNvPr>
            <p:cNvCxnSpPr>
              <a:cxnSpLocks/>
              <a:stCxn id="88" idx="4"/>
              <a:endCxn id="103" idx="0"/>
            </p:cNvCxnSpPr>
            <p:nvPr/>
          </p:nvCxnSpPr>
          <p:spPr>
            <a:xfrm flipH="1">
              <a:off x="5870644" y="2955534"/>
              <a:ext cx="706876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AEDBE80-BF95-8847-A7E1-481AC6746EDF}"/>
                </a:ext>
              </a:extLst>
            </p:cNvPr>
            <p:cNvCxnSpPr>
              <a:cxnSpLocks/>
              <a:stCxn id="89" idx="4"/>
              <a:endCxn id="103" idx="0"/>
            </p:cNvCxnSpPr>
            <p:nvPr/>
          </p:nvCxnSpPr>
          <p:spPr>
            <a:xfrm flipH="1">
              <a:off x="5870644" y="2955534"/>
              <a:ext cx="1696532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1CA1589-3557-F148-B144-BEF6AFE73006}"/>
                </a:ext>
              </a:extLst>
            </p:cNvPr>
            <p:cNvSpPr txBox="1"/>
            <p:nvPr/>
          </p:nvSpPr>
          <p:spPr>
            <a:xfrm>
              <a:off x="3872833" y="2359914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W</a:t>
              </a:r>
              <a:r>
                <a:rPr lang="en-US" altLang="zh-Hans" sz="2400" baseline="-25000" dirty="0"/>
                <a:t>1</a:t>
              </a:r>
              <a:endParaRPr lang="en-US" sz="24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CA93611-D72B-BE41-B67A-AE0DEA7AB8F5}"/>
                </a:ext>
              </a:extLst>
            </p:cNvPr>
            <p:cNvSpPr txBox="1"/>
            <p:nvPr/>
          </p:nvSpPr>
          <p:spPr>
            <a:xfrm>
              <a:off x="4847643" y="2357526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W</a:t>
              </a:r>
              <a:r>
                <a:rPr lang="en-US" altLang="zh-Hans" sz="2400" baseline="-25000" dirty="0"/>
                <a:t>2</a:t>
              </a:r>
              <a:endParaRPr lang="en-US" sz="24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6EB3B3-B94C-DD4A-BFE2-27E4E202D100}"/>
                </a:ext>
              </a:extLst>
            </p:cNvPr>
            <p:cNvSpPr txBox="1"/>
            <p:nvPr/>
          </p:nvSpPr>
          <p:spPr>
            <a:xfrm>
              <a:off x="6265439" y="2339372"/>
              <a:ext cx="7220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W</a:t>
              </a:r>
              <a:r>
                <a:rPr lang="en-US" altLang="zh-Hans" sz="2400" baseline="-25000" dirty="0"/>
                <a:t>d-1</a:t>
              </a:r>
              <a:endParaRPr lang="en-US" sz="24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8FAF110-4D2B-EF49-8ECC-7C8DCB7B0CEC}"/>
                </a:ext>
              </a:extLst>
            </p:cNvPr>
            <p:cNvSpPr txBox="1"/>
            <p:nvPr/>
          </p:nvSpPr>
          <p:spPr>
            <a:xfrm>
              <a:off x="7289502" y="2339371"/>
              <a:ext cx="5553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 err="1"/>
                <a:t>W</a:t>
              </a:r>
              <a:r>
                <a:rPr lang="en-US" altLang="zh-Hans" sz="2400" baseline="-25000" dirty="0" err="1"/>
                <a:t>d</a:t>
              </a:r>
              <a:endParaRPr lang="en-US" sz="2400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797F9BF-1944-0E4B-8D39-0BA48F042FCD}"/>
              </a:ext>
            </a:extLst>
          </p:cNvPr>
          <p:cNvGrpSpPr/>
          <p:nvPr/>
        </p:nvGrpSpPr>
        <p:grpSpPr>
          <a:xfrm>
            <a:off x="690395" y="9448697"/>
            <a:ext cx="5736581" cy="1623210"/>
            <a:chOff x="690395" y="9448697"/>
            <a:chExt cx="5736581" cy="16232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44CCF51-7FD7-7C49-BF6B-DFE2236E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826" y="10157507"/>
              <a:ext cx="5054600" cy="914400"/>
            </a:xfrm>
            <a:prstGeom prst="rect">
              <a:avLst/>
            </a:prstGeom>
          </p:spPr>
        </p:pic>
        <p:sp>
          <p:nvSpPr>
            <p:cNvPr id="116" name="文本框 12">
              <a:extLst>
                <a:ext uri="{FF2B5EF4-FFF2-40B4-BE49-F238E27FC236}">
                  <a16:creationId xmlns:a16="http://schemas.microsoft.com/office/drawing/2014/main" id="{F53E5657-4FAB-BC41-8FAE-554911EA7E4A}"/>
                </a:ext>
              </a:extLst>
            </p:cNvPr>
            <p:cNvSpPr txBox="1"/>
            <p:nvPr/>
          </p:nvSpPr>
          <p:spPr>
            <a:xfrm>
              <a:off x="690395" y="9448697"/>
              <a:ext cx="5736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kumimoji="1" lang="en-US" altLang="zh-CN" sz="2800" dirty="0">
                  <a:latin typeface="Arial" charset="0"/>
                  <a:ea typeface="Arial" charset="0"/>
                  <a:cs typeface="Arial" charset="0"/>
                </a:rPr>
                <a:t>Loss Function of Linear Model</a:t>
              </a:r>
              <a:endParaRPr kumimoji="1" lang="zh-CN" altLang="en-US" sz="28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7" name="文本框 12">
            <a:extLst>
              <a:ext uri="{FF2B5EF4-FFF2-40B4-BE49-F238E27FC236}">
                <a16:creationId xmlns:a16="http://schemas.microsoft.com/office/drawing/2014/main" id="{CF739AC8-89D8-E345-AC8D-296A8905271F}"/>
              </a:ext>
            </a:extLst>
          </p:cNvPr>
          <p:cNvSpPr txBox="1"/>
          <p:nvPr/>
        </p:nvSpPr>
        <p:spPr>
          <a:xfrm>
            <a:off x="690394" y="11298491"/>
            <a:ext cx="612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Structure of One Layer Perceptron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文本框 12">
            <a:extLst>
              <a:ext uri="{FF2B5EF4-FFF2-40B4-BE49-F238E27FC236}">
                <a16:creationId xmlns:a16="http://schemas.microsoft.com/office/drawing/2014/main" id="{13C37B35-7582-2041-A736-3A0D6CE45237}"/>
              </a:ext>
            </a:extLst>
          </p:cNvPr>
          <p:cNvSpPr txBox="1"/>
          <p:nvPr/>
        </p:nvSpPr>
        <p:spPr>
          <a:xfrm>
            <a:off x="690394" y="16189951"/>
            <a:ext cx="5784199" cy="259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Perform </a:t>
            </a:r>
            <a:r>
              <a:rPr kumimoji="1" lang="en-US" altLang="zh-CN" sz="2800" b="1" dirty="0">
                <a:latin typeface="Arial" charset="0"/>
                <a:ea typeface="Arial" charset="0"/>
                <a:cs typeface="Arial" charset="0"/>
              </a:rPr>
              <a:t>linear regression</a:t>
            </a: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 for each category. The resulting AP score per category and the overall </a:t>
            </a:r>
            <a:r>
              <a:rPr kumimoji="1" lang="en-US" altLang="zh-CN" sz="2800" dirty="0" err="1">
                <a:latin typeface="Arial" charset="0"/>
                <a:ea typeface="Arial" charset="0"/>
                <a:cs typeface="Arial" charset="0"/>
              </a:rPr>
              <a:t>mAP</a:t>
            </a: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 are shown in table.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8DE04CE1-086A-9742-B70C-92CD12930A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34" y="20344250"/>
            <a:ext cx="9860832" cy="6812319"/>
          </a:xfrm>
          <a:prstGeom prst="rect">
            <a:avLst/>
          </a:prstGeom>
        </p:spPr>
      </p:pic>
      <p:sp>
        <p:nvSpPr>
          <p:cNvPr id="125" name="文本框 12">
            <a:extLst>
              <a:ext uri="{FF2B5EF4-FFF2-40B4-BE49-F238E27FC236}">
                <a16:creationId xmlns:a16="http://schemas.microsoft.com/office/drawing/2014/main" id="{F28AC5D7-82A0-274D-B5AE-64B408C98CCE}"/>
              </a:ext>
            </a:extLst>
          </p:cNvPr>
          <p:cNvSpPr txBox="1"/>
          <p:nvPr/>
        </p:nvSpPr>
        <p:spPr>
          <a:xfrm>
            <a:off x="1483102" y="26982214"/>
            <a:ext cx="9516082" cy="195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Arial" charset="0"/>
                <a:ea typeface="Arial" charset="0"/>
                <a:cs typeface="Arial" charset="0"/>
              </a:rPr>
              <a:t>Hard Negative Mining </a:t>
            </a: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is used to reduce the false positive predictions by the model, which will be done automatically after certain epochs after convergence.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AB9BC41E-1F90-3A40-B61F-26E1D1D932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218" y="5653398"/>
            <a:ext cx="10128225" cy="644667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7D4E81A6-CA0A-4547-84C9-82A1C9A15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65" y="19446224"/>
            <a:ext cx="9706891" cy="6711342"/>
          </a:xfrm>
          <a:prstGeom prst="rect">
            <a:avLst/>
          </a:prstGeom>
        </p:spPr>
      </p:pic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CB33A3EB-F273-AA41-BC3C-F6B4730401CC}"/>
              </a:ext>
            </a:extLst>
          </p:cNvPr>
          <p:cNvSpPr/>
          <p:nvPr/>
        </p:nvSpPr>
        <p:spPr>
          <a:xfrm>
            <a:off x="13716000" y="18184051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K Nearest Neighbors</a:t>
            </a:r>
          </a:p>
        </p:txBody>
      </p:sp>
      <p:sp>
        <p:nvSpPr>
          <p:cNvPr id="61" name="文本框 12">
            <a:extLst>
              <a:ext uri="{FF2B5EF4-FFF2-40B4-BE49-F238E27FC236}">
                <a16:creationId xmlns:a16="http://schemas.microsoft.com/office/drawing/2014/main" id="{0BB2D41B-7A28-1048-9E0A-D13C4D24A02D}"/>
              </a:ext>
            </a:extLst>
          </p:cNvPr>
          <p:cNvSpPr txBox="1"/>
          <p:nvPr/>
        </p:nvSpPr>
        <p:spPr>
          <a:xfrm>
            <a:off x="25290217" y="12108283"/>
            <a:ext cx="10404040" cy="324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There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tradeoff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between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search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speed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quality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search,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shown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figure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above: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Increasing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search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time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query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yields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higher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 err="1">
                <a:latin typeface="Arial" charset="0"/>
                <a:ea typeface="Arial" charset="0"/>
                <a:cs typeface="Arial" charset="0"/>
              </a:rPr>
              <a:t>mAP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score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smaller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distance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indicating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better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search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quality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but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also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more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time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consuming.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文本框 12">
            <a:extLst>
              <a:ext uri="{FF2B5EF4-FFF2-40B4-BE49-F238E27FC236}">
                <a16:creationId xmlns:a16="http://schemas.microsoft.com/office/drawing/2014/main" id="{BE84DA44-FB1E-C64A-9AA6-07E045E350C2}"/>
              </a:ext>
            </a:extLst>
          </p:cNvPr>
          <p:cNvSpPr txBox="1"/>
          <p:nvPr/>
        </p:nvSpPr>
        <p:spPr>
          <a:xfrm>
            <a:off x="13345543" y="7547910"/>
            <a:ext cx="9888783" cy="324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andom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Projection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one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good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way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construct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LSH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functions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due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its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distance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preservation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property</a:t>
            </a:r>
            <a:r>
              <a:rPr kumimoji="1" lang="en-US" altLang="zh-Hans" sz="2800" i="1" dirty="0">
                <a:latin typeface="Arial" charset="0"/>
                <a:ea typeface="Arial" charset="0"/>
                <a:cs typeface="Arial" charset="0"/>
              </a:rPr>
              <a:t>:</a:t>
            </a:r>
            <a:r>
              <a:rPr kumimoji="1" lang="zh-Hans" alt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two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points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are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close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original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space,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are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highly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possible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still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close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projected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subspace,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with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probability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given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i="1" dirty="0">
                <a:latin typeface="Arial" charset="0"/>
                <a:ea typeface="Arial" charset="0"/>
                <a:cs typeface="Arial" charset="0"/>
              </a:rPr>
              <a:t>Norm</a:t>
            </a:r>
            <a:r>
              <a:rPr kumimoji="1" lang="zh-Hans" alt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i="1" dirty="0">
                <a:latin typeface="Arial" charset="0"/>
                <a:ea typeface="Arial" charset="0"/>
                <a:cs typeface="Arial" charset="0"/>
              </a:rPr>
              <a:t>Preservation</a:t>
            </a:r>
            <a:r>
              <a:rPr kumimoji="1" lang="zh-Hans" alt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i="1" dirty="0">
                <a:latin typeface="Arial" charset="0"/>
                <a:ea typeface="Arial" charset="0"/>
                <a:cs typeface="Arial" charset="0"/>
              </a:rPr>
              <a:t>Theorem: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文本框 12">
            <a:extLst>
              <a:ext uri="{FF2B5EF4-FFF2-40B4-BE49-F238E27FC236}">
                <a16:creationId xmlns:a16="http://schemas.microsoft.com/office/drawing/2014/main" id="{65EB7FB5-945A-254F-9FE1-EF0063736FE0}"/>
              </a:ext>
            </a:extLst>
          </p:cNvPr>
          <p:cNvSpPr txBox="1"/>
          <p:nvPr/>
        </p:nvSpPr>
        <p:spPr>
          <a:xfrm>
            <a:off x="13345543" y="5485539"/>
            <a:ext cx="9888783" cy="195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Local-Sensitivity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Hashing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(LSH)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algorithm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reduce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dimensionality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high-dimensional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using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hash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functions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mapping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“similar”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same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buckets.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8059F-A331-1C4D-85E8-EDBA481A98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989" y="11137414"/>
            <a:ext cx="9516097" cy="545285"/>
          </a:xfrm>
          <a:prstGeom prst="rect">
            <a:avLst/>
          </a:prstGeom>
        </p:spPr>
      </p:pic>
      <p:sp>
        <p:nvSpPr>
          <p:cNvPr id="66" name="文本框 12">
            <a:extLst>
              <a:ext uri="{FF2B5EF4-FFF2-40B4-BE49-F238E27FC236}">
                <a16:creationId xmlns:a16="http://schemas.microsoft.com/office/drawing/2014/main" id="{DC26E2EC-5428-A848-887B-B6F59D160F30}"/>
              </a:ext>
            </a:extLst>
          </p:cNvPr>
          <p:cNvSpPr txBox="1"/>
          <p:nvPr/>
        </p:nvSpPr>
        <p:spPr>
          <a:xfrm>
            <a:off x="12928603" y="13333612"/>
            <a:ext cx="7515443" cy="130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Binary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Random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Projection: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projecting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high-dimensional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Hamming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space.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E05CE2-CB0F-EC4C-879B-6464BFED5A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363" y="13976346"/>
            <a:ext cx="3986847" cy="3671503"/>
          </a:xfrm>
          <a:prstGeom prst="rect">
            <a:avLst/>
          </a:prstGeom>
        </p:spPr>
      </p:pic>
      <p:sp>
        <p:nvSpPr>
          <p:cNvPr id="70" name="文本框 12">
            <a:extLst>
              <a:ext uri="{FF2B5EF4-FFF2-40B4-BE49-F238E27FC236}">
                <a16:creationId xmlns:a16="http://schemas.microsoft.com/office/drawing/2014/main" id="{CF2AA810-2E8D-454A-8B8B-2D756E5703EB}"/>
              </a:ext>
            </a:extLst>
          </p:cNvPr>
          <p:cNvSpPr txBox="1"/>
          <p:nvPr/>
        </p:nvSpPr>
        <p:spPr>
          <a:xfrm>
            <a:off x="12928603" y="15445228"/>
            <a:ext cx="8635997" cy="130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e2LSH: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family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LSH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function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based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Euclidean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space,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with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p-stable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property.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DFA0AAD-BC42-0D44-8CA3-0AEBD754D79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505" b="21552"/>
          <a:stretch/>
        </p:blipFill>
        <p:spPr>
          <a:xfrm>
            <a:off x="15507651" y="16942390"/>
            <a:ext cx="3259913" cy="8750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02ED9B9-5C70-6D40-97D1-D8BF796425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651" y="14812051"/>
            <a:ext cx="3516949" cy="660903"/>
          </a:xfrm>
          <a:prstGeom prst="rect">
            <a:avLst/>
          </a:prstGeom>
        </p:spPr>
      </p:pic>
      <p:sp>
        <p:nvSpPr>
          <p:cNvPr id="77" name="文本框 12">
            <a:extLst>
              <a:ext uri="{FF2B5EF4-FFF2-40B4-BE49-F238E27FC236}">
                <a16:creationId xmlns:a16="http://schemas.microsoft.com/office/drawing/2014/main" id="{16C5B9A9-4522-3A48-B09D-3C8A3698F5F3}"/>
              </a:ext>
            </a:extLst>
          </p:cNvPr>
          <p:cNvSpPr txBox="1"/>
          <p:nvPr/>
        </p:nvSpPr>
        <p:spPr>
          <a:xfrm>
            <a:off x="13171483" y="26171127"/>
            <a:ext cx="10192654" cy="259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-Nearest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Neighbor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search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performed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after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adjacent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being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projected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buckets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LSH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tables.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Increasing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number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can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cause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decreasing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 err="1">
                <a:latin typeface="Arial" charset="0"/>
                <a:ea typeface="Arial" charset="0"/>
                <a:cs typeface="Arial" charset="0"/>
              </a:rPr>
              <a:t>mAP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which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may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due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increasing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distance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KNNs.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文本框 12">
            <a:extLst>
              <a:ext uri="{FF2B5EF4-FFF2-40B4-BE49-F238E27FC236}">
                <a16:creationId xmlns:a16="http://schemas.microsoft.com/office/drawing/2014/main" id="{40C58E5F-54BC-B241-AF0F-4C031DCA387C}"/>
              </a:ext>
            </a:extLst>
          </p:cNvPr>
          <p:cNvSpPr txBox="1"/>
          <p:nvPr/>
        </p:nvSpPr>
        <p:spPr>
          <a:xfrm>
            <a:off x="25290216" y="15352376"/>
            <a:ext cx="10404041" cy="259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With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high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number K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average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distance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will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very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large,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which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may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lead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low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AP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performance.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case,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cutoff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radius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 err="1">
                <a:latin typeface="Arial" charset="0"/>
                <a:ea typeface="Arial" charset="0"/>
                <a:cs typeface="Arial" charset="0"/>
              </a:rPr>
              <a:t>cR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required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algorithm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find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correct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6EE86BD-AA47-F042-A582-7810F5A718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536" y="22206726"/>
            <a:ext cx="3363783" cy="2286000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FFC1E40-C7EA-7241-919D-AE55944A6125}"/>
              </a:ext>
            </a:extLst>
          </p:cNvPr>
          <p:cNvSpPr/>
          <p:nvPr/>
        </p:nvSpPr>
        <p:spPr>
          <a:xfrm>
            <a:off x="28346400" y="21912685"/>
            <a:ext cx="4376057" cy="287408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文本框 12">
            <a:extLst>
              <a:ext uri="{FF2B5EF4-FFF2-40B4-BE49-F238E27FC236}">
                <a16:creationId xmlns:a16="http://schemas.microsoft.com/office/drawing/2014/main" id="{00EA0298-30E5-504F-ADDE-6431B42F0287}"/>
              </a:ext>
            </a:extLst>
          </p:cNvPr>
          <p:cNvSpPr txBox="1"/>
          <p:nvPr/>
        </p:nvSpPr>
        <p:spPr>
          <a:xfrm>
            <a:off x="29257392" y="24743406"/>
            <a:ext cx="3207214" cy="6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Query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Box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28D0F25-F8B0-A74E-8E84-D45D77F12827}"/>
              </a:ext>
            </a:extLst>
          </p:cNvPr>
          <p:cNvGrpSpPr/>
          <p:nvPr/>
        </p:nvGrpSpPr>
        <p:grpSpPr>
          <a:xfrm>
            <a:off x="29371717" y="19720107"/>
            <a:ext cx="1965226" cy="1508942"/>
            <a:chOff x="24625008" y="19599501"/>
            <a:chExt cx="2459912" cy="1888772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0EA83980-CAC0-1E44-8FEB-EC4D59763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238" y="19859242"/>
              <a:ext cx="2024350" cy="1371600"/>
            </a:xfrm>
            <a:prstGeom prst="rect">
              <a:avLst/>
            </a:prstGeom>
          </p:spPr>
        </p:pic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C2ED49CB-A0F5-4D43-BF13-6D17CDBE77E4}"/>
                </a:ext>
              </a:extLst>
            </p:cNvPr>
            <p:cNvSpPr/>
            <p:nvPr/>
          </p:nvSpPr>
          <p:spPr>
            <a:xfrm>
              <a:off x="24625008" y="19599501"/>
              <a:ext cx="2459912" cy="18887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EF1B7A8-2E0C-D34F-9658-F6C2A7C30054}"/>
              </a:ext>
            </a:extLst>
          </p:cNvPr>
          <p:cNvGrpSpPr/>
          <p:nvPr/>
        </p:nvGrpSpPr>
        <p:grpSpPr>
          <a:xfrm>
            <a:off x="26260222" y="20257300"/>
            <a:ext cx="1965226" cy="1508942"/>
            <a:chOff x="24625008" y="19599501"/>
            <a:chExt cx="2459912" cy="1888772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F22ADF20-D73C-D544-B87C-EF3F72A03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5180" y="19904824"/>
              <a:ext cx="2030466" cy="1280435"/>
            </a:xfrm>
            <a:prstGeom prst="rect">
              <a:avLst/>
            </a:prstGeom>
          </p:spPr>
        </p:pic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7E7B05AA-2817-1C4C-9715-BBA38CE19BEB}"/>
                </a:ext>
              </a:extLst>
            </p:cNvPr>
            <p:cNvSpPr/>
            <p:nvPr/>
          </p:nvSpPr>
          <p:spPr>
            <a:xfrm>
              <a:off x="24625008" y="19599501"/>
              <a:ext cx="2459912" cy="18887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E067F2D-1871-8943-963C-287D7C740600}"/>
              </a:ext>
            </a:extLst>
          </p:cNvPr>
          <p:cNvGrpSpPr/>
          <p:nvPr/>
        </p:nvGrpSpPr>
        <p:grpSpPr>
          <a:xfrm>
            <a:off x="25730001" y="22651568"/>
            <a:ext cx="1965226" cy="1508942"/>
            <a:chOff x="24625008" y="19599501"/>
            <a:chExt cx="2459912" cy="1888772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87358F64-5161-BD43-8562-9854012AD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5180" y="19859242"/>
              <a:ext cx="2030466" cy="1371600"/>
            </a:xfrm>
            <a:prstGeom prst="rect">
              <a:avLst/>
            </a:prstGeom>
          </p:spPr>
        </p:pic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2F4E0D84-02D4-084A-9340-21AEEDE34C1D}"/>
                </a:ext>
              </a:extLst>
            </p:cNvPr>
            <p:cNvSpPr/>
            <p:nvPr/>
          </p:nvSpPr>
          <p:spPr>
            <a:xfrm>
              <a:off x="24625008" y="19599501"/>
              <a:ext cx="2459912" cy="18887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F36F73-45FA-4548-A4CE-4DE8AACE083D}"/>
              </a:ext>
            </a:extLst>
          </p:cNvPr>
          <p:cNvGrpSpPr/>
          <p:nvPr/>
        </p:nvGrpSpPr>
        <p:grpSpPr>
          <a:xfrm>
            <a:off x="32792475" y="20257300"/>
            <a:ext cx="1965226" cy="1508942"/>
            <a:chOff x="24625008" y="19599501"/>
            <a:chExt cx="2459912" cy="1888772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23A94452-87E9-9D40-A3E1-A79CF1D12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238" y="19859242"/>
              <a:ext cx="2024350" cy="1371600"/>
            </a:xfrm>
            <a:prstGeom prst="rect">
              <a:avLst/>
            </a:prstGeom>
          </p:spPr>
        </p:pic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E9F1D062-8BB3-8547-83BA-666B258217FD}"/>
                </a:ext>
              </a:extLst>
            </p:cNvPr>
            <p:cNvSpPr/>
            <p:nvPr/>
          </p:nvSpPr>
          <p:spPr>
            <a:xfrm>
              <a:off x="24625008" y="19599501"/>
              <a:ext cx="2459912" cy="18887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8D6A538-87B2-B943-9571-6BF024CEB0E9}"/>
              </a:ext>
            </a:extLst>
          </p:cNvPr>
          <p:cNvGrpSpPr/>
          <p:nvPr/>
        </p:nvGrpSpPr>
        <p:grpSpPr>
          <a:xfrm>
            <a:off x="33373630" y="22738221"/>
            <a:ext cx="1965226" cy="1508942"/>
            <a:chOff x="24625008" y="19599501"/>
            <a:chExt cx="2459912" cy="1888772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96C3948D-15A6-DE4E-A887-FF9B1C619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238" y="19859242"/>
              <a:ext cx="2024350" cy="1371600"/>
            </a:xfrm>
            <a:prstGeom prst="rect">
              <a:avLst/>
            </a:prstGeom>
          </p:spPr>
        </p:pic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BAEA1E01-DE31-A345-BCE6-B6A07A2802C8}"/>
                </a:ext>
              </a:extLst>
            </p:cNvPr>
            <p:cNvSpPr/>
            <p:nvPr/>
          </p:nvSpPr>
          <p:spPr>
            <a:xfrm>
              <a:off x="24625008" y="19599501"/>
              <a:ext cx="2459912" cy="18887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6" name="文本框 12">
            <a:extLst>
              <a:ext uri="{FF2B5EF4-FFF2-40B4-BE49-F238E27FC236}">
                <a16:creationId xmlns:a16="http://schemas.microsoft.com/office/drawing/2014/main" id="{02B7FDE6-4AEC-C246-8C72-C7D98E202974}"/>
              </a:ext>
            </a:extLst>
          </p:cNvPr>
          <p:cNvSpPr txBox="1"/>
          <p:nvPr/>
        </p:nvSpPr>
        <p:spPr>
          <a:xfrm>
            <a:off x="25147230" y="24286208"/>
            <a:ext cx="3207214" cy="6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文本框 12">
            <a:extLst>
              <a:ext uri="{FF2B5EF4-FFF2-40B4-BE49-F238E27FC236}">
                <a16:creationId xmlns:a16="http://schemas.microsoft.com/office/drawing/2014/main" id="{6A277028-2462-624B-919A-0A5EDCC5535C}"/>
              </a:ext>
            </a:extLst>
          </p:cNvPr>
          <p:cNvSpPr txBox="1"/>
          <p:nvPr/>
        </p:nvSpPr>
        <p:spPr>
          <a:xfrm>
            <a:off x="25429372" y="25467988"/>
            <a:ext cx="9610471" cy="324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Real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time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visualization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implemented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code,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enabling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visual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detection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querying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point,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which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takes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index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query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dataset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returns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boxed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images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corresponding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point.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1207</TotalTime>
  <Words>477</Words>
  <Application>Microsoft Macintosh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 (Body)</vt:lpstr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parallel implementation of  Smoothed Particle Hydrodynamics (SPH)</dc:title>
  <dc:creator>TAFLAB</dc:creator>
  <cp:lastModifiedBy>Lun Jiang</cp:lastModifiedBy>
  <cp:revision>85</cp:revision>
  <cp:lastPrinted>2018-05-31T00:54:59Z</cp:lastPrinted>
  <dcterms:created xsi:type="dcterms:W3CDTF">2017-05-02T03:02:00Z</dcterms:created>
  <dcterms:modified xsi:type="dcterms:W3CDTF">2018-05-31T00:58:05Z</dcterms:modified>
</cp:coreProperties>
</file>