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81" r:id="rId3"/>
    <p:sldId id="270" r:id="rId4"/>
    <p:sldId id="256" r:id="rId5"/>
    <p:sldId id="257" r:id="rId6"/>
    <p:sldId id="284" r:id="rId7"/>
    <p:sldId id="258" r:id="rId8"/>
    <p:sldId id="285" r:id="rId9"/>
    <p:sldId id="259" r:id="rId10"/>
    <p:sldId id="262" r:id="rId11"/>
    <p:sldId id="263" r:id="rId12"/>
    <p:sldId id="264" r:id="rId13"/>
    <p:sldId id="265" r:id="rId14"/>
    <p:sldId id="261" r:id="rId15"/>
    <p:sldId id="267" r:id="rId16"/>
    <p:sldId id="268" r:id="rId17"/>
    <p:sldId id="269" r:id="rId18"/>
    <p:sldId id="272" r:id="rId19"/>
    <p:sldId id="273" r:id="rId20"/>
    <p:sldId id="271" r:id="rId21"/>
    <p:sldId id="278" r:id="rId22"/>
    <p:sldId id="277" r:id="rId23"/>
    <p:sldId id="274" r:id="rId24"/>
    <p:sldId id="275" r:id="rId25"/>
    <p:sldId id="276" r:id="rId26"/>
    <p:sldId id="279" r:id="rId27"/>
    <p:sldId id="280" r:id="rId28"/>
    <p:sldId id="282" r:id="rId29"/>
    <p:sldId id="283" r:id="rId3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6" d="100"/>
          <a:sy n="46" d="100"/>
        </p:scale>
        <p:origin x="58" y="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3:20:37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3:21:09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5:33:59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5:34:26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8T15:37:22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FF580D-6F7F-051B-15FF-D83DABE367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BE7989C-AA18-3CF7-D152-B65553A88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57CDB0-41A5-B00C-106A-7E4F386B0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061B-4024-409B-AFE2-CCC6DA530C56}" type="datetimeFigureOut">
              <a:rPr lang="zh-TW" altLang="en-US" smtClean="0"/>
              <a:t>2022/6/24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507934-C6E9-3BC7-8F5B-3CFD95A1A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4D9B9E-DA80-775F-AEF0-8BFC4617F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DD44-84BC-44E9-B705-3824846FD8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3554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F4D7CA-6E4B-2FE1-4449-139C9A0A2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B7F165D-0EC8-3B5F-B33C-DA1A65256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09EA8C-86AC-83F6-2447-FD750EE07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061B-4024-409B-AFE2-CCC6DA530C56}" type="datetimeFigureOut">
              <a:rPr lang="zh-TW" altLang="en-US" smtClean="0"/>
              <a:t>2022/6/24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7608C3A-970A-9484-F5C6-6B18CA90B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638EB1-54A5-2A71-826E-4A62C54F3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DD44-84BC-44E9-B705-3824846FD8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1481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8372E0A-269B-173E-4F38-BF5E0DEF41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C5F9389-03A9-F2C6-BD33-9F462130E1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3745E5-E6D3-DA75-7358-FD876C091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061B-4024-409B-AFE2-CCC6DA530C56}" type="datetimeFigureOut">
              <a:rPr lang="zh-TW" altLang="en-US" smtClean="0"/>
              <a:t>2022/6/24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D5848D-75D0-53CD-600F-0DF897DFB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025077-4A36-53F3-3C76-63DCFAD82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DD44-84BC-44E9-B705-3824846FD8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4736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AC2821-F7C4-B33A-2D8E-C9692EC18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1F343E-1886-9708-98B1-B534DA9B8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092F09-51B3-8E23-ABC7-C09169F96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061B-4024-409B-AFE2-CCC6DA530C56}" type="datetimeFigureOut">
              <a:rPr lang="zh-TW" altLang="en-US" smtClean="0"/>
              <a:t>2022/6/24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E59871-6DA3-2874-5CA6-A8FDBC92D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AD5648-08B4-AA40-B568-1E44C7BBB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DD44-84BC-44E9-B705-3824846FD8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2840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8668B4-42D4-C99D-A434-A17D3AFAE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6C7A11D-F012-D4CD-78DF-6667CF11E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3FDBFFA-8102-43BD-0BF2-E568499A5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061B-4024-409B-AFE2-CCC6DA530C56}" type="datetimeFigureOut">
              <a:rPr lang="zh-TW" altLang="en-US" smtClean="0"/>
              <a:t>2022/6/24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90A1383-9C1A-E52E-5486-ABFCA657E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D8D4843-AAF8-4750-9CC0-118A2A4D8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DD44-84BC-44E9-B705-3824846FD8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60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6E4A4C-1388-3DA5-4E24-021362E17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D0E494-38A4-A058-64F7-07A9937B7A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3886D5D-769A-986A-1BB1-E382E7F5B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DF3F2F2-64B4-3CA4-06FD-263B21259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061B-4024-409B-AFE2-CCC6DA530C56}" type="datetimeFigureOut">
              <a:rPr lang="zh-TW" altLang="en-US" smtClean="0"/>
              <a:t>2022/6/24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C1E519F-0F26-2D88-01B0-17FE6D454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875DB7C-B2B0-038C-CE34-FA69B9346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DD44-84BC-44E9-B705-3824846FD8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133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F4976B-0F44-0279-BA7A-BB305BFB7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556F74F-659F-1D8E-E7F5-8CD4695B7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488BD77-3896-261D-FE91-0EF0F8C93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7F7C10E-44CC-34EB-283F-A8C2C88FBB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2ED292D-760A-F18F-B9D6-EAFA0C9464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77A41ED-A2C0-59AD-71ED-5FA69A3E9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061B-4024-409B-AFE2-CCC6DA530C56}" type="datetimeFigureOut">
              <a:rPr lang="zh-TW" altLang="en-US" smtClean="0"/>
              <a:t>2022/6/24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29C7336-5A13-C366-8047-587CCBFE0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FEC773A-D643-723D-FC7C-7AC8A2D22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DD44-84BC-44E9-B705-3824846FD8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2121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DE3AB3-89BE-6521-B6C9-7CA74DBC1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2369A48-8CAE-8036-F53E-07D402AD1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061B-4024-409B-AFE2-CCC6DA530C56}" type="datetimeFigureOut">
              <a:rPr lang="zh-TW" altLang="en-US" smtClean="0"/>
              <a:t>2022/6/24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D64BB02-F9BD-7E10-A45D-C465A77AE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EF08911-F2D7-9C25-229A-B19F5D4DD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DD44-84BC-44E9-B705-3824846FD8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0487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7A18D77-6648-9023-14B8-2D8E8A41F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061B-4024-409B-AFE2-CCC6DA530C56}" type="datetimeFigureOut">
              <a:rPr lang="zh-TW" altLang="en-US" smtClean="0"/>
              <a:t>2022/6/24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5128624-1EF5-DD67-66DF-9EDDB63B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75A5143-874D-97F6-EE30-D7E248D8D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DD44-84BC-44E9-B705-3824846FD8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3736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BBB4E7-FC96-62D2-9967-69FDA2F36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E760CC-CDBD-EB44-71C9-605BADE9A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3AD4E03-CA28-CAC4-FF47-B4F9A9DEA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18F082B-4BE9-3E07-94C0-BDABDB2A5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061B-4024-409B-AFE2-CCC6DA530C56}" type="datetimeFigureOut">
              <a:rPr lang="zh-TW" altLang="en-US" smtClean="0"/>
              <a:t>2022/6/24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FE74251-4C07-FA07-71BD-151B1052C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9590B09-0285-25EA-80F5-314E3D042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DD44-84BC-44E9-B705-3824846FD8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9202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7FBC3B-5480-BA53-447C-901C3254E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C3528E1-4AB8-4D43-C5DF-3B723E36B9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6F7983A-5E62-7268-F393-63B46DF8E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C46D0A5-0D6E-BC1D-1192-B6EF8E3C0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061B-4024-409B-AFE2-CCC6DA530C56}" type="datetimeFigureOut">
              <a:rPr lang="zh-TW" altLang="en-US" smtClean="0"/>
              <a:t>2022/6/24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21C2E44-EC3F-1978-88AD-A052A1545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899590E-E791-C686-0234-23A0F0E1B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DD44-84BC-44E9-B705-3824846FD8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4408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C7D998C-A70D-24CB-3B6E-E7A86A84D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8A105BC-50AC-4AA3-92DD-8F4D5D0AC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152DD2B-E3A3-9C13-E0B2-02B4EFE365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8061B-4024-409B-AFE2-CCC6DA530C56}" type="datetimeFigureOut">
              <a:rPr lang="zh-TW" altLang="en-US" smtClean="0"/>
              <a:t>2022/6/24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37763BF-DFCC-E4BF-306B-286BB4ED33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6EEE1C-011E-00DC-F5B1-AF16D7B2E8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EDD44-84BC-44E9-B705-3824846FD8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9040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customXml" Target="../ink/ink5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.xml"/><Relationship Id="rId5" Type="http://schemas.openxmlformats.org/officeDocument/2006/relationships/customXml" Target="../ink/ink3.xml"/><Relationship Id="rId4" Type="http://schemas.openxmlformats.org/officeDocument/2006/relationships/customXml" Target="../ink/ink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226D1BE6-D429-5095-A03F-47C4AAE18A6E}"/>
              </a:ext>
            </a:extLst>
          </p:cNvPr>
          <p:cNvSpPr txBox="1"/>
          <p:nvPr/>
        </p:nvSpPr>
        <p:spPr>
          <a:xfrm>
            <a:off x="151496" y="218506"/>
            <a:ext cx="1619432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</a:rPr>
              <a:t>版本控管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49EA67A-CB53-E220-E8DC-288E4648BEB6}"/>
              </a:ext>
            </a:extLst>
          </p:cNvPr>
          <p:cNvSpPr txBox="1"/>
          <p:nvPr/>
        </p:nvSpPr>
        <p:spPr>
          <a:xfrm>
            <a:off x="5171743" y="1895315"/>
            <a:ext cx="5402485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CC"/>
                </a:solidFill>
              </a:rPr>
              <a:t>#-----------------------------------------</a:t>
            </a:r>
          </a:p>
          <a:p>
            <a:r>
              <a:rPr lang="en-US" altLang="zh-TW" dirty="0">
                <a:solidFill>
                  <a:srgbClr val="0000CC"/>
                </a:solidFill>
              </a:rPr>
              <a:t># </a:t>
            </a:r>
            <a:r>
              <a:rPr lang="zh-TW" altLang="en-US" dirty="0">
                <a:solidFill>
                  <a:srgbClr val="0000CC"/>
                </a:solidFill>
              </a:rPr>
              <a:t>到 </a:t>
            </a:r>
            <a:r>
              <a:rPr lang="en-US" altLang="zh-TW" dirty="0">
                <a:solidFill>
                  <a:srgbClr val="0000CC"/>
                </a:solidFill>
              </a:rPr>
              <a:t>tfpose-realtime2</a:t>
            </a:r>
            <a:r>
              <a:rPr lang="zh-TW" altLang="en-US" dirty="0">
                <a:solidFill>
                  <a:srgbClr val="0000CC"/>
                </a:solidFill>
              </a:rPr>
              <a:t> 資料夾下</a:t>
            </a:r>
            <a:endParaRPr lang="en-US" altLang="zh-TW" dirty="0">
              <a:solidFill>
                <a:srgbClr val="0000CC"/>
              </a:solidFill>
            </a:endParaRPr>
          </a:p>
          <a:p>
            <a:r>
              <a:rPr lang="en-US" altLang="zh-TW" dirty="0"/>
              <a:t>pip install -r requirements.txt</a:t>
            </a:r>
          </a:p>
          <a:p>
            <a:r>
              <a:rPr lang="en-US" altLang="zh-TW" dirty="0" err="1"/>
              <a:t>conda</a:t>
            </a:r>
            <a:r>
              <a:rPr lang="en-US" altLang="zh-TW" dirty="0"/>
              <a:t> install -c </a:t>
            </a:r>
            <a:r>
              <a:rPr lang="en-US" altLang="zh-TW" dirty="0" err="1"/>
              <a:t>conda</a:t>
            </a:r>
            <a:r>
              <a:rPr lang="en-US" altLang="zh-TW" dirty="0"/>
              <a:t>-forge </a:t>
            </a:r>
            <a:r>
              <a:rPr lang="en-US" altLang="zh-TW" dirty="0" err="1"/>
              <a:t>opencv</a:t>
            </a:r>
            <a:endParaRPr lang="en-US" altLang="zh-TW" dirty="0"/>
          </a:p>
          <a:p>
            <a:r>
              <a:rPr lang="en-US" altLang="zh-TW" dirty="0" err="1"/>
              <a:t>conda</a:t>
            </a:r>
            <a:r>
              <a:rPr lang="en-US" altLang="zh-TW" dirty="0"/>
              <a:t> install </a:t>
            </a:r>
            <a:r>
              <a:rPr lang="en-US" altLang="zh-TW" dirty="0" err="1"/>
              <a:t>tensorflow-gpu</a:t>
            </a:r>
            <a:r>
              <a:rPr lang="en-US" altLang="zh-TW" dirty="0"/>
              <a:t>==1.14</a:t>
            </a:r>
          </a:p>
          <a:p>
            <a:r>
              <a:rPr lang="en-US" altLang="zh-TW" dirty="0"/>
              <a:t>(</a:t>
            </a:r>
            <a:r>
              <a:rPr lang="zh-TW" altLang="en-US" dirty="0"/>
              <a:t>環境</a:t>
            </a:r>
            <a:r>
              <a:rPr lang="en-US" altLang="zh-TW" dirty="0"/>
              <a:t>)</a:t>
            </a:r>
            <a:r>
              <a:rPr lang="zh-TW" altLang="en-US" dirty="0"/>
              <a:t>刪除</a:t>
            </a:r>
            <a:r>
              <a:rPr lang="en-US" altLang="zh-TW" dirty="0"/>
              <a:t>Lib\site-packages\numpy-1.21.6.dist-info</a:t>
            </a:r>
          </a:p>
          <a:p>
            <a:r>
              <a:rPr lang="en-US" altLang="zh-TW" dirty="0"/>
              <a:t>pip install -r requirements2.txt</a:t>
            </a:r>
          </a:p>
          <a:p>
            <a:r>
              <a:rPr lang="en-US" altLang="zh-TW" dirty="0"/>
              <a:t>(</a:t>
            </a:r>
            <a:r>
              <a:rPr lang="zh-TW" altLang="en-US" dirty="0"/>
              <a:t>環境</a:t>
            </a:r>
            <a:r>
              <a:rPr lang="en-US" altLang="zh-TW" dirty="0"/>
              <a:t>)</a:t>
            </a:r>
            <a:r>
              <a:rPr lang="zh-TW" altLang="en-US" dirty="0"/>
              <a:t>在</a:t>
            </a:r>
            <a:r>
              <a:rPr lang="en-US" altLang="zh-TW" dirty="0" err="1"/>
              <a:t>tf_pose</a:t>
            </a:r>
            <a:r>
              <a:rPr lang="zh-TW" altLang="en-US" dirty="0"/>
              <a:t>裡的</a:t>
            </a:r>
            <a:r>
              <a:rPr lang="en-US" altLang="zh-TW" dirty="0"/>
              <a:t>estimator.py</a:t>
            </a:r>
            <a:r>
              <a:rPr lang="zh-TW" altLang="en-US" dirty="0"/>
              <a:t>刪除</a:t>
            </a:r>
            <a:endParaRPr lang="en-US" altLang="zh-TW" dirty="0"/>
          </a:p>
          <a:p>
            <a:r>
              <a:rPr lang="en-US" altLang="zh-TW" dirty="0"/>
              <a:t>	Import </a:t>
            </a:r>
            <a:r>
              <a:rPr lang="en-US" altLang="zh-TW" dirty="0" err="1"/>
              <a:t>tensorflow.contrib.tensorrt</a:t>
            </a:r>
            <a:r>
              <a:rPr lang="en-US" altLang="zh-TW" dirty="0"/>
              <a:t> as </a:t>
            </a:r>
            <a:r>
              <a:rPr lang="en-US" altLang="zh-TW" dirty="0" err="1"/>
              <a:t>trt</a:t>
            </a:r>
            <a:endParaRPr lang="en-US" altLang="zh-TW" dirty="0"/>
          </a:p>
          <a:p>
            <a:r>
              <a:rPr lang="en-US" altLang="zh-TW" dirty="0">
                <a:solidFill>
                  <a:srgbClr val="0000CC"/>
                </a:solidFill>
              </a:rPr>
              <a:t>#-----------------------------------------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BB54D2C-F2AE-AC0D-E752-A959B244CC76}"/>
              </a:ext>
            </a:extLst>
          </p:cNvPr>
          <p:cNvSpPr txBox="1"/>
          <p:nvPr/>
        </p:nvSpPr>
        <p:spPr>
          <a:xfrm>
            <a:off x="1299046" y="1895315"/>
            <a:ext cx="387269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CC"/>
                </a:solidFill>
              </a:rPr>
              <a:t>#-----------------------------------------</a:t>
            </a:r>
          </a:p>
          <a:p>
            <a:r>
              <a:rPr lang="en-US" altLang="zh-TW" dirty="0">
                <a:solidFill>
                  <a:srgbClr val="0000CC"/>
                </a:solidFill>
              </a:rPr>
              <a:t>#</a:t>
            </a:r>
            <a:r>
              <a:rPr lang="zh-TW" altLang="en-US" dirty="0">
                <a:solidFill>
                  <a:srgbClr val="0000CC"/>
                </a:solidFill>
              </a:rPr>
              <a:t>虛擬環境版本</a:t>
            </a:r>
            <a:endParaRPr lang="en-US" altLang="zh-TW" dirty="0">
              <a:solidFill>
                <a:srgbClr val="0000CC"/>
              </a:solidFill>
            </a:endParaRPr>
          </a:p>
          <a:p>
            <a:r>
              <a:rPr lang="zh-TW" altLang="en-US" dirty="0"/>
              <a:t>conda create --n</a:t>
            </a:r>
            <a:r>
              <a:rPr lang="en-US" altLang="zh-TW" dirty="0" err="1"/>
              <a:t>ame</a:t>
            </a:r>
            <a:r>
              <a:rPr lang="zh-TW" altLang="en-US" dirty="0"/>
              <a:t> 5</a:t>
            </a:r>
            <a:r>
              <a:rPr lang="en-US" altLang="zh-TW" dirty="0"/>
              <a:t>4</a:t>
            </a:r>
            <a:r>
              <a:rPr lang="zh-TW" altLang="en-US" dirty="0"/>
              <a:t>fan python=3.7</a:t>
            </a:r>
          </a:p>
          <a:p>
            <a:r>
              <a:rPr lang="zh-TW" altLang="en-US" dirty="0"/>
              <a:t>activate 5</a:t>
            </a:r>
            <a:r>
              <a:rPr lang="en-US" altLang="zh-TW" dirty="0"/>
              <a:t>4</a:t>
            </a:r>
            <a:r>
              <a:rPr lang="zh-TW" altLang="en-US" dirty="0"/>
              <a:t>fan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48826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46E6DA1A-1688-1CAD-C70D-DD9C4E32A82B}"/>
              </a:ext>
            </a:extLst>
          </p:cNvPr>
          <p:cNvSpPr txBox="1"/>
          <p:nvPr/>
        </p:nvSpPr>
        <p:spPr>
          <a:xfrm>
            <a:off x="151495" y="206931"/>
            <a:ext cx="287400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S1_training_imgs.py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8C3148D9-294B-5F51-C276-E50B9A7214DE}"/>
              </a:ext>
            </a:extLst>
          </p:cNvPr>
          <p:cNvGrpSpPr/>
          <p:nvPr/>
        </p:nvGrpSpPr>
        <p:grpSpPr>
          <a:xfrm>
            <a:off x="274611" y="1016139"/>
            <a:ext cx="7137055" cy="4593823"/>
            <a:chOff x="274611" y="1016139"/>
            <a:chExt cx="7137055" cy="4593823"/>
          </a:xfrm>
        </p:grpSpPr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2B5AC300-5A97-101E-C10C-693F24EC5C83}"/>
                </a:ext>
              </a:extLst>
            </p:cNvPr>
            <p:cNvGrpSpPr/>
            <p:nvPr/>
          </p:nvGrpSpPr>
          <p:grpSpPr>
            <a:xfrm>
              <a:off x="274611" y="1016139"/>
              <a:ext cx="2196288" cy="1600439"/>
              <a:chOff x="151495" y="1857870"/>
              <a:chExt cx="2196288" cy="1600439"/>
            </a:xfrm>
          </p:grpSpPr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E6BAC8EA-1B58-FE86-C9AD-ACC680A2EB85}"/>
                  </a:ext>
                </a:extLst>
              </p:cNvPr>
              <p:cNvSpPr txBox="1"/>
              <p:nvPr/>
            </p:nvSpPr>
            <p:spPr>
              <a:xfrm>
                <a:off x="286014" y="2257980"/>
                <a:ext cx="2061769" cy="120032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r>
                  <a:rPr lang="zh-TW" altLang="en-US" sz="24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讀取基本資訊</a:t>
                </a:r>
                <a:endPara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endPara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5402D4CE-E8F9-E029-CB8F-FFE37729BACB}"/>
                  </a:ext>
                </a:extLst>
              </p:cNvPr>
              <p:cNvSpPr txBox="1"/>
              <p:nvPr/>
            </p:nvSpPr>
            <p:spPr>
              <a:xfrm>
                <a:off x="151495" y="1857870"/>
                <a:ext cx="1528815" cy="4001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1" dirty="0" err="1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config.yaml</a:t>
                </a:r>
                <a:endParaRPr lang="en-US" altLang="zh-TW" sz="2000" b="1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54A0BD44-C16B-54D2-C1B5-DE41112AA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9129" y="2502327"/>
              <a:ext cx="7002537" cy="3107635"/>
            </a:xfrm>
            <a:prstGeom prst="rect">
              <a:avLst/>
            </a:prstGeom>
          </p:spPr>
        </p:pic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BC693FA0-EA45-19D6-5F39-06D7835F59EE}"/>
              </a:ext>
            </a:extLst>
          </p:cNvPr>
          <p:cNvGrpSpPr/>
          <p:nvPr/>
        </p:nvGrpSpPr>
        <p:grpSpPr>
          <a:xfrm>
            <a:off x="8045655" y="1416249"/>
            <a:ext cx="2736319" cy="830996"/>
            <a:chOff x="151495" y="1857870"/>
            <a:chExt cx="2736319" cy="830996"/>
          </a:xfrm>
        </p:grpSpPr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35B85182-9A4B-5362-F0AB-C9828D0C570B}"/>
                </a:ext>
              </a:extLst>
            </p:cNvPr>
            <p:cNvSpPr txBox="1"/>
            <p:nvPr/>
          </p:nvSpPr>
          <p:spPr>
            <a:xfrm>
              <a:off x="345762" y="2227201"/>
              <a:ext cx="2347784" cy="4616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讀取切片動作</a:t>
              </a:r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txt</a:t>
              </a:r>
              <a:endPara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12518186-516A-E4D2-650A-3DDC17B82E33}"/>
                </a:ext>
              </a:extLst>
            </p:cNvPr>
            <p:cNvSpPr txBox="1"/>
            <p:nvPr/>
          </p:nvSpPr>
          <p:spPr>
            <a:xfrm>
              <a:off x="151495" y="1857870"/>
              <a:ext cx="2736319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origin.txt</a:t>
              </a:r>
            </a:p>
          </p:txBody>
        </p:sp>
      </p:grp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8E50CAC5-F23B-2E62-EA2A-120F28B34057}"/>
              </a:ext>
            </a:extLst>
          </p:cNvPr>
          <p:cNvCxnSpPr>
            <a:cxnSpLocks/>
            <a:stCxn id="6" idx="3"/>
            <a:endCxn id="19" idx="1"/>
          </p:cNvCxnSpPr>
          <p:nvPr/>
        </p:nvCxnSpPr>
        <p:spPr>
          <a:xfrm flipV="1">
            <a:off x="2470899" y="2016413"/>
            <a:ext cx="576902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5D0B65CF-6A59-C846-E69A-C951FB2A9DAD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10587706" y="2016413"/>
            <a:ext cx="131185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107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46E6DA1A-1688-1CAD-C70D-DD9C4E32A82B}"/>
              </a:ext>
            </a:extLst>
          </p:cNvPr>
          <p:cNvSpPr txBox="1"/>
          <p:nvPr/>
        </p:nvSpPr>
        <p:spPr>
          <a:xfrm>
            <a:off x="151495" y="206931"/>
            <a:ext cx="287400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S1_training_imgs.py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8E50CAC5-F23B-2E62-EA2A-120F28B34057}"/>
              </a:ext>
            </a:extLst>
          </p:cNvPr>
          <p:cNvCxnSpPr>
            <a:cxnSpLocks/>
            <a:stCxn id="24" idx="3"/>
            <a:endCxn id="33" idx="1"/>
          </p:cNvCxnSpPr>
          <p:nvPr/>
        </p:nvCxnSpPr>
        <p:spPr>
          <a:xfrm flipV="1">
            <a:off x="3639064" y="2014810"/>
            <a:ext cx="373687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5D0B65CF-6A59-C846-E69A-C951FB2A9DAD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10688595" y="2014810"/>
            <a:ext cx="1210962" cy="16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002ADF8D-2042-E0D8-C4B4-C736E9D4E020}"/>
              </a:ext>
            </a:extLst>
          </p:cNvPr>
          <p:cNvGrpSpPr/>
          <p:nvPr/>
        </p:nvGrpSpPr>
        <p:grpSpPr>
          <a:xfrm>
            <a:off x="768226" y="1014536"/>
            <a:ext cx="6091881" cy="4093428"/>
            <a:chOff x="768226" y="1014536"/>
            <a:chExt cx="6091881" cy="4093428"/>
          </a:xfrm>
        </p:grpSpPr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30F3F1AE-8DC0-6EE3-C0A9-3A04D2147A56}"/>
                </a:ext>
              </a:extLst>
            </p:cNvPr>
            <p:cNvGrpSpPr/>
            <p:nvPr/>
          </p:nvGrpSpPr>
          <p:grpSpPr>
            <a:xfrm>
              <a:off x="768226" y="1014536"/>
              <a:ext cx="2870838" cy="1600439"/>
              <a:chOff x="151495" y="1857870"/>
              <a:chExt cx="2870838" cy="1600439"/>
            </a:xfrm>
          </p:grpSpPr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0D619C0C-E13A-2823-1EF6-B793A6E2A5AE}"/>
                  </a:ext>
                </a:extLst>
              </p:cNvPr>
              <p:cNvSpPr txBox="1"/>
              <p:nvPr/>
            </p:nvSpPr>
            <p:spPr>
              <a:xfrm>
                <a:off x="286014" y="2257980"/>
                <a:ext cx="2736319" cy="120032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r>
                  <a:rPr lang="zh-TW" altLang="en-US" sz="24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將照片資訊寫入</a:t>
                </a:r>
                <a:r>
                  <a:rPr lang="en-US" altLang="zh-TW" sz="24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txt</a:t>
                </a:r>
              </a:p>
              <a:p>
                <a:endPara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6CB0455D-BE2B-3A5C-B612-1D47BCE7AE25}"/>
                  </a:ext>
                </a:extLst>
              </p:cNvPr>
              <p:cNvSpPr txBox="1"/>
              <p:nvPr/>
            </p:nvSpPr>
            <p:spPr>
              <a:xfrm>
                <a:off x="151495" y="1857870"/>
                <a:ext cx="2736319" cy="4001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1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image_information.txt</a:t>
                </a:r>
              </a:p>
            </p:txBody>
          </p:sp>
        </p:grp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EE9D4058-7AEF-37C4-60BD-FE62989E8C30}"/>
                </a:ext>
              </a:extLst>
            </p:cNvPr>
            <p:cNvSpPr txBox="1"/>
            <p:nvPr/>
          </p:nvSpPr>
          <p:spPr>
            <a:xfrm>
              <a:off x="768226" y="2430308"/>
              <a:ext cx="6091881" cy="26776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0000CC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[1, </a:t>
              </a:r>
              <a:r>
                <a:rPr lang="zh-TW" altLang="en-US" sz="2400" dirty="0">
                  <a:solidFill>
                    <a:srgbClr val="0000CC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2400" dirty="0">
                  <a:solidFill>
                    <a:srgbClr val="0000CC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16, </a:t>
              </a:r>
              <a:r>
                <a:rPr lang="zh-TW" altLang="en-US" sz="2400" dirty="0">
                  <a:solidFill>
                    <a:srgbClr val="0000CC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2400" dirty="0">
                  <a:solidFill>
                    <a:srgbClr val="0000CC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147, </a:t>
              </a:r>
              <a:r>
                <a:rPr lang="zh-TW" altLang="en-US" sz="2400" dirty="0">
                  <a:solidFill>
                    <a:srgbClr val="0000CC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2400" dirty="0">
                  <a:solidFill>
                    <a:srgbClr val="0000CC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"jump", </a:t>
              </a:r>
              <a:r>
                <a:rPr lang="zh-TW" altLang="en-US" sz="2400" dirty="0">
                  <a:solidFill>
                    <a:srgbClr val="0000CC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2400" dirty="0">
                  <a:solidFill>
                    <a:srgbClr val="0000CC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"jump_001/00466.jpg"]</a:t>
              </a:r>
            </a:p>
            <a:p>
              <a:endPara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r>
                <a:rPr lang="en-US" altLang="zh-TW" sz="2400" dirty="0">
                  <a:solidFill>
                    <a:srgbClr val="0000CC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1</a:t>
              </a:r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：累積標記動作數量</a:t>
              </a:r>
              <a:endPara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r>
                <a:rPr lang="en-US" altLang="zh-TW" sz="2400" dirty="0">
                  <a:solidFill>
                    <a:srgbClr val="0000CC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16</a:t>
              </a:r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：目前的片段在第</a:t>
              </a:r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16</a:t>
              </a:r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列</a:t>
              </a:r>
              <a:endPara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r>
                <a:rPr lang="en-US" altLang="zh-TW" sz="2400" dirty="0">
                  <a:solidFill>
                    <a:srgbClr val="0000CC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147</a:t>
              </a:r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：累積訓練照片數量</a:t>
              </a:r>
              <a:endPara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r>
                <a:rPr lang="en-US" altLang="zh-TW" sz="2400" dirty="0">
                  <a:solidFill>
                    <a:srgbClr val="0000CC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"jump"</a:t>
              </a:r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：標記動作</a:t>
              </a:r>
              <a:endPara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r>
                <a:rPr lang="en-US" altLang="zh-TW" sz="2400" dirty="0">
                  <a:solidFill>
                    <a:srgbClr val="0000CC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"jump_001/00466.jpg"</a:t>
              </a:r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：檔案路徑</a:t>
              </a:r>
            </a:p>
          </p:txBody>
        </p:sp>
      </p:grp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A1092237-16BE-C9F7-78B4-FC999267A693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0" y="2014811"/>
            <a:ext cx="902745" cy="146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50CA9638-A266-3631-B942-B810C0064687}"/>
              </a:ext>
            </a:extLst>
          </p:cNvPr>
          <p:cNvGrpSpPr/>
          <p:nvPr/>
        </p:nvGrpSpPr>
        <p:grpSpPr>
          <a:xfrm>
            <a:off x="7375937" y="1599311"/>
            <a:ext cx="3592884" cy="1473360"/>
            <a:chOff x="7375937" y="1599311"/>
            <a:chExt cx="3592884" cy="1473360"/>
          </a:xfrm>
        </p:grpSpPr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2C098D20-7CAC-E482-90F2-34D7DBC75AF5}"/>
                </a:ext>
              </a:extLst>
            </p:cNvPr>
            <p:cNvSpPr txBox="1"/>
            <p:nvPr/>
          </p:nvSpPr>
          <p:spPr>
            <a:xfrm>
              <a:off x="7375937" y="1599311"/>
              <a:ext cx="3312658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建立骨骼照片、關鍵點</a:t>
              </a:r>
              <a:endPara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資料夾</a:t>
              </a:r>
            </a:p>
          </p:txBody>
        </p:sp>
        <p:pic>
          <p:nvPicPr>
            <p:cNvPr id="40" name="圖片 39">
              <a:extLst>
                <a:ext uri="{FF2B5EF4-FFF2-40B4-BE49-F238E27FC236}">
                  <a16:creationId xmlns:a16="http://schemas.microsoft.com/office/drawing/2014/main" id="{3B9EA95D-0451-1C93-A28D-BB8CE32C89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58423" y="2246222"/>
              <a:ext cx="2110398" cy="8264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3829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46E6DA1A-1688-1CAD-C70D-DD9C4E32A82B}"/>
              </a:ext>
            </a:extLst>
          </p:cNvPr>
          <p:cNvSpPr txBox="1"/>
          <p:nvPr/>
        </p:nvSpPr>
        <p:spPr>
          <a:xfrm>
            <a:off x="151495" y="206931"/>
            <a:ext cx="287400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S1_training_imgs.py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8E50CAC5-F23B-2E62-EA2A-120F28B34057}"/>
              </a:ext>
            </a:extLst>
          </p:cNvPr>
          <p:cNvCxnSpPr>
            <a:cxnSpLocks/>
            <a:stCxn id="24" idx="3"/>
            <a:endCxn id="34" idx="1"/>
          </p:cNvCxnSpPr>
          <p:nvPr/>
        </p:nvCxnSpPr>
        <p:spPr>
          <a:xfrm flipV="1">
            <a:off x="4816064" y="1976647"/>
            <a:ext cx="2559873" cy="182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5D0B65CF-6A59-C846-E69A-C951FB2A9DAD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11153746" y="1976646"/>
            <a:ext cx="1038254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A1092237-16BE-C9F7-78B4-FC999267A693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0" y="1994923"/>
            <a:ext cx="10382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E4E21B03-D12F-021E-01CC-421CD7170F33}"/>
              </a:ext>
            </a:extLst>
          </p:cNvPr>
          <p:cNvGrpSpPr/>
          <p:nvPr/>
        </p:nvGrpSpPr>
        <p:grpSpPr>
          <a:xfrm>
            <a:off x="1038254" y="1210093"/>
            <a:ext cx="4835039" cy="4702874"/>
            <a:chOff x="1038254" y="1210093"/>
            <a:chExt cx="4835039" cy="4702874"/>
          </a:xfrm>
        </p:grpSpPr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0D619C0C-E13A-2823-1EF6-B793A6E2A5AE}"/>
                </a:ext>
              </a:extLst>
            </p:cNvPr>
            <p:cNvSpPr txBox="1"/>
            <p:nvPr/>
          </p:nvSpPr>
          <p:spPr>
            <a:xfrm>
              <a:off x="1038254" y="1210093"/>
              <a:ext cx="3777810" cy="15696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2400" dirty="0">
                  <a:solidFill>
                    <a:srgbClr val="0000CC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基於</a:t>
              </a:r>
              <a:r>
                <a:rPr lang="en-US" altLang="zh-TW" sz="2400" dirty="0" err="1">
                  <a:solidFill>
                    <a:srgbClr val="0000CC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tf</a:t>
              </a:r>
              <a:r>
                <a:rPr lang="en-US" altLang="zh-TW" sz="2400" dirty="0">
                  <a:solidFill>
                    <a:srgbClr val="0000CC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-pose (coco18)</a:t>
              </a:r>
            </a:p>
            <a:p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使用</a:t>
              </a:r>
              <a:r>
                <a:rPr lang="en-US" altLang="zh-TW" sz="2400" dirty="0" err="1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cmu</a:t>
              </a:r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| </a:t>
              </a:r>
              <a:r>
                <a:rPr lang="en-US" altLang="zh-TW" sz="2400" dirty="0" err="1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mobilenet_thin</a:t>
              </a:r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</a:t>
              </a:r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模型訓練每張照片關鍵點</a:t>
              </a:r>
              <a:endPara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endPara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pic>
          <p:nvPicPr>
            <p:cNvPr id="27" name="圖片 26">
              <a:extLst>
                <a:ext uri="{FF2B5EF4-FFF2-40B4-BE49-F238E27FC236}">
                  <a16:creationId xmlns:a16="http://schemas.microsoft.com/office/drawing/2014/main" id="{9F3A2173-176D-AC05-3E2B-C9548B357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7381" y="2467976"/>
              <a:ext cx="2595912" cy="3444991"/>
            </a:xfrm>
            <a:prstGeom prst="rect">
              <a:avLst/>
            </a:prstGeom>
          </p:spPr>
        </p:pic>
      </p:grpSp>
      <p:pic>
        <p:nvPicPr>
          <p:cNvPr id="54" name="圖片 53" descr="一張含有 室內, 地板 的圖片&#10;&#10;自動產生的描述">
            <a:extLst>
              <a:ext uri="{FF2B5EF4-FFF2-40B4-BE49-F238E27FC236}">
                <a16:creationId xmlns:a16="http://schemas.microsoft.com/office/drawing/2014/main" id="{DB27CFE3-9119-4CA3-D92E-12A60AE0EA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44" t="15561" r="34949" b="5001"/>
          <a:stretch/>
        </p:blipFill>
        <p:spPr>
          <a:xfrm>
            <a:off x="8744096" y="2854008"/>
            <a:ext cx="1928017" cy="3444991"/>
          </a:xfrm>
          <a:prstGeom prst="rect">
            <a:avLst/>
          </a:prstGeom>
        </p:spPr>
      </p:pic>
      <p:grpSp>
        <p:nvGrpSpPr>
          <p:cNvPr id="3" name="群組 2">
            <a:extLst>
              <a:ext uri="{FF2B5EF4-FFF2-40B4-BE49-F238E27FC236}">
                <a16:creationId xmlns:a16="http://schemas.microsoft.com/office/drawing/2014/main" id="{D2ED0200-1F9C-135F-14F2-9E604C9E89A8}"/>
              </a:ext>
            </a:extLst>
          </p:cNvPr>
          <p:cNvGrpSpPr/>
          <p:nvPr/>
        </p:nvGrpSpPr>
        <p:grpSpPr>
          <a:xfrm>
            <a:off x="6978559" y="668596"/>
            <a:ext cx="4175187" cy="2065189"/>
            <a:chOff x="6978559" y="668596"/>
            <a:chExt cx="4175187" cy="2065189"/>
          </a:xfrm>
        </p:grpSpPr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id="{1100E179-CACE-A656-8706-837A1BFD3A12}"/>
                </a:ext>
              </a:extLst>
            </p:cNvPr>
            <p:cNvGrpSpPr/>
            <p:nvPr/>
          </p:nvGrpSpPr>
          <p:grpSpPr>
            <a:xfrm>
              <a:off x="7375937" y="668596"/>
              <a:ext cx="3777809" cy="1908215"/>
              <a:chOff x="421522" y="1919425"/>
              <a:chExt cx="3777809" cy="1908215"/>
            </a:xfrm>
          </p:grpSpPr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B04121A7-2DCA-4A29-C173-BA7437EDA624}"/>
                  </a:ext>
                </a:extLst>
              </p:cNvPr>
              <p:cNvSpPr txBox="1"/>
              <p:nvPr/>
            </p:nvSpPr>
            <p:spPr>
              <a:xfrm>
                <a:off x="421522" y="2627311"/>
                <a:ext cx="3777809" cy="120032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為每張照片增加關鍵點</a:t>
                </a:r>
                <a:endPara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r>
                  <a:rPr lang="zh-TW" altLang="en-US" sz="24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並寫入照片、文字資料夾</a:t>
                </a:r>
                <a:endPara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endPara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F92DE0AC-7ED8-5487-EFEC-FAE49FB3FB3A}"/>
                  </a:ext>
                </a:extLst>
              </p:cNvPr>
              <p:cNvSpPr txBox="1"/>
              <p:nvPr/>
            </p:nvSpPr>
            <p:spPr>
              <a:xfrm>
                <a:off x="421522" y="1919425"/>
                <a:ext cx="2736319" cy="707886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1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data/</a:t>
                </a:r>
                <a:r>
                  <a:rPr lang="en-US" altLang="zh-TW" sz="2000" b="1" dirty="0" err="1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skeleton_img</a:t>
                </a:r>
                <a:endParaRPr lang="en-US" altLang="zh-TW" sz="2000" b="1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r>
                  <a:rPr lang="en-US" altLang="zh-TW" sz="2000" b="1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data/</a:t>
                </a:r>
                <a:r>
                  <a:rPr lang="en-US" altLang="zh-TW" sz="2000" b="1" dirty="0" err="1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skeleton_txt</a:t>
                </a:r>
                <a:endParaRPr lang="en-US" altLang="zh-TW" sz="2000" b="1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41DADA4D-A650-99FE-52E1-4376E07D743B}"/>
                </a:ext>
              </a:extLst>
            </p:cNvPr>
            <p:cNvSpPr txBox="1"/>
            <p:nvPr/>
          </p:nvSpPr>
          <p:spPr>
            <a:xfrm>
              <a:off x="6978559" y="2272120"/>
              <a:ext cx="3994241" cy="46166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文字為串列形式儲存關鍵點</a:t>
              </a:r>
            </a:p>
          </p:txBody>
        </p:sp>
      </p:grpSp>
      <p:graphicFrame>
        <p:nvGraphicFramePr>
          <p:cNvPr id="16" name="表格 3">
            <a:extLst>
              <a:ext uri="{FF2B5EF4-FFF2-40B4-BE49-F238E27FC236}">
                <a16:creationId xmlns:a16="http://schemas.microsoft.com/office/drawing/2014/main" id="{938D409C-245A-15DF-506A-D0F39B466A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894417"/>
              </p:ext>
            </p:extLst>
          </p:nvPr>
        </p:nvGraphicFramePr>
        <p:xfrm>
          <a:off x="50376" y="2576811"/>
          <a:ext cx="3583208" cy="2233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8384">
                  <a:extLst>
                    <a:ext uri="{9D8B030D-6E8A-4147-A177-3AD203B41FA5}">
                      <a16:colId xmlns:a16="http://schemas.microsoft.com/office/drawing/2014/main" val="4061473561"/>
                    </a:ext>
                  </a:extLst>
                </a:gridCol>
                <a:gridCol w="2124824">
                  <a:extLst>
                    <a:ext uri="{9D8B030D-6E8A-4147-A177-3AD203B41FA5}">
                      <a16:colId xmlns:a16="http://schemas.microsoft.com/office/drawing/2014/main" val="3395033554"/>
                    </a:ext>
                  </a:extLst>
                </a:gridCol>
              </a:tblGrid>
              <a:tr h="366645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設定關鍵點模型</a:t>
                      </a:r>
                    </a:p>
                  </a:txBody>
                  <a:tcPr marL="148954" marR="148954" marT="74477" marB="744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613784"/>
                  </a:ext>
                </a:extLst>
              </a:tr>
              <a:tr h="5678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err="1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cmu</a:t>
                      </a:r>
                      <a:endParaRPr lang="zh-TW" altLang="en-US" sz="2000" b="1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48954" marR="148954" marT="74477" marB="744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 err="1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mobilenet_thin</a:t>
                      </a:r>
                      <a:r>
                        <a:rPr lang="en-US" altLang="zh-TW" sz="2000" b="1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endParaRPr lang="zh-TW" altLang="en-US" sz="2000" b="1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48954" marR="148954" marT="74477" marB="744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283119"/>
                  </a:ext>
                </a:extLst>
              </a:tr>
              <a:tr h="36664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較準確</a:t>
                      </a:r>
                    </a:p>
                  </a:txBody>
                  <a:tcPr marL="148954" marR="148954" marT="74477" marB="744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較不準確</a:t>
                      </a:r>
                    </a:p>
                  </a:txBody>
                  <a:tcPr marL="148954" marR="148954" marT="74477" marB="744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86779"/>
                  </a:ext>
                </a:extLst>
              </a:tr>
              <a:tr h="64750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跑速慢</a:t>
                      </a:r>
                      <a:endParaRPr lang="en-US" altLang="zh-TW" sz="2000" b="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TW" sz="2000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2000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耗費</a:t>
                      </a:r>
                      <a:r>
                        <a:rPr lang="en-US" altLang="zh-TW" sz="2000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GPU)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148954" marR="148954" marT="74477" marB="744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跑速快</a:t>
                      </a:r>
                    </a:p>
                  </a:txBody>
                  <a:tcPr marL="148954" marR="148954" marT="74477" marB="744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112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0712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46E6DA1A-1688-1CAD-C70D-DD9C4E32A82B}"/>
              </a:ext>
            </a:extLst>
          </p:cNvPr>
          <p:cNvSpPr txBox="1"/>
          <p:nvPr/>
        </p:nvSpPr>
        <p:spPr>
          <a:xfrm>
            <a:off x="151495" y="206931"/>
            <a:ext cx="287400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S1_training_imgs.py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A1092237-16BE-C9F7-78B4-FC999267A693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0" y="1899788"/>
            <a:ext cx="10382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圖片 3">
            <a:extLst>
              <a:ext uri="{FF2B5EF4-FFF2-40B4-BE49-F238E27FC236}">
                <a16:creationId xmlns:a16="http://schemas.microsoft.com/office/drawing/2014/main" id="{0854DCA0-A3D8-3864-3785-E819118D7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0106" y="2763307"/>
            <a:ext cx="1625945" cy="391991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3F62837-1739-4CDD-68F5-25F7C690FA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72"/>
          <a:stretch/>
        </p:blipFill>
        <p:spPr>
          <a:xfrm>
            <a:off x="6962998" y="2796655"/>
            <a:ext cx="4157687" cy="3853217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0" name="群組 9">
            <a:extLst>
              <a:ext uri="{FF2B5EF4-FFF2-40B4-BE49-F238E27FC236}">
                <a16:creationId xmlns:a16="http://schemas.microsoft.com/office/drawing/2014/main" id="{C3CF430B-8712-5F87-4BE7-6475278D1F96}"/>
              </a:ext>
            </a:extLst>
          </p:cNvPr>
          <p:cNvGrpSpPr/>
          <p:nvPr/>
        </p:nvGrpSpPr>
        <p:grpSpPr>
          <a:xfrm>
            <a:off x="553819" y="822484"/>
            <a:ext cx="4943365" cy="1862134"/>
            <a:chOff x="553819" y="822484"/>
            <a:chExt cx="4943365" cy="1862134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C71F56F9-B8E5-0938-4AAD-8B496F67CA8E}"/>
                </a:ext>
              </a:extLst>
            </p:cNvPr>
            <p:cNvSpPr txBox="1"/>
            <p:nvPr/>
          </p:nvSpPr>
          <p:spPr>
            <a:xfrm>
              <a:off x="953421" y="822484"/>
              <a:ext cx="3062994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skeletons_information.txt</a:t>
              </a:r>
            </a:p>
          </p:txBody>
        </p:sp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E18EE337-6F56-0216-00AB-5F1BCB25C9DC}"/>
                </a:ext>
              </a:extLst>
            </p:cNvPr>
            <p:cNvGrpSpPr/>
            <p:nvPr/>
          </p:nvGrpSpPr>
          <p:grpSpPr>
            <a:xfrm>
              <a:off x="553819" y="1299623"/>
              <a:ext cx="4943365" cy="1384995"/>
              <a:chOff x="553819" y="1299623"/>
              <a:chExt cx="4943365" cy="1384995"/>
            </a:xfrm>
          </p:grpSpPr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0D619C0C-E13A-2823-1EF6-B793A6E2A5AE}"/>
                  </a:ext>
                </a:extLst>
              </p:cNvPr>
              <p:cNvSpPr txBox="1"/>
              <p:nvPr/>
            </p:nvSpPr>
            <p:spPr>
              <a:xfrm>
                <a:off x="1038254" y="1299623"/>
                <a:ext cx="3777810" cy="120032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從</a:t>
                </a:r>
                <a:r>
                  <a:rPr lang="en-US" altLang="zh-TW" sz="2400" dirty="0" err="1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skeleton_txt</a:t>
                </a:r>
                <a:r>
                  <a:rPr lang="zh-TW" altLang="en-US" sz="24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資料夾</a:t>
                </a:r>
                <a:endPara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r>
                  <a:rPr lang="zh-TW" altLang="en-US" sz="24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寫入所有照片關鍵點文檔</a:t>
                </a:r>
                <a:endPara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endPara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7FB52976-FA94-DAAE-F5E1-143D3ED6D4C3}"/>
                  </a:ext>
                </a:extLst>
              </p:cNvPr>
              <p:cNvSpPr txBox="1"/>
              <p:nvPr/>
            </p:nvSpPr>
            <p:spPr>
              <a:xfrm>
                <a:off x="553819" y="2222953"/>
                <a:ext cx="4943365" cy="46166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文字為串列形式儲存每組照片資訊</a:t>
                </a:r>
              </a:p>
            </p:txBody>
          </p:sp>
        </p:grpSp>
      </p:grpSp>
      <p:pic>
        <p:nvPicPr>
          <p:cNvPr id="8" name="圖片 7">
            <a:extLst>
              <a:ext uri="{FF2B5EF4-FFF2-40B4-BE49-F238E27FC236}">
                <a16:creationId xmlns:a16="http://schemas.microsoft.com/office/drawing/2014/main" id="{810F85BC-0EE4-59A8-ED82-B6A0BEFB4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625" y="3613625"/>
            <a:ext cx="4372585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32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46E6DA1A-1688-1CAD-C70D-DD9C4E32A82B}"/>
              </a:ext>
            </a:extLst>
          </p:cNvPr>
          <p:cNvSpPr txBox="1"/>
          <p:nvPr/>
        </p:nvSpPr>
        <p:spPr>
          <a:xfrm>
            <a:off x="151495" y="206931"/>
            <a:ext cx="2468875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C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s2_preprocess.py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6A2C22D4-57F5-B6F5-7814-BEA25631B710}"/>
              </a:ext>
            </a:extLst>
          </p:cNvPr>
          <p:cNvGrpSpPr/>
          <p:nvPr/>
        </p:nvGrpSpPr>
        <p:grpSpPr>
          <a:xfrm>
            <a:off x="274611" y="1016139"/>
            <a:ext cx="6660055" cy="3439021"/>
            <a:chOff x="274611" y="1016139"/>
            <a:chExt cx="6660055" cy="3439021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C0475E78-1700-C09A-33C3-D3C695D4A8C0}"/>
                </a:ext>
              </a:extLst>
            </p:cNvPr>
            <p:cNvGrpSpPr/>
            <p:nvPr/>
          </p:nvGrpSpPr>
          <p:grpSpPr>
            <a:xfrm>
              <a:off x="274611" y="1016139"/>
              <a:ext cx="2196288" cy="1600439"/>
              <a:chOff x="151495" y="1857870"/>
              <a:chExt cx="2196288" cy="1600439"/>
            </a:xfrm>
          </p:grpSpPr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CAB9882B-F9C0-A508-FC7D-D11C3913C113}"/>
                  </a:ext>
                </a:extLst>
              </p:cNvPr>
              <p:cNvSpPr txBox="1"/>
              <p:nvPr/>
            </p:nvSpPr>
            <p:spPr>
              <a:xfrm>
                <a:off x="286014" y="2257980"/>
                <a:ext cx="2061769" cy="120032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r>
                  <a:rPr lang="zh-TW" altLang="en-US" sz="24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讀取基本資訊</a:t>
                </a:r>
                <a:endPara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endPara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AD4071A5-E71E-A322-AAA4-8E78EAB6B737}"/>
                  </a:ext>
                </a:extLst>
              </p:cNvPr>
              <p:cNvSpPr txBox="1"/>
              <p:nvPr/>
            </p:nvSpPr>
            <p:spPr>
              <a:xfrm>
                <a:off x="151495" y="1857870"/>
                <a:ext cx="1528815" cy="4001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1" dirty="0" err="1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config.yaml</a:t>
                </a:r>
                <a:endParaRPr lang="en-US" altLang="zh-TW" sz="2000" b="1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EAED3C21-95E6-E862-460D-6216BFAC35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9130" y="2616578"/>
              <a:ext cx="6525536" cy="1838582"/>
            </a:xfrm>
            <a:prstGeom prst="rect">
              <a:avLst/>
            </a:prstGeom>
          </p:spPr>
        </p:pic>
      </p:grp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3F691788-07C6-FD81-6721-5656CC9A9546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2470899" y="2016414"/>
            <a:ext cx="68648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C43968F0-D1E8-50D3-C59F-963BD84AE31D}"/>
              </a:ext>
            </a:extLst>
          </p:cNvPr>
          <p:cNvGrpSpPr/>
          <p:nvPr/>
        </p:nvGrpSpPr>
        <p:grpSpPr>
          <a:xfrm>
            <a:off x="3034551" y="1385471"/>
            <a:ext cx="3483506" cy="861775"/>
            <a:chOff x="6224981" y="1523971"/>
            <a:chExt cx="3483506" cy="861775"/>
          </a:xfrm>
        </p:grpSpPr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BFC2D21B-31BB-4F80-95F7-AA91792DD245}"/>
                </a:ext>
              </a:extLst>
            </p:cNvPr>
            <p:cNvSpPr txBox="1"/>
            <p:nvPr/>
          </p:nvSpPr>
          <p:spPr>
            <a:xfrm>
              <a:off x="6347812" y="1924081"/>
              <a:ext cx="3360675" cy="4616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讀取骨骼關鍵點動作</a:t>
              </a:r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txt</a:t>
              </a:r>
              <a:endPara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4E230389-DE55-713D-A74A-B2C16E440857}"/>
                </a:ext>
              </a:extLst>
            </p:cNvPr>
            <p:cNvSpPr txBox="1"/>
            <p:nvPr/>
          </p:nvSpPr>
          <p:spPr>
            <a:xfrm>
              <a:off x="6224981" y="1523971"/>
              <a:ext cx="3062994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skeletons_information.txt</a:t>
              </a:r>
            </a:p>
          </p:txBody>
        </p:sp>
      </p:grp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25DC39B-4CE6-56AD-9BBB-67CF5B1E6E95}"/>
              </a:ext>
            </a:extLst>
          </p:cNvPr>
          <p:cNvSpPr txBox="1"/>
          <p:nvPr/>
        </p:nvSpPr>
        <p:spPr>
          <a:xfrm>
            <a:off x="7045295" y="1785580"/>
            <a:ext cx="1711170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資料預處理</a:t>
            </a: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E986E3FB-974D-DFB2-705C-F557BEF9E6BA}"/>
              </a:ext>
            </a:extLst>
          </p:cNvPr>
          <p:cNvCxnSpPr>
            <a:cxnSpLocks/>
            <a:stCxn id="16" idx="3"/>
            <a:endCxn id="25" idx="1"/>
          </p:cNvCxnSpPr>
          <p:nvPr/>
        </p:nvCxnSpPr>
        <p:spPr>
          <a:xfrm flipV="1">
            <a:off x="6518057" y="2016413"/>
            <a:ext cx="52723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CB145833-5396-11C8-8E15-1F88DAE555B0}"/>
              </a:ext>
            </a:extLst>
          </p:cNvPr>
          <p:cNvCxnSpPr>
            <a:cxnSpLocks/>
            <a:stCxn id="25" idx="3"/>
            <a:endCxn id="33" idx="1"/>
          </p:cNvCxnSpPr>
          <p:nvPr/>
        </p:nvCxnSpPr>
        <p:spPr>
          <a:xfrm flipV="1">
            <a:off x="8756465" y="2016412"/>
            <a:ext cx="82848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11D57534-E141-F118-2EFD-AABC5657418A}"/>
              </a:ext>
            </a:extLst>
          </p:cNvPr>
          <p:cNvGrpSpPr/>
          <p:nvPr/>
        </p:nvGrpSpPr>
        <p:grpSpPr>
          <a:xfrm>
            <a:off x="9454951" y="1062306"/>
            <a:ext cx="3062994" cy="1184938"/>
            <a:chOff x="9454951" y="1062306"/>
            <a:chExt cx="3062994" cy="1184938"/>
          </a:xfrm>
        </p:grpSpPr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FEBB7E37-70BA-371E-0CC9-C61621E507A0}"/>
                </a:ext>
              </a:extLst>
            </p:cNvPr>
            <p:cNvSpPr txBox="1"/>
            <p:nvPr/>
          </p:nvSpPr>
          <p:spPr>
            <a:xfrm>
              <a:off x="9584953" y="1785579"/>
              <a:ext cx="1401495" cy="4616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寫入</a:t>
              </a:r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CSV</a:t>
              </a:r>
              <a:endPara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28051F02-4FCC-24ED-C497-27E6BBF9B317}"/>
                </a:ext>
              </a:extLst>
            </p:cNvPr>
            <p:cNvSpPr txBox="1"/>
            <p:nvPr/>
          </p:nvSpPr>
          <p:spPr>
            <a:xfrm>
              <a:off x="9454951" y="1062306"/>
              <a:ext cx="3062994" cy="70788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skeletons_features.csv</a:t>
              </a:r>
            </a:p>
            <a:p>
              <a:r>
                <a:rPr lang="en-US" altLang="zh-TW" sz="2000" b="1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skeletons_label.csv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9269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46E6DA1A-1688-1CAD-C70D-DD9C4E32A82B}"/>
              </a:ext>
            </a:extLst>
          </p:cNvPr>
          <p:cNvSpPr txBox="1"/>
          <p:nvPr/>
        </p:nvSpPr>
        <p:spPr>
          <a:xfrm>
            <a:off x="151495" y="206931"/>
            <a:ext cx="2468875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C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s2_preprocess.py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A8AD5E8F-A9DC-5211-9FED-5C1C3B4DF5B7}"/>
              </a:ext>
            </a:extLst>
          </p:cNvPr>
          <p:cNvGrpSpPr/>
          <p:nvPr/>
        </p:nvGrpSpPr>
        <p:grpSpPr>
          <a:xfrm>
            <a:off x="4819092" y="2362847"/>
            <a:ext cx="7004418" cy="1846660"/>
            <a:chOff x="4819092" y="2362847"/>
            <a:chExt cx="7004418" cy="1846660"/>
          </a:xfrm>
        </p:grpSpPr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1A9A432C-15C8-A03F-5321-D30080D99EEE}"/>
                </a:ext>
              </a:extLst>
            </p:cNvPr>
            <p:cNvSpPr txBox="1"/>
            <p:nvPr/>
          </p:nvSpPr>
          <p:spPr>
            <a:xfrm>
              <a:off x="4819092" y="2362847"/>
              <a:ext cx="2925948" cy="58477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3200" dirty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資料預處理</a:t>
              </a:r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655C9449-8D41-9DB0-5554-D5EA57A4EC21}"/>
                </a:ext>
              </a:extLst>
            </p:cNvPr>
            <p:cNvSpPr txBox="1"/>
            <p:nvPr/>
          </p:nvSpPr>
          <p:spPr>
            <a:xfrm>
              <a:off x="4971429" y="3009178"/>
              <a:ext cx="6852081" cy="12003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457200" indent="-279400">
                <a:buAutoNum type="arabicPeriod"/>
              </a:pPr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每列關鍵點只取 </a:t>
              </a:r>
              <a:r>
                <a:rPr lang="zh-TW" altLang="en-US" sz="2400" dirty="0">
                  <a:solidFill>
                    <a:srgbClr val="0000CC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點</a:t>
              </a:r>
              <a:r>
                <a:rPr lang="en-US" altLang="zh-TW" sz="2400" dirty="0">
                  <a:solidFill>
                    <a:srgbClr val="0000CC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1</a:t>
              </a:r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~</a:t>
              </a:r>
              <a:r>
                <a:rPr lang="zh-TW" altLang="en-US" sz="2400" dirty="0">
                  <a:solidFill>
                    <a:srgbClr val="0000CC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點</a:t>
              </a:r>
              <a:r>
                <a:rPr lang="en-US" altLang="zh-TW" sz="2400" dirty="0">
                  <a:solidFill>
                    <a:srgbClr val="0000CC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13</a:t>
              </a:r>
              <a:r>
                <a:rPr lang="zh-TW" altLang="en-US" sz="2400" dirty="0">
                  <a:solidFill>
                    <a:srgbClr val="0000CC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2400" dirty="0" err="1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xy</a:t>
              </a:r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值</a:t>
              </a:r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(</a:t>
              </a:r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忽略頭部</a:t>
              </a:r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)</a:t>
              </a:r>
            </a:p>
            <a:p>
              <a:pPr marL="457200" indent="-279400">
                <a:buAutoNum type="arabicPeriod"/>
              </a:pPr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填充缺失的關鍵點</a:t>
              </a:r>
              <a:endPara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pPr marL="457200" indent="-279400">
                <a:buAutoNum type="arabicPeriod"/>
              </a:pPr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紀錄照片前後連貫性，存進串列中</a:t>
              </a:r>
            </a:p>
          </p:txBody>
        </p:sp>
      </p:grpSp>
      <p:pic>
        <p:nvPicPr>
          <p:cNvPr id="6" name="圖片 5">
            <a:extLst>
              <a:ext uri="{FF2B5EF4-FFF2-40B4-BE49-F238E27FC236}">
                <a16:creationId xmlns:a16="http://schemas.microsoft.com/office/drawing/2014/main" id="{241A6737-7AA2-A5C0-4203-0420E7B473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17"/>
          <a:stretch/>
        </p:blipFill>
        <p:spPr>
          <a:xfrm>
            <a:off x="368490" y="1389060"/>
            <a:ext cx="4280792" cy="481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749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46E6DA1A-1688-1CAD-C70D-DD9C4E32A82B}"/>
              </a:ext>
            </a:extLst>
          </p:cNvPr>
          <p:cNvSpPr txBox="1"/>
          <p:nvPr/>
        </p:nvSpPr>
        <p:spPr>
          <a:xfrm>
            <a:off x="151495" y="206931"/>
            <a:ext cx="2468875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C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s2_preprocess.py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A8AD5E8F-A9DC-5211-9FED-5C1C3B4DF5B7}"/>
              </a:ext>
            </a:extLst>
          </p:cNvPr>
          <p:cNvGrpSpPr/>
          <p:nvPr/>
        </p:nvGrpSpPr>
        <p:grpSpPr>
          <a:xfrm>
            <a:off x="3684984" y="1824840"/>
            <a:ext cx="8138527" cy="4074051"/>
            <a:chOff x="3684984" y="2351447"/>
            <a:chExt cx="8138527" cy="4074051"/>
          </a:xfrm>
        </p:grpSpPr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1A9A432C-15C8-A03F-5321-D30080D99EEE}"/>
                </a:ext>
              </a:extLst>
            </p:cNvPr>
            <p:cNvSpPr txBox="1"/>
            <p:nvPr/>
          </p:nvSpPr>
          <p:spPr>
            <a:xfrm>
              <a:off x="3684984" y="2351447"/>
              <a:ext cx="2925948" cy="58477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3200" dirty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資料預處理</a:t>
              </a:r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655C9449-8D41-9DB0-5554-D5EA57A4EC21}"/>
                </a:ext>
              </a:extLst>
            </p:cNvPr>
            <p:cNvSpPr txBox="1"/>
            <p:nvPr/>
          </p:nvSpPr>
          <p:spPr>
            <a:xfrm>
              <a:off x="3793893" y="3009178"/>
              <a:ext cx="8029618" cy="3416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73050" indent="-273050">
                <a:buFont typeface="+mj-lt"/>
                <a:buAutoNum type="arabicPeriod" startAt="2"/>
              </a:pPr>
              <a:r>
                <a:rPr lang="zh-TW" altLang="en-US" sz="2400" dirty="0">
                  <a:solidFill>
                    <a:srgbClr val="0000CC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填充缺失的關鍵點</a:t>
              </a:r>
              <a:endParaRPr lang="en-US" altLang="zh-TW" sz="2400" dirty="0">
                <a:solidFill>
                  <a:srgbClr val="0000CC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若沒有先前的動作資料或目前資料缺點</a:t>
              </a:r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9</a:t>
              </a:r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、點</a:t>
              </a:r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12</a:t>
              </a:r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、點</a:t>
              </a:r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10</a:t>
              </a:r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、點</a:t>
              </a:r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13</a:t>
              </a:r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任一個補上以範本為</a:t>
              </a:r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Stand</a:t>
              </a:r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的關鍵點計算對應值</a:t>
              </a:r>
              <a:endPara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    </a:t>
              </a:r>
              <a:r>
                <a:rPr lang="zh-TW" altLang="en-US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計算：點</a:t>
              </a:r>
              <a:r>
                <a:rPr lang="en-US" altLang="zh-TW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1</a:t>
              </a:r>
              <a:r>
                <a:rPr lang="zh-TW" altLang="en-US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XY+</a:t>
              </a:r>
              <a:r>
                <a:rPr lang="zh-TW" altLang="en-US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(</a:t>
              </a:r>
              <a:r>
                <a:rPr lang="zh-TW" altLang="en-US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2400" u="sng" dirty="0" err="1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hight</a:t>
              </a:r>
              <a:r>
                <a:rPr lang="en-US" altLang="zh-TW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*</a:t>
              </a:r>
              <a:r>
                <a:rPr lang="zh-TW" altLang="en-US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對應於</a:t>
              </a:r>
              <a:r>
                <a:rPr lang="en-US" altLang="zh-TW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Stand</a:t>
              </a:r>
              <a:r>
                <a:rPr lang="zh-TW" altLang="en-US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的點</a:t>
              </a:r>
              <a:r>
                <a:rPr lang="en-US" altLang="zh-TW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XY</a:t>
              </a:r>
              <a:r>
                <a:rPr lang="zh-TW" altLang="en-US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)</a:t>
              </a:r>
            </a:p>
            <a:p>
              <a:endParaRPr lang="en-US" altLang="zh-TW" sz="2400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若有先前動作資料即補上先前動作關鍵點對應值</a:t>
              </a:r>
              <a:endPara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    </a:t>
              </a:r>
              <a:r>
                <a:rPr lang="zh-TW" altLang="en-US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計算：</a:t>
              </a:r>
              <a:r>
                <a:rPr lang="en-US" altLang="zh-TW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scale=</a:t>
              </a:r>
              <a:r>
                <a:rPr lang="en-US" altLang="zh-TW" sz="2400" u="sng" dirty="0" err="1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hight</a:t>
              </a:r>
              <a:r>
                <a:rPr lang="en-US" altLang="zh-TW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/</a:t>
              </a:r>
              <a:r>
                <a:rPr lang="zh-TW" altLang="en-US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先前的</a:t>
              </a:r>
              <a:r>
                <a:rPr lang="en-US" altLang="zh-TW" sz="2400" u="sng" dirty="0" err="1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hight</a:t>
              </a:r>
              <a:endParaRPr lang="en-US" altLang="zh-TW" sz="2400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               </a:t>
              </a:r>
              <a:r>
                <a:rPr lang="zh-TW" altLang="en-US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點</a:t>
              </a:r>
              <a:r>
                <a:rPr lang="en-US" altLang="zh-TW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1XY</a:t>
              </a:r>
              <a:r>
                <a:rPr lang="zh-TW" altLang="en-US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+</a:t>
              </a:r>
              <a:r>
                <a:rPr lang="zh-TW" altLang="en-US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(</a:t>
              </a:r>
              <a:r>
                <a:rPr lang="zh-TW" altLang="en-US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先前對應關鍵點</a:t>
              </a:r>
              <a:r>
                <a:rPr lang="en-US" altLang="zh-TW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XY-</a:t>
              </a:r>
              <a:r>
                <a:rPr lang="zh-TW" altLang="en-US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先前點</a:t>
              </a:r>
              <a:r>
                <a:rPr lang="en-US" altLang="zh-TW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1XY )</a:t>
              </a:r>
              <a:r>
                <a:rPr lang="zh-TW" altLang="en-US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*</a:t>
              </a:r>
              <a:r>
                <a:rPr lang="en-US" altLang="zh-TW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scale</a:t>
              </a:r>
            </a:p>
            <a:p>
              <a:endParaRPr lang="en-US" altLang="zh-TW" sz="2400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B3C45AEC-26A0-6BC0-B81D-651552C4BC58}"/>
              </a:ext>
            </a:extLst>
          </p:cNvPr>
          <p:cNvGrpSpPr/>
          <p:nvPr/>
        </p:nvGrpSpPr>
        <p:grpSpPr>
          <a:xfrm>
            <a:off x="151495" y="1528254"/>
            <a:ext cx="3343702" cy="4604923"/>
            <a:chOff x="151495" y="1528254"/>
            <a:chExt cx="3343702" cy="4604923"/>
          </a:xfrm>
        </p:grpSpPr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25DB8531-915A-20E6-EA83-4FDD8A148614}"/>
                </a:ext>
              </a:extLst>
            </p:cNvPr>
            <p:cNvCxnSpPr>
              <a:cxnSpLocks/>
            </p:cNvCxnSpPr>
            <p:nvPr/>
          </p:nvCxnSpPr>
          <p:spPr>
            <a:xfrm>
              <a:off x="970879" y="5505489"/>
              <a:ext cx="1528502" cy="104467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2A2B50EB-02A9-3131-BA38-0F5FF9F28198}"/>
                </a:ext>
              </a:extLst>
            </p:cNvPr>
            <p:cNvGrpSpPr/>
            <p:nvPr/>
          </p:nvGrpSpPr>
          <p:grpSpPr>
            <a:xfrm>
              <a:off x="151495" y="1528254"/>
              <a:ext cx="3343702" cy="4604923"/>
              <a:chOff x="777922" y="1300664"/>
              <a:chExt cx="3343702" cy="4604923"/>
            </a:xfrm>
          </p:grpSpPr>
          <p:pic>
            <p:nvPicPr>
              <p:cNvPr id="6" name="圖片 5">
                <a:extLst>
                  <a:ext uri="{FF2B5EF4-FFF2-40B4-BE49-F238E27FC236}">
                    <a16:creationId xmlns:a16="http://schemas.microsoft.com/office/drawing/2014/main" id="{241A6737-7AA2-A5C0-4203-0420E7B473B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055" t="20012" r="30277" b="39862"/>
              <a:stretch/>
            </p:blipFill>
            <p:spPr>
              <a:xfrm>
                <a:off x="777922" y="1300664"/>
                <a:ext cx="3343702" cy="4604923"/>
              </a:xfrm>
              <a:prstGeom prst="rect">
                <a:avLst/>
              </a:prstGeom>
            </p:spPr>
          </p:pic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A8D2C14A-F9FD-41DD-3A25-2BD6238C32C9}"/>
                  </a:ext>
                </a:extLst>
              </p:cNvPr>
              <p:cNvSpPr txBox="1"/>
              <p:nvPr/>
            </p:nvSpPr>
            <p:spPr>
              <a:xfrm>
                <a:off x="2745242" y="3096365"/>
                <a:ext cx="1070493" cy="58477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200" dirty="0" err="1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hight</a:t>
                </a:r>
                <a:endParaRPr lang="zh-TW" altLang="en-US" sz="32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" name="群組 14">
                <a:extLst>
                  <a:ext uri="{FF2B5EF4-FFF2-40B4-BE49-F238E27FC236}">
                    <a16:creationId xmlns:a16="http://schemas.microsoft.com/office/drawing/2014/main" id="{87574C40-4E61-DD09-148B-DF336A57BD55}"/>
                  </a:ext>
                </a:extLst>
              </p:cNvPr>
              <p:cNvGrpSpPr/>
              <p:nvPr/>
            </p:nvGrpSpPr>
            <p:grpSpPr>
              <a:xfrm>
                <a:off x="1641301" y="1521697"/>
                <a:ext cx="1141815" cy="3967867"/>
                <a:chOff x="1641301" y="1521697"/>
                <a:chExt cx="1141815" cy="3967867"/>
              </a:xfrm>
            </p:grpSpPr>
            <p:cxnSp>
              <p:nvCxnSpPr>
                <p:cNvPr id="8" name="直線接點 7">
                  <a:extLst>
                    <a:ext uri="{FF2B5EF4-FFF2-40B4-BE49-F238E27FC236}">
                      <a16:creationId xmlns:a16="http://schemas.microsoft.com/office/drawing/2014/main" id="{1B73AD7E-64D5-AF0E-DDE6-81AD0552A6D9}"/>
                    </a:ext>
                  </a:extLst>
                </p:cNvPr>
                <p:cNvCxnSpPr/>
                <p:nvPr/>
              </p:nvCxnSpPr>
              <p:spPr>
                <a:xfrm>
                  <a:off x="2430683" y="1528254"/>
                  <a:ext cx="0" cy="3854112"/>
                </a:xfrm>
                <a:prstGeom prst="line">
                  <a:avLst/>
                </a:prstGeom>
                <a:ln w="76200"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弧形 12">
                  <a:extLst>
                    <a:ext uri="{FF2B5EF4-FFF2-40B4-BE49-F238E27FC236}">
                      <a16:creationId xmlns:a16="http://schemas.microsoft.com/office/drawing/2014/main" id="{F194F885-3DD9-60BD-3CAB-05F004CB9994}"/>
                    </a:ext>
                  </a:extLst>
                </p:cNvPr>
                <p:cNvSpPr/>
                <p:nvPr/>
              </p:nvSpPr>
              <p:spPr>
                <a:xfrm>
                  <a:off x="2131987" y="1521697"/>
                  <a:ext cx="597392" cy="1141815"/>
                </a:xfrm>
                <a:prstGeom prst="arc">
                  <a:avLst/>
                </a:prstGeom>
                <a:noFill/>
                <a:ln w="76200"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" name="弧形 13">
                  <a:extLst>
                    <a:ext uri="{FF2B5EF4-FFF2-40B4-BE49-F238E27FC236}">
                      <a16:creationId xmlns:a16="http://schemas.microsoft.com/office/drawing/2014/main" id="{55CB71DF-F5EC-8EAD-D921-D0585E58B947}"/>
                    </a:ext>
                  </a:extLst>
                </p:cNvPr>
                <p:cNvSpPr/>
                <p:nvPr/>
              </p:nvSpPr>
              <p:spPr>
                <a:xfrm rot="2700000">
                  <a:off x="1913513" y="4619960"/>
                  <a:ext cx="597392" cy="1141815"/>
                </a:xfrm>
                <a:prstGeom prst="arc">
                  <a:avLst/>
                </a:prstGeom>
                <a:noFill/>
                <a:ln w="76200"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766242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46E6DA1A-1688-1CAD-C70D-DD9C4E32A82B}"/>
              </a:ext>
            </a:extLst>
          </p:cNvPr>
          <p:cNvSpPr txBox="1"/>
          <p:nvPr/>
        </p:nvSpPr>
        <p:spPr>
          <a:xfrm>
            <a:off x="151495" y="206931"/>
            <a:ext cx="2468875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C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s2_preprocess.py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A8AD5E8F-A9DC-5211-9FED-5C1C3B4DF5B7}"/>
              </a:ext>
            </a:extLst>
          </p:cNvPr>
          <p:cNvGrpSpPr/>
          <p:nvPr/>
        </p:nvGrpSpPr>
        <p:grpSpPr>
          <a:xfrm>
            <a:off x="1100095" y="1751771"/>
            <a:ext cx="9687510" cy="4758810"/>
            <a:chOff x="3632057" y="2405352"/>
            <a:chExt cx="9687510" cy="4758810"/>
          </a:xfrm>
        </p:grpSpPr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1A9A432C-15C8-A03F-5321-D30080D99EEE}"/>
                </a:ext>
              </a:extLst>
            </p:cNvPr>
            <p:cNvSpPr txBox="1"/>
            <p:nvPr/>
          </p:nvSpPr>
          <p:spPr>
            <a:xfrm>
              <a:off x="3632057" y="2405352"/>
              <a:ext cx="2925948" cy="58477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3200" dirty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資料預處理</a:t>
              </a:r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655C9449-8D41-9DB0-5554-D5EA57A4EC21}"/>
                </a:ext>
              </a:extLst>
            </p:cNvPr>
            <p:cNvSpPr txBox="1"/>
            <p:nvPr/>
          </p:nvSpPr>
          <p:spPr>
            <a:xfrm>
              <a:off x="3793893" y="3009178"/>
              <a:ext cx="9525674" cy="415498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180975" indent="-180975">
                <a:buFont typeface="+mj-lt"/>
                <a:buAutoNum type="arabicPeriod" startAt="3"/>
              </a:pPr>
              <a:r>
                <a:rPr lang="zh-TW" altLang="en-US" sz="2400" dirty="0">
                  <a:solidFill>
                    <a:srgbClr val="0000CC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紀錄照片前後連貫性，存進串列中</a:t>
              </a:r>
            </a:p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en-US" altLang="zh-TW" sz="2400" b="1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pose </a:t>
              </a:r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(130</a:t>
              </a:r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個值</a:t>
              </a:r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)</a:t>
              </a:r>
            </a:p>
            <a:p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    </a:t>
              </a:r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計算：</a:t>
              </a:r>
              <a:r>
                <a:rPr lang="en-US" altLang="zh-TW" sz="2400" u="sng" dirty="0" err="1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mean_h</a:t>
              </a:r>
              <a:r>
                <a:rPr lang="zh-TW" altLang="en-US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=</a:t>
              </a:r>
              <a:r>
                <a:rPr lang="zh-TW" altLang="en-US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每張照片分別的</a:t>
              </a:r>
              <a:r>
                <a:rPr lang="en-US" altLang="zh-TW" sz="2400" u="sng" dirty="0" err="1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hight</a:t>
              </a:r>
              <a:r>
                <a:rPr lang="zh-TW" altLang="en-US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，並算出五個</a:t>
              </a:r>
              <a:r>
                <a:rPr lang="en-US" altLang="zh-TW" sz="2400" u="sng" dirty="0" err="1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hight</a:t>
              </a:r>
              <a:r>
                <a:rPr lang="zh-TW" altLang="en-US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的平均值</a:t>
              </a:r>
              <a:endParaRPr lang="en-US" altLang="zh-TW" sz="2400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	</a:t>
              </a:r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   </a:t>
              </a:r>
              <a:r>
                <a:rPr lang="zh-TW" altLang="en-US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五組資料中每個</a:t>
              </a:r>
              <a:r>
                <a:rPr lang="en-US" altLang="zh-TW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(</a:t>
              </a:r>
              <a:r>
                <a:rPr lang="zh-TW" altLang="en-US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關鍵點</a:t>
              </a:r>
              <a:r>
                <a:rPr lang="en-US" altLang="zh-TW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XY-</a:t>
              </a:r>
              <a:r>
                <a:rPr lang="zh-TW" altLang="en-US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點</a:t>
              </a:r>
              <a:r>
                <a:rPr lang="en-US" altLang="zh-TW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1</a:t>
              </a:r>
              <a:r>
                <a:rPr lang="zh-TW" altLang="en-US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XY) / </a:t>
              </a:r>
              <a:r>
                <a:rPr lang="en-US" altLang="zh-TW" sz="2400" u="sng" dirty="0" err="1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mean_h</a:t>
              </a:r>
              <a:r>
                <a:rPr lang="zh-TW" altLang="en-US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</a:t>
              </a:r>
              <a:endParaRPr lang="en-US" altLang="zh-TW" sz="2400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    </a:t>
              </a:r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總長度：</a:t>
              </a:r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13</a:t>
              </a:r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個點*</a:t>
              </a:r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2(XY)</a:t>
              </a:r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*</a:t>
              </a:r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5</a:t>
              </a:r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張</a:t>
              </a:r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=130</a:t>
              </a:r>
            </a:p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en-US" altLang="zh-TW" sz="2400" b="1" dirty="0" err="1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all_joints</a:t>
              </a:r>
              <a:r>
                <a:rPr lang="en-US" altLang="zh-TW" sz="2400" b="1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(104</a:t>
              </a:r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個值</a:t>
              </a:r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)</a:t>
              </a:r>
            </a:p>
            <a:p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    計算：</a:t>
              </a:r>
              <a:r>
                <a:rPr lang="zh-TW" altLang="en-US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前一張與目前的</a:t>
              </a:r>
              <a:r>
                <a:rPr lang="en-US" altLang="zh-TW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pose</a:t>
              </a:r>
              <a:r>
                <a:rPr lang="zh-TW" altLang="en-US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所有值相差的距離</a:t>
              </a:r>
              <a:endParaRPr lang="en-US" altLang="zh-TW" sz="2400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    總長度：</a:t>
              </a:r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13</a:t>
              </a:r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個點*</a:t>
              </a:r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2(XY)</a:t>
              </a:r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*</a:t>
              </a:r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4</a:t>
              </a:r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張</a:t>
              </a:r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=104</a:t>
              </a:r>
            </a:p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en-US" altLang="zh-TW" sz="2400" b="1" dirty="0" err="1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v_center</a:t>
              </a:r>
              <a:r>
                <a:rPr lang="en-US" altLang="zh-TW" sz="2400" b="1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(80</a:t>
              </a:r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個值</a:t>
              </a:r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)</a:t>
              </a:r>
            </a:p>
            <a:p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    計算：</a:t>
              </a:r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(</a:t>
              </a:r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</a:t>
              </a:r>
              <a:r>
                <a:rPr lang="zh-TW" altLang="en-US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前一張與目前的點</a:t>
              </a:r>
              <a:r>
                <a:rPr lang="en-US" altLang="zh-TW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1XY</a:t>
              </a:r>
              <a:r>
                <a:rPr lang="zh-TW" altLang="en-US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相差的距離 </a:t>
              </a:r>
              <a:r>
                <a:rPr lang="en-US" altLang="zh-TW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/</a:t>
              </a:r>
              <a:r>
                <a:rPr lang="zh-TW" altLang="en-US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2400" u="sng" dirty="0" err="1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hight</a:t>
              </a:r>
              <a:r>
                <a:rPr lang="zh-TW" altLang="en-US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)</a:t>
              </a:r>
              <a:r>
                <a:rPr lang="zh-TW" altLang="en-US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*</a:t>
              </a:r>
              <a:r>
                <a:rPr lang="en-US" altLang="zh-TW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10</a:t>
              </a:r>
              <a:r>
                <a:rPr lang="zh-TW" altLang="en-US" sz="2400" u="sng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次</a:t>
              </a:r>
              <a:endParaRPr lang="en-US" altLang="zh-TW" sz="2400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    總長度：</a:t>
              </a:r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1</a:t>
              </a:r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個點*</a:t>
              </a:r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2(XY)</a:t>
              </a:r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*</a:t>
              </a:r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4</a:t>
              </a:r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張*</a:t>
              </a:r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10</a:t>
              </a:r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次</a:t>
              </a:r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=80</a:t>
              </a:r>
            </a:p>
          </p:txBody>
        </p:sp>
      </p:grp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D1AEF47-E5A8-C555-DD51-9ACD0960FC06}"/>
              </a:ext>
            </a:extLst>
          </p:cNvPr>
          <p:cNvSpPr txBox="1"/>
          <p:nvPr/>
        </p:nvSpPr>
        <p:spPr>
          <a:xfrm>
            <a:off x="992393" y="882235"/>
            <a:ext cx="9190256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pose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(130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個值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),</a:t>
            </a:r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b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all_joints</a:t>
            </a:r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(104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個值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b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v_center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(80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個值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),]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4D4EA41-B88C-64CE-A722-FE9EA8B8DA0B}"/>
              </a:ext>
            </a:extLst>
          </p:cNvPr>
          <p:cNvSpPr txBox="1"/>
          <p:nvPr/>
        </p:nvSpPr>
        <p:spPr>
          <a:xfrm>
            <a:off x="7581099" y="1351661"/>
            <a:ext cx="4132481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假設以五張照片為一個單位放進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list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202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46E6DA1A-1688-1CAD-C70D-DD9C4E32A82B}"/>
              </a:ext>
            </a:extLst>
          </p:cNvPr>
          <p:cNvSpPr txBox="1"/>
          <p:nvPr/>
        </p:nvSpPr>
        <p:spPr>
          <a:xfrm>
            <a:off x="151495" y="206931"/>
            <a:ext cx="1746753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s3_train.py</a:t>
            </a:r>
            <a:endParaRPr lang="zh-TW" altLang="en-US" sz="2400" b="1" dirty="0">
              <a:solidFill>
                <a:srgbClr val="00B05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3F691788-07C6-FD81-6721-5656CC9A9546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2470899" y="2016414"/>
            <a:ext cx="18906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C43968F0-D1E8-50D3-C59F-963BD84AE31D}"/>
              </a:ext>
            </a:extLst>
          </p:cNvPr>
          <p:cNvGrpSpPr/>
          <p:nvPr/>
        </p:nvGrpSpPr>
        <p:grpSpPr>
          <a:xfrm>
            <a:off x="4237215" y="1016139"/>
            <a:ext cx="3062994" cy="1231107"/>
            <a:chOff x="6223436" y="1154639"/>
            <a:chExt cx="3062994" cy="1231107"/>
          </a:xfrm>
        </p:grpSpPr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BFC2D21B-31BB-4F80-95F7-AA91792DD245}"/>
                </a:ext>
              </a:extLst>
            </p:cNvPr>
            <p:cNvSpPr txBox="1"/>
            <p:nvPr/>
          </p:nvSpPr>
          <p:spPr>
            <a:xfrm>
              <a:off x="6347813" y="1924081"/>
              <a:ext cx="1484066" cy="4616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讀取</a:t>
              </a:r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CSV</a:t>
              </a:r>
              <a:endPara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4E230389-DE55-713D-A74A-B2C16E440857}"/>
                </a:ext>
              </a:extLst>
            </p:cNvPr>
            <p:cNvSpPr txBox="1"/>
            <p:nvPr/>
          </p:nvSpPr>
          <p:spPr>
            <a:xfrm>
              <a:off x="6223436" y="1154639"/>
              <a:ext cx="3062994" cy="70788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skeletons_features.csv</a:t>
              </a:r>
            </a:p>
            <a:p>
              <a:r>
                <a:rPr lang="en-US" altLang="zh-TW" sz="2000" b="1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skeletons_label.csv</a:t>
              </a:r>
            </a:p>
          </p:txBody>
        </p:sp>
      </p:grp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E986E3FB-974D-DFB2-705C-F557BEF9E6BA}"/>
              </a:ext>
            </a:extLst>
          </p:cNvPr>
          <p:cNvCxnSpPr>
            <a:cxnSpLocks/>
            <a:stCxn id="16" idx="3"/>
            <a:endCxn id="25" idx="1"/>
          </p:cNvCxnSpPr>
          <p:nvPr/>
        </p:nvCxnSpPr>
        <p:spPr>
          <a:xfrm flipV="1">
            <a:off x="5845658" y="2016411"/>
            <a:ext cx="1535133" cy="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CB145833-5396-11C8-8E15-1F88DAE555B0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10147560" y="2016411"/>
            <a:ext cx="20091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0D4869F8-55AB-A28C-49F0-486B1CB120C0}"/>
              </a:ext>
            </a:extLst>
          </p:cNvPr>
          <p:cNvGrpSpPr/>
          <p:nvPr/>
        </p:nvGrpSpPr>
        <p:grpSpPr>
          <a:xfrm>
            <a:off x="274611" y="1016139"/>
            <a:ext cx="4540887" cy="3181806"/>
            <a:chOff x="274611" y="1016139"/>
            <a:chExt cx="4540887" cy="3181806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C0475E78-1700-C09A-33C3-D3C695D4A8C0}"/>
                </a:ext>
              </a:extLst>
            </p:cNvPr>
            <p:cNvGrpSpPr/>
            <p:nvPr/>
          </p:nvGrpSpPr>
          <p:grpSpPr>
            <a:xfrm>
              <a:off x="274611" y="1016139"/>
              <a:ext cx="2196288" cy="1600439"/>
              <a:chOff x="151495" y="1857870"/>
              <a:chExt cx="2196288" cy="1600439"/>
            </a:xfrm>
          </p:grpSpPr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CAB9882B-F9C0-A508-FC7D-D11C3913C113}"/>
                  </a:ext>
                </a:extLst>
              </p:cNvPr>
              <p:cNvSpPr txBox="1"/>
              <p:nvPr/>
            </p:nvSpPr>
            <p:spPr>
              <a:xfrm>
                <a:off x="286014" y="2257980"/>
                <a:ext cx="2061769" cy="120032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r>
                  <a:rPr lang="zh-TW" altLang="en-US" sz="24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讀取基本資訊</a:t>
                </a:r>
                <a:endPara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endPara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AD4071A5-E71E-A322-AAA4-8E78EAB6B737}"/>
                  </a:ext>
                </a:extLst>
              </p:cNvPr>
              <p:cNvSpPr txBox="1"/>
              <p:nvPr/>
            </p:nvSpPr>
            <p:spPr>
              <a:xfrm>
                <a:off x="151495" y="1857870"/>
                <a:ext cx="1528815" cy="4001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1" dirty="0" err="1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config.yaml</a:t>
                </a:r>
                <a:endParaRPr lang="en-US" altLang="zh-TW" sz="2000" b="1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32" name="圖片 31">
              <a:extLst>
                <a:ext uri="{FF2B5EF4-FFF2-40B4-BE49-F238E27FC236}">
                  <a16:creationId xmlns:a16="http://schemas.microsoft.com/office/drawing/2014/main" id="{6D4FDF5A-46F8-E040-0521-0EB59A1F6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281" y="2616574"/>
              <a:ext cx="4420217" cy="1581371"/>
            </a:xfrm>
            <a:prstGeom prst="rect">
              <a:avLst/>
            </a:prstGeom>
          </p:spPr>
        </p:pic>
      </p:grp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3D528197-FC2F-7C57-4C9E-53C536D303B8}"/>
              </a:ext>
            </a:extLst>
          </p:cNvPr>
          <p:cNvGrpSpPr/>
          <p:nvPr/>
        </p:nvGrpSpPr>
        <p:grpSpPr>
          <a:xfrm>
            <a:off x="7364929" y="1600912"/>
            <a:ext cx="3562847" cy="1665653"/>
            <a:chOff x="5926333" y="1600912"/>
            <a:chExt cx="3562847" cy="1665653"/>
          </a:xfrm>
        </p:grpSpPr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E25DC39B-4CE6-56AD-9BBB-67CF5B1E6E95}"/>
                </a:ext>
              </a:extLst>
            </p:cNvPr>
            <p:cNvSpPr txBox="1"/>
            <p:nvPr/>
          </p:nvSpPr>
          <p:spPr>
            <a:xfrm>
              <a:off x="5942195" y="1600912"/>
              <a:ext cx="2766769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分割資料為</a:t>
              </a:r>
              <a:endPara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train</a:t>
              </a:r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80%</a:t>
              </a:r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、</a:t>
              </a:r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test</a:t>
              </a:r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20%</a:t>
              </a:r>
              <a:endPara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pic>
          <p:nvPicPr>
            <p:cNvPr id="39" name="圖片 38">
              <a:extLst>
                <a:ext uri="{FF2B5EF4-FFF2-40B4-BE49-F238E27FC236}">
                  <a16:creationId xmlns:a16="http://schemas.microsoft.com/office/drawing/2014/main" id="{12EF1EA9-7C62-E76D-4AA3-8DD9DCC3D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26333" y="2428248"/>
              <a:ext cx="3562847" cy="8383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06108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46E6DA1A-1688-1CAD-C70D-DD9C4E32A82B}"/>
              </a:ext>
            </a:extLst>
          </p:cNvPr>
          <p:cNvSpPr txBox="1"/>
          <p:nvPr/>
        </p:nvSpPr>
        <p:spPr>
          <a:xfrm>
            <a:off x="151495" y="206931"/>
            <a:ext cx="1746753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s3_train.py</a:t>
            </a:r>
            <a:endParaRPr lang="zh-TW" altLang="en-US" sz="2400" b="1" dirty="0">
              <a:solidFill>
                <a:srgbClr val="00B05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3F691788-07C6-FD81-6721-5656CC9A9546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6632305" y="2016414"/>
            <a:ext cx="24203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C43968F0-D1E8-50D3-C59F-963BD84AE31D}"/>
              </a:ext>
            </a:extLst>
          </p:cNvPr>
          <p:cNvGrpSpPr/>
          <p:nvPr/>
        </p:nvGrpSpPr>
        <p:grpSpPr>
          <a:xfrm>
            <a:off x="8990485" y="1270055"/>
            <a:ext cx="1608443" cy="977191"/>
            <a:chOff x="6285624" y="1408555"/>
            <a:chExt cx="1608443" cy="977191"/>
          </a:xfrm>
        </p:grpSpPr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BFC2D21B-31BB-4F80-95F7-AA91792DD245}"/>
                </a:ext>
              </a:extLst>
            </p:cNvPr>
            <p:cNvSpPr txBox="1"/>
            <p:nvPr/>
          </p:nvSpPr>
          <p:spPr>
            <a:xfrm>
              <a:off x="6347813" y="1924081"/>
              <a:ext cx="1484066" cy="4616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儲存模型</a:t>
              </a: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4E230389-DE55-713D-A74A-B2C16E440857}"/>
                </a:ext>
              </a:extLst>
            </p:cNvPr>
            <p:cNvSpPr txBox="1"/>
            <p:nvPr/>
          </p:nvSpPr>
          <p:spPr>
            <a:xfrm>
              <a:off x="6285624" y="1408555"/>
              <a:ext cx="1608443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 err="1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model.pickle</a:t>
              </a:r>
              <a:endPara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DE640A16-3132-4994-0FFE-58C7B82F8C78}"/>
              </a:ext>
            </a:extLst>
          </p:cNvPr>
          <p:cNvCxnSpPr>
            <a:cxnSpLocks/>
            <a:stCxn id="27" idx="3"/>
            <a:endCxn id="11" idx="1"/>
          </p:cNvCxnSpPr>
          <p:nvPr/>
        </p:nvCxnSpPr>
        <p:spPr>
          <a:xfrm flipV="1">
            <a:off x="2779828" y="2016414"/>
            <a:ext cx="2314651" cy="317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825F7858-7349-A756-5C53-91BF5D07F9A6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0" y="2048206"/>
            <a:ext cx="10684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CE0ECF5C-ACDF-E85C-78E6-65BDDB51E36E}"/>
              </a:ext>
            </a:extLst>
          </p:cNvPr>
          <p:cNvGrpSpPr/>
          <p:nvPr/>
        </p:nvGrpSpPr>
        <p:grpSpPr>
          <a:xfrm>
            <a:off x="5094479" y="1785581"/>
            <a:ext cx="3181794" cy="1433348"/>
            <a:chOff x="5626914" y="1785581"/>
            <a:chExt cx="3181794" cy="1433348"/>
          </a:xfrm>
        </p:grpSpPr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CAB9882B-F9C0-A508-FC7D-D11C3913C113}"/>
                </a:ext>
              </a:extLst>
            </p:cNvPr>
            <p:cNvSpPr txBox="1"/>
            <p:nvPr/>
          </p:nvSpPr>
          <p:spPr>
            <a:xfrm>
              <a:off x="5626914" y="1785581"/>
              <a:ext cx="1537826" cy="4616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預測模型</a:t>
              </a:r>
            </a:p>
          </p:txBody>
        </p:sp>
        <p:pic>
          <p:nvPicPr>
            <p:cNvPr id="35" name="圖片 34">
              <a:extLst>
                <a:ext uri="{FF2B5EF4-FFF2-40B4-BE49-F238E27FC236}">
                  <a16:creationId xmlns:a16="http://schemas.microsoft.com/office/drawing/2014/main" id="{3EA24BF8-F7A4-4704-DA39-D2C8372118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26914" y="2247243"/>
              <a:ext cx="3181794" cy="971686"/>
            </a:xfrm>
            <a:prstGeom prst="rect">
              <a:avLst/>
            </a:prstGeom>
          </p:spPr>
        </p:pic>
      </p:grp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77C665E4-CB7A-D4F7-BF47-DF633BAD8177}"/>
              </a:ext>
            </a:extLst>
          </p:cNvPr>
          <p:cNvGrpSpPr/>
          <p:nvPr/>
        </p:nvGrpSpPr>
        <p:grpSpPr>
          <a:xfrm>
            <a:off x="992512" y="1040327"/>
            <a:ext cx="3305636" cy="2178602"/>
            <a:chOff x="992512" y="1040327"/>
            <a:chExt cx="3305636" cy="2178602"/>
          </a:xfrm>
        </p:grpSpPr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CAD1529B-3E4B-D3D7-36B7-BD65052C10BA}"/>
                </a:ext>
              </a:extLst>
            </p:cNvPr>
            <p:cNvGrpSpPr/>
            <p:nvPr/>
          </p:nvGrpSpPr>
          <p:grpSpPr>
            <a:xfrm>
              <a:off x="992512" y="1632707"/>
              <a:ext cx="3305636" cy="1586222"/>
              <a:chOff x="992512" y="1632707"/>
              <a:chExt cx="3305636" cy="1586222"/>
            </a:xfrm>
          </p:grpSpPr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E2F8C860-EA84-6218-0BFB-AED8C167FFE6}"/>
                  </a:ext>
                </a:extLst>
              </p:cNvPr>
              <p:cNvSpPr txBox="1"/>
              <p:nvPr/>
            </p:nvSpPr>
            <p:spPr>
              <a:xfrm>
                <a:off x="1068400" y="1632707"/>
                <a:ext cx="1711428" cy="83099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訓練模型</a:t>
                </a:r>
                <a:endPara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endPara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21" name="圖片 20">
                <a:extLst>
                  <a:ext uri="{FF2B5EF4-FFF2-40B4-BE49-F238E27FC236}">
                    <a16:creationId xmlns:a16="http://schemas.microsoft.com/office/drawing/2014/main" id="{736F3F99-71B8-9A0C-B689-954D78FF5E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2512" y="2218664"/>
                <a:ext cx="3305636" cy="1000265"/>
              </a:xfrm>
              <a:prstGeom prst="rect">
                <a:avLst/>
              </a:prstGeom>
            </p:spPr>
          </p:pic>
        </p:grp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64096F2E-F984-FC62-0642-B971411B0AD6}"/>
                </a:ext>
              </a:extLst>
            </p:cNvPr>
            <p:cNvSpPr txBox="1"/>
            <p:nvPr/>
          </p:nvSpPr>
          <p:spPr>
            <a:xfrm>
              <a:off x="2424244" y="1040327"/>
              <a:ext cx="1736748" cy="83099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err="1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Neural_Net</a:t>
              </a:r>
              <a:endPara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PCA</a:t>
              </a:r>
              <a:endPara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6363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226D1BE6-D429-5095-A03F-47C4AAE18A6E}"/>
              </a:ext>
            </a:extLst>
          </p:cNvPr>
          <p:cNvSpPr txBox="1"/>
          <p:nvPr/>
        </p:nvSpPr>
        <p:spPr>
          <a:xfrm>
            <a:off x="151495" y="218506"/>
            <a:ext cx="5402485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</a:rPr>
              <a:t>版本控管</a:t>
            </a:r>
            <a:r>
              <a:rPr lang="en-US" altLang="zh-TW" sz="2400" b="1" dirty="0">
                <a:solidFill>
                  <a:srgbClr val="FF0000"/>
                </a:solidFill>
              </a:rPr>
              <a:t>(</a:t>
            </a:r>
            <a:r>
              <a:rPr lang="zh-TW" altLang="en-US" sz="2400" b="1" dirty="0">
                <a:solidFill>
                  <a:srgbClr val="FF0000"/>
                </a:solidFill>
              </a:rPr>
              <a:t>結合危險聲音與危險動作</a:t>
            </a:r>
            <a:r>
              <a:rPr lang="en-US" altLang="zh-TW" sz="2400" b="1" dirty="0">
                <a:solidFill>
                  <a:srgbClr val="FF0000"/>
                </a:solidFill>
              </a:rPr>
              <a:t>)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49EA67A-CB53-E220-E8DC-288E4648BEB6}"/>
              </a:ext>
            </a:extLst>
          </p:cNvPr>
          <p:cNvSpPr txBox="1"/>
          <p:nvPr/>
        </p:nvSpPr>
        <p:spPr>
          <a:xfrm>
            <a:off x="4440223" y="1895315"/>
            <a:ext cx="5402485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CC"/>
                </a:solidFill>
              </a:rPr>
              <a:t>#-----------------------------------------</a:t>
            </a:r>
          </a:p>
          <a:p>
            <a:r>
              <a:rPr lang="en-US" altLang="zh-TW" dirty="0">
                <a:solidFill>
                  <a:srgbClr val="0000CC"/>
                </a:solidFill>
              </a:rPr>
              <a:t># </a:t>
            </a:r>
            <a:r>
              <a:rPr lang="zh-TW" altLang="en-US" dirty="0">
                <a:solidFill>
                  <a:srgbClr val="0000CC"/>
                </a:solidFill>
              </a:rPr>
              <a:t>到 </a:t>
            </a:r>
            <a:r>
              <a:rPr lang="en-US" altLang="zh-TW" dirty="0">
                <a:solidFill>
                  <a:srgbClr val="0000CC"/>
                </a:solidFill>
              </a:rPr>
              <a:t>tfpose-realtime2</a:t>
            </a:r>
            <a:r>
              <a:rPr lang="zh-TW" altLang="en-US" dirty="0">
                <a:solidFill>
                  <a:srgbClr val="0000CC"/>
                </a:solidFill>
              </a:rPr>
              <a:t> 資料夾下</a:t>
            </a:r>
            <a:endParaRPr lang="en-US" altLang="zh-TW" dirty="0">
              <a:solidFill>
                <a:srgbClr val="0000CC"/>
              </a:solidFill>
            </a:endParaRPr>
          </a:p>
          <a:p>
            <a:r>
              <a:rPr lang="en-US" altLang="zh-TW" dirty="0"/>
              <a:t>pip install -r requirements.txt</a:t>
            </a:r>
          </a:p>
          <a:p>
            <a:r>
              <a:rPr lang="en-US" altLang="zh-TW" dirty="0" err="1"/>
              <a:t>conda</a:t>
            </a:r>
            <a:r>
              <a:rPr lang="en-US" altLang="zh-TW" dirty="0"/>
              <a:t> install -c </a:t>
            </a:r>
            <a:r>
              <a:rPr lang="en-US" altLang="zh-TW" dirty="0" err="1"/>
              <a:t>conda</a:t>
            </a:r>
            <a:r>
              <a:rPr lang="en-US" altLang="zh-TW" dirty="0"/>
              <a:t>-forge </a:t>
            </a:r>
            <a:r>
              <a:rPr lang="en-US" altLang="zh-TW" dirty="0" err="1"/>
              <a:t>opencv</a:t>
            </a:r>
            <a:endParaRPr lang="en-US" altLang="zh-TW" dirty="0"/>
          </a:p>
          <a:p>
            <a:r>
              <a:rPr lang="en-US" altLang="zh-TW" dirty="0" err="1"/>
              <a:t>conda</a:t>
            </a:r>
            <a:r>
              <a:rPr lang="en-US" altLang="zh-TW" dirty="0"/>
              <a:t> install </a:t>
            </a:r>
            <a:r>
              <a:rPr lang="en-US" altLang="zh-TW" dirty="0" err="1"/>
              <a:t>tensorflow-gpu</a:t>
            </a:r>
            <a:r>
              <a:rPr lang="en-US" altLang="zh-TW" dirty="0"/>
              <a:t>==1.14</a:t>
            </a:r>
          </a:p>
          <a:p>
            <a:r>
              <a:rPr lang="en-US" altLang="zh-TW" dirty="0"/>
              <a:t>(</a:t>
            </a:r>
            <a:r>
              <a:rPr lang="zh-TW" altLang="en-US" dirty="0"/>
              <a:t>環境</a:t>
            </a:r>
            <a:r>
              <a:rPr lang="en-US" altLang="zh-TW" dirty="0"/>
              <a:t>)</a:t>
            </a:r>
            <a:r>
              <a:rPr lang="zh-TW" altLang="en-US" dirty="0"/>
              <a:t>刪除</a:t>
            </a:r>
            <a:r>
              <a:rPr lang="en-US" altLang="zh-TW" dirty="0"/>
              <a:t>Lib\site-packages\numpy-1.21.6.dist-info</a:t>
            </a:r>
          </a:p>
          <a:p>
            <a:r>
              <a:rPr lang="en-US" altLang="zh-TW" dirty="0"/>
              <a:t>pip install -r requirements2.txt</a:t>
            </a:r>
          </a:p>
          <a:p>
            <a:r>
              <a:rPr lang="en-US" altLang="zh-TW" dirty="0"/>
              <a:t>(</a:t>
            </a:r>
            <a:r>
              <a:rPr lang="zh-TW" altLang="en-US" dirty="0"/>
              <a:t>環境</a:t>
            </a:r>
            <a:r>
              <a:rPr lang="en-US" altLang="zh-TW" dirty="0"/>
              <a:t>)</a:t>
            </a:r>
            <a:r>
              <a:rPr lang="zh-TW" altLang="en-US" dirty="0"/>
              <a:t>在</a:t>
            </a:r>
            <a:r>
              <a:rPr lang="en-US" altLang="zh-TW" dirty="0" err="1"/>
              <a:t>tf_pose</a:t>
            </a:r>
            <a:r>
              <a:rPr lang="zh-TW" altLang="en-US" dirty="0"/>
              <a:t>裡的</a:t>
            </a:r>
            <a:r>
              <a:rPr lang="en-US" altLang="zh-TW" dirty="0"/>
              <a:t>estimator.py</a:t>
            </a:r>
            <a:r>
              <a:rPr lang="zh-TW" altLang="en-US" dirty="0"/>
              <a:t>刪除</a:t>
            </a:r>
            <a:endParaRPr lang="en-US" altLang="zh-TW" dirty="0"/>
          </a:p>
          <a:p>
            <a:r>
              <a:rPr lang="en-US" altLang="zh-TW" dirty="0"/>
              <a:t>	Import </a:t>
            </a:r>
            <a:r>
              <a:rPr lang="en-US" altLang="zh-TW" dirty="0" err="1"/>
              <a:t>tensorflow.contrib.tensorrt</a:t>
            </a:r>
            <a:r>
              <a:rPr lang="en-US" altLang="zh-TW" dirty="0"/>
              <a:t> as </a:t>
            </a:r>
            <a:r>
              <a:rPr lang="en-US" altLang="zh-TW" dirty="0" err="1"/>
              <a:t>trt</a:t>
            </a:r>
            <a:endParaRPr lang="en-US" altLang="zh-TW" dirty="0"/>
          </a:p>
          <a:p>
            <a:r>
              <a:rPr lang="en-US" altLang="zh-TW" dirty="0"/>
              <a:t>pip install PyAudio-0.2.11-cp37-cp37m-win_amd64.whl </a:t>
            </a:r>
          </a:p>
          <a:p>
            <a:r>
              <a:rPr lang="en-US" altLang="zh-TW" dirty="0">
                <a:solidFill>
                  <a:srgbClr val="0000CC"/>
                </a:solidFill>
              </a:rPr>
              <a:t>#-----------------------------------------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BB54D2C-F2AE-AC0D-E752-A959B244CC76}"/>
              </a:ext>
            </a:extLst>
          </p:cNvPr>
          <p:cNvSpPr txBox="1"/>
          <p:nvPr/>
        </p:nvSpPr>
        <p:spPr>
          <a:xfrm>
            <a:off x="151495" y="1895315"/>
            <a:ext cx="387269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CC"/>
                </a:solidFill>
              </a:rPr>
              <a:t>#-----------------------------------------</a:t>
            </a:r>
          </a:p>
          <a:p>
            <a:r>
              <a:rPr lang="en-US" altLang="zh-TW" dirty="0">
                <a:solidFill>
                  <a:srgbClr val="0000CC"/>
                </a:solidFill>
              </a:rPr>
              <a:t>#</a:t>
            </a:r>
            <a:r>
              <a:rPr lang="zh-TW" altLang="en-US" dirty="0">
                <a:solidFill>
                  <a:srgbClr val="0000CC"/>
                </a:solidFill>
              </a:rPr>
              <a:t>虛擬環境版本</a:t>
            </a:r>
            <a:endParaRPr lang="en-US" altLang="zh-TW" dirty="0">
              <a:solidFill>
                <a:srgbClr val="0000CC"/>
              </a:solidFill>
            </a:endParaRPr>
          </a:p>
          <a:p>
            <a:r>
              <a:rPr lang="zh-TW" altLang="en-US" dirty="0"/>
              <a:t>conda create --n</a:t>
            </a:r>
            <a:r>
              <a:rPr lang="en-US" altLang="zh-TW" dirty="0" err="1"/>
              <a:t>ame</a:t>
            </a:r>
            <a:r>
              <a:rPr lang="zh-TW" altLang="en-US" dirty="0"/>
              <a:t> 5</a:t>
            </a:r>
            <a:r>
              <a:rPr lang="en-US" altLang="zh-TW" dirty="0"/>
              <a:t>4</a:t>
            </a:r>
            <a:r>
              <a:rPr lang="zh-TW" altLang="en-US" dirty="0"/>
              <a:t>fan python=3.7</a:t>
            </a:r>
          </a:p>
          <a:p>
            <a:r>
              <a:rPr lang="zh-TW" altLang="en-US" dirty="0"/>
              <a:t>activate 5</a:t>
            </a:r>
            <a:r>
              <a:rPr lang="en-US" altLang="zh-TW" dirty="0"/>
              <a:t>4</a:t>
            </a:r>
            <a:r>
              <a:rPr lang="zh-TW" altLang="en-US" dirty="0"/>
              <a:t>fan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19151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2E368F6-FE5C-133B-E26A-841B7721840E}"/>
              </a:ext>
            </a:extLst>
          </p:cNvPr>
          <p:cNvSpPr txBox="1"/>
          <p:nvPr/>
        </p:nvSpPr>
        <p:spPr>
          <a:xfrm>
            <a:off x="151496" y="206931"/>
            <a:ext cx="2140292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目前遇到難題</a:t>
            </a:r>
            <a:endParaRPr lang="en-US" altLang="zh-TW" sz="24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84F48A4-F3DD-3FB8-092B-949D8AFD82CC}"/>
              </a:ext>
            </a:extLst>
          </p:cNvPr>
          <p:cNvSpPr txBox="1"/>
          <p:nvPr/>
        </p:nvSpPr>
        <p:spPr>
          <a:xfrm>
            <a:off x="2112483" y="1898008"/>
            <a:ext cx="6852081" cy="8309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279400">
              <a:buAutoNum type="arabic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看不懂資料預處理為何要那樣做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279400">
              <a:buAutoNum type="arabicPeriod"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資料集不足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995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46E6DA1A-1688-1CAD-C70D-DD9C4E32A82B}"/>
              </a:ext>
            </a:extLst>
          </p:cNvPr>
          <p:cNvSpPr txBox="1"/>
          <p:nvPr/>
        </p:nvSpPr>
        <p:spPr>
          <a:xfrm>
            <a:off x="151495" y="206931"/>
            <a:ext cx="2319404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B0F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s4_real_time.py</a:t>
            </a:r>
            <a:endParaRPr lang="zh-TW" altLang="en-US" sz="2400" dirty="0">
              <a:solidFill>
                <a:srgbClr val="00B0F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3F691788-07C6-FD81-6721-5656CC9A9546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2470899" y="2016414"/>
            <a:ext cx="18906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FC2D21B-31BB-4F80-95F7-AA91792DD245}"/>
              </a:ext>
            </a:extLst>
          </p:cNvPr>
          <p:cNvSpPr txBox="1"/>
          <p:nvPr/>
        </p:nvSpPr>
        <p:spPr>
          <a:xfrm>
            <a:off x="4361592" y="1785581"/>
            <a:ext cx="1484066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讀取影片</a:t>
            </a: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E986E3FB-974D-DFB2-705C-F557BEF9E6BA}"/>
              </a:ext>
            </a:extLst>
          </p:cNvPr>
          <p:cNvCxnSpPr>
            <a:cxnSpLocks/>
            <a:stCxn id="16" idx="3"/>
            <a:endCxn id="25" idx="1"/>
          </p:cNvCxnSpPr>
          <p:nvPr/>
        </p:nvCxnSpPr>
        <p:spPr>
          <a:xfrm>
            <a:off x="5845658" y="2016414"/>
            <a:ext cx="161615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CB145833-5396-11C8-8E15-1F88DAE555B0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10475089" y="2016414"/>
            <a:ext cx="17169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25DC39B-4CE6-56AD-9BBB-67CF5B1E6E95}"/>
              </a:ext>
            </a:extLst>
          </p:cNvPr>
          <p:cNvSpPr txBox="1"/>
          <p:nvPr/>
        </p:nvSpPr>
        <p:spPr>
          <a:xfrm>
            <a:off x="7461814" y="1785581"/>
            <a:ext cx="3013275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將不好的關鍵點刪除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F22B5C0D-FD07-2E23-A495-AF030D3C8874}"/>
              </a:ext>
            </a:extLst>
          </p:cNvPr>
          <p:cNvGrpSpPr/>
          <p:nvPr/>
        </p:nvGrpSpPr>
        <p:grpSpPr>
          <a:xfrm>
            <a:off x="274611" y="1016139"/>
            <a:ext cx="5383527" cy="3961737"/>
            <a:chOff x="274611" y="1016139"/>
            <a:chExt cx="5383527" cy="3961737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C0475E78-1700-C09A-33C3-D3C695D4A8C0}"/>
                </a:ext>
              </a:extLst>
            </p:cNvPr>
            <p:cNvGrpSpPr/>
            <p:nvPr/>
          </p:nvGrpSpPr>
          <p:grpSpPr>
            <a:xfrm>
              <a:off x="274611" y="1016139"/>
              <a:ext cx="2196288" cy="1600439"/>
              <a:chOff x="151495" y="1857870"/>
              <a:chExt cx="2196288" cy="1600439"/>
            </a:xfrm>
          </p:grpSpPr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CAB9882B-F9C0-A508-FC7D-D11C3913C113}"/>
                  </a:ext>
                </a:extLst>
              </p:cNvPr>
              <p:cNvSpPr txBox="1"/>
              <p:nvPr/>
            </p:nvSpPr>
            <p:spPr>
              <a:xfrm>
                <a:off x="286014" y="2257980"/>
                <a:ext cx="2061769" cy="120032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r>
                  <a:rPr lang="zh-TW" altLang="en-US" sz="24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讀取基本資訊</a:t>
                </a:r>
                <a:endPara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endPara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AD4071A5-E71E-A322-AAA4-8E78EAB6B737}"/>
                  </a:ext>
                </a:extLst>
              </p:cNvPr>
              <p:cNvSpPr txBox="1"/>
              <p:nvPr/>
            </p:nvSpPr>
            <p:spPr>
              <a:xfrm>
                <a:off x="151495" y="1857870"/>
                <a:ext cx="1528815" cy="4001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1" dirty="0" err="1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config.yaml</a:t>
                </a:r>
                <a:endParaRPr lang="en-US" altLang="zh-TW" sz="2000" b="1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D55DC0A7-0931-C001-C345-D3E7E534C2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9130" y="2577241"/>
              <a:ext cx="5249008" cy="2400635"/>
            </a:xfrm>
            <a:prstGeom prst="rect">
              <a:avLst/>
            </a:prstGeom>
          </p:spPr>
        </p:pic>
      </p:grp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F1F23F13-7997-A594-145F-396C834694B2}"/>
              </a:ext>
            </a:extLst>
          </p:cNvPr>
          <p:cNvSpPr txBox="1"/>
          <p:nvPr/>
        </p:nvSpPr>
        <p:spPr>
          <a:xfrm>
            <a:off x="7122666" y="2820460"/>
            <a:ext cx="439414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1.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關鍵點至少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個以上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2.(8~13)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腿部關鍵點至少要一個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3.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高度比例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&gt;0.1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849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A6232E5-A6AF-55A2-F2D8-AAC7ECFE743F}"/>
              </a:ext>
            </a:extLst>
          </p:cNvPr>
          <p:cNvSpPr txBox="1"/>
          <p:nvPr/>
        </p:nvSpPr>
        <p:spPr>
          <a:xfrm>
            <a:off x="3496834" y="2471695"/>
            <a:ext cx="5198331" cy="15696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9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照片記錄</a:t>
            </a:r>
            <a:endParaRPr lang="en-US" altLang="zh-TW" sz="9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3964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1FA6785-6B55-808B-06EE-145FF617CA04}"/>
              </a:ext>
            </a:extLst>
          </p:cNvPr>
          <p:cNvSpPr txBox="1"/>
          <p:nvPr/>
        </p:nvSpPr>
        <p:spPr>
          <a:xfrm>
            <a:off x="1851452" y="1544295"/>
            <a:ext cx="2971166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系統判別有危險情況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9C91E47-F5DF-6350-82B8-30E9DCB21227}"/>
              </a:ext>
            </a:extLst>
          </p:cNvPr>
          <p:cNvSpPr txBox="1"/>
          <p:nvPr/>
        </p:nvSpPr>
        <p:spPr>
          <a:xfrm>
            <a:off x="3337036" y="2379937"/>
            <a:ext cx="2971166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位置、影像傳給警衛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6B1FAFB-6B21-143D-3953-0AE7D0C4680C}"/>
              </a:ext>
            </a:extLst>
          </p:cNvPr>
          <p:cNvSpPr txBox="1"/>
          <p:nvPr/>
        </p:nvSpPr>
        <p:spPr>
          <a:xfrm>
            <a:off x="3337035" y="3167747"/>
            <a:ext cx="2971166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APP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嚇阻與關心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8220953-1946-463D-FE46-0EA3EBDF7080}"/>
              </a:ext>
            </a:extLst>
          </p:cNvPr>
          <p:cNvSpPr txBox="1"/>
          <p:nvPr/>
        </p:nvSpPr>
        <p:spPr>
          <a:xfrm>
            <a:off x="3193315" y="3930105"/>
            <a:ext cx="3258605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儲存危險發生時的資料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D5D3E3F-D32C-6E8F-7D60-F7DC6E963FC0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3337035" y="2005960"/>
            <a:ext cx="1485584" cy="3739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C994FE2B-F8B7-0A5A-8DCE-6BCEE71E1286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4822618" y="2841602"/>
            <a:ext cx="1" cy="3261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004D2896-613D-CC41-40FE-41B4E0B4E755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4822618" y="3629412"/>
            <a:ext cx="0" cy="3006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4B098D3-0774-838D-5398-C9A862EB0027}"/>
              </a:ext>
            </a:extLst>
          </p:cNvPr>
          <p:cNvSpPr txBox="1"/>
          <p:nvPr/>
        </p:nvSpPr>
        <p:spPr>
          <a:xfrm>
            <a:off x="4966337" y="1543212"/>
            <a:ext cx="2971166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使用者主動通報危險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B65172F0-0E26-61CE-5B89-08E59CF8EDC6}"/>
              </a:ext>
            </a:extLst>
          </p:cNvPr>
          <p:cNvCxnSpPr>
            <a:cxnSpLocks/>
            <a:stCxn id="20" idx="2"/>
            <a:endCxn id="3" idx="0"/>
          </p:cNvCxnSpPr>
          <p:nvPr/>
        </p:nvCxnSpPr>
        <p:spPr>
          <a:xfrm flipH="1">
            <a:off x="4822619" y="2004877"/>
            <a:ext cx="1629301" cy="3750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4BC1701F-CFCD-F17A-21CA-92B3AB6CD780}"/>
              </a:ext>
            </a:extLst>
          </p:cNvPr>
          <p:cNvCxnSpPr>
            <a:cxnSpLocks/>
          </p:cNvCxnSpPr>
          <p:nvPr/>
        </p:nvCxnSpPr>
        <p:spPr>
          <a:xfrm>
            <a:off x="4409954" y="5317200"/>
            <a:ext cx="3148314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94B34DBD-7DA1-2F24-A06C-B7A86AE7B6DE}"/>
              </a:ext>
            </a:extLst>
          </p:cNvPr>
          <p:cNvCxnSpPr>
            <a:cxnSpLocks/>
          </p:cNvCxnSpPr>
          <p:nvPr/>
        </p:nvCxnSpPr>
        <p:spPr>
          <a:xfrm>
            <a:off x="5787148" y="5300400"/>
            <a:ext cx="0" cy="18444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CA926416-B304-4AC7-278D-219E2BE5EEA7}"/>
              </a:ext>
            </a:extLst>
          </p:cNvPr>
          <p:cNvCxnSpPr>
            <a:cxnSpLocks/>
          </p:cNvCxnSpPr>
          <p:nvPr/>
        </p:nvCxnSpPr>
        <p:spPr>
          <a:xfrm>
            <a:off x="6894588" y="5300400"/>
            <a:ext cx="0" cy="18444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8138B13D-9966-226F-FCD2-8ED92E7D0BD1}"/>
              </a:ext>
            </a:extLst>
          </p:cNvPr>
          <p:cNvCxnSpPr>
            <a:cxnSpLocks/>
          </p:cNvCxnSpPr>
          <p:nvPr/>
        </p:nvCxnSpPr>
        <p:spPr>
          <a:xfrm>
            <a:off x="4745748" y="5298060"/>
            <a:ext cx="0" cy="18444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9231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1A013D31-BB74-0B15-7668-7CE2FF9581FC}"/>
              </a:ext>
            </a:extLst>
          </p:cNvPr>
          <p:cNvGrpSpPr/>
          <p:nvPr/>
        </p:nvGrpSpPr>
        <p:grpSpPr>
          <a:xfrm>
            <a:off x="6419904" y="2056447"/>
            <a:ext cx="2173626" cy="4006841"/>
            <a:chOff x="7683948" y="1975350"/>
            <a:chExt cx="2173626" cy="4006841"/>
          </a:xfrm>
        </p:grpSpPr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27E470CE-CFD2-4CCD-2A49-57349F1AFFBA}"/>
                </a:ext>
              </a:extLst>
            </p:cNvPr>
            <p:cNvSpPr txBox="1"/>
            <p:nvPr/>
          </p:nvSpPr>
          <p:spPr>
            <a:xfrm>
              <a:off x="8092183" y="5335860"/>
              <a:ext cx="135636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3600" b="1" dirty="0">
                  <a:ea typeface="微軟正黑體" panose="020B0604030504040204" pitchFamily="34" charset="-120"/>
                  <a:cs typeface="Times New Roman" panose="02020603050405020304" pitchFamily="18" charset="0"/>
                </a:rPr>
                <a:t>昏倒</a:t>
              </a:r>
              <a:endParaRPr lang="zh-TW" altLang="en-US" sz="3600" b="1" dirty="0"/>
            </a:p>
          </p:txBody>
        </p:sp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274592BC-6127-0AF0-FBAB-1BC7D021E3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10" t="48417" r="12237"/>
            <a:stretch/>
          </p:blipFill>
          <p:spPr>
            <a:xfrm>
              <a:off x="7683948" y="1975350"/>
              <a:ext cx="2173626" cy="3275565"/>
            </a:xfrm>
            <a:prstGeom prst="rect">
              <a:avLst/>
            </a:prstGeom>
          </p:spPr>
        </p:pic>
        <p:pic>
          <p:nvPicPr>
            <p:cNvPr id="11" name="Picture 2" descr="笑臉- YouTube">
              <a:extLst>
                <a:ext uri="{FF2B5EF4-FFF2-40B4-BE49-F238E27FC236}">
                  <a16:creationId xmlns:a16="http://schemas.microsoft.com/office/drawing/2014/main" id="{F6451D85-ADAE-E2B6-B267-64908CA98A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889" b="95778" l="4000" r="99222">
                          <a14:foregroundMark x1="37778" y1="17556" x2="35333" y2="40778"/>
                          <a14:foregroundMark x1="35333" y1="40778" x2="31000" y2="30333"/>
                          <a14:foregroundMark x1="31000" y1="30333" x2="45000" y2="49333"/>
                          <a14:foregroundMark x1="45000" y1="49333" x2="32889" y2="75333"/>
                          <a14:foregroundMark x1="32889" y1="75333" x2="32889" y2="75333"/>
                          <a14:foregroundMark x1="45111" y1="35111" x2="49889" y2="55111"/>
                          <a14:foregroundMark x1="49889" y1="55111" x2="48333" y2="39000"/>
                          <a14:foregroundMark x1="48333" y1="39000" x2="59111" y2="69000"/>
                          <a14:foregroundMark x1="59111" y1="69000" x2="70222" y2="34444"/>
                          <a14:foregroundMark x1="70222" y1="34444" x2="52667" y2="42667"/>
                          <a14:foregroundMark x1="52667" y1="42667" x2="52667" y2="42667"/>
                          <a14:foregroundMark x1="22000" y1="34000" x2="12889" y2="54111"/>
                          <a14:foregroundMark x1="12889" y1="54111" x2="46556" y2="86889"/>
                          <a14:foregroundMark x1="46556" y1="86889" x2="80111" y2="78333"/>
                          <a14:foregroundMark x1="80111" y1="78333" x2="87000" y2="40667"/>
                          <a14:foregroundMark x1="87000" y1="40667" x2="67667" y2="22778"/>
                          <a14:foregroundMark x1="67667" y1="22778" x2="41889" y2="20889"/>
                          <a14:foregroundMark x1="41889" y1="20889" x2="21778" y2="33778"/>
                          <a14:foregroundMark x1="32444" y1="11778" x2="18889" y2="18778"/>
                          <a14:foregroundMark x1="18889" y1="18778" x2="9000" y2="55667"/>
                          <a14:foregroundMark x1="9000" y1="55667" x2="40111" y2="89222"/>
                          <a14:foregroundMark x1="40111" y1="89222" x2="85556" y2="63333"/>
                          <a14:foregroundMark x1="85556" y1="63333" x2="79556" y2="21333"/>
                          <a14:foregroundMark x1="79556" y1="21333" x2="45778" y2="11333"/>
                          <a14:foregroundMark x1="45778" y1="11333" x2="32444" y2="12333"/>
                          <a14:foregroundMark x1="32444" y1="12333" x2="32444" y2="12889"/>
                          <a14:foregroundMark x1="41111" y1="9111" x2="23778" y2="51556"/>
                          <a14:foregroundMark x1="23778" y1="51556" x2="52000" y2="57556"/>
                          <a14:foregroundMark x1="52000" y1="57556" x2="56667" y2="50222"/>
                          <a14:foregroundMark x1="56667" y1="50222" x2="55333" y2="48667"/>
                          <a14:foregroundMark x1="28222" y1="45778" x2="38667" y2="41444"/>
                          <a14:foregroundMark x1="38667" y1="41444" x2="30000" y2="44889"/>
                          <a14:foregroundMark x1="80222" y1="54444" x2="67222" y2="69333"/>
                          <a14:foregroundMark x1="67222" y1="69333" x2="22444" y2="71556"/>
                          <a14:foregroundMark x1="22444" y1="71556" x2="39111" y2="37667"/>
                          <a14:foregroundMark x1="39111" y1="37667" x2="41556" y2="67222"/>
                          <a14:foregroundMark x1="41556" y1="67222" x2="27111" y2="60222"/>
                          <a14:foregroundMark x1="27111" y1="60222" x2="28000" y2="59556"/>
                          <a14:foregroundMark x1="8667" y1="52889" x2="7667" y2="65556"/>
                          <a14:foregroundMark x1="7667" y1="65556" x2="21000" y2="84889"/>
                          <a14:foregroundMark x1="21000" y1="84889" x2="38444" y2="92333"/>
                          <a14:foregroundMark x1="38444" y1="92333" x2="56000" y2="90667"/>
                          <a14:foregroundMark x1="56000" y1="90667" x2="62778" y2="87778"/>
                          <a14:foregroundMark x1="62778" y1="87778" x2="62444" y2="87778"/>
                          <a14:foregroundMark x1="13111" y1="27778" x2="8889" y2="39111"/>
                          <a14:foregroundMark x1="8889" y1="39111" x2="15667" y2="72222"/>
                          <a14:foregroundMark x1="15667" y1="72222" x2="18000" y2="76444"/>
                          <a14:foregroundMark x1="43778" y1="4889" x2="22222" y2="21111"/>
                          <a14:foregroundMark x1="60889" y1="6889" x2="81333" y2="15222"/>
                          <a14:foregroundMark x1="81333" y1="15222" x2="91301" y2="24395"/>
                          <a14:foregroundMark x1="88889" y1="39111" x2="90556" y2="59889"/>
                          <a14:foregroundMark x1="90556" y1="59889" x2="83222" y2="86556"/>
                          <a14:foregroundMark x1="83222" y1="86556" x2="82000" y2="87111"/>
                          <a14:foregroundMark x1="5333" y1="43778" x2="7111" y2="64000"/>
                          <a14:foregroundMark x1="40444" y1="96889" x2="49556" y2="95778"/>
                          <a14:foregroundMark x1="49556" y1="95778" x2="49778" y2="95778"/>
                          <a14:foregroundMark x1="97111" y1="46444" x2="99333" y2="54667"/>
                          <a14:foregroundMark x1="4222" y1="48667" x2="4000" y2="57778"/>
                          <a14:backgroundMark x1="95778" y1="26889" x2="96889" y2="32444"/>
                          <a14:backgroundMark x1="93111" y1="23556" x2="95111" y2="275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989101" flipH="1">
              <a:off x="8041645" y="2335002"/>
              <a:ext cx="621817" cy="621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229F842-E18C-08B1-2C3B-54ED7AC21139}"/>
              </a:ext>
            </a:extLst>
          </p:cNvPr>
          <p:cNvGrpSpPr/>
          <p:nvPr/>
        </p:nvGrpSpPr>
        <p:grpSpPr>
          <a:xfrm>
            <a:off x="4232032" y="2060293"/>
            <a:ext cx="1878563" cy="4002995"/>
            <a:chOff x="4232032" y="2060293"/>
            <a:chExt cx="1878563" cy="4002995"/>
          </a:xfrm>
        </p:grpSpPr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BEB7217C-0EC4-20CB-21CB-CC59F95A9B2A}"/>
                </a:ext>
              </a:extLst>
            </p:cNvPr>
            <p:cNvSpPr txBox="1"/>
            <p:nvPr/>
          </p:nvSpPr>
          <p:spPr>
            <a:xfrm>
              <a:off x="4439472" y="5416957"/>
              <a:ext cx="135636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3600" b="1" dirty="0">
                  <a:ea typeface="微軟正黑體" panose="020B0604030504040204" pitchFamily="34" charset="-120"/>
                  <a:cs typeface="Times New Roman" panose="02020603050405020304" pitchFamily="18" charset="0"/>
                </a:rPr>
                <a:t>投降</a:t>
              </a:r>
              <a:endParaRPr lang="zh-TW" altLang="en-US" sz="3600" b="1" dirty="0"/>
            </a:p>
          </p:txBody>
        </p:sp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0AECC93D-7A4A-780F-C4DB-763725AA9A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35" t="28523" r="18995" b="16287"/>
            <a:stretch/>
          </p:blipFill>
          <p:spPr>
            <a:xfrm>
              <a:off x="4232032" y="2060293"/>
              <a:ext cx="1878563" cy="3275565"/>
            </a:xfrm>
            <a:prstGeom prst="rect">
              <a:avLst/>
            </a:prstGeom>
          </p:spPr>
        </p:pic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9A157CEC-3DC6-458F-ACB4-5980747A015C}"/>
              </a:ext>
            </a:extLst>
          </p:cNvPr>
          <p:cNvGrpSpPr/>
          <p:nvPr/>
        </p:nvGrpSpPr>
        <p:grpSpPr>
          <a:xfrm>
            <a:off x="1979841" y="2056448"/>
            <a:ext cx="1935254" cy="4006840"/>
            <a:chOff x="955119" y="2056449"/>
            <a:chExt cx="1935254" cy="4006840"/>
          </a:xfrm>
        </p:grpSpPr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DAE821A6-18F2-1F2C-B9A4-FCAF56B4A81A}"/>
                </a:ext>
              </a:extLst>
            </p:cNvPr>
            <p:cNvSpPr txBox="1"/>
            <p:nvPr/>
          </p:nvSpPr>
          <p:spPr>
            <a:xfrm>
              <a:off x="1474598" y="5416958"/>
              <a:ext cx="135636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3600" b="1" dirty="0">
                  <a:ea typeface="微軟正黑體" panose="020B0604030504040204" pitchFamily="34" charset="-120"/>
                  <a:cs typeface="Times New Roman" panose="02020603050405020304" pitchFamily="18" charset="0"/>
                </a:rPr>
                <a:t>走路</a:t>
              </a:r>
            </a:p>
          </p:txBody>
        </p:sp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45C77426-8E41-DECE-E410-4CE663F410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83" t="24924" r="30998" b="21013"/>
            <a:stretch/>
          </p:blipFill>
          <p:spPr>
            <a:xfrm>
              <a:off x="955119" y="2056449"/>
              <a:ext cx="1935254" cy="3279411"/>
            </a:xfrm>
            <a:prstGeom prst="rect">
              <a:avLst/>
            </a:prstGeom>
          </p:spPr>
        </p:pic>
        <p:pic>
          <p:nvPicPr>
            <p:cNvPr id="16" name="Picture 2" descr="笑臉- YouTube">
              <a:extLst>
                <a:ext uri="{FF2B5EF4-FFF2-40B4-BE49-F238E27FC236}">
                  <a16:creationId xmlns:a16="http://schemas.microsoft.com/office/drawing/2014/main" id="{F76B7A55-49AF-77E0-D590-F4F9EAD500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889" b="95778" l="4000" r="99222">
                          <a14:foregroundMark x1="37778" y1="17556" x2="35333" y2="40778"/>
                          <a14:foregroundMark x1="35333" y1="40778" x2="31000" y2="30333"/>
                          <a14:foregroundMark x1="31000" y1="30333" x2="45000" y2="49333"/>
                          <a14:foregroundMark x1="45000" y1="49333" x2="32889" y2="75333"/>
                          <a14:foregroundMark x1="32889" y1="75333" x2="32889" y2="75333"/>
                          <a14:foregroundMark x1="45111" y1="35111" x2="49889" y2="55111"/>
                          <a14:foregroundMark x1="49889" y1="55111" x2="48333" y2="39000"/>
                          <a14:foregroundMark x1="48333" y1="39000" x2="59111" y2="69000"/>
                          <a14:foregroundMark x1="59111" y1="69000" x2="70222" y2="34444"/>
                          <a14:foregroundMark x1="70222" y1="34444" x2="52667" y2="42667"/>
                          <a14:foregroundMark x1="52667" y1="42667" x2="52667" y2="42667"/>
                          <a14:foregroundMark x1="22000" y1="34000" x2="12889" y2="54111"/>
                          <a14:foregroundMark x1="12889" y1="54111" x2="46556" y2="86889"/>
                          <a14:foregroundMark x1="46556" y1="86889" x2="80111" y2="78333"/>
                          <a14:foregroundMark x1="80111" y1="78333" x2="87000" y2="40667"/>
                          <a14:foregroundMark x1="87000" y1="40667" x2="67667" y2="22778"/>
                          <a14:foregroundMark x1="67667" y1="22778" x2="41889" y2="20889"/>
                          <a14:foregroundMark x1="41889" y1="20889" x2="21778" y2="33778"/>
                          <a14:foregroundMark x1="32444" y1="11778" x2="18889" y2="18778"/>
                          <a14:foregroundMark x1="18889" y1="18778" x2="9000" y2="55667"/>
                          <a14:foregroundMark x1="9000" y1="55667" x2="40111" y2="89222"/>
                          <a14:foregroundMark x1="40111" y1="89222" x2="85556" y2="63333"/>
                          <a14:foregroundMark x1="85556" y1="63333" x2="79556" y2="21333"/>
                          <a14:foregroundMark x1="79556" y1="21333" x2="45778" y2="11333"/>
                          <a14:foregroundMark x1="45778" y1="11333" x2="32444" y2="12333"/>
                          <a14:foregroundMark x1="32444" y1="12333" x2="32444" y2="12889"/>
                          <a14:foregroundMark x1="41111" y1="9111" x2="23778" y2="51556"/>
                          <a14:foregroundMark x1="23778" y1="51556" x2="52000" y2="57556"/>
                          <a14:foregroundMark x1="52000" y1="57556" x2="56667" y2="50222"/>
                          <a14:foregroundMark x1="56667" y1="50222" x2="55333" y2="48667"/>
                          <a14:foregroundMark x1="28222" y1="45778" x2="38667" y2="41444"/>
                          <a14:foregroundMark x1="38667" y1="41444" x2="30000" y2="44889"/>
                          <a14:foregroundMark x1="80222" y1="54444" x2="67222" y2="69333"/>
                          <a14:foregroundMark x1="67222" y1="69333" x2="22444" y2="71556"/>
                          <a14:foregroundMark x1="22444" y1="71556" x2="39111" y2="37667"/>
                          <a14:foregroundMark x1="39111" y1="37667" x2="41556" y2="67222"/>
                          <a14:foregroundMark x1="41556" y1="67222" x2="27111" y2="60222"/>
                          <a14:foregroundMark x1="27111" y1="60222" x2="28000" y2="59556"/>
                          <a14:foregroundMark x1="8667" y1="52889" x2="7667" y2="65556"/>
                          <a14:foregroundMark x1="7667" y1="65556" x2="21000" y2="84889"/>
                          <a14:foregroundMark x1="21000" y1="84889" x2="38444" y2="92333"/>
                          <a14:foregroundMark x1="38444" y1="92333" x2="56000" y2="90667"/>
                          <a14:foregroundMark x1="56000" y1="90667" x2="62778" y2="87778"/>
                          <a14:foregroundMark x1="62778" y1="87778" x2="62444" y2="87778"/>
                          <a14:foregroundMark x1="13111" y1="27778" x2="8889" y2="39111"/>
                          <a14:foregroundMark x1="8889" y1="39111" x2="15667" y2="72222"/>
                          <a14:foregroundMark x1="15667" y1="72222" x2="18000" y2="76444"/>
                          <a14:foregroundMark x1="43778" y1="4889" x2="22222" y2="21111"/>
                          <a14:foregroundMark x1="60889" y1="6889" x2="81333" y2="15222"/>
                          <a14:foregroundMark x1="81333" y1="15222" x2="91301" y2="24395"/>
                          <a14:foregroundMark x1="88889" y1="39111" x2="90556" y2="59889"/>
                          <a14:foregroundMark x1="90556" y1="59889" x2="83222" y2="86556"/>
                          <a14:foregroundMark x1="83222" y1="86556" x2="82000" y2="87111"/>
                          <a14:foregroundMark x1="5333" y1="43778" x2="7111" y2="64000"/>
                          <a14:foregroundMark x1="40444" y1="96889" x2="49556" y2="95778"/>
                          <a14:foregroundMark x1="49556" y1="95778" x2="49778" y2="95778"/>
                          <a14:foregroundMark x1="97111" y1="46444" x2="99333" y2="54667"/>
                          <a14:foregroundMark x1="4222" y1="48667" x2="4000" y2="57778"/>
                          <a14:backgroundMark x1="95778" y1="26889" x2="96889" y2="32444"/>
                          <a14:backgroundMark x1="93111" y1="23556" x2="95111" y2="275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680064" y="2056449"/>
              <a:ext cx="670560" cy="670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475339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38">
            <a:extLst>
              <a:ext uri="{FF2B5EF4-FFF2-40B4-BE49-F238E27FC236}">
                <a16:creationId xmlns:a16="http://schemas.microsoft.com/office/drawing/2014/main" id="{87244D5A-7F65-61A9-E531-24F8084361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175396"/>
              </p:ext>
            </p:extLst>
          </p:nvPr>
        </p:nvGraphicFramePr>
        <p:xfrm>
          <a:off x="145685" y="4205336"/>
          <a:ext cx="3010805" cy="1844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680">
                  <a:extLst>
                    <a:ext uri="{9D8B030D-6E8A-4147-A177-3AD203B41FA5}">
                      <a16:colId xmlns:a16="http://schemas.microsoft.com/office/drawing/2014/main" val="1360556556"/>
                    </a:ext>
                  </a:extLst>
                </a:gridCol>
                <a:gridCol w="1762125">
                  <a:extLst>
                    <a:ext uri="{9D8B030D-6E8A-4147-A177-3AD203B41FA5}">
                      <a16:colId xmlns:a16="http://schemas.microsoft.com/office/drawing/2014/main" val="3794412650"/>
                    </a:ext>
                  </a:extLst>
                </a:gridCol>
              </a:tblGrid>
              <a:tr h="3409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cmu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mobilenet_thin</a:t>
                      </a: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253596"/>
                  </a:ext>
                </a:extLst>
              </a:tr>
              <a:tr h="839104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較準確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較不準確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64348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跑速慢</a:t>
                      </a:r>
                      <a:endParaRPr lang="en-US" altLang="zh-TW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耗費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GPU)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跑速快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98848"/>
                  </a:ext>
                </a:extLst>
              </a:tr>
            </a:tbl>
          </a:graphicData>
        </a:graphic>
      </p:graphicFrame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BE43613D-634C-7BB4-B482-A2C8095302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942059"/>
              </p:ext>
            </p:extLst>
          </p:nvPr>
        </p:nvGraphicFramePr>
        <p:xfrm>
          <a:off x="4326352" y="2364288"/>
          <a:ext cx="7362728" cy="3034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1364">
                  <a:extLst>
                    <a:ext uri="{9D8B030D-6E8A-4147-A177-3AD203B41FA5}">
                      <a16:colId xmlns:a16="http://schemas.microsoft.com/office/drawing/2014/main" val="4061473561"/>
                    </a:ext>
                  </a:extLst>
                </a:gridCol>
                <a:gridCol w="3681364">
                  <a:extLst>
                    <a:ext uri="{9D8B030D-6E8A-4147-A177-3AD203B41FA5}">
                      <a16:colId xmlns:a16="http://schemas.microsoft.com/office/drawing/2014/main" val="3395033554"/>
                    </a:ext>
                  </a:extLst>
                </a:gridCol>
              </a:tblGrid>
              <a:tr h="604093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3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設定關鍵點模型</a:t>
                      </a:r>
                    </a:p>
                  </a:txBody>
                  <a:tcPr marL="148954" marR="148954" marT="74477" marB="744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613784"/>
                  </a:ext>
                </a:extLst>
              </a:tr>
              <a:tr h="6040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b="1" dirty="0" err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cmu</a:t>
                      </a:r>
                      <a:endParaRPr lang="zh-TW" altLang="en-US" sz="32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148954" marR="148954" marT="74477" marB="744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b="1" dirty="0" err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mobilenet_thin</a:t>
                      </a:r>
                      <a:r>
                        <a:rPr lang="en-US" altLang="zh-TW" sz="32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 </a:t>
                      </a:r>
                      <a:endParaRPr lang="zh-TW" altLang="en-US" sz="32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148954" marR="148954" marT="74477" marB="744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283119"/>
                  </a:ext>
                </a:extLst>
              </a:tr>
              <a:tr h="60409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較準確</a:t>
                      </a:r>
                    </a:p>
                  </a:txBody>
                  <a:tcPr marL="148954" marR="148954" marT="74477" marB="744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較不準確</a:t>
                      </a:r>
                    </a:p>
                  </a:txBody>
                  <a:tcPr marL="148954" marR="148954" marT="74477" marB="744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86779"/>
                  </a:ext>
                </a:extLst>
              </a:tr>
              <a:tr h="104268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跑速慢</a:t>
                      </a:r>
                      <a:endParaRPr lang="en-US" altLang="zh-TW" sz="3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TW" sz="32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32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耗費</a:t>
                      </a:r>
                      <a:r>
                        <a:rPr lang="en-US" altLang="zh-TW" sz="32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GPU)</a:t>
                      </a:r>
                      <a:endParaRPr lang="zh-TW" altLang="en-US" sz="3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148954" marR="148954" marT="74477" marB="744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跑速快</a:t>
                      </a:r>
                    </a:p>
                  </a:txBody>
                  <a:tcPr marL="148954" marR="148954" marT="74477" marB="744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112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54242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5BE4363-6534-2E49-3C57-69744C43729A}"/>
              </a:ext>
            </a:extLst>
          </p:cNvPr>
          <p:cNvSpPr txBox="1"/>
          <p:nvPr/>
        </p:nvSpPr>
        <p:spPr>
          <a:xfrm>
            <a:off x="174418" y="744559"/>
            <a:ext cx="1237693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960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540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筆跡 2">
                <a:extLst>
                  <a:ext uri="{FF2B5EF4-FFF2-40B4-BE49-F238E27FC236}">
                    <a16:creationId xmlns:a16="http://schemas.microsoft.com/office/drawing/2014/main" id="{37D2A3BA-8A25-273C-3DF3-411B2E577442}"/>
                  </a:ext>
                </a:extLst>
              </p14:cNvPr>
              <p14:cNvContentPartPr/>
              <p14:nvPr/>
            </p14:nvContentPartPr>
            <p14:xfrm>
              <a:off x="5381731" y="4224718"/>
              <a:ext cx="360" cy="360"/>
            </p14:xfrm>
          </p:contentPart>
        </mc:Choice>
        <mc:Fallback xmlns="">
          <p:pic>
            <p:nvPicPr>
              <p:cNvPr id="3" name="筆跡 2">
                <a:extLst>
                  <a:ext uri="{FF2B5EF4-FFF2-40B4-BE49-F238E27FC236}">
                    <a16:creationId xmlns:a16="http://schemas.microsoft.com/office/drawing/2014/main" id="{37D2A3BA-8A25-273C-3DF3-411B2E5774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72731" y="421571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70D009EB-5C38-7A75-212E-732F60CB3063}"/>
                  </a:ext>
                </a:extLst>
              </p14:cNvPr>
              <p14:cNvContentPartPr/>
              <p14:nvPr/>
            </p14:nvContentPartPr>
            <p14:xfrm>
              <a:off x="2349451" y="3738358"/>
              <a:ext cx="360" cy="360"/>
            </p14:xfrm>
          </p:contentPart>
        </mc:Choice>
        <mc:Fallback xmlns=""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70D009EB-5C38-7A75-212E-732F60CB30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0451" y="372971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筆跡 4">
                <a:extLst>
                  <a:ext uri="{FF2B5EF4-FFF2-40B4-BE49-F238E27FC236}">
                    <a16:creationId xmlns:a16="http://schemas.microsoft.com/office/drawing/2014/main" id="{45D834BC-038F-0B10-7825-81FF81EE3D2D}"/>
                  </a:ext>
                </a:extLst>
              </p14:cNvPr>
              <p14:cNvContentPartPr/>
              <p14:nvPr/>
            </p14:nvContentPartPr>
            <p14:xfrm>
              <a:off x="9178291" y="1075798"/>
              <a:ext cx="360" cy="360"/>
            </p14:xfrm>
          </p:contentPart>
        </mc:Choice>
        <mc:Fallback xmlns="">
          <p:pic>
            <p:nvPicPr>
              <p:cNvPr id="5" name="筆跡 4">
                <a:extLst>
                  <a:ext uri="{FF2B5EF4-FFF2-40B4-BE49-F238E27FC236}">
                    <a16:creationId xmlns:a16="http://schemas.microsoft.com/office/drawing/2014/main" id="{45D834BC-038F-0B10-7825-81FF81EE3D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69291" y="106715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筆跡 5">
                <a:extLst>
                  <a:ext uri="{FF2B5EF4-FFF2-40B4-BE49-F238E27FC236}">
                    <a16:creationId xmlns:a16="http://schemas.microsoft.com/office/drawing/2014/main" id="{921F14C2-F51D-60BE-8CDC-9DB0F2E79314}"/>
                  </a:ext>
                </a:extLst>
              </p14:cNvPr>
              <p14:cNvContentPartPr/>
              <p14:nvPr/>
            </p14:nvContentPartPr>
            <p14:xfrm>
              <a:off x="3437011" y="1041238"/>
              <a:ext cx="360" cy="360"/>
            </p14:xfrm>
          </p:contentPart>
        </mc:Choice>
        <mc:Fallback xmlns="">
          <p:pic>
            <p:nvPicPr>
              <p:cNvPr id="6" name="筆跡 5">
                <a:extLst>
                  <a:ext uri="{FF2B5EF4-FFF2-40B4-BE49-F238E27FC236}">
                    <a16:creationId xmlns:a16="http://schemas.microsoft.com/office/drawing/2014/main" id="{921F14C2-F51D-60BE-8CDC-9DB0F2E793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28371" y="103223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id="{240A48A7-8D15-58FF-6FA8-C4CBEEE1F04A}"/>
                  </a:ext>
                </a:extLst>
              </p14:cNvPr>
              <p14:cNvContentPartPr/>
              <p14:nvPr/>
            </p14:nvContentPartPr>
            <p14:xfrm>
              <a:off x="358291" y="6666598"/>
              <a:ext cx="360" cy="360"/>
            </p14:xfrm>
          </p:contentPart>
        </mc:Choice>
        <mc:Fallback xmlns=""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240A48A7-8D15-58FF-6FA8-C4CBEEE1F0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9651" y="6657598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文字方塊 13">
            <a:extLst>
              <a:ext uri="{FF2B5EF4-FFF2-40B4-BE49-F238E27FC236}">
                <a16:creationId xmlns:a16="http://schemas.microsoft.com/office/drawing/2014/main" id="{415553C1-EE15-102D-4759-7689B9356D7C}"/>
              </a:ext>
            </a:extLst>
          </p:cNvPr>
          <p:cNvSpPr txBox="1"/>
          <p:nvPr/>
        </p:nvSpPr>
        <p:spPr>
          <a:xfrm>
            <a:off x="1314532" y="1301948"/>
            <a:ext cx="832143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16:9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2A14F1B-543F-99D1-FF66-CDDCF59C62E6}"/>
              </a:ext>
            </a:extLst>
          </p:cNvPr>
          <p:cNvSpPr txBox="1"/>
          <p:nvPr/>
        </p:nvSpPr>
        <p:spPr>
          <a:xfrm>
            <a:off x="1730604" y="744558"/>
            <a:ext cx="1237693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480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270</a:t>
            </a:r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F42D3EA4-C2BC-8291-718A-57C43EEED257}"/>
              </a:ext>
            </a:extLst>
          </p:cNvPr>
          <p:cNvGrpSpPr/>
          <p:nvPr/>
        </p:nvGrpSpPr>
        <p:grpSpPr>
          <a:xfrm>
            <a:off x="1885169" y="2875564"/>
            <a:ext cx="2391251" cy="1384433"/>
            <a:chOff x="1885169" y="2875564"/>
            <a:chExt cx="2391251" cy="1384433"/>
          </a:xfrm>
        </p:grpSpPr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38F73C49-D1E3-2213-3DF8-CB9C93E7C881}"/>
                </a:ext>
              </a:extLst>
            </p:cNvPr>
            <p:cNvSpPr txBox="1"/>
            <p:nvPr/>
          </p:nvSpPr>
          <p:spPr>
            <a:xfrm>
              <a:off x="2199318" y="2875564"/>
              <a:ext cx="1512620" cy="4616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err="1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cur_scores</a:t>
              </a:r>
              <a:endPara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52CC54F8-C8A7-64F3-EED2-CE1113799321}"/>
                </a:ext>
              </a:extLst>
            </p:cNvPr>
            <p:cNvSpPr txBox="1"/>
            <p:nvPr/>
          </p:nvSpPr>
          <p:spPr>
            <a:xfrm>
              <a:off x="1885169" y="3429000"/>
              <a:ext cx="2391251" cy="83099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每個標籤的機率</a:t>
              </a:r>
              <a:endPara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[0.5,0.9,0.7]</a:t>
              </a:r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C724A0FD-926F-5E46-E096-B394C920F71F}"/>
              </a:ext>
            </a:extLst>
          </p:cNvPr>
          <p:cNvGrpSpPr/>
          <p:nvPr/>
        </p:nvGrpSpPr>
        <p:grpSpPr>
          <a:xfrm>
            <a:off x="4942741" y="2018754"/>
            <a:ext cx="3656288" cy="2205964"/>
            <a:chOff x="4425550" y="2018754"/>
            <a:chExt cx="3656288" cy="2205964"/>
          </a:xfrm>
        </p:grpSpPr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A7B227CD-2706-747B-AC70-11E48568CE48}"/>
                </a:ext>
              </a:extLst>
            </p:cNvPr>
            <p:cNvSpPr txBox="1"/>
            <p:nvPr/>
          </p:nvSpPr>
          <p:spPr>
            <a:xfrm>
              <a:off x="5067480" y="2884318"/>
              <a:ext cx="1512620" cy="4616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err="1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pre_scores</a:t>
              </a:r>
              <a:endPara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ACF6356F-4E82-D2DE-F9FD-C45CC04DDAA4}"/>
                </a:ext>
              </a:extLst>
            </p:cNvPr>
            <p:cNvSpPr txBox="1"/>
            <p:nvPr/>
          </p:nvSpPr>
          <p:spPr>
            <a:xfrm>
              <a:off x="4683492" y="2018754"/>
              <a:ext cx="2825016" cy="83099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存進去過去預測值</a:t>
              </a:r>
              <a:endPara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最多兩筆</a:t>
              </a:r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scores</a:t>
              </a: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BE68587D-7332-AAE1-F116-C45EC89304F6}"/>
                </a:ext>
              </a:extLst>
            </p:cNvPr>
            <p:cNvSpPr txBox="1"/>
            <p:nvPr/>
          </p:nvSpPr>
          <p:spPr>
            <a:xfrm>
              <a:off x="4425550" y="3393721"/>
              <a:ext cx="3656288" cy="83099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每個標籤的機率</a:t>
              </a:r>
              <a:endPara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[[0.5,0.9,0.7],[0.2,0.7,0.3]]</a:t>
              </a: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E95F5A07-B257-7268-7EFC-1C3B40A37784}"/>
              </a:ext>
            </a:extLst>
          </p:cNvPr>
          <p:cNvGrpSpPr/>
          <p:nvPr/>
        </p:nvGrpSpPr>
        <p:grpSpPr>
          <a:xfrm>
            <a:off x="8697494" y="2203419"/>
            <a:ext cx="2590375" cy="2878259"/>
            <a:chOff x="8697494" y="2203419"/>
            <a:chExt cx="2590375" cy="2878259"/>
          </a:xfrm>
        </p:grpSpPr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22568F46-528A-1C09-B085-D225837CD00B}"/>
                </a:ext>
              </a:extLst>
            </p:cNvPr>
            <p:cNvSpPr txBox="1"/>
            <p:nvPr/>
          </p:nvSpPr>
          <p:spPr>
            <a:xfrm>
              <a:off x="8885400" y="2884318"/>
              <a:ext cx="1107282" cy="4616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scores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C8BB1D10-8075-7D64-5F82-29EF8D4B3C83}"/>
                </a:ext>
              </a:extLst>
            </p:cNvPr>
            <p:cNvSpPr txBox="1"/>
            <p:nvPr/>
          </p:nvSpPr>
          <p:spPr>
            <a:xfrm>
              <a:off x="8743664" y="2203419"/>
              <a:ext cx="1107282" cy="46166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平均值</a:t>
              </a:r>
              <a:endPara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D54A57E0-6291-ABB6-14B5-605E93316974}"/>
                </a:ext>
              </a:extLst>
            </p:cNvPr>
            <p:cNvSpPr txBox="1"/>
            <p:nvPr/>
          </p:nvSpPr>
          <p:spPr>
            <a:xfrm>
              <a:off x="8697494" y="3512018"/>
              <a:ext cx="2590375" cy="156966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每個標籤的機率</a:t>
              </a:r>
              <a:endPara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[[0.5+0.2/3,</a:t>
              </a:r>
            </a:p>
            <a:p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0.9+0.7/3,</a:t>
              </a:r>
            </a:p>
            <a:p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0.7+0.3/3]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27854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9E510BD9-04EA-F1F1-95C2-57FEB0905B90}"/>
              </a:ext>
            </a:extLst>
          </p:cNvPr>
          <p:cNvSpPr txBox="1"/>
          <p:nvPr/>
        </p:nvSpPr>
        <p:spPr>
          <a:xfrm>
            <a:off x="2199317" y="534145"/>
            <a:ext cx="1943191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get_skeleton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517A455-36A0-FBE1-EBC4-EE6548A590E3}"/>
              </a:ext>
            </a:extLst>
          </p:cNvPr>
          <p:cNvSpPr txBox="1"/>
          <p:nvPr/>
        </p:nvSpPr>
        <p:spPr>
          <a:xfrm>
            <a:off x="5039500" y="541072"/>
            <a:ext cx="1638392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draw_img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()</a:t>
            </a: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DFF59412-48E3-6FF1-BD6D-03713B136BCB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4142508" y="764978"/>
            <a:ext cx="896992" cy="69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58BDBF5-7D98-9C9F-3C7A-CA8747739629}"/>
              </a:ext>
            </a:extLst>
          </p:cNvPr>
          <p:cNvSpPr txBox="1"/>
          <p:nvPr/>
        </p:nvSpPr>
        <p:spPr>
          <a:xfrm>
            <a:off x="7547175" y="541072"/>
            <a:ext cx="2331116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draw_rect_label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()</a:t>
            </a: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3C974405-4160-BCC0-6343-F726F0935BED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>
            <a:off x="6677892" y="771905"/>
            <a:ext cx="86928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38198E4-BEAD-B8C0-9DF4-8D1C10C0679E}"/>
              </a:ext>
            </a:extLst>
          </p:cNvPr>
          <p:cNvSpPr txBox="1"/>
          <p:nvPr/>
        </p:nvSpPr>
        <p:spPr>
          <a:xfrm>
            <a:off x="2199316" y="1697927"/>
            <a:ext cx="4478576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S3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缺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confusion_matrix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plot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AFD170B-CEB3-1FDD-A2EB-D9202D8BD22D}"/>
              </a:ext>
            </a:extLst>
          </p:cNvPr>
          <p:cNvSpPr txBox="1"/>
          <p:nvPr/>
        </p:nvSpPr>
        <p:spPr>
          <a:xfrm>
            <a:off x="786153" y="4467576"/>
            <a:ext cx="2081738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Pose_classifer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D3855373-B709-5DF8-AAFC-F0D9A9B65DDA}"/>
              </a:ext>
            </a:extLst>
          </p:cNvPr>
          <p:cNvSpPr txBox="1"/>
          <p:nvPr/>
        </p:nvSpPr>
        <p:spPr>
          <a:xfrm>
            <a:off x="256125" y="3436672"/>
            <a:ext cx="1943191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label list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F0DB19A-2798-3699-F4A5-157FBCE17DA8}"/>
              </a:ext>
            </a:extLst>
          </p:cNvPr>
          <p:cNvSpPr txBox="1"/>
          <p:nvPr/>
        </p:nvSpPr>
        <p:spPr>
          <a:xfrm>
            <a:off x="786154" y="5160073"/>
            <a:ext cx="172152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draw_score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80462CA0-45A4-AEFE-8C5A-DD44E8726E4A}"/>
              </a:ext>
            </a:extLst>
          </p:cNvPr>
          <p:cNvSpPr txBox="1"/>
          <p:nvPr/>
        </p:nvSpPr>
        <p:spPr>
          <a:xfrm>
            <a:off x="3101639" y="4467575"/>
            <a:ext cx="2081738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Pose_draw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40C33B8-BEA5-394F-A20E-54FD7B161547}"/>
              </a:ext>
            </a:extLst>
          </p:cNvPr>
          <p:cNvSpPr txBox="1"/>
          <p:nvPr/>
        </p:nvSpPr>
        <p:spPr>
          <a:xfrm>
            <a:off x="3101639" y="5235298"/>
            <a:ext cx="172152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Score_area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266957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A6232E5-A6AF-55A2-F2D8-AAC7ECFE743F}"/>
              </a:ext>
            </a:extLst>
          </p:cNvPr>
          <p:cNvSpPr txBox="1"/>
          <p:nvPr/>
        </p:nvSpPr>
        <p:spPr>
          <a:xfrm>
            <a:off x="3496834" y="2471695"/>
            <a:ext cx="5198331" cy="15696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9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危險聲音</a:t>
            </a:r>
            <a:endParaRPr lang="en-US" altLang="zh-TW" sz="9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3941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FAD9CB6B-9C81-2724-3A2C-E8BBED45E3C3}"/>
              </a:ext>
            </a:extLst>
          </p:cNvPr>
          <p:cNvSpPr txBox="1"/>
          <p:nvPr/>
        </p:nvSpPr>
        <p:spPr>
          <a:xfrm>
            <a:off x="267873" y="2360828"/>
            <a:ext cx="531828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CC"/>
                </a:solidFill>
              </a:rPr>
              <a:t>#-----------------------------------------</a:t>
            </a:r>
          </a:p>
          <a:p>
            <a:r>
              <a:rPr lang="en-US" altLang="zh-TW" dirty="0">
                <a:solidFill>
                  <a:srgbClr val="0000CC"/>
                </a:solidFill>
              </a:rPr>
              <a:t>#</a:t>
            </a:r>
            <a:r>
              <a:rPr lang="zh-TW" altLang="en-US" dirty="0">
                <a:solidFill>
                  <a:srgbClr val="0000CC"/>
                </a:solidFill>
              </a:rPr>
              <a:t>修改 </a:t>
            </a:r>
            <a:r>
              <a:rPr lang="en-US" altLang="zh-TW" dirty="0">
                <a:solidFill>
                  <a:srgbClr val="0000CC"/>
                </a:solidFill>
              </a:rPr>
              <a:t>prediction.py</a:t>
            </a:r>
          </a:p>
          <a:p>
            <a:r>
              <a:rPr lang="en-US" altLang="zh-TW" dirty="0"/>
              <a:t>from </a:t>
            </a:r>
            <a:r>
              <a:rPr lang="en-US" altLang="zh-TW" dirty="0" err="1"/>
              <a:t>keras.models</a:t>
            </a:r>
            <a:r>
              <a:rPr lang="en-US" altLang="zh-TW" dirty="0"/>
              <a:t> import </a:t>
            </a:r>
            <a:r>
              <a:rPr lang="en-US" altLang="zh-TW" dirty="0" err="1"/>
              <a:t>load_model</a:t>
            </a:r>
            <a:endParaRPr lang="en-US" altLang="zh-TW" dirty="0"/>
          </a:p>
          <a:p>
            <a:r>
              <a:rPr lang="en-US" altLang="zh-TW" dirty="0">
                <a:sym typeface="Wingdings" panose="05000000000000000000" pitchFamily="2" charset="2"/>
              </a:rPr>
              <a:t></a:t>
            </a:r>
            <a:r>
              <a:rPr lang="en-US" altLang="zh-TW" dirty="0"/>
              <a:t>from </a:t>
            </a:r>
            <a:r>
              <a:rPr lang="en-US" altLang="zh-TW" dirty="0" err="1"/>
              <a:t>tensorflow.keras.models</a:t>
            </a:r>
            <a:r>
              <a:rPr lang="en-US" altLang="zh-TW" dirty="0"/>
              <a:t> import </a:t>
            </a:r>
            <a:r>
              <a:rPr lang="en-US" altLang="zh-TW" dirty="0" err="1"/>
              <a:t>load_model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31523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3EBD54A4-2050-8A6C-2DB6-E9C4BBD66D1B}"/>
              </a:ext>
            </a:extLst>
          </p:cNvPr>
          <p:cNvGrpSpPr/>
          <p:nvPr/>
        </p:nvGrpSpPr>
        <p:grpSpPr>
          <a:xfrm>
            <a:off x="2223343" y="3167515"/>
            <a:ext cx="2756230" cy="1292661"/>
            <a:chOff x="92058" y="1389258"/>
            <a:chExt cx="2756230" cy="1292661"/>
          </a:xfrm>
        </p:grpSpPr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114568A2-75B7-6A26-0F7A-6D2CE1BC8E6B}"/>
                </a:ext>
              </a:extLst>
            </p:cNvPr>
            <p:cNvSpPr txBox="1"/>
            <p:nvPr/>
          </p:nvSpPr>
          <p:spPr>
            <a:xfrm>
              <a:off x="92058" y="1389258"/>
              <a:ext cx="2756230" cy="4616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s1_training_imgs</a:t>
              </a:r>
              <a:endPara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136D6B18-87F1-0FDE-C574-8C2162791909}"/>
                </a:ext>
              </a:extLst>
            </p:cNvPr>
            <p:cNvSpPr txBox="1"/>
            <p:nvPr/>
          </p:nvSpPr>
          <p:spPr>
            <a:xfrm>
              <a:off x="102904" y="1850922"/>
              <a:ext cx="1793908" cy="83099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訓練照片</a:t>
              </a:r>
              <a:endPara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r>
                <a: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關節點設定</a:t>
              </a: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722E0C9A-C58E-C0FA-AF7D-74A286EA968C}"/>
              </a:ext>
            </a:extLst>
          </p:cNvPr>
          <p:cNvGrpSpPr/>
          <p:nvPr/>
        </p:nvGrpSpPr>
        <p:grpSpPr>
          <a:xfrm>
            <a:off x="5402569" y="3167514"/>
            <a:ext cx="2306162" cy="929407"/>
            <a:chOff x="3317597" y="1389258"/>
            <a:chExt cx="2306162" cy="929407"/>
          </a:xfrm>
        </p:grpSpPr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179DB3E5-DF7C-A993-183B-776E32A1D23A}"/>
                </a:ext>
              </a:extLst>
            </p:cNvPr>
            <p:cNvSpPr txBox="1"/>
            <p:nvPr/>
          </p:nvSpPr>
          <p:spPr>
            <a:xfrm>
              <a:off x="3317597" y="1389258"/>
              <a:ext cx="2306162" cy="46166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>
                  <a:solidFill>
                    <a:srgbClr val="FFC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s2_preprocess</a:t>
              </a: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380569F0-768D-428A-B334-EAD2A90BF174}"/>
                </a:ext>
              </a:extLst>
            </p:cNvPr>
            <p:cNvSpPr txBox="1"/>
            <p:nvPr/>
          </p:nvSpPr>
          <p:spPr>
            <a:xfrm>
              <a:off x="3317597" y="1857000"/>
              <a:ext cx="1821991" cy="46166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資料預處理</a:t>
              </a: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6A6A2953-1A40-C029-885C-08C78D385210}"/>
              </a:ext>
            </a:extLst>
          </p:cNvPr>
          <p:cNvGrpSpPr/>
          <p:nvPr/>
        </p:nvGrpSpPr>
        <p:grpSpPr>
          <a:xfrm>
            <a:off x="8221017" y="3167514"/>
            <a:ext cx="1536185" cy="923330"/>
            <a:chOff x="6517003" y="1389257"/>
            <a:chExt cx="1536185" cy="923330"/>
          </a:xfrm>
        </p:grpSpPr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72F2D2AB-797D-7E1D-912B-D3B82DA0F05F}"/>
                </a:ext>
              </a:extLst>
            </p:cNvPr>
            <p:cNvSpPr txBox="1"/>
            <p:nvPr/>
          </p:nvSpPr>
          <p:spPr>
            <a:xfrm>
              <a:off x="6520919" y="1389257"/>
              <a:ext cx="1338290" cy="46166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>
                  <a:solidFill>
                    <a:srgbClr val="00B05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s3_train</a:t>
              </a:r>
              <a:endParaRPr lang="zh-TW" altLang="en-US" sz="24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859FB6C9-114B-EF29-835D-84B71F0CFC88}"/>
                </a:ext>
              </a:extLst>
            </p:cNvPr>
            <p:cNvSpPr txBox="1"/>
            <p:nvPr/>
          </p:nvSpPr>
          <p:spPr>
            <a:xfrm>
              <a:off x="6517003" y="1850922"/>
              <a:ext cx="1536185" cy="46166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訓練資料</a:t>
              </a:r>
            </a:p>
          </p:txBody>
        </p:sp>
      </p:grp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0FB7FCD4-AF8A-16DB-8BAB-8C1285A6C030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979573" y="3398346"/>
            <a:ext cx="422996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3961D69-10B0-8756-BDFC-8A29727B7BCA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7708731" y="3398346"/>
            <a:ext cx="5162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109BC171-9375-F447-D087-1BFF4C9AD5BB}"/>
              </a:ext>
            </a:extLst>
          </p:cNvPr>
          <p:cNvGrpSpPr/>
          <p:nvPr/>
        </p:nvGrpSpPr>
        <p:grpSpPr>
          <a:xfrm>
            <a:off x="10060579" y="3167515"/>
            <a:ext cx="2131418" cy="923329"/>
            <a:chOff x="6405024" y="1389258"/>
            <a:chExt cx="1854221" cy="923329"/>
          </a:xfrm>
        </p:grpSpPr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53FF6239-69F1-CAB6-9051-BB15D0BC9C22}"/>
                </a:ext>
              </a:extLst>
            </p:cNvPr>
            <p:cNvSpPr txBox="1"/>
            <p:nvPr/>
          </p:nvSpPr>
          <p:spPr>
            <a:xfrm>
              <a:off x="6405024" y="1389258"/>
              <a:ext cx="1854221" cy="4616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>
                  <a:solidFill>
                    <a:srgbClr val="00B0F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s4_real_time</a:t>
              </a:r>
              <a:endParaRPr lang="zh-TW" altLang="en-US" sz="2400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0437E4E2-46A0-1290-0843-4EB3858F7EBF}"/>
                </a:ext>
              </a:extLst>
            </p:cNvPr>
            <p:cNvSpPr txBox="1"/>
            <p:nvPr/>
          </p:nvSpPr>
          <p:spPr>
            <a:xfrm>
              <a:off x="6422721" y="1850923"/>
              <a:ext cx="1336399" cy="46166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即時辨識</a:t>
              </a:r>
            </a:p>
          </p:txBody>
        </p:sp>
      </p:grp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4AC11399-6D22-F7DC-D6E3-17EB5EE1B38F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9563223" y="3398346"/>
            <a:ext cx="497356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34CACAB3-F8B7-83F0-BF26-EC29C1D2A698}"/>
              </a:ext>
            </a:extLst>
          </p:cNvPr>
          <p:cNvSpPr txBox="1"/>
          <p:nvPr/>
        </p:nvSpPr>
        <p:spPr>
          <a:xfrm>
            <a:off x="124217" y="3167515"/>
            <a:ext cx="179390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蒐集資料集</a:t>
            </a: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179FDA92-4D4D-34A9-B461-B7792AEF59CA}"/>
              </a:ext>
            </a:extLst>
          </p:cNvPr>
          <p:cNvCxnSpPr>
            <a:cxnSpLocks/>
            <a:stCxn id="22" idx="3"/>
            <a:endCxn id="2" idx="1"/>
          </p:cNvCxnSpPr>
          <p:nvPr/>
        </p:nvCxnSpPr>
        <p:spPr>
          <a:xfrm>
            <a:off x="1918124" y="3398348"/>
            <a:ext cx="3052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136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1F5FB1A-03C5-8830-4633-D4D70B375FFE}"/>
              </a:ext>
            </a:extLst>
          </p:cNvPr>
          <p:cNvSpPr txBox="1"/>
          <p:nvPr/>
        </p:nvSpPr>
        <p:spPr>
          <a:xfrm>
            <a:off x="215154" y="1747563"/>
            <a:ext cx="1810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Tfpose-realtime2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D0DA6ABE-AA28-91EB-44D7-CB516090E80A}"/>
              </a:ext>
            </a:extLst>
          </p:cNvPr>
          <p:cNvCxnSpPr>
            <a:cxnSpLocks/>
          </p:cNvCxnSpPr>
          <p:nvPr/>
        </p:nvCxnSpPr>
        <p:spPr>
          <a:xfrm>
            <a:off x="1530724" y="230833"/>
            <a:ext cx="0" cy="662716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CBD35B20-D5EC-6746-4386-F6FD8855E75D}"/>
              </a:ext>
            </a:extLst>
          </p:cNvPr>
          <p:cNvGrpSpPr/>
          <p:nvPr/>
        </p:nvGrpSpPr>
        <p:grpSpPr>
          <a:xfrm>
            <a:off x="1524212" y="14825"/>
            <a:ext cx="1446224" cy="461665"/>
            <a:chOff x="2026024" y="888060"/>
            <a:chExt cx="1446224" cy="461665"/>
          </a:xfrm>
        </p:grpSpPr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459BAB77-7AC2-4275-3979-71D87EA351DA}"/>
                </a:ext>
              </a:extLst>
            </p:cNvPr>
            <p:cNvCxnSpPr>
              <a:cxnSpLocks/>
            </p:cNvCxnSpPr>
            <p:nvPr/>
          </p:nvCxnSpPr>
          <p:spPr>
            <a:xfrm>
              <a:off x="2026024" y="1118893"/>
              <a:ext cx="30940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E7EA3EB3-8189-6FA8-027D-92DF7B7FC86D}"/>
                </a:ext>
              </a:extLst>
            </p:cNvPr>
            <p:cNvSpPr txBox="1"/>
            <p:nvPr/>
          </p:nvSpPr>
          <p:spPr>
            <a:xfrm>
              <a:off x="2431132" y="888060"/>
              <a:ext cx="10411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config</a:t>
              </a:r>
              <a:endPara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48DE23C2-CFB8-3011-1143-CC3A58EDCE5D}"/>
              </a:ext>
            </a:extLst>
          </p:cNvPr>
          <p:cNvGrpSpPr/>
          <p:nvPr/>
        </p:nvGrpSpPr>
        <p:grpSpPr>
          <a:xfrm>
            <a:off x="1560706" y="519948"/>
            <a:ext cx="1285589" cy="461665"/>
            <a:chOff x="2026021" y="1497660"/>
            <a:chExt cx="1285589" cy="461665"/>
          </a:xfrm>
        </p:grpSpPr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7E8B6D77-CA40-21B3-A8E4-191ED72D2EFE}"/>
                </a:ext>
              </a:extLst>
            </p:cNvPr>
            <p:cNvCxnSpPr>
              <a:cxnSpLocks/>
            </p:cNvCxnSpPr>
            <p:nvPr/>
          </p:nvCxnSpPr>
          <p:spPr>
            <a:xfrm>
              <a:off x="2026021" y="1728493"/>
              <a:ext cx="30940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F9024FD3-1A9C-373A-F5EE-9972CB10203D}"/>
                </a:ext>
              </a:extLst>
            </p:cNvPr>
            <p:cNvSpPr txBox="1"/>
            <p:nvPr/>
          </p:nvSpPr>
          <p:spPr>
            <a:xfrm>
              <a:off x="2431132" y="1497660"/>
              <a:ext cx="8804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data</a:t>
              </a:r>
              <a:endPara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5A4731BE-E541-8B39-3104-144EA08F331D}"/>
              </a:ext>
            </a:extLst>
          </p:cNvPr>
          <p:cNvGrpSpPr/>
          <p:nvPr/>
        </p:nvGrpSpPr>
        <p:grpSpPr>
          <a:xfrm>
            <a:off x="1549012" y="4269195"/>
            <a:ext cx="1267298" cy="461665"/>
            <a:chOff x="2044312" y="2144330"/>
            <a:chExt cx="1267298" cy="461665"/>
          </a:xfrm>
        </p:grpSpPr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E8C4AC50-9AFD-6B7A-F1D2-ABEC153058B0}"/>
                </a:ext>
              </a:extLst>
            </p:cNvPr>
            <p:cNvCxnSpPr>
              <a:cxnSpLocks/>
            </p:cNvCxnSpPr>
            <p:nvPr/>
          </p:nvCxnSpPr>
          <p:spPr>
            <a:xfrm>
              <a:off x="2044312" y="2375163"/>
              <a:ext cx="30940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A5940AFE-3717-D91F-A151-AA1BE5315A40}"/>
                </a:ext>
              </a:extLst>
            </p:cNvPr>
            <p:cNvSpPr txBox="1"/>
            <p:nvPr/>
          </p:nvSpPr>
          <p:spPr>
            <a:xfrm>
              <a:off x="2431132" y="2144330"/>
              <a:ext cx="8804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pose</a:t>
              </a:r>
              <a:endPara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F1E74823-CDED-0A4B-3E0C-FB0A5DBB924B}"/>
              </a:ext>
            </a:extLst>
          </p:cNvPr>
          <p:cNvCxnSpPr>
            <a:cxnSpLocks/>
          </p:cNvCxnSpPr>
          <p:nvPr/>
        </p:nvCxnSpPr>
        <p:spPr>
          <a:xfrm>
            <a:off x="3034194" y="4526397"/>
            <a:ext cx="0" cy="21489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60011C1E-50FA-DCD5-7E87-C05B31BC1E46}"/>
              </a:ext>
            </a:extLst>
          </p:cNvPr>
          <p:cNvGrpSpPr/>
          <p:nvPr/>
        </p:nvGrpSpPr>
        <p:grpSpPr>
          <a:xfrm>
            <a:off x="3061497" y="4295564"/>
            <a:ext cx="3279114" cy="461665"/>
            <a:chOff x="2026024" y="888060"/>
            <a:chExt cx="3279114" cy="461665"/>
          </a:xfrm>
        </p:grpSpPr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E503F4F0-92DA-6F99-25BA-422B6D8978D2}"/>
                </a:ext>
              </a:extLst>
            </p:cNvPr>
            <p:cNvCxnSpPr>
              <a:cxnSpLocks/>
            </p:cNvCxnSpPr>
            <p:nvPr/>
          </p:nvCxnSpPr>
          <p:spPr>
            <a:xfrm>
              <a:off x="2026024" y="1118893"/>
              <a:ext cx="30940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8559DE37-6B37-9CC4-B579-4B1A02DDFC4E}"/>
                </a:ext>
              </a:extLst>
            </p:cNvPr>
            <p:cNvSpPr txBox="1"/>
            <p:nvPr/>
          </p:nvSpPr>
          <p:spPr>
            <a:xfrm>
              <a:off x="2431131" y="888060"/>
              <a:ext cx="28740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0070C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pose_openpose.py</a:t>
              </a:r>
              <a:endParaRPr lang="zh-TW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A8EC3684-CFF8-46A7-E962-27EA9656F17A}"/>
              </a:ext>
            </a:extLst>
          </p:cNvPr>
          <p:cNvGrpSpPr/>
          <p:nvPr/>
        </p:nvGrpSpPr>
        <p:grpSpPr>
          <a:xfrm>
            <a:off x="3060346" y="4722976"/>
            <a:ext cx="3279114" cy="461665"/>
            <a:chOff x="2026024" y="888060"/>
            <a:chExt cx="3279114" cy="461665"/>
          </a:xfrm>
        </p:grpSpPr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ED376359-C4CD-4113-BADA-22D4B31F9317}"/>
                </a:ext>
              </a:extLst>
            </p:cNvPr>
            <p:cNvCxnSpPr>
              <a:cxnSpLocks/>
            </p:cNvCxnSpPr>
            <p:nvPr/>
          </p:nvCxnSpPr>
          <p:spPr>
            <a:xfrm>
              <a:off x="2026024" y="1118893"/>
              <a:ext cx="30940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B0F6E7DB-CDCB-F67A-EDC6-79A39F4808A5}"/>
                </a:ext>
              </a:extLst>
            </p:cNvPr>
            <p:cNvSpPr txBox="1"/>
            <p:nvPr/>
          </p:nvSpPr>
          <p:spPr>
            <a:xfrm>
              <a:off x="2431131" y="888060"/>
              <a:ext cx="28740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0070C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pose_skeletons_io.py</a:t>
              </a:r>
              <a:endParaRPr lang="zh-TW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4A814BE9-DE0A-6852-E653-C09CB88D5655}"/>
              </a:ext>
            </a:extLst>
          </p:cNvPr>
          <p:cNvGrpSpPr/>
          <p:nvPr/>
        </p:nvGrpSpPr>
        <p:grpSpPr>
          <a:xfrm>
            <a:off x="3060346" y="5139035"/>
            <a:ext cx="3279114" cy="461665"/>
            <a:chOff x="2026024" y="888060"/>
            <a:chExt cx="3279114" cy="461665"/>
          </a:xfrm>
        </p:grpSpPr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225CFB4C-2A7D-1A61-C8E1-1EDBA05E0FE5}"/>
                </a:ext>
              </a:extLst>
            </p:cNvPr>
            <p:cNvCxnSpPr>
              <a:cxnSpLocks/>
            </p:cNvCxnSpPr>
            <p:nvPr/>
          </p:nvCxnSpPr>
          <p:spPr>
            <a:xfrm>
              <a:off x="2026024" y="1118893"/>
              <a:ext cx="30940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36055A3E-5127-13B4-E21F-E2A811DE8D82}"/>
                </a:ext>
              </a:extLst>
            </p:cNvPr>
            <p:cNvSpPr txBox="1"/>
            <p:nvPr/>
          </p:nvSpPr>
          <p:spPr>
            <a:xfrm>
              <a:off x="2431131" y="888060"/>
              <a:ext cx="28740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0070C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pose_tracker.py</a:t>
              </a:r>
              <a:endParaRPr lang="zh-TW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14A9F996-527F-0BED-8A8A-6CA2F9A48C9D}"/>
              </a:ext>
            </a:extLst>
          </p:cNvPr>
          <p:cNvGrpSpPr/>
          <p:nvPr/>
        </p:nvGrpSpPr>
        <p:grpSpPr>
          <a:xfrm>
            <a:off x="3026399" y="533451"/>
            <a:ext cx="3279114" cy="461665"/>
            <a:chOff x="2026024" y="888060"/>
            <a:chExt cx="3279114" cy="461665"/>
          </a:xfrm>
        </p:grpSpPr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AED518B9-F930-92FF-3971-6FDB0CE5835C}"/>
                </a:ext>
              </a:extLst>
            </p:cNvPr>
            <p:cNvCxnSpPr>
              <a:cxnSpLocks/>
            </p:cNvCxnSpPr>
            <p:nvPr/>
          </p:nvCxnSpPr>
          <p:spPr>
            <a:xfrm>
              <a:off x="2026024" y="1118893"/>
              <a:ext cx="30940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164C89D4-CE97-C9A4-E8E9-5B768D2A489D}"/>
                </a:ext>
              </a:extLst>
            </p:cNvPr>
            <p:cNvSpPr txBox="1"/>
            <p:nvPr/>
          </p:nvSpPr>
          <p:spPr>
            <a:xfrm>
              <a:off x="2431131" y="888060"/>
              <a:ext cx="28740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err="1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orign_img</a:t>
              </a:r>
              <a:endPara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790CC3A8-3E3B-7324-7198-4AB91D2CB9D7}"/>
              </a:ext>
            </a:extLst>
          </p:cNvPr>
          <p:cNvGrpSpPr/>
          <p:nvPr/>
        </p:nvGrpSpPr>
        <p:grpSpPr>
          <a:xfrm>
            <a:off x="9537764" y="509561"/>
            <a:ext cx="3279114" cy="461665"/>
            <a:chOff x="2026024" y="888060"/>
            <a:chExt cx="3279114" cy="461665"/>
          </a:xfrm>
        </p:grpSpPr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F06B8D5A-C1CF-1F47-65FC-515138ABBADD}"/>
                </a:ext>
              </a:extLst>
            </p:cNvPr>
            <p:cNvCxnSpPr>
              <a:cxnSpLocks/>
            </p:cNvCxnSpPr>
            <p:nvPr/>
          </p:nvCxnSpPr>
          <p:spPr>
            <a:xfrm>
              <a:off x="2026024" y="1118893"/>
              <a:ext cx="30940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AC805D95-52F3-6518-58D6-9F066A0BA599}"/>
                </a:ext>
              </a:extLst>
            </p:cNvPr>
            <p:cNvSpPr txBox="1"/>
            <p:nvPr/>
          </p:nvSpPr>
          <p:spPr>
            <a:xfrm>
              <a:off x="2431131" y="888060"/>
              <a:ext cx="28740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0070C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00001.jpg</a:t>
              </a:r>
              <a:endParaRPr lang="zh-TW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69B17B8E-FEE9-5CB9-589B-95AB7A84214D}"/>
              </a:ext>
            </a:extLst>
          </p:cNvPr>
          <p:cNvGrpSpPr/>
          <p:nvPr/>
        </p:nvGrpSpPr>
        <p:grpSpPr>
          <a:xfrm>
            <a:off x="7194337" y="509561"/>
            <a:ext cx="3279114" cy="461665"/>
            <a:chOff x="2026024" y="888060"/>
            <a:chExt cx="3279114" cy="461665"/>
          </a:xfrm>
        </p:grpSpPr>
        <p:cxnSp>
          <p:nvCxnSpPr>
            <p:cNvPr id="67" name="直線接點 66">
              <a:extLst>
                <a:ext uri="{FF2B5EF4-FFF2-40B4-BE49-F238E27FC236}">
                  <a16:creationId xmlns:a16="http://schemas.microsoft.com/office/drawing/2014/main" id="{3C81FB4E-85F2-47D7-D0FE-1EBA72019352}"/>
                </a:ext>
              </a:extLst>
            </p:cNvPr>
            <p:cNvCxnSpPr>
              <a:cxnSpLocks/>
            </p:cNvCxnSpPr>
            <p:nvPr/>
          </p:nvCxnSpPr>
          <p:spPr>
            <a:xfrm>
              <a:off x="2026024" y="1118893"/>
              <a:ext cx="30940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66F01FCA-5B06-B609-EABD-51A362569322}"/>
                </a:ext>
              </a:extLst>
            </p:cNvPr>
            <p:cNvSpPr txBox="1"/>
            <p:nvPr/>
          </p:nvSpPr>
          <p:spPr>
            <a:xfrm>
              <a:off x="2431131" y="888060"/>
              <a:ext cx="28740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Result_001</a:t>
              </a:r>
              <a:endPara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" name="群組 68">
            <a:extLst>
              <a:ext uri="{FF2B5EF4-FFF2-40B4-BE49-F238E27FC236}">
                <a16:creationId xmlns:a16="http://schemas.microsoft.com/office/drawing/2014/main" id="{556FBFE9-7468-5951-AFC5-2CB3AD346646}"/>
              </a:ext>
            </a:extLst>
          </p:cNvPr>
          <p:cNvGrpSpPr/>
          <p:nvPr/>
        </p:nvGrpSpPr>
        <p:grpSpPr>
          <a:xfrm>
            <a:off x="3052551" y="45780"/>
            <a:ext cx="3279114" cy="461665"/>
            <a:chOff x="2026024" y="888060"/>
            <a:chExt cx="3279114" cy="461665"/>
          </a:xfrm>
        </p:grpSpPr>
        <p:cxnSp>
          <p:nvCxnSpPr>
            <p:cNvPr id="70" name="直線接點 69">
              <a:extLst>
                <a:ext uri="{FF2B5EF4-FFF2-40B4-BE49-F238E27FC236}">
                  <a16:creationId xmlns:a16="http://schemas.microsoft.com/office/drawing/2014/main" id="{2D567916-C5B7-7AC9-1DDC-F4BD42A9A87F}"/>
                </a:ext>
              </a:extLst>
            </p:cNvPr>
            <p:cNvCxnSpPr>
              <a:cxnSpLocks/>
            </p:cNvCxnSpPr>
            <p:nvPr/>
          </p:nvCxnSpPr>
          <p:spPr>
            <a:xfrm>
              <a:off x="2026024" y="1118893"/>
              <a:ext cx="30940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B6DD3AB6-0557-455D-0680-79E2C943221E}"/>
                </a:ext>
              </a:extLst>
            </p:cNvPr>
            <p:cNvSpPr txBox="1"/>
            <p:nvPr/>
          </p:nvSpPr>
          <p:spPr>
            <a:xfrm>
              <a:off x="2431131" y="888060"/>
              <a:ext cx="28740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err="1">
                  <a:solidFill>
                    <a:srgbClr val="0070C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config.yml</a:t>
              </a:r>
              <a:endParaRPr lang="zh-TW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39761778-B00A-046C-5D33-0E9D882B1CC7}"/>
              </a:ext>
            </a:extLst>
          </p:cNvPr>
          <p:cNvCxnSpPr>
            <a:cxnSpLocks/>
          </p:cNvCxnSpPr>
          <p:nvPr/>
        </p:nvCxnSpPr>
        <p:spPr>
          <a:xfrm>
            <a:off x="7205181" y="724055"/>
            <a:ext cx="0" cy="4881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4" name="群組 73">
            <a:extLst>
              <a:ext uri="{FF2B5EF4-FFF2-40B4-BE49-F238E27FC236}">
                <a16:creationId xmlns:a16="http://schemas.microsoft.com/office/drawing/2014/main" id="{4EA7EAAC-2543-A452-AC5D-C0BC35CEED05}"/>
              </a:ext>
            </a:extLst>
          </p:cNvPr>
          <p:cNvGrpSpPr/>
          <p:nvPr/>
        </p:nvGrpSpPr>
        <p:grpSpPr>
          <a:xfrm>
            <a:off x="7194337" y="955781"/>
            <a:ext cx="3279114" cy="461665"/>
            <a:chOff x="2026024" y="888060"/>
            <a:chExt cx="3279114" cy="461665"/>
          </a:xfrm>
        </p:grpSpPr>
        <p:cxnSp>
          <p:nvCxnSpPr>
            <p:cNvPr id="75" name="直線接點 74">
              <a:extLst>
                <a:ext uri="{FF2B5EF4-FFF2-40B4-BE49-F238E27FC236}">
                  <a16:creationId xmlns:a16="http://schemas.microsoft.com/office/drawing/2014/main" id="{6AA51CAD-5256-79D3-D675-4051CAF7FEC5}"/>
                </a:ext>
              </a:extLst>
            </p:cNvPr>
            <p:cNvCxnSpPr>
              <a:cxnSpLocks/>
            </p:cNvCxnSpPr>
            <p:nvPr/>
          </p:nvCxnSpPr>
          <p:spPr>
            <a:xfrm>
              <a:off x="2026024" y="1118893"/>
              <a:ext cx="30940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F73C6AF1-0CE1-DF8B-3954-ADF266F47432}"/>
                </a:ext>
              </a:extLst>
            </p:cNvPr>
            <p:cNvSpPr txBox="1"/>
            <p:nvPr/>
          </p:nvSpPr>
          <p:spPr>
            <a:xfrm>
              <a:off x="2431131" y="888060"/>
              <a:ext cx="28740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0070C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origin.txt</a:t>
              </a:r>
            </a:p>
          </p:txBody>
        </p:sp>
      </p:grp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3383994F-9572-39E5-D4B7-6C3829A52E53}"/>
              </a:ext>
            </a:extLst>
          </p:cNvPr>
          <p:cNvCxnSpPr>
            <a:cxnSpLocks/>
          </p:cNvCxnSpPr>
          <p:nvPr/>
        </p:nvCxnSpPr>
        <p:spPr>
          <a:xfrm>
            <a:off x="3026399" y="764284"/>
            <a:ext cx="0" cy="26647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FBD1B6F0-2B51-7F22-7F7A-3A6DF76A2578}"/>
              </a:ext>
            </a:extLst>
          </p:cNvPr>
          <p:cNvGrpSpPr/>
          <p:nvPr/>
        </p:nvGrpSpPr>
        <p:grpSpPr>
          <a:xfrm>
            <a:off x="3026399" y="1393973"/>
            <a:ext cx="3279114" cy="461665"/>
            <a:chOff x="2026024" y="888060"/>
            <a:chExt cx="3279114" cy="461665"/>
          </a:xfrm>
        </p:grpSpPr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949D3D56-3B82-E5A6-6564-0D1ED2F47904}"/>
                </a:ext>
              </a:extLst>
            </p:cNvPr>
            <p:cNvCxnSpPr>
              <a:cxnSpLocks/>
            </p:cNvCxnSpPr>
            <p:nvPr/>
          </p:nvCxnSpPr>
          <p:spPr>
            <a:xfrm>
              <a:off x="2026024" y="1118893"/>
              <a:ext cx="30940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53864456-DCBA-BAE5-9DE4-56C3260BE80F}"/>
                </a:ext>
              </a:extLst>
            </p:cNvPr>
            <p:cNvSpPr txBox="1"/>
            <p:nvPr/>
          </p:nvSpPr>
          <p:spPr>
            <a:xfrm>
              <a:off x="2431131" y="888060"/>
              <a:ext cx="28740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skeleton_img</a:t>
              </a:r>
              <a:endPara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1E3739E9-EEDE-797A-91AB-D99805D397E5}"/>
              </a:ext>
            </a:extLst>
          </p:cNvPr>
          <p:cNvGrpSpPr/>
          <p:nvPr/>
        </p:nvGrpSpPr>
        <p:grpSpPr>
          <a:xfrm>
            <a:off x="3036795" y="1833439"/>
            <a:ext cx="3279114" cy="461665"/>
            <a:chOff x="2026024" y="888060"/>
            <a:chExt cx="3279114" cy="461665"/>
          </a:xfrm>
        </p:grpSpPr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35279FF6-FE89-D153-97F9-FA02AD535B05}"/>
                </a:ext>
              </a:extLst>
            </p:cNvPr>
            <p:cNvCxnSpPr>
              <a:cxnSpLocks/>
            </p:cNvCxnSpPr>
            <p:nvPr/>
          </p:nvCxnSpPr>
          <p:spPr>
            <a:xfrm>
              <a:off x="2026024" y="1118893"/>
              <a:ext cx="30940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4EEB8300-C30B-2853-9E54-A4933B0D2208}"/>
                </a:ext>
              </a:extLst>
            </p:cNvPr>
            <p:cNvSpPr txBox="1"/>
            <p:nvPr/>
          </p:nvSpPr>
          <p:spPr>
            <a:xfrm>
              <a:off x="2431131" y="888060"/>
              <a:ext cx="28740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skeleton_txt</a:t>
              </a:r>
              <a:endPara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8E8BB167-74E4-F215-DFD9-291785E1787B}"/>
              </a:ext>
            </a:extLst>
          </p:cNvPr>
          <p:cNvGrpSpPr/>
          <p:nvPr/>
        </p:nvGrpSpPr>
        <p:grpSpPr>
          <a:xfrm>
            <a:off x="7242252" y="1417446"/>
            <a:ext cx="3279114" cy="461665"/>
            <a:chOff x="2026024" y="888060"/>
            <a:chExt cx="3279114" cy="461665"/>
          </a:xfrm>
        </p:grpSpPr>
        <p:cxnSp>
          <p:nvCxnSpPr>
            <p:cNvPr id="73" name="直線接點 72">
              <a:extLst>
                <a:ext uri="{FF2B5EF4-FFF2-40B4-BE49-F238E27FC236}">
                  <a16:creationId xmlns:a16="http://schemas.microsoft.com/office/drawing/2014/main" id="{6C6C55E8-930A-F199-BD27-BDD1B0356856}"/>
                </a:ext>
              </a:extLst>
            </p:cNvPr>
            <p:cNvCxnSpPr>
              <a:cxnSpLocks/>
            </p:cNvCxnSpPr>
            <p:nvPr/>
          </p:nvCxnSpPr>
          <p:spPr>
            <a:xfrm>
              <a:off x="2026024" y="1118893"/>
              <a:ext cx="30940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55160B87-3542-16B6-21BC-2A0310D02CB4}"/>
                </a:ext>
              </a:extLst>
            </p:cNvPr>
            <p:cNvSpPr txBox="1"/>
            <p:nvPr/>
          </p:nvSpPr>
          <p:spPr>
            <a:xfrm>
              <a:off x="2431131" y="888060"/>
              <a:ext cx="28740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00001.jpg</a:t>
              </a:r>
              <a:endPara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8" name="群組 77">
            <a:extLst>
              <a:ext uri="{FF2B5EF4-FFF2-40B4-BE49-F238E27FC236}">
                <a16:creationId xmlns:a16="http://schemas.microsoft.com/office/drawing/2014/main" id="{B253AA4D-6468-C74B-1232-2958BA7E359F}"/>
              </a:ext>
            </a:extLst>
          </p:cNvPr>
          <p:cNvGrpSpPr/>
          <p:nvPr/>
        </p:nvGrpSpPr>
        <p:grpSpPr>
          <a:xfrm>
            <a:off x="7242252" y="1828106"/>
            <a:ext cx="3279114" cy="461665"/>
            <a:chOff x="2026024" y="888060"/>
            <a:chExt cx="3279114" cy="461665"/>
          </a:xfrm>
        </p:grpSpPr>
        <p:cxnSp>
          <p:nvCxnSpPr>
            <p:cNvPr id="79" name="直線接點 78">
              <a:extLst>
                <a:ext uri="{FF2B5EF4-FFF2-40B4-BE49-F238E27FC236}">
                  <a16:creationId xmlns:a16="http://schemas.microsoft.com/office/drawing/2014/main" id="{E0D60F6A-9289-7930-C522-22CC392FA79F}"/>
                </a:ext>
              </a:extLst>
            </p:cNvPr>
            <p:cNvCxnSpPr>
              <a:cxnSpLocks/>
            </p:cNvCxnSpPr>
            <p:nvPr/>
          </p:nvCxnSpPr>
          <p:spPr>
            <a:xfrm>
              <a:off x="2026024" y="1118893"/>
              <a:ext cx="30940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9F6CA0F-C480-F5C8-F768-577CB6AF6D45}"/>
                </a:ext>
              </a:extLst>
            </p:cNvPr>
            <p:cNvSpPr txBox="1"/>
            <p:nvPr/>
          </p:nvSpPr>
          <p:spPr>
            <a:xfrm>
              <a:off x="2431131" y="888060"/>
              <a:ext cx="28740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00001.txt</a:t>
              </a:r>
              <a:endPara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" name="群組 80">
            <a:extLst>
              <a:ext uri="{FF2B5EF4-FFF2-40B4-BE49-F238E27FC236}">
                <a16:creationId xmlns:a16="http://schemas.microsoft.com/office/drawing/2014/main" id="{7B6FF2D1-CCA8-86FD-713F-3DE913E12DB8}"/>
              </a:ext>
            </a:extLst>
          </p:cNvPr>
          <p:cNvGrpSpPr/>
          <p:nvPr/>
        </p:nvGrpSpPr>
        <p:grpSpPr>
          <a:xfrm>
            <a:off x="3026399" y="2272904"/>
            <a:ext cx="3474457" cy="461665"/>
            <a:chOff x="2026024" y="888060"/>
            <a:chExt cx="3474457" cy="461665"/>
          </a:xfrm>
        </p:grpSpPr>
        <p:cxnSp>
          <p:nvCxnSpPr>
            <p:cNvPr id="82" name="直線接點 81">
              <a:extLst>
                <a:ext uri="{FF2B5EF4-FFF2-40B4-BE49-F238E27FC236}">
                  <a16:creationId xmlns:a16="http://schemas.microsoft.com/office/drawing/2014/main" id="{CE31163E-2983-2CBC-1124-D9631016FCD4}"/>
                </a:ext>
              </a:extLst>
            </p:cNvPr>
            <p:cNvCxnSpPr>
              <a:cxnSpLocks/>
            </p:cNvCxnSpPr>
            <p:nvPr/>
          </p:nvCxnSpPr>
          <p:spPr>
            <a:xfrm>
              <a:off x="2026024" y="1118893"/>
              <a:ext cx="30940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文字方塊 82">
              <a:extLst>
                <a:ext uri="{FF2B5EF4-FFF2-40B4-BE49-F238E27FC236}">
                  <a16:creationId xmlns:a16="http://schemas.microsoft.com/office/drawing/2014/main" id="{7DFB4511-DCFD-CD6E-8946-CF052CB87630}"/>
                </a:ext>
              </a:extLst>
            </p:cNvPr>
            <p:cNvSpPr txBox="1"/>
            <p:nvPr/>
          </p:nvSpPr>
          <p:spPr>
            <a:xfrm>
              <a:off x="2431131" y="888060"/>
              <a:ext cx="30693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image_information.txt</a:t>
              </a:r>
              <a:endPara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4" name="群組 83">
            <a:extLst>
              <a:ext uri="{FF2B5EF4-FFF2-40B4-BE49-F238E27FC236}">
                <a16:creationId xmlns:a16="http://schemas.microsoft.com/office/drawing/2014/main" id="{CDBCE72A-2892-1C9E-9B8F-3B73141E9D3D}"/>
              </a:ext>
            </a:extLst>
          </p:cNvPr>
          <p:cNvGrpSpPr/>
          <p:nvPr/>
        </p:nvGrpSpPr>
        <p:grpSpPr>
          <a:xfrm>
            <a:off x="3022503" y="2705366"/>
            <a:ext cx="3887355" cy="461665"/>
            <a:chOff x="2026024" y="888060"/>
            <a:chExt cx="3887355" cy="461665"/>
          </a:xfrm>
        </p:grpSpPr>
        <p:cxnSp>
          <p:nvCxnSpPr>
            <p:cNvPr id="85" name="直線接點 84">
              <a:extLst>
                <a:ext uri="{FF2B5EF4-FFF2-40B4-BE49-F238E27FC236}">
                  <a16:creationId xmlns:a16="http://schemas.microsoft.com/office/drawing/2014/main" id="{A74E1723-D5E1-CC39-02DA-27C581176DB4}"/>
                </a:ext>
              </a:extLst>
            </p:cNvPr>
            <p:cNvCxnSpPr>
              <a:cxnSpLocks/>
            </p:cNvCxnSpPr>
            <p:nvPr/>
          </p:nvCxnSpPr>
          <p:spPr>
            <a:xfrm>
              <a:off x="2026024" y="1118893"/>
              <a:ext cx="30940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F8E095F1-E6EF-BB95-57AF-54D702CF737F}"/>
                </a:ext>
              </a:extLst>
            </p:cNvPr>
            <p:cNvSpPr txBox="1"/>
            <p:nvPr/>
          </p:nvSpPr>
          <p:spPr>
            <a:xfrm>
              <a:off x="2431130" y="888060"/>
              <a:ext cx="34822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skeletons_information.txt</a:t>
              </a:r>
              <a:endPara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7" name="群組 86">
            <a:extLst>
              <a:ext uri="{FF2B5EF4-FFF2-40B4-BE49-F238E27FC236}">
                <a16:creationId xmlns:a16="http://schemas.microsoft.com/office/drawing/2014/main" id="{A7651FB9-F3E4-82CF-CEB3-699EB14D4393}"/>
              </a:ext>
            </a:extLst>
          </p:cNvPr>
          <p:cNvGrpSpPr/>
          <p:nvPr/>
        </p:nvGrpSpPr>
        <p:grpSpPr>
          <a:xfrm>
            <a:off x="3052551" y="5580576"/>
            <a:ext cx="3279114" cy="461665"/>
            <a:chOff x="2026024" y="888060"/>
            <a:chExt cx="3279114" cy="461665"/>
          </a:xfrm>
        </p:grpSpPr>
        <p:cxnSp>
          <p:nvCxnSpPr>
            <p:cNvPr id="88" name="直線接點 87">
              <a:extLst>
                <a:ext uri="{FF2B5EF4-FFF2-40B4-BE49-F238E27FC236}">
                  <a16:creationId xmlns:a16="http://schemas.microsoft.com/office/drawing/2014/main" id="{1E3B4190-8033-D41F-64E1-A02BFEB035B2}"/>
                </a:ext>
              </a:extLst>
            </p:cNvPr>
            <p:cNvCxnSpPr>
              <a:cxnSpLocks/>
            </p:cNvCxnSpPr>
            <p:nvPr/>
          </p:nvCxnSpPr>
          <p:spPr>
            <a:xfrm>
              <a:off x="2026024" y="1118893"/>
              <a:ext cx="30940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文字方塊 88">
              <a:extLst>
                <a:ext uri="{FF2B5EF4-FFF2-40B4-BE49-F238E27FC236}">
                  <a16:creationId xmlns:a16="http://schemas.microsoft.com/office/drawing/2014/main" id="{3218FD1C-F420-7BBF-7F8B-C14242B803C3}"/>
                </a:ext>
              </a:extLst>
            </p:cNvPr>
            <p:cNvSpPr txBox="1"/>
            <p:nvPr/>
          </p:nvSpPr>
          <p:spPr>
            <a:xfrm>
              <a:off x="2431131" y="888060"/>
              <a:ext cx="28740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0070C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pose_feature.py</a:t>
              </a:r>
              <a:endParaRPr lang="zh-TW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0" name="群組 89">
            <a:extLst>
              <a:ext uri="{FF2B5EF4-FFF2-40B4-BE49-F238E27FC236}">
                <a16:creationId xmlns:a16="http://schemas.microsoft.com/office/drawing/2014/main" id="{23564DA6-1FF6-5CEA-0E1C-C9967462796F}"/>
              </a:ext>
            </a:extLst>
          </p:cNvPr>
          <p:cNvGrpSpPr/>
          <p:nvPr/>
        </p:nvGrpSpPr>
        <p:grpSpPr>
          <a:xfrm>
            <a:off x="3052551" y="6022964"/>
            <a:ext cx="3279114" cy="461665"/>
            <a:chOff x="2026024" y="888060"/>
            <a:chExt cx="3279114" cy="461665"/>
          </a:xfrm>
        </p:grpSpPr>
        <p:cxnSp>
          <p:nvCxnSpPr>
            <p:cNvPr id="91" name="直線接點 90">
              <a:extLst>
                <a:ext uri="{FF2B5EF4-FFF2-40B4-BE49-F238E27FC236}">
                  <a16:creationId xmlns:a16="http://schemas.microsoft.com/office/drawing/2014/main" id="{54F8FA6D-136E-8F77-B904-E14DE8EAD11D}"/>
                </a:ext>
              </a:extLst>
            </p:cNvPr>
            <p:cNvCxnSpPr>
              <a:cxnSpLocks/>
            </p:cNvCxnSpPr>
            <p:nvPr/>
          </p:nvCxnSpPr>
          <p:spPr>
            <a:xfrm>
              <a:off x="2026024" y="1118893"/>
              <a:ext cx="30940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文字方塊 91">
              <a:extLst>
                <a:ext uri="{FF2B5EF4-FFF2-40B4-BE49-F238E27FC236}">
                  <a16:creationId xmlns:a16="http://schemas.microsoft.com/office/drawing/2014/main" id="{599C0B82-5FDD-84AD-2BD6-733ECD1BCDA8}"/>
                </a:ext>
              </a:extLst>
            </p:cNvPr>
            <p:cNvSpPr txBox="1"/>
            <p:nvPr/>
          </p:nvSpPr>
          <p:spPr>
            <a:xfrm>
              <a:off x="2431131" y="888060"/>
              <a:ext cx="28740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0070C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pose_classifier.py</a:t>
              </a:r>
              <a:endParaRPr lang="zh-TW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3" name="群組 92">
            <a:extLst>
              <a:ext uri="{FF2B5EF4-FFF2-40B4-BE49-F238E27FC236}">
                <a16:creationId xmlns:a16="http://schemas.microsoft.com/office/drawing/2014/main" id="{E1086F4F-E1E1-315D-F838-1E329F935C79}"/>
              </a:ext>
            </a:extLst>
          </p:cNvPr>
          <p:cNvGrpSpPr/>
          <p:nvPr/>
        </p:nvGrpSpPr>
        <p:grpSpPr>
          <a:xfrm>
            <a:off x="1552793" y="3729201"/>
            <a:ext cx="1507552" cy="461665"/>
            <a:chOff x="2044312" y="2144330"/>
            <a:chExt cx="1507552" cy="461665"/>
          </a:xfrm>
        </p:grpSpPr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BFDE78D1-EFCB-A204-4AAF-05EE52644F02}"/>
                </a:ext>
              </a:extLst>
            </p:cNvPr>
            <p:cNvCxnSpPr>
              <a:cxnSpLocks/>
            </p:cNvCxnSpPr>
            <p:nvPr/>
          </p:nvCxnSpPr>
          <p:spPr>
            <a:xfrm>
              <a:off x="2044312" y="2375163"/>
              <a:ext cx="30940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文字方塊 94">
              <a:extLst>
                <a:ext uri="{FF2B5EF4-FFF2-40B4-BE49-F238E27FC236}">
                  <a16:creationId xmlns:a16="http://schemas.microsoft.com/office/drawing/2014/main" id="{04985E9A-BA10-A95C-A9CC-157893A63F82}"/>
                </a:ext>
              </a:extLst>
            </p:cNvPr>
            <p:cNvSpPr txBox="1"/>
            <p:nvPr/>
          </p:nvSpPr>
          <p:spPr>
            <a:xfrm>
              <a:off x="2431131" y="2144330"/>
              <a:ext cx="1120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output</a:t>
              </a:r>
              <a:endPara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6" name="群組 95">
            <a:extLst>
              <a:ext uri="{FF2B5EF4-FFF2-40B4-BE49-F238E27FC236}">
                <a16:creationId xmlns:a16="http://schemas.microsoft.com/office/drawing/2014/main" id="{1879251B-5F4E-0FFA-2A60-26C817B40E49}"/>
              </a:ext>
            </a:extLst>
          </p:cNvPr>
          <p:cNvGrpSpPr/>
          <p:nvPr/>
        </p:nvGrpSpPr>
        <p:grpSpPr>
          <a:xfrm>
            <a:off x="3060346" y="6444468"/>
            <a:ext cx="3279114" cy="461665"/>
            <a:chOff x="2026024" y="888060"/>
            <a:chExt cx="3279114" cy="461665"/>
          </a:xfrm>
        </p:grpSpPr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99B47BE8-CFFB-358B-8894-CE50CE0285C8}"/>
                </a:ext>
              </a:extLst>
            </p:cNvPr>
            <p:cNvCxnSpPr>
              <a:cxnSpLocks/>
            </p:cNvCxnSpPr>
            <p:nvPr/>
          </p:nvCxnSpPr>
          <p:spPr>
            <a:xfrm>
              <a:off x="2026024" y="1118893"/>
              <a:ext cx="30940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8E1BB1ED-0AD0-FF45-B2E8-1A39F513C4BE}"/>
                </a:ext>
              </a:extLst>
            </p:cNvPr>
            <p:cNvSpPr txBox="1"/>
            <p:nvPr/>
          </p:nvSpPr>
          <p:spPr>
            <a:xfrm>
              <a:off x="2431131" y="888060"/>
              <a:ext cx="28740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0070C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pose_draw.py</a:t>
              </a:r>
              <a:endParaRPr lang="zh-TW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9" name="群組 98">
            <a:extLst>
              <a:ext uri="{FF2B5EF4-FFF2-40B4-BE49-F238E27FC236}">
                <a16:creationId xmlns:a16="http://schemas.microsoft.com/office/drawing/2014/main" id="{85B17402-F820-72CA-DB4E-5614EBD2A1BE}"/>
              </a:ext>
            </a:extLst>
          </p:cNvPr>
          <p:cNvGrpSpPr/>
          <p:nvPr/>
        </p:nvGrpSpPr>
        <p:grpSpPr>
          <a:xfrm>
            <a:off x="3022503" y="3141161"/>
            <a:ext cx="3887355" cy="461665"/>
            <a:chOff x="2026024" y="888060"/>
            <a:chExt cx="3887355" cy="461665"/>
          </a:xfrm>
        </p:grpSpPr>
        <p:cxnSp>
          <p:nvCxnSpPr>
            <p:cNvPr id="100" name="直線接點 99">
              <a:extLst>
                <a:ext uri="{FF2B5EF4-FFF2-40B4-BE49-F238E27FC236}">
                  <a16:creationId xmlns:a16="http://schemas.microsoft.com/office/drawing/2014/main" id="{F64F95C0-5817-C9C5-84DD-1960059E1A34}"/>
                </a:ext>
              </a:extLst>
            </p:cNvPr>
            <p:cNvCxnSpPr>
              <a:cxnSpLocks/>
            </p:cNvCxnSpPr>
            <p:nvPr/>
          </p:nvCxnSpPr>
          <p:spPr>
            <a:xfrm>
              <a:off x="2026024" y="1118893"/>
              <a:ext cx="30940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文字方塊 100">
              <a:extLst>
                <a:ext uri="{FF2B5EF4-FFF2-40B4-BE49-F238E27FC236}">
                  <a16:creationId xmlns:a16="http://schemas.microsoft.com/office/drawing/2014/main" id="{08564480-4105-4AEC-17F1-96F0257118F4}"/>
                </a:ext>
              </a:extLst>
            </p:cNvPr>
            <p:cNvSpPr txBox="1"/>
            <p:nvPr/>
          </p:nvSpPr>
          <p:spPr>
            <a:xfrm>
              <a:off x="2431130" y="888060"/>
              <a:ext cx="34822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skeletons_information.txt</a:t>
              </a:r>
              <a:endPara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021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接點 1">
            <a:extLst>
              <a:ext uri="{FF2B5EF4-FFF2-40B4-BE49-F238E27FC236}">
                <a16:creationId xmlns:a16="http://schemas.microsoft.com/office/drawing/2014/main" id="{B03C43FA-FC93-758F-5234-34DAE55B7F8F}"/>
              </a:ext>
            </a:extLst>
          </p:cNvPr>
          <p:cNvCxnSpPr>
            <a:cxnSpLocks/>
          </p:cNvCxnSpPr>
          <p:nvPr/>
        </p:nvCxnSpPr>
        <p:spPr>
          <a:xfrm>
            <a:off x="1530724" y="0"/>
            <a:ext cx="0" cy="6858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群組 2">
            <a:extLst>
              <a:ext uri="{FF2B5EF4-FFF2-40B4-BE49-F238E27FC236}">
                <a16:creationId xmlns:a16="http://schemas.microsoft.com/office/drawing/2014/main" id="{6D589E52-8F08-5F7B-25D6-047290EEB7EE}"/>
              </a:ext>
            </a:extLst>
          </p:cNvPr>
          <p:cNvGrpSpPr/>
          <p:nvPr/>
        </p:nvGrpSpPr>
        <p:grpSpPr>
          <a:xfrm>
            <a:off x="1530724" y="2989310"/>
            <a:ext cx="1446224" cy="461665"/>
            <a:chOff x="2026024" y="888060"/>
            <a:chExt cx="1446224" cy="461665"/>
          </a:xfrm>
        </p:grpSpPr>
        <p:cxnSp>
          <p:nvCxnSpPr>
            <p:cNvPr id="4" name="直線接點 3">
              <a:extLst>
                <a:ext uri="{FF2B5EF4-FFF2-40B4-BE49-F238E27FC236}">
                  <a16:creationId xmlns:a16="http://schemas.microsoft.com/office/drawing/2014/main" id="{5E3654CF-2B3B-1DD2-9B48-DB04EF2A701F}"/>
                </a:ext>
              </a:extLst>
            </p:cNvPr>
            <p:cNvCxnSpPr>
              <a:cxnSpLocks/>
            </p:cNvCxnSpPr>
            <p:nvPr/>
          </p:nvCxnSpPr>
          <p:spPr>
            <a:xfrm>
              <a:off x="2026024" y="1118893"/>
              <a:ext cx="30940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77F01340-57A0-C4DA-BC62-FF222E1B1EA3}"/>
                </a:ext>
              </a:extLst>
            </p:cNvPr>
            <p:cNvSpPr txBox="1"/>
            <p:nvPr/>
          </p:nvSpPr>
          <p:spPr>
            <a:xfrm>
              <a:off x="2431132" y="888060"/>
              <a:ext cx="10411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lib</a:t>
              </a:r>
              <a:endPara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AACBF8BE-06F8-D114-FD19-0D7A618B910E}"/>
              </a:ext>
            </a:extLst>
          </p:cNvPr>
          <p:cNvCxnSpPr>
            <a:cxnSpLocks/>
          </p:cNvCxnSpPr>
          <p:nvPr/>
        </p:nvCxnSpPr>
        <p:spPr>
          <a:xfrm>
            <a:off x="2816310" y="3220143"/>
            <a:ext cx="0" cy="18996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" name="群組 6">
            <a:extLst>
              <a:ext uri="{FF2B5EF4-FFF2-40B4-BE49-F238E27FC236}">
                <a16:creationId xmlns:a16="http://schemas.microsoft.com/office/drawing/2014/main" id="{FA28E1B5-6345-2D02-DE5A-C6AEBE9D0E97}"/>
              </a:ext>
            </a:extLst>
          </p:cNvPr>
          <p:cNvGrpSpPr/>
          <p:nvPr/>
        </p:nvGrpSpPr>
        <p:grpSpPr>
          <a:xfrm>
            <a:off x="2816886" y="2989309"/>
            <a:ext cx="3279114" cy="461665"/>
            <a:chOff x="2026024" y="888060"/>
            <a:chExt cx="3279114" cy="461665"/>
          </a:xfrm>
        </p:grpSpPr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E58153FB-7DC0-DAD7-C629-EF5C5D943BC4}"/>
                </a:ext>
              </a:extLst>
            </p:cNvPr>
            <p:cNvCxnSpPr>
              <a:cxnSpLocks/>
            </p:cNvCxnSpPr>
            <p:nvPr/>
          </p:nvCxnSpPr>
          <p:spPr>
            <a:xfrm>
              <a:off x="2026024" y="1118893"/>
              <a:ext cx="30940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FA11DD63-4A1B-AC1B-EF60-C81443939127}"/>
                </a:ext>
              </a:extLst>
            </p:cNvPr>
            <p:cNvSpPr txBox="1"/>
            <p:nvPr/>
          </p:nvSpPr>
          <p:spPr>
            <a:xfrm>
              <a:off x="2431131" y="888060"/>
              <a:ext cx="28740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0070C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video_to_jpg.py</a:t>
              </a:r>
              <a:endParaRPr lang="zh-TW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B3789EF5-AC94-7669-DCB3-8C2B642DEAAA}"/>
              </a:ext>
            </a:extLst>
          </p:cNvPr>
          <p:cNvGrpSpPr/>
          <p:nvPr/>
        </p:nvGrpSpPr>
        <p:grpSpPr>
          <a:xfrm>
            <a:off x="2816310" y="3450974"/>
            <a:ext cx="3279114" cy="461665"/>
            <a:chOff x="2026024" y="888060"/>
            <a:chExt cx="3279114" cy="461665"/>
          </a:xfrm>
        </p:grpSpPr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EACD118B-C270-D741-98B1-AA69933F3224}"/>
                </a:ext>
              </a:extLst>
            </p:cNvPr>
            <p:cNvCxnSpPr>
              <a:cxnSpLocks/>
            </p:cNvCxnSpPr>
            <p:nvPr/>
          </p:nvCxnSpPr>
          <p:spPr>
            <a:xfrm>
              <a:off x="2026024" y="1118893"/>
              <a:ext cx="30940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8D458566-C535-306E-D27F-1A17AB48FCCE}"/>
                </a:ext>
              </a:extLst>
            </p:cNvPr>
            <p:cNvSpPr txBox="1"/>
            <p:nvPr/>
          </p:nvSpPr>
          <p:spPr>
            <a:xfrm>
              <a:off x="2431131" y="888060"/>
              <a:ext cx="28740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0070C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shared_setting.py</a:t>
              </a:r>
              <a:endParaRPr lang="zh-TW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0D181A68-0595-BCEC-B133-E628CFC30AB3}"/>
              </a:ext>
            </a:extLst>
          </p:cNvPr>
          <p:cNvGrpSpPr/>
          <p:nvPr/>
        </p:nvGrpSpPr>
        <p:grpSpPr>
          <a:xfrm>
            <a:off x="1549012" y="304974"/>
            <a:ext cx="1446224" cy="461665"/>
            <a:chOff x="2026024" y="888060"/>
            <a:chExt cx="1446224" cy="461665"/>
          </a:xfrm>
        </p:grpSpPr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1332FDB0-2099-143E-708C-C9296EDD78EF}"/>
                </a:ext>
              </a:extLst>
            </p:cNvPr>
            <p:cNvCxnSpPr>
              <a:cxnSpLocks/>
            </p:cNvCxnSpPr>
            <p:nvPr/>
          </p:nvCxnSpPr>
          <p:spPr>
            <a:xfrm>
              <a:off x="2026024" y="1118893"/>
              <a:ext cx="30940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41AAACF2-EFF5-6522-4940-D625448D2D97}"/>
                </a:ext>
              </a:extLst>
            </p:cNvPr>
            <p:cNvSpPr txBox="1"/>
            <p:nvPr/>
          </p:nvSpPr>
          <p:spPr>
            <a:xfrm>
              <a:off x="2431132" y="888060"/>
              <a:ext cx="10411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err="1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src</a:t>
              </a:r>
              <a:endPara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983BD0B4-6DB1-B00B-971F-3D6026742A17}"/>
              </a:ext>
            </a:extLst>
          </p:cNvPr>
          <p:cNvCxnSpPr>
            <a:cxnSpLocks/>
          </p:cNvCxnSpPr>
          <p:nvPr/>
        </p:nvCxnSpPr>
        <p:spPr>
          <a:xfrm>
            <a:off x="2816310" y="553367"/>
            <a:ext cx="0" cy="13345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5310CCA1-6111-34B8-6C6E-35991DC57980}"/>
              </a:ext>
            </a:extLst>
          </p:cNvPr>
          <p:cNvGrpSpPr/>
          <p:nvPr/>
        </p:nvGrpSpPr>
        <p:grpSpPr>
          <a:xfrm>
            <a:off x="2816310" y="322534"/>
            <a:ext cx="3279114" cy="461665"/>
            <a:chOff x="2026024" y="888060"/>
            <a:chExt cx="3279114" cy="461665"/>
          </a:xfrm>
        </p:grpSpPr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C980A114-DFAC-A471-5D30-30EA24B43A8C}"/>
                </a:ext>
              </a:extLst>
            </p:cNvPr>
            <p:cNvCxnSpPr>
              <a:cxnSpLocks/>
            </p:cNvCxnSpPr>
            <p:nvPr/>
          </p:nvCxnSpPr>
          <p:spPr>
            <a:xfrm>
              <a:off x="2026024" y="1118893"/>
              <a:ext cx="30940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4DC2B85B-25F5-7C49-FCAC-B1171CF02F92}"/>
                </a:ext>
              </a:extLst>
            </p:cNvPr>
            <p:cNvSpPr txBox="1"/>
            <p:nvPr/>
          </p:nvSpPr>
          <p:spPr>
            <a:xfrm>
              <a:off x="2431131" y="888060"/>
              <a:ext cx="28740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s1_training_imgs.py</a:t>
              </a:r>
              <a:endPara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5610FA72-A540-217D-9C40-A22F7D0F39DC}"/>
              </a:ext>
            </a:extLst>
          </p:cNvPr>
          <p:cNvGrpSpPr/>
          <p:nvPr/>
        </p:nvGrpSpPr>
        <p:grpSpPr>
          <a:xfrm>
            <a:off x="2816310" y="3926673"/>
            <a:ext cx="3279114" cy="461665"/>
            <a:chOff x="2026024" y="888060"/>
            <a:chExt cx="3279114" cy="461665"/>
          </a:xfrm>
        </p:grpSpPr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BF23ABC3-8867-37AE-51F8-A9C19C006F2D}"/>
                </a:ext>
              </a:extLst>
            </p:cNvPr>
            <p:cNvCxnSpPr>
              <a:cxnSpLocks/>
            </p:cNvCxnSpPr>
            <p:nvPr/>
          </p:nvCxnSpPr>
          <p:spPr>
            <a:xfrm>
              <a:off x="2026024" y="1118893"/>
              <a:ext cx="30940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6E9FB58B-ACA6-2D1C-DE44-6DBD1384BFBE}"/>
                </a:ext>
              </a:extLst>
            </p:cNvPr>
            <p:cNvSpPr txBox="1"/>
            <p:nvPr/>
          </p:nvSpPr>
          <p:spPr>
            <a:xfrm>
              <a:off x="2431131" y="888060"/>
              <a:ext cx="28740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0070C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feature_setting.py</a:t>
              </a:r>
              <a:endParaRPr lang="zh-TW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37F1EBD7-A592-EF69-C2AE-091160CCEC9B}"/>
              </a:ext>
            </a:extLst>
          </p:cNvPr>
          <p:cNvGrpSpPr/>
          <p:nvPr/>
        </p:nvGrpSpPr>
        <p:grpSpPr>
          <a:xfrm>
            <a:off x="2823721" y="781690"/>
            <a:ext cx="3553357" cy="461665"/>
            <a:chOff x="2026024" y="888060"/>
            <a:chExt cx="3553357" cy="461665"/>
          </a:xfrm>
        </p:grpSpPr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34BCC209-93F8-477B-160D-B36E943A7087}"/>
                </a:ext>
              </a:extLst>
            </p:cNvPr>
            <p:cNvCxnSpPr>
              <a:cxnSpLocks/>
            </p:cNvCxnSpPr>
            <p:nvPr/>
          </p:nvCxnSpPr>
          <p:spPr>
            <a:xfrm>
              <a:off x="2026024" y="1118893"/>
              <a:ext cx="30940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642A3BB8-4C3D-631D-2136-94D893EC2613}"/>
                </a:ext>
              </a:extLst>
            </p:cNvPr>
            <p:cNvSpPr txBox="1"/>
            <p:nvPr/>
          </p:nvSpPr>
          <p:spPr>
            <a:xfrm>
              <a:off x="2431131" y="888060"/>
              <a:ext cx="31482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C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s2_preprocess.py</a:t>
              </a:r>
              <a:endParaRPr lang="zh-TW" altLang="en-US" sz="2400" dirty="0">
                <a:solidFill>
                  <a:srgbClr val="FFC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92BC5485-E269-1B7D-B71C-36A969D483F0}"/>
              </a:ext>
            </a:extLst>
          </p:cNvPr>
          <p:cNvGrpSpPr/>
          <p:nvPr/>
        </p:nvGrpSpPr>
        <p:grpSpPr>
          <a:xfrm>
            <a:off x="2823721" y="1211734"/>
            <a:ext cx="3553357" cy="461665"/>
            <a:chOff x="2026024" y="888060"/>
            <a:chExt cx="3553357" cy="461665"/>
          </a:xfrm>
        </p:grpSpPr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1D7D66F8-341C-9F3D-3C73-8D4CB1F489B8}"/>
                </a:ext>
              </a:extLst>
            </p:cNvPr>
            <p:cNvCxnSpPr>
              <a:cxnSpLocks/>
            </p:cNvCxnSpPr>
            <p:nvPr/>
          </p:nvCxnSpPr>
          <p:spPr>
            <a:xfrm>
              <a:off x="2026024" y="1118893"/>
              <a:ext cx="30940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3DCB79FB-7C88-F6C5-1152-8DCA09313205}"/>
                </a:ext>
              </a:extLst>
            </p:cNvPr>
            <p:cNvSpPr txBox="1"/>
            <p:nvPr/>
          </p:nvSpPr>
          <p:spPr>
            <a:xfrm>
              <a:off x="2431131" y="888060"/>
              <a:ext cx="31482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00B05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s3_train.py</a:t>
              </a:r>
              <a:endParaRPr lang="zh-TW" altLang="en-US" sz="2400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33721FD8-58CE-E771-608B-E8CE4FCEE4E6}"/>
              </a:ext>
            </a:extLst>
          </p:cNvPr>
          <p:cNvGrpSpPr/>
          <p:nvPr/>
        </p:nvGrpSpPr>
        <p:grpSpPr>
          <a:xfrm>
            <a:off x="2823721" y="1657079"/>
            <a:ext cx="3553357" cy="461665"/>
            <a:chOff x="2026024" y="888060"/>
            <a:chExt cx="3553357" cy="461665"/>
          </a:xfrm>
        </p:grpSpPr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9CDE7FF2-8BE4-8C49-74F8-BAF018215AD5}"/>
                </a:ext>
              </a:extLst>
            </p:cNvPr>
            <p:cNvCxnSpPr>
              <a:cxnSpLocks/>
            </p:cNvCxnSpPr>
            <p:nvPr/>
          </p:nvCxnSpPr>
          <p:spPr>
            <a:xfrm>
              <a:off x="2026024" y="1118893"/>
              <a:ext cx="30940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204A86A1-1844-67EE-0F50-75CC19186FB2}"/>
                </a:ext>
              </a:extLst>
            </p:cNvPr>
            <p:cNvSpPr txBox="1"/>
            <p:nvPr/>
          </p:nvSpPr>
          <p:spPr>
            <a:xfrm>
              <a:off x="2431131" y="888060"/>
              <a:ext cx="31482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00B0F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s4_real_time.py</a:t>
              </a:r>
              <a:endParaRPr lang="zh-TW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2429E06D-E864-DF31-0C56-F199EA850A64}"/>
              </a:ext>
            </a:extLst>
          </p:cNvPr>
          <p:cNvGrpSpPr/>
          <p:nvPr/>
        </p:nvGrpSpPr>
        <p:grpSpPr>
          <a:xfrm>
            <a:off x="2823721" y="4374303"/>
            <a:ext cx="3279114" cy="461665"/>
            <a:chOff x="2026024" y="888060"/>
            <a:chExt cx="3279114" cy="461665"/>
          </a:xfrm>
        </p:grpSpPr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946ED2A9-4B93-E814-9DD2-111BB10BE1C9}"/>
                </a:ext>
              </a:extLst>
            </p:cNvPr>
            <p:cNvCxnSpPr>
              <a:cxnSpLocks/>
            </p:cNvCxnSpPr>
            <p:nvPr/>
          </p:nvCxnSpPr>
          <p:spPr>
            <a:xfrm>
              <a:off x="2026024" y="1118893"/>
              <a:ext cx="30940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F1EA88CF-CE53-918B-5C5E-F541B94565C4}"/>
                </a:ext>
              </a:extLst>
            </p:cNvPr>
            <p:cNvSpPr txBox="1"/>
            <p:nvPr/>
          </p:nvSpPr>
          <p:spPr>
            <a:xfrm>
              <a:off x="2431131" y="888060"/>
              <a:ext cx="28740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0070C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img_type_setting.py</a:t>
              </a:r>
              <a:endParaRPr lang="zh-TW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D76E342A-B45D-F42E-C77A-19A16ED4B8F9}"/>
              </a:ext>
            </a:extLst>
          </p:cNvPr>
          <p:cNvGrpSpPr/>
          <p:nvPr/>
        </p:nvGrpSpPr>
        <p:grpSpPr>
          <a:xfrm>
            <a:off x="2823721" y="4909447"/>
            <a:ext cx="4474852" cy="461665"/>
            <a:chOff x="2026024" y="888060"/>
            <a:chExt cx="4474852" cy="461665"/>
          </a:xfrm>
        </p:grpSpPr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973FCFB6-6C7B-DD95-F678-59D69ACE1261}"/>
                </a:ext>
              </a:extLst>
            </p:cNvPr>
            <p:cNvCxnSpPr>
              <a:cxnSpLocks/>
            </p:cNvCxnSpPr>
            <p:nvPr/>
          </p:nvCxnSpPr>
          <p:spPr>
            <a:xfrm>
              <a:off x="2026024" y="1118893"/>
              <a:ext cx="30940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61EEA8B3-A836-D135-D108-88AEEBBD6ED6}"/>
                </a:ext>
              </a:extLst>
            </p:cNvPr>
            <p:cNvSpPr txBox="1"/>
            <p:nvPr/>
          </p:nvSpPr>
          <p:spPr>
            <a:xfrm>
              <a:off x="2431131" y="888060"/>
              <a:ext cx="40697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7030A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realtimeRecognizeGoogle.py</a:t>
              </a:r>
              <a:endParaRPr lang="zh-TW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0286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接點 1">
            <a:extLst>
              <a:ext uri="{FF2B5EF4-FFF2-40B4-BE49-F238E27FC236}">
                <a16:creationId xmlns:a16="http://schemas.microsoft.com/office/drawing/2014/main" id="{B03C43FA-FC93-758F-5234-34DAE55B7F8F}"/>
              </a:ext>
            </a:extLst>
          </p:cNvPr>
          <p:cNvCxnSpPr>
            <a:cxnSpLocks/>
          </p:cNvCxnSpPr>
          <p:nvPr/>
        </p:nvCxnSpPr>
        <p:spPr>
          <a:xfrm>
            <a:off x="1530724" y="0"/>
            <a:ext cx="0" cy="590447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DE47EB3B-FF3D-C0E4-844C-FB861984B486}"/>
              </a:ext>
            </a:extLst>
          </p:cNvPr>
          <p:cNvGrpSpPr/>
          <p:nvPr/>
        </p:nvGrpSpPr>
        <p:grpSpPr>
          <a:xfrm>
            <a:off x="1549012" y="353501"/>
            <a:ext cx="1446224" cy="461665"/>
            <a:chOff x="2026024" y="888060"/>
            <a:chExt cx="1446224" cy="461665"/>
          </a:xfrm>
        </p:grpSpPr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BC7DA4DB-2A3F-12B1-7C91-3A45F7D0CE58}"/>
                </a:ext>
              </a:extLst>
            </p:cNvPr>
            <p:cNvCxnSpPr>
              <a:cxnSpLocks/>
            </p:cNvCxnSpPr>
            <p:nvPr/>
          </p:nvCxnSpPr>
          <p:spPr>
            <a:xfrm>
              <a:off x="2026024" y="1118893"/>
              <a:ext cx="30940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AF353F2C-9A4C-C39D-5521-2E5FB3537258}"/>
                </a:ext>
              </a:extLst>
            </p:cNvPr>
            <p:cNvSpPr txBox="1"/>
            <p:nvPr/>
          </p:nvSpPr>
          <p:spPr>
            <a:xfrm>
              <a:off x="2431132" y="888060"/>
              <a:ext cx="10411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train</a:t>
              </a:r>
              <a:endPara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C9F83F12-A468-A9D5-BE8C-AF3212C64D79}"/>
              </a:ext>
            </a:extLst>
          </p:cNvPr>
          <p:cNvCxnSpPr>
            <a:cxnSpLocks/>
          </p:cNvCxnSpPr>
          <p:nvPr/>
        </p:nvCxnSpPr>
        <p:spPr>
          <a:xfrm>
            <a:off x="2802459" y="695862"/>
            <a:ext cx="0" cy="18996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602FAB41-62DD-6B16-396B-C053FA2919E5}"/>
              </a:ext>
            </a:extLst>
          </p:cNvPr>
          <p:cNvGrpSpPr/>
          <p:nvPr/>
        </p:nvGrpSpPr>
        <p:grpSpPr>
          <a:xfrm>
            <a:off x="2803035" y="465028"/>
            <a:ext cx="3279114" cy="461665"/>
            <a:chOff x="2026024" y="888060"/>
            <a:chExt cx="3279114" cy="461665"/>
          </a:xfrm>
        </p:grpSpPr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6F0795AE-20DF-9FB7-6363-16FC1D32B14F}"/>
                </a:ext>
              </a:extLst>
            </p:cNvPr>
            <p:cNvCxnSpPr>
              <a:cxnSpLocks/>
            </p:cNvCxnSpPr>
            <p:nvPr/>
          </p:nvCxnSpPr>
          <p:spPr>
            <a:xfrm>
              <a:off x="2026024" y="1118893"/>
              <a:ext cx="30940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7355597C-73B9-B6C3-A525-16BEDC79C16A}"/>
                </a:ext>
              </a:extLst>
            </p:cNvPr>
            <p:cNvSpPr txBox="1"/>
            <p:nvPr/>
          </p:nvSpPr>
          <p:spPr>
            <a:xfrm>
              <a:off x="2431131" y="888060"/>
              <a:ext cx="28740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err="1">
                  <a:solidFill>
                    <a:srgbClr val="0070C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model.pickle</a:t>
              </a:r>
              <a:endParaRPr lang="zh-TW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EF632553-11D9-C9EE-CD1F-084D9122EA9B}"/>
              </a:ext>
            </a:extLst>
          </p:cNvPr>
          <p:cNvGrpSpPr/>
          <p:nvPr/>
        </p:nvGrpSpPr>
        <p:grpSpPr>
          <a:xfrm>
            <a:off x="2801884" y="926694"/>
            <a:ext cx="3565664" cy="461664"/>
            <a:chOff x="2026024" y="888061"/>
            <a:chExt cx="3565664" cy="461664"/>
          </a:xfrm>
        </p:grpSpPr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70E33633-B29E-250A-7A30-F7642C2F8E8B}"/>
                </a:ext>
              </a:extLst>
            </p:cNvPr>
            <p:cNvCxnSpPr>
              <a:cxnSpLocks/>
            </p:cNvCxnSpPr>
            <p:nvPr/>
          </p:nvCxnSpPr>
          <p:spPr>
            <a:xfrm>
              <a:off x="2026024" y="1118893"/>
              <a:ext cx="30940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9661D3B0-96D3-9143-D5A1-9DC0D07C8AE8}"/>
                </a:ext>
              </a:extLst>
            </p:cNvPr>
            <p:cNvSpPr txBox="1"/>
            <p:nvPr/>
          </p:nvSpPr>
          <p:spPr>
            <a:xfrm>
              <a:off x="2431131" y="888061"/>
              <a:ext cx="3160557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0070C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skeletons_features.csv</a:t>
              </a:r>
              <a:endParaRPr lang="zh-TW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8906C601-2009-8F38-10E3-42C09F10D7F5}"/>
              </a:ext>
            </a:extLst>
          </p:cNvPr>
          <p:cNvGrpSpPr/>
          <p:nvPr/>
        </p:nvGrpSpPr>
        <p:grpSpPr>
          <a:xfrm>
            <a:off x="2801884" y="1388357"/>
            <a:ext cx="3565664" cy="461664"/>
            <a:chOff x="2026024" y="888061"/>
            <a:chExt cx="3565664" cy="461664"/>
          </a:xfrm>
        </p:grpSpPr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CA781A6C-3805-A15C-D5DA-124B09DCF7CF}"/>
                </a:ext>
              </a:extLst>
            </p:cNvPr>
            <p:cNvCxnSpPr>
              <a:cxnSpLocks/>
            </p:cNvCxnSpPr>
            <p:nvPr/>
          </p:nvCxnSpPr>
          <p:spPr>
            <a:xfrm>
              <a:off x="2026024" y="1118893"/>
              <a:ext cx="30940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17D4244C-5020-5E57-B887-F4201C5EAE6E}"/>
                </a:ext>
              </a:extLst>
            </p:cNvPr>
            <p:cNvSpPr txBox="1"/>
            <p:nvPr/>
          </p:nvSpPr>
          <p:spPr>
            <a:xfrm>
              <a:off x="2431131" y="888061"/>
              <a:ext cx="3160557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0070C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skeletons_label.csv</a:t>
              </a:r>
              <a:endParaRPr lang="zh-TW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6FDEBF1D-AC2B-4AC2-4AE3-49128A41980C}"/>
              </a:ext>
            </a:extLst>
          </p:cNvPr>
          <p:cNvGrpSpPr/>
          <p:nvPr/>
        </p:nvGrpSpPr>
        <p:grpSpPr>
          <a:xfrm>
            <a:off x="1530724" y="3057183"/>
            <a:ext cx="1446224" cy="461665"/>
            <a:chOff x="2026024" y="888060"/>
            <a:chExt cx="1446224" cy="461665"/>
          </a:xfrm>
        </p:grpSpPr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CDCBAD82-5CC9-E5BC-0FD2-5F23C7186EE5}"/>
                </a:ext>
              </a:extLst>
            </p:cNvPr>
            <p:cNvCxnSpPr>
              <a:cxnSpLocks/>
            </p:cNvCxnSpPr>
            <p:nvPr/>
          </p:nvCxnSpPr>
          <p:spPr>
            <a:xfrm>
              <a:off x="2026024" y="1118893"/>
              <a:ext cx="30940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532D63FC-5560-8A6A-F678-871C6C4269DA}"/>
                </a:ext>
              </a:extLst>
            </p:cNvPr>
            <p:cNvSpPr txBox="1"/>
            <p:nvPr/>
          </p:nvSpPr>
          <p:spPr>
            <a:xfrm>
              <a:off x="2431132" y="888060"/>
              <a:ext cx="10411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voice</a:t>
              </a:r>
              <a:endPara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C0D6BE28-1722-C752-573D-2E7C869E63A0}"/>
              </a:ext>
            </a:extLst>
          </p:cNvPr>
          <p:cNvCxnSpPr>
            <a:cxnSpLocks/>
          </p:cNvCxnSpPr>
          <p:nvPr/>
        </p:nvCxnSpPr>
        <p:spPr>
          <a:xfrm>
            <a:off x="2858559" y="3288017"/>
            <a:ext cx="0" cy="18996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40665ABA-09A4-12F2-261C-A14B522E95B4}"/>
              </a:ext>
            </a:extLst>
          </p:cNvPr>
          <p:cNvGrpSpPr/>
          <p:nvPr/>
        </p:nvGrpSpPr>
        <p:grpSpPr>
          <a:xfrm>
            <a:off x="2859135" y="3057183"/>
            <a:ext cx="4289809" cy="461665"/>
            <a:chOff x="2026024" y="888060"/>
            <a:chExt cx="4289809" cy="461665"/>
          </a:xfrm>
        </p:grpSpPr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E6E3F680-B922-2F36-1974-13B4F116EC4D}"/>
                </a:ext>
              </a:extLst>
            </p:cNvPr>
            <p:cNvCxnSpPr>
              <a:cxnSpLocks/>
            </p:cNvCxnSpPr>
            <p:nvPr/>
          </p:nvCxnSpPr>
          <p:spPr>
            <a:xfrm>
              <a:off x="2026024" y="1118893"/>
              <a:ext cx="30940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20153598-CE54-FAA8-E012-D8CC3C638156}"/>
                </a:ext>
              </a:extLst>
            </p:cNvPr>
            <p:cNvSpPr txBox="1"/>
            <p:nvPr/>
          </p:nvSpPr>
          <p:spPr>
            <a:xfrm>
              <a:off x="2431130" y="888060"/>
              <a:ext cx="38847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7030A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voice_speech_recognition.py</a:t>
              </a:r>
              <a:endParaRPr lang="zh-TW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0575AB3E-FEA2-9EE1-6002-2E89A4DF9AF6}"/>
              </a:ext>
            </a:extLst>
          </p:cNvPr>
          <p:cNvGrpSpPr/>
          <p:nvPr/>
        </p:nvGrpSpPr>
        <p:grpSpPr>
          <a:xfrm>
            <a:off x="2859135" y="3518846"/>
            <a:ext cx="4289809" cy="461665"/>
            <a:chOff x="2026024" y="888060"/>
            <a:chExt cx="4289809" cy="461665"/>
          </a:xfrm>
        </p:grpSpPr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B2EC3E28-BD9C-E5B0-71A7-C78B1E663964}"/>
                </a:ext>
              </a:extLst>
            </p:cNvPr>
            <p:cNvCxnSpPr>
              <a:cxnSpLocks/>
            </p:cNvCxnSpPr>
            <p:nvPr/>
          </p:nvCxnSpPr>
          <p:spPr>
            <a:xfrm>
              <a:off x="2026024" y="1118893"/>
              <a:ext cx="30940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9F9F19ED-DC1B-CDAB-E591-9E4093F267FB}"/>
                </a:ext>
              </a:extLst>
            </p:cNvPr>
            <p:cNvSpPr txBox="1"/>
            <p:nvPr/>
          </p:nvSpPr>
          <p:spPr>
            <a:xfrm>
              <a:off x="2431130" y="888060"/>
              <a:ext cx="38847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7030A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voice_sound_detecte.py</a:t>
              </a:r>
              <a:endParaRPr lang="zh-TW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0710EBDF-0E25-256B-395A-CBEE6978668B}"/>
              </a:ext>
            </a:extLst>
          </p:cNvPr>
          <p:cNvGrpSpPr/>
          <p:nvPr/>
        </p:nvGrpSpPr>
        <p:grpSpPr>
          <a:xfrm>
            <a:off x="2868384" y="3980508"/>
            <a:ext cx="4289809" cy="461665"/>
            <a:chOff x="2026024" y="888060"/>
            <a:chExt cx="4289809" cy="461665"/>
          </a:xfrm>
        </p:grpSpPr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C37DC436-05BD-4E3A-30DA-3B9A0EA2D238}"/>
                </a:ext>
              </a:extLst>
            </p:cNvPr>
            <p:cNvCxnSpPr>
              <a:cxnSpLocks/>
            </p:cNvCxnSpPr>
            <p:nvPr/>
          </p:nvCxnSpPr>
          <p:spPr>
            <a:xfrm>
              <a:off x="2026024" y="1118893"/>
              <a:ext cx="30940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C316B5B2-2C5D-B3F6-56C6-970F7F07DF62}"/>
                </a:ext>
              </a:extLst>
            </p:cNvPr>
            <p:cNvSpPr txBox="1"/>
            <p:nvPr/>
          </p:nvSpPr>
          <p:spPr>
            <a:xfrm>
              <a:off x="2431130" y="888060"/>
              <a:ext cx="38847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err="1">
                  <a:solidFill>
                    <a:srgbClr val="7030A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voice_sound_prediction</a:t>
              </a:r>
              <a:endParaRPr lang="zh-TW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C42CBA67-D166-22C3-1540-854862E4A32C}"/>
              </a:ext>
            </a:extLst>
          </p:cNvPr>
          <p:cNvGrpSpPr/>
          <p:nvPr/>
        </p:nvGrpSpPr>
        <p:grpSpPr>
          <a:xfrm>
            <a:off x="2801884" y="1876522"/>
            <a:ext cx="4289809" cy="461665"/>
            <a:chOff x="2026024" y="888060"/>
            <a:chExt cx="4289809" cy="461665"/>
          </a:xfrm>
        </p:grpSpPr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839BB2D4-32EB-1129-C73E-CAADC9B8D5C6}"/>
                </a:ext>
              </a:extLst>
            </p:cNvPr>
            <p:cNvCxnSpPr>
              <a:cxnSpLocks/>
            </p:cNvCxnSpPr>
            <p:nvPr/>
          </p:nvCxnSpPr>
          <p:spPr>
            <a:xfrm>
              <a:off x="2026024" y="1118893"/>
              <a:ext cx="30940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76DD2B85-2CCB-96D1-1745-FBA5F571FFF2}"/>
                </a:ext>
              </a:extLst>
            </p:cNvPr>
            <p:cNvSpPr txBox="1"/>
            <p:nvPr/>
          </p:nvSpPr>
          <p:spPr>
            <a:xfrm>
              <a:off x="2431130" y="888060"/>
              <a:ext cx="38847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7030A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danger_audio_model.h5</a:t>
              </a:r>
              <a:endParaRPr lang="zh-TW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1957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2C5F312-86DD-C2B8-8C40-030DDCE83AF7}"/>
              </a:ext>
            </a:extLst>
          </p:cNvPr>
          <p:cNvSpPr txBox="1"/>
          <p:nvPr/>
        </p:nvSpPr>
        <p:spPr>
          <a:xfrm>
            <a:off x="126782" y="194574"/>
            <a:ext cx="287400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S1_training_imgs.py</a:t>
            </a:r>
            <a:endParaRPr lang="zh-TW" altLang="en-US" sz="24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5DB5345-2A02-0592-52CF-D404D72C8D76}"/>
              </a:ext>
            </a:extLst>
          </p:cNvPr>
          <p:cNvSpPr txBox="1"/>
          <p:nvPr/>
        </p:nvSpPr>
        <p:spPr>
          <a:xfrm>
            <a:off x="101670" y="1735988"/>
            <a:ext cx="2580344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pose_openpose.py</a:t>
            </a:r>
            <a:endParaRPr lang="zh-TW" altLang="en-US" sz="2400" dirty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36DA0A0-6E48-BB81-DCB7-528AE6617E2F}"/>
              </a:ext>
            </a:extLst>
          </p:cNvPr>
          <p:cNvSpPr txBox="1"/>
          <p:nvPr/>
        </p:nvSpPr>
        <p:spPr>
          <a:xfrm>
            <a:off x="471873" y="2333919"/>
            <a:ext cx="2856384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pose_skeletons_io.py</a:t>
            </a:r>
            <a:endParaRPr lang="zh-TW" altLang="en-US" sz="2400" dirty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0C62C5A-6277-D2A7-6AB8-E36EC59FE5B1}"/>
              </a:ext>
            </a:extLst>
          </p:cNvPr>
          <p:cNvSpPr txBox="1"/>
          <p:nvPr/>
        </p:nvSpPr>
        <p:spPr>
          <a:xfrm>
            <a:off x="0" y="1096570"/>
            <a:ext cx="2240188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pose_tracker.py</a:t>
            </a:r>
            <a:endParaRPr lang="zh-TW" altLang="en-US" sz="2400" dirty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247EE4D1-AC1C-6B88-CBBD-3211EFCEF403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flipV="1">
            <a:off x="1391842" y="656239"/>
            <a:ext cx="171944" cy="10797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4DA8F9B8-4E08-6A9D-CE9C-9172B1F7A682}"/>
              </a:ext>
            </a:extLst>
          </p:cNvPr>
          <p:cNvCxnSpPr>
            <a:cxnSpLocks/>
            <a:stCxn id="10" idx="0"/>
            <a:endCxn id="4" idx="2"/>
          </p:cNvCxnSpPr>
          <p:nvPr/>
        </p:nvCxnSpPr>
        <p:spPr>
          <a:xfrm flipH="1" flipV="1">
            <a:off x="1563786" y="656239"/>
            <a:ext cx="336279" cy="16776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2F0F20C7-2304-7E5E-D731-1CD5D9FC4CFC}"/>
              </a:ext>
            </a:extLst>
          </p:cNvPr>
          <p:cNvCxnSpPr>
            <a:cxnSpLocks/>
            <a:stCxn id="13" idx="0"/>
            <a:endCxn id="4" idx="2"/>
          </p:cNvCxnSpPr>
          <p:nvPr/>
        </p:nvCxnSpPr>
        <p:spPr>
          <a:xfrm flipV="1">
            <a:off x="1120094" y="656239"/>
            <a:ext cx="443692" cy="4403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F9A2BFDA-8A80-B8A9-7CE1-F1EED44B1007}"/>
              </a:ext>
            </a:extLst>
          </p:cNvPr>
          <p:cNvSpPr txBox="1"/>
          <p:nvPr/>
        </p:nvSpPr>
        <p:spPr>
          <a:xfrm>
            <a:off x="4915836" y="2652828"/>
            <a:ext cx="2536831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shared_setting.py</a:t>
            </a:r>
            <a:endParaRPr lang="zh-TW" altLang="en-US" sz="2400" dirty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A6D155CA-FF31-41E5-69F3-C1E27E1702D1}"/>
              </a:ext>
            </a:extLst>
          </p:cNvPr>
          <p:cNvCxnSpPr>
            <a:cxnSpLocks/>
            <a:stCxn id="47" idx="1"/>
            <a:endCxn id="4" idx="2"/>
          </p:cNvCxnSpPr>
          <p:nvPr/>
        </p:nvCxnSpPr>
        <p:spPr>
          <a:xfrm flipH="1" flipV="1">
            <a:off x="1563786" y="656239"/>
            <a:ext cx="3352050" cy="22274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694B4AED-C5CB-5B60-936C-589B7C5F47FC}"/>
              </a:ext>
            </a:extLst>
          </p:cNvPr>
          <p:cNvCxnSpPr>
            <a:cxnSpLocks/>
            <a:stCxn id="47" idx="1"/>
            <a:endCxn id="10" idx="3"/>
          </p:cNvCxnSpPr>
          <p:nvPr/>
        </p:nvCxnSpPr>
        <p:spPr>
          <a:xfrm flipH="1" flipV="1">
            <a:off x="3328257" y="2564752"/>
            <a:ext cx="1587579" cy="3189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B65ED4C5-2FAF-83EF-897C-EBB9C82B2063}"/>
              </a:ext>
            </a:extLst>
          </p:cNvPr>
          <p:cNvSpPr txBox="1"/>
          <p:nvPr/>
        </p:nvSpPr>
        <p:spPr>
          <a:xfrm>
            <a:off x="5033993" y="3589104"/>
            <a:ext cx="2300515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video_to_jpg.py</a:t>
            </a:r>
            <a:endParaRPr lang="zh-TW" altLang="en-US" sz="2400" dirty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2ED223F5-9CC3-4C44-4DB6-64EEBD4322E0}"/>
              </a:ext>
            </a:extLst>
          </p:cNvPr>
          <p:cNvCxnSpPr>
            <a:cxnSpLocks/>
            <a:stCxn id="47" idx="2"/>
            <a:endCxn id="62" idx="0"/>
          </p:cNvCxnSpPr>
          <p:nvPr/>
        </p:nvCxnSpPr>
        <p:spPr>
          <a:xfrm flipH="1">
            <a:off x="6184251" y="3114493"/>
            <a:ext cx="1" cy="4746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06E1BF2-9DB6-B554-6775-FFCDE90BC8DC}"/>
              </a:ext>
            </a:extLst>
          </p:cNvPr>
          <p:cNvSpPr txBox="1"/>
          <p:nvPr/>
        </p:nvSpPr>
        <p:spPr>
          <a:xfrm>
            <a:off x="3089860" y="5555022"/>
            <a:ext cx="2427370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C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s2_preprocess.py</a:t>
            </a: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C6B27C28-D2EA-3CDC-1B75-451A538EEFEB}"/>
              </a:ext>
            </a:extLst>
          </p:cNvPr>
          <p:cNvCxnSpPr>
            <a:cxnSpLocks/>
            <a:stCxn id="47" idx="1"/>
            <a:endCxn id="23" idx="0"/>
          </p:cNvCxnSpPr>
          <p:nvPr/>
        </p:nvCxnSpPr>
        <p:spPr>
          <a:xfrm flipH="1">
            <a:off x="4303545" y="2883661"/>
            <a:ext cx="612291" cy="267136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F4A38881-BCD3-60F7-A0E6-19E4016148D9}"/>
              </a:ext>
            </a:extLst>
          </p:cNvPr>
          <p:cNvSpPr txBox="1"/>
          <p:nvPr/>
        </p:nvSpPr>
        <p:spPr>
          <a:xfrm>
            <a:off x="200315" y="4802895"/>
            <a:ext cx="2341981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pose_feature.py</a:t>
            </a:r>
            <a:endParaRPr lang="zh-TW" altLang="en-US" sz="2400" dirty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86D614CC-3C30-490C-F43E-347F3C4A4B0A}"/>
              </a:ext>
            </a:extLst>
          </p:cNvPr>
          <p:cNvCxnSpPr>
            <a:cxnSpLocks/>
            <a:stCxn id="31" idx="3"/>
            <a:endCxn id="23" idx="0"/>
          </p:cNvCxnSpPr>
          <p:nvPr/>
        </p:nvCxnSpPr>
        <p:spPr>
          <a:xfrm>
            <a:off x="2542296" y="5033728"/>
            <a:ext cx="1761249" cy="52129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9F7A34B9-E452-72B4-DE41-F709A5F42AC2}"/>
              </a:ext>
            </a:extLst>
          </p:cNvPr>
          <p:cNvCxnSpPr>
            <a:cxnSpLocks/>
            <a:stCxn id="10" idx="2"/>
            <a:endCxn id="23" idx="0"/>
          </p:cNvCxnSpPr>
          <p:nvPr/>
        </p:nvCxnSpPr>
        <p:spPr>
          <a:xfrm>
            <a:off x="1900065" y="2795584"/>
            <a:ext cx="2403480" cy="275943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文字方塊 148">
            <a:extLst>
              <a:ext uri="{FF2B5EF4-FFF2-40B4-BE49-F238E27FC236}">
                <a16:creationId xmlns:a16="http://schemas.microsoft.com/office/drawing/2014/main" id="{F70EE20A-EE48-57E2-5CF1-3DC94C1CA803}"/>
              </a:ext>
            </a:extLst>
          </p:cNvPr>
          <p:cNvSpPr txBox="1"/>
          <p:nvPr/>
        </p:nvSpPr>
        <p:spPr>
          <a:xfrm>
            <a:off x="102891" y="4050769"/>
            <a:ext cx="2536831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feature_setting.py</a:t>
            </a:r>
            <a:endParaRPr lang="zh-TW" altLang="en-US" sz="2400" dirty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54" name="直線單箭頭接點 153">
            <a:extLst>
              <a:ext uri="{FF2B5EF4-FFF2-40B4-BE49-F238E27FC236}">
                <a16:creationId xmlns:a16="http://schemas.microsoft.com/office/drawing/2014/main" id="{829027FC-6B75-86FB-D5A8-48061364C484}"/>
              </a:ext>
            </a:extLst>
          </p:cNvPr>
          <p:cNvCxnSpPr>
            <a:cxnSpLocks/>
            <a:stCxn id="149" idx="2"/>
            <a:endCxn id="31" idx="0"/>
          </p:cNvCxnSpPr>
          <p:nvPr/>
        </p:nvCxnSpPr>
        <p:spPr>
          <a:xfrm flipH="1">
            <a:off x="1371306" y="4512434"/>
            <a:ext cx="1" cy="2904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文字方塊 158">
            <a:extLst>
              <a:ext uri="{FF2B5EF4-FFF2-40B4-BE49-F238E27FC236}">
                <a16:creationId xmlns:a16="http://schemas.microsoft.com/office/drawing/2014/main" id="{FCDA36DB-5ACF-B675-A71B-1087835BD017}"/>
              </a:ext>
            </a:extLst>
          </p:cNvPr>
          <p:cNvSpPr txBox="1"/>
          <p:nvPr/>
        </p:nvSpPr>
        <p:spPr>
          <a:xfrm>
            <a:off x="8147792" y="5555022"/>
            <a:ext cx="1654748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s3_train.py</a:t>
            </a:r>
            <a:endParaRPr lang="zh-TW" altLang="en-US" sz="2400" dirty="0">
              <a:solidFill>
                <a:srgbClr val="00B05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60" name="直線單箭頭接點 159">
            <a:extLst>
              <a:ext uri="{FF2B5EF4-FFF2-40B4-BE49-F238E27FC236}">
                <a16:creationId xmlns:a16="http://schemas.microsoft.com/office/drawing/2014/main" id="{CE8288F9-51E7-D40C-D3FD-4740F18BBF86}"/>
              </a:ext>
            </a:extLst>
          </p:cNvPr>
          <p:cNvCxnSpPr>
            <a:cxnSpLocks/>
            <a:stCxn id="47" idx="3"/>
            <a:endCxn id="159" idx="0"/>
          </p:cNvCxnSpPr>
          <p:nvPr/>
        </p:nvCxnSpPr>
        <p:spPr>
          <a:xfrm>
            <a:off x="7452667" y="2883661"/>
            <a:ext cx="1522499" cy="267136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64406F52-E181-D14B-2221-9D6459FD35B2}"/>
              </a:ext>
            </a:extLst>
          </p:cNvPr>
          <p:cNvSpPr txBox="1"/>
          <p:nvPr/>
        </p:nvSpPr>
        <p:spPr>
          <a:xfrm>
            <a:off x="4755627" y="823395"/>
            <a:ext cx="2228776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B0F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s4_real_time.py</a:t>
            </a:r>
            <a:endParaRPr lang="zh-TW" altLang="en-US" sz="2400" dirty="0">
              <a:solidFill>
                <a:srgbClr val="00B0F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2C1E22B5-0795-841A-B149-AE9D57D6587B}"/>
              </a:ext>
            </a:extLst>
          </p:cNvPr>
          <p:cNvSpPr txBox="1"/>
          <p:nvPr/>
        </p:nvSpPr>
        <p:spPr>
          <a:xfrm>
            <a:off x="8423697" y="3660379"/>
            <a:ext cx="2362603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pose_classifier.py</a:t>
            </a:r>
            <a:endParaRPr lang="zh-TW" altLang="en-US" sz="2400" dirty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D22C617B-7019-FC44-9BFD-135069EDAE32}"/>
              </a:ext>
            </a:extLst>
          </p:cNvPr>
          <p:cNvCxnSpPr>
            <a:cxnSpLocks/>
            <a:stCxn id="35" idx="2"/>
            <a:endCxn id="159" idx="0"/>
          </p:cNvCxnSpPr>
          <p:nvPr/>
        </p:nvCxnSpPr>
        <p:spPr>
          <a:xfrm flipH="1">
            <a:off x="8975166" y="4122044"/>
            <a:ext cx="629833" cy="143297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8EFD3790-4A12-855A-F63D-1E8558CF54AD}"/>
              </a:ext>
            </a:extLst>
          </p:cNvPr>
          <p:cNvCxnSpPr>
            <a:cxnSpLocks/>
            <a:stCxn id="47" idx="3"/>
            <a:endCxn id="29" idx="2"/>
          </p:cNvCxnSpPr>
          <p:nvPr/>
        </p:nvCxnSpPr>
        <p:spPr>
          <a:xfrm flipH="1" flipV="1">
            <a:off x="5870015" y="1285060"/>
            <a:ext cx="1582652" cy="159860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CC81B3E5-EA1E-85F2-A0E4-118F8FF75AF2}"/>
              </a:ext>
            </a:extLst>
          </p:cNvPr>
          <p:cNvCxnSpPr>
            <a:cxnSpLocks/>
            <a:stCxn id="35" idx="0"/>
            <a:endCxn id="29" idx="2"/>
          </p:cNvCxnSpPr>
          <p:nvPr/>
        </p:nvCxnSpPr>
        <p:spPr>
          <a:xfrm flipH="1" flipV="1">
            <a:off x="5870015" y="1285060"/>
            <a:ext cx="3734984" cy="237531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DEDB48EA-0859-FCD6-75A8-4B88FA460CC3}"/>
              </a:ext>
            </a:extLst>
          </p:cNvPr>
          <p:cNvSpPr txBox="1"/>
          <p:nvPr/>
        </p:nvSpPr>
        <p:spPr>
          <a:xfrm>
            <a:off x="9191211" y="1609914"/>
            <a:ext cx="2715058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img_type_setting.py</a:t>
            </a:r>
            <a:endParaRPr lang="zh-TW" altLang="en-US" sz="2400" dirty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83D69EA7-764F-595F-8B81-729538B7806F}"/>
              </a:ext>
            </a:extLst>
          </p:cNvPr>
          <p:cNvCxnSpPr>
            <a:cxnSpLocks/>
            <a:stCxn id="7" idx="3"/>
            <a:endCxn id="29" idx="2"/>
          </p:cNvCxnSpPr>
          <p:nvPr/>
        </p:nvCxnSpPr>
        <p:spPr>
          <a:xfrm flipV="1">
            <a:off x="2682014" y="1285060"/>
            <a:ext cx="3188001" cy="68176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60B8BAAA-793F-9363-7964-323E598567CA}"/>
              </a:ext>
            </a:extLst>
          </p:cNvPr>
          <p:cNvCxnSpPr>
            <a:cxnSpLocks/>
            <a:stCxn id="13" idx="3"/>
            <a:endCxn id="29" idx="2"/>
          </p:cNvCxnSpPr>
          <p:nvPr/>
        </p:nvCxnSpPr>
        <p:spPr>
          <a:xfrm flipV="1">
            <a:off x="2240188" y="1285060"/>
            <a:ext cx="3629827" cy="4234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>
            <a:extLst>
              <a:ext uri="{FF2B5EF4-FFF2-40B4-BE49-F238E27FC236}">
                <a16:creationId xmlns:a16="http://schemas.microsoft.com/office/drawing/2014/main" id="{05BA6F63-ADFA-698F-8089-D1E3101C1216}"/>
              </a:ext>
            </a:extLst>
          </p:cNvPr>
          <p:cNvCxnSpPr>
            <a:cxnSpLocks/>
            <a:stCxn id="77" idx="0"/>
            <a:endCxn id="29" idx="2"/>
          </p:cNvCxnSpPr>
          <p:nvPr/>
        </p:nvCxnSpPr>
        <p:spPr>
          <a:xfrm flipH="1" flipV="1">
            <a:off x="5870015" y="1285060"/>
            <a:ext cx="4678725" cy="32485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D45C1BA7-9B5D-90DB-8671-00517F3A489F}"/>
              </a:ext>
            </a:extLst>
          </p:cNvPr>
          <p:cNvSpPr txBox="1"/>
          <p:nvPr/>
        </p:nvSpPr>
        <p:spPr>
          <a:xfrm>
            <a:off x="9989498" y="2635146"/>
            <a:ext cx="1921176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pose_draw.py</a:t>
            </a:r>
            <a:endParaRPr lang="zh-TW" altLang="en-US" sz="2400" dirty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DCBEE1A8-AC99-0F43-9C9D-1D85A278F720}"/>
              </a:ext>
            </a:extLst>
          </p:cNvPr>
          <p:cNvCxnSpPr>
            <a:cxnSpLocks/>
            <a:stCxn id="34" idx="0"/>
            <a:endCxn id="29" idx="2"/>
          </p:cNvCxnSpPr>
          <p:nvPr/>
        </p:nvCxnSpPr>
        <p:spPr>
          <a:xfrm flipH="1" flipV="1">
            <a:off x="5870015" y="1285060"/>
            <a:ext cx="5080071" cy="135008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14C1F1A7-DB84-30C7-B435-775E1E3845F3}"/>
              </a:ext>
            </a:extLst>
          </p:cNvPr>
          <p:cNvCxnSpPr>
            <a:cxnSpLocks/>
            <a:stCxn id="31" idx="3"/>
            <a:endCxn id="35" idx="1"/>
          </p:cNvCxnSpPr>
          <p:nvPr/>
        </p:nvCxnSpPr>
        <p:spPr>
          <a:xfrm flipV="1">
            <a:off x="2542296" y="3891212"/>
            <a:ext cx="5881401" cy="1142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F8F0CB33-1256-CF5C-16CA-CDF4EBD1957C}"/>
              </a:ext>
            </a:extLst>
          </p:cNvPr>
          <p:cNvCxnSpPr>
            <a:cxnSpLocks/>
            <a:stCxn id="47" idx="3"/>
            <a:endCxn id="35" idx="1"/>
          </p:cNvCxnSpPr>
          <p:nvPr/>
        </p:nvCxnSpPr>
        <p:spPr>
          <a:xfrm>
            <a:off x="7452667" y="2883661"/>
            <a:ext cx="971030" cy="10075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ADC4BFF0-782F-2208-406B-E33C942CBBB8}"/>
              </a:ext>
            </a:extLst>
          </p:cNvPr>
          <p:cNvCxnSpPr>
            <a:cxnSpLocks/>
            <a:stCxn id="47" idx="3"/>
            <a:endCxn id="34" idx="1"/>
          </p:cNvCxnSpPr>
          <p:nvPr/>
        </p:nvCxnSpPr>
        <p:spPr>
          <a:xfrm flipV="1">
            <a:off x="7452667" y="2865979"/>
            <a:ext cx="2536831" cy="176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50D25C5B-6D2D-1A58-4994-A3037E559B1A}"/>
              </a:ext>
            </a:extLst>
          </p:cNvPr>
          <p:cNvCxnSpPr>
            <a:cxnSpLocks/>
            <a:stCxn id="34" idx="2"/>
            <a:endCxn id="159" idx="0"/>
          </p:cNvCxnSpPr>
          <p:nvPr/>
        </p:nvCxnSpPr>
        <p:spPr>
          <a:xfrm flipH="1">
            <a:off x="8975166" y="3096811"/>
            <a:ext cx="1974920" cy="245821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288EEB19-C66C-5401-8914-C0C6FBC09AC9}"/>
              </a:ext>
            </a:extLst>
          </p:cNvPr>
          <p:cNvSpPr txBox="1"/>
          <p:nvPr/>
        </p:nvSpPr>
        <p:spPr>
          <a:xfrm>
            <a:off x="7784718" y="169169"/>
            <a:ext cx="3770594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7030A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voice_speech_recognition.py</a:t>
            </a:r>
            <a:endParaRPr lang="zh-TW" altLang="en-US" sz="2400" dirty="0">
              <a:solidFill>
                <a:srgbClr val="7030A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76FD6519-8737-3991-9F22-DBA0F30E82F4}"/>
              </a:ext>
            </a:extLst>
          </p:cNvPr>
          <p:cNvCxnSpPr>
            <a:cxnSpLocks/>
            <a:stCxn id="43" idx="1"/>
            <a:endCxn id="29" idx="0"/>
          </p:cNvCxnSpPr>
          <p:nvPr/>
        </p:nvCxnSpPr>
        <p:spPr>
          <a:xfrm flipH="1">
            <a:off x="5870015" y="400002"/>
            <a:ext cx="1914703" cy="42339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201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字方塊 28">
            <a:extLst>
              <a:ext uri="{FF2B5EF4-FFF2-40B4-BE49-F238E27FC236}">
                <a16:creationId xmlns:a16="http://schemas.microsoft.com/office/drawing/2014/main" id="{64406F52-E181-D14B-2221-9D6459FD35B2}"/>
              </a:ext>
            </a:extLst>
          </p:cNvPr>
          <p:cNvSpPr txBox="1"/>
          <p:nvPr/>
        </p:nvSpPr>
        <p:spPr>
          <a:xfrm>
            <a:off x="4439744" y="2967335"/>
            <a:ext cx="2228776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B0F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s4_real_time.py</a:t>
            </a:r>
            <a:endParaRPr lang="zh-TW" altLang="en-US" sz="2400" dirty="0">
              <a:solidFill>
                <a:srgbClr val="00B0F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288EEB19-C66C-5401-8914-C0C6FBC09AC9}"/>
              </a:ext>
            </a:extLst>
          </p:cNvPr>
          <p:cNvSpPr txBox="1"/>
          <p:nvPr/>
        </p:nvSpPr>
        <p:spPr>
          <a:xfrm>
            <a:off x="6471307" y="1964718"/>
            <a:ext cx="3770594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7030A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voice_speech_recognition.py</a:t>
            </a:r>
            <a:endParaRPr lang="zh-TW" altLang="en-US" sz="2400" dirty="0">
              <a:solidFill>
                <a:srgbClr val="7030A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76FD6519-8737-3991-9F22-DBA0F30E82F4}"/>
              </a:ext>
            </a:extLst>
          </p:cNvPr>
          <p:cNvCxnSpPr>
            <a:cxnSpLocks/>
            <a:stCxn id="43" idx="1"/>
            <a:endCxn id="29" idx="0"/>
          </p:cNvCxnSpPr>
          <p:nvPr/>
        </p:nvCxnSpPr>
        <p:spPr>
          <a:xfrm flipH="1">
            <a:off x="5554132" y="2195551"/>
            <a:ext cx="917175" cy="77178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9BBB4C4D-14F3-66EA-B697-BACECC5DF941}"/>
              </a:ext>
            </a:extLst>
          </p:cNvPr>
          <p:cNvSpPr txBox="1"/>
          <p:nvPr/>
        </p:nvSpPr>
        <p:spPr>
          <a:xfrm>
            <a:off x="6471307" y="916722"/>
            <a:ext cx="3770594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7030A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realtimeRecognizeGoogle.py</a:t>
            </a:r>
            <a:endParaRPr lang="zh-TW" altLang="en-US" sz="2400" dirty="0">
              <a:solidFill>
                <a:srgbClr val="7030A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A98980E4-DF08-7A3E-8231-805FCBB38832}"/>
              </a:ext>
            </a:extLst>
          </p:cNvPr>
          <p:cNvCxnSpPr>
            <a:cxnSpLocks/>
            <a:stCxn id="46" idx="2"/>
            <a:endCxn id="43" idx="0"/>
          </p:cNvCxnSpPr>
          <p:nvPr/>
        </p:nvCxnSpPr>
        <p:spPr>
          <a:xfrm>
            <a:off x="8356604" y="1378387"/>
            <a:ext cx="0" cy="58633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F0316E46-D89F-5215-2CE3-0E15229BCF1B}"/>
              </a:ext>
            </a:extLst>
          </p:cNvPr>
          <p:cNvSpPr txBox="1"/>
          <p:nvPr/>
        </p:nvSpPr>
        <p:spPr>
          <a:xfrm>
            <a:off x="1825313" y="1964717"/>
            <a:ext cx="3770594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7030A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voice_sound_prediction.py</a:t>
            </a:r>
            <a:endParaRPr lang="zh-TW" altLang="en-US" sz="2400" dirty="0">
              <a:solidFill>
                <a:srgbClr val="7030A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18C7DFDD-B3CB-FD92-449F-7D4914BC67BA}"/>
              </a:ext>
            </a:extLst>
          </p:cNvPr>
          <p:cNvCxnSpPr>
            <a:cxnSpLocks/>
            <a:stCxn id="50" idx="2"/>
            <a:endCxn id="29" idx="0"/>
          </p:cNvCxnSpPr>
          <p:nvPr/>
        </p:nvCxnSpPr>
        <p:spPr>
          <a:xfrm>
            <a:off x="3710610" y="2426382"/>
            <a:ext cx="1843522" cy="54095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6075390C-6EE2-7920-27B1-50B84D5EC493}"/>
              </a:ext>
            </a:extLst>
          </p:cNvPr>
          <p:cNvSpPr txBox="1"/>
          <p:nvPr/>
        </p:nvSpPr>
        <p:spPr>
          <a:xfrm>
            <a:off x="547924" y="4431619"/>
            <a:ext cx="3770594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7030A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voice_sound_detecte.py</a:t>
            </a:r>
            <a:endParaRPr lang="zh-TW" altLang="en-US" sz="2400" dirty="0">
              <a:solidFill>
                <a:srgbClr val="7030A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8504AFEE-65FE-C370-C774-A4040778CBBB}"/>
              </a:ext>
            </a:extLst>
          </p:cNvPr>
          <p:cNvCxnSpPr>
            <a:cxnSpLocks/>
            <a:stCxn id="55" idx="3"/>
          </p:cNvCxnSpPr>
          <p:nvPr/>
        </p:nvCxnSpPr>
        <p:spPr>
          <a:xfrm flipV="1">
            <a:off x="4318518" y="3508287"/>
            <a:ext cx="1329635" cy="115416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514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46E6DA1A-1688-1CAD-C70D-DD9C4E32A82B}"/>
              </a:ext>
            </a:extLst>
          </p:cNvPr>
          <p:cNvSpPr txBox="1"/>
          <p:nvPr/>
        </p:nvSpPr>
        <p:spPr>
          <a:xfrm>
            <a:off x="151495" y="206931"/>
            <a:ext cx="4272224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蒐集資料庫並記錄標籤與片段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6121BDE-5E78-0416-686B-7BEE8E47E696}"/>
              </a:ext>
            </a:extLst>
          </p:cNvPr>
          <p:cNvSpPr txBox="1"/>
          <p:nvPr/>
        </p:nvSpPr>
        <p:spPr>
          <a:xfrm>
            <a:off x="94602" y="1581372"/>
            <a:ext cx="894710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video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2E62B264-EB47-9C12-1AE3-573B065B7227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989312" y="1812205"/>
            <a:ext cx="50815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3753FFD4-5550-9BAE-ACBF-5E492F4193C3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3860124" y="1812206"/>
            <a:ext cx="3380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74B8A6B6-2D6A-51FB-52A3-186EB1BC3AE9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7717367" y="1812206"/>
            <a:ext cx="647385" cy="22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BBC24E73-B19D-9092-FDE0-B395FCFAA322}"/>
              </a:ext>
            </a:extLst>
          </p:cNvPr>
          <p:cNvCxnSpPr>
            <a:cxnSpLocks/>
            <a:stCxn id="18" idx="2"/>
            <a:endCxn id="31" idx="0"/>
          </p:cNvCxnSpPr>
          <p:nvPr/>
        </p:nvCxnSpPr>
        <p:spPr>
          <a:xfrm>
            <a:off x="9783720" y="2229972"/>
            <a:ext cx="0" cy="15585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B12CC59C-05ED-CFE4-F729-C43448517B47}"/>
              </a:ext>
            </a:extLst>
          </p:cNvPr>
          <p:cNvGrpSpPr/>
          <p:nvPr/>
        </p:nvGrpSpPr>
        <p:grpSpPr>
          <a:xfrm>
            <a:off x="8364752" y="1398975"/>
            <a:ext cx="3547420" cy="1069345"/>
            <a:chOff x="8307859" y="1892250"/>
            <a:chExt cx="3547420" cy="1069345"/>
          </a:xfrm>
        </p:grpSpPr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5D2F3F1D-2A2F-557C-3A0E-A5523A45010E}"/>
                </a:ext>
              </a:extLst>
            </p:cNvPr>
            <p:cNvSpPr txBox="1"/>
            <p:nvPr/>
          </p:nvSpPr>
          <p:spPr>
            <a:xfrm>
              <a:off x="8307859" y="1892250"/>
              <a:ext cx="2837936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Result</a:t>
              </a:r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資料夾改動作標籤名稱</a:t>
              </a:r>
            </a:p>
          </p:txBody>
        </p:sp>
        <p:pic>
          <p:nvPicPr>
            <p:cNvPr id="51" name="圖片 50">
              <a:extLst>
                <a:ext uri="{FF2B5EF4-FFF2-40B4-BE49-F238E27FC236}">
                  <a16:creationId xmlns:a16="http://schemas.microsoft.com/office/drawing/2014/main" id="{D2B46316-DE04-26DC-476C-063F72941B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696"/>
            <a:stretch/>
          </p:blipFill>
          <p:spPr>
            <a:xfrm>
              <a:off x="9828747" y="2427148"/>
              <a:ext cx="2026532" cy="534447"/>
            </a:xfrm>
            <a:prstGeom prst="rect">
              <a:avLst/>
            </a:prstGeom>
          </p:spPr>
        </p:pic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EB70B043-5645-F4C1-6418-95A550DBB145}"/>
              </a:ext>
            </a:extLst>
          </p:cNvPr>
          <p:cNvGrpSpPr/>
          <p:nvPr/>
        </p:nvGrpSpPr>
        <p:grpSpPr>
          <a:xfrm>
            <a:off x="4074615" y="1128821"/>
            <a:ext cx="3861155" cy="1339499"/>
            <a:chOff x="4072358" y="1496628"/>
            <a:chExt cx="3861155" cy="1339499"/>
          </a:xfrm>
        </p:grpSpPr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7DFED6C5-D70B-E0BC-E7DA-BE8DE6A40C8D}"/>
                </a:ext>
              </a:extLst>
            </p:cNvPr>
            <p:cNvGrpSpPr/>
            <p:nvPr/>
          </p:nvGrpSpPr>
          <p:grpSpPr>
            <a:xfrm>
              <a:off x="4072358" y="1496628"/>
              <a:ext cx="3642752" cy="914217"/>
              <a:chOff x="3880707" y="1624367"/>
              <a:chExt cx="3642752" cy="914217"/>
            </a:xfrm>
          </p:grpSpPr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AFA65BE7-B1D2-7157-1B29-043FB47C2F75}"/>
                  </a:ext>
                </a:extLst>
              </p:cNvPr>
              <p:cNvSpPr txBox="1"/>
              <p:nvPr/>
            </p:nvSpPr>
            <p:spPr>
              <a:xfrm>
                <a:off x="4004294" y="2076919"/>
                <a:ext cx="3519165" cy="46166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err="1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origin_img</a:t>
                </a:r>
                <a:r>
                  <a:rPr lang="en-US" altLang="zh-TW" sz="24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/Result_001</a:t>
                </a:r>
                <a:endPara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478D98B5-9B09-D34F-497A-F282A0FB1937}"/>
                  </a:ext>
                </a:extLst>
              </p:cNvPr>
              <p:cNvSpPr txBox="1"/>
              <p:nvPr/>
            </p:nvSpPr>
            <p:spPr>
              <a:xfrm>
                <a:off x="3880707" y="1624367"/>
                <a:ext cx="2354312" cy="4001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000" b="1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生成照片資料夾</a:t>
                </a:r>
              </a:p>
            </p:txBody>
          </p:sp>
        </p:grpSp>
        <p:pic>
          <p:nvPicPr>
            <p:cNvPr id="56" name="圖片 55">
              <a:extLst>
                <a:ext uri="{FF2B5EF4-FFF2-40B4-BE49-F238E27FC236}">
                  <a16:creationId xmlns:a16="http://schemas.microsoft.com/office/drawing/2014/main" id="{08E334D7-60C3-DA39-5DA3-DA03DA54D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66003" y="2354896"/>
              <a:ext cx="2067510" cy="481231"/>
            </a:xfrm>
            <a:prstGeom prst="rect">
              <a:avLst/>
            </a:prstGeom>
          </p:spPr>
        </p:pic>
      </p:grpSp>
      <p:grpSp>
        <p:nvGrpSpPr>
          <p:cNvPr id="74" name="群組 73">
            <a:extLst>
              <a:ext uri="{FF2B5EF4-FFF2-40B4-BE49-F238E27FC236}">
                <a16:creationId xmlns:a16="http://schemas.microsoft.com/office/drawing/2014/main" id="{579E04E2-80F8-D225-43A4-BF9F521AC061}"/>
              </a:ext>
            </a:extLst>
          </p:cNvPr>
          <p:cNvGrpSpPr/>
          <p:nvPr/>
        </p:nvGrpSpPr>
        <p:grpSpPr>
          <a:xfrm>
            <a:off x="8287303" y="3350163"/>
            <a:ext cx="3248600" cy="3283330"/>
            <a:chOff x="8287303" y="3350163"/>
            <a:chExt cx="3248600" cy="3283330"/>
          </a:xfrm>
        </p:grpSpPr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67127A09-227E-61AE-716F-8105A4298C55}"/>
                </a:ext>
              </a:extLst>
            </p:cNvPr>
            <p:cNvSpPr txBox="1"/>
            <p:nvPr/>
          </p:nvSpPr>
          <p:spPr>
            <a:xfrm>
              <a:off x="8364751" y="3788566"/>
              <a:ext cx="2837937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寫入所有動作切片</a:t>
              </a:r>
              <a:endPara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endPara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20269B7A-6BA1-E636-E00A-46B07F0E4130}"/>
                </a:ext>
              </a:extLst>
            </p:cNvPr>
            <p:cNvSpPr txBox="1"/>
            <p:nvPr/>
          </p:nvSpPr>
          <p:spPr>
            <a:xfrm>
              <a:off x="10039487" y="4325169"/>
              <a:ext cx="1496416" cy="2308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jump_001</a:t>
              </a:r>
            </a:p>
            <a:p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52 59</a:t>
              </a:r>
            </a:p>
            <a:p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72 79</a:t>
              </a:r>
            </a:p>
            <a:p>
              <a:endPara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wave_001</a:t>
              </a:r>
            </a:p>
            <a:p>
              <a:r>
                <a: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47 354</a:t>
              </a:r>
              <a:endPara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72" name="文字方塊 71">
              <a:extLst>
                <a:ext uri="{FF2B5EF4-FFF2-40B4-BE49-F238E27FC236}">
                  <a16:creationId xmlns:a16="http://schemas.microsoft.com/office/drawing/2014/main" id="{54C5E2FF-13C8-1DC8-D9F3-510390AF9C07}"/>
                </a:ext>
              </a:extLst>
            </p:cNvPr>
            <p:cNvSpPr txBox="1"/>
            <p:nvPr/>
          </p:nvSpPr>
          <p:spPr>
            <a:xfrm>
              <a:off x="8287303" y="3350163"/>
              <a:ext cx="1496416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orign.txt</a:t>
              </a:r>
              <a:endParaRPr lang="zh-TW" altLang="en-US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2" name="群組 81">
            <a:extLst>
              <a:ext uri="{FF2B5EF4-FFF2-40B4-BE49-F238E27FC236}">
                <a16:creationId xmlns:a16="http://schemas.microsoft.com/office/drawing/2014/main" id="{2DCC5D35-DC87-5065-0DBF-D71D99F78BB1}"/>
              </a:ext>
            </a:extLst>
          </p:cNvPr>
          <p:cNvGrpSpPr/>
          <p:nvPr/>
        </p:nvGrpSpPr>
        <p:grpSpPr>
          <a:xfrm>
            <a:off x="1243391" y="809592"/>
            <a:ext cx="2745779" cy="3055143"/>
            <a:chOff x="1243391" y="809592"/>
            <a:chExt cx="2745779" cy="3055143"/>
          </a:xfrm>
        </p:grpSpPr>
        <p:grpSp>
          <p:nvGrpSpPr>
            <p:cNvPr id="66" name="群組 65">
              <a:extLst>
                <a:ext uri="{FF2B5EF4-FFF2-40B4-BE49-F238E27FC236}">
                  <a16:creationId xmlns:a16="http://schemas.microsoft.com/office/drawing/2014/main" id="{0171B98F-E7BE-8CB5-754A-25776FC17653}"/>
                </a:ext>
              </a:extLst>
            </p:cNvPr>
            <p:cNvGrpSpPr/>
            <p:nvPr/>
          </p:nvGrpSpPr>
          <p:grpSpPr>
            <a:xfrm>
              <a:off x="1243391" y="1212041"/>
              <a:ext cx="2745779" cy="2652694"/>
              <a:chOff x="1162790" y="1701944"/>
              <a:chExt cx="2745779" cy="2652694"/>
            </a:xfrm>
          </p:grpSpPr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3856D082-7EFD-B277-F215-19B73E521F5B}"/>
                  </a:ext>
                </a:extLst>
              </p:cNvPr>
              <p:cNvSpPr txBox="1"/>
              <p:nvPr/>
            </p:nvSpPr>
            <p:spPr>
              <a:xfrm>
                <a:off x="1416870" y="1701944"/>
                <a:ext cx="2362653" cy="120032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r>
                  <a:rPr lang="zh-TW" altLang="en-US" sz="24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影片轉照片</a:t>
                </a:r>
                <a:endPara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endParaRPr lang="zh-TW" altLang="en-US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61" name="圖片 60">
                <a:extLst>
                  <a:ext uri="{FF2B5EF4-FFF2-40B4-BE49-F238E27FC236}">
                    <a16:creationId xmlns:a16="http://schemas.microsoft.com/office/drawing/2014/main" id="{1D96E8C1-B451-2DDC-9DA1-8C02B5F9DF7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9804"/>
              <a:stretch/>
            </p:blipFill>
            <p:spPr>
              <a:xfrm>
                <a:off x="1162790" y="3293235"/>
                <a:ext cx="2745779" cy="1061403"/>
              </a:xfrm>
              <a:prstGeom prst="rect">
                <a:avLst/>
              </a:prstGeom>
            </p:spPr>
          </p:pic>
        </p:grpSp>
        <p:sp>
          <p:nvSpPr>
            <p:cNvPr id="75" name="文字方塊 74">
              <a:extLst>
                <a:ext uri="{FF2B5EF4-FFF2-40B4-BE49-F238E27FC236}">
                  <a16:creationId xmlns:a16="http://schemas.microsoft.com/office/drawing/2014/main" id="{5C254B1F-8F56-53CB-070F-F09CC1A73612}"/>
                </a:ext>
              </a:extLst>
            </p:cNvPr>
            <p:cNvSpPr txBox="1"/>
            <p:nvPr/>
          </p:nvSpPr>
          <p:spPr>
            <a:xfrm>
              <a:off x="1420254" y="809592"/>
              <a:ext cx="2439870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Video_to_jpg.py</a:t>
              </a:r>
            </a:p>
          </p:txBody>
        </p:sp>
      </p:grp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B5E1A932-0125-39CF-57A1-2B9A9A157639}"/>
              </a:ext>
            </a:extLst>
          </p:cNvPr>
          <p:cNvSpPr txBox="1"/>
          <p:nvPr/>
        </p:nvSpPr>
        <p:spPr>
          <a:xfrm>
            <a:off x="998007" y="2344244"/>
            <a:ext cx="3295831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儲存間隔秒數預設一秒</a:t>
            </a:r>
          </a:p>
        </p:txBody>
      </p:sp>
    </p:spTree>
    <p:extLst>
      <p:ext uri="{BB962C8B-B14F-4D97-AF65-F5344CB8AC3E}">
        <p14:creationId xmlns:p14="http://schemas.microsoft.com/office/powerpoint/2010/main" val="3277111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19239</TotalTime>
  <Words>1470</Words>
  <Application>Microsoft Office PowerPoint</Application>
  <PresentationFormat>寬螢幕</PresentationFormat>
  <Paragraphs>284</Paragraphs>
  <Slides>29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7" baseType="lpstr">
      <vt:lpstr>微軟正黑體</vt:lpstr>
      <vt:lpstr>標楷體</vt:lpstr>
      <vt:lpstr>Arial</vt:lpstr>
      <vt:lpstr>Calibri</vt:lpstr>
      <vt:lpstr>Calibri Light</vt:lpstr>
      <vt:lpstr>Times New Roman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宥云 陳</dc:creator>
  <cp:lastModifiedBy>宥云 陳</cp:lastModifiedBy>
  <cp:revision>170</cp:revision>
  <dcterms:created xsi:type="dcterms:W3CDTF">2022-05-24T03:43:02Z</dcterms:created>
  <dcterms:modified xsi:type="dcterms:W3CDTF">2022-06-25T18:06:48Z</dcterms:modified>
</cp:coreProperties>
</file>