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5:55.91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3516.125"/>
      <inkml:brushProperty name="anchorY" value="-44090.42188"/>
      <inkml:brushProperty name="scaleFactor" value="0.5"/>
    </inkml:brush>
  </inkml:definitions>
  <inkml:trace contextRef="#ctx0" brushRef="#br0">1 0,'0'0,"4"0,6 0,10 0,10 0,2 0,7 0,3 0,3 0,-2 0,1 0,1 0,6 0,1 0,11 0,-5 0,9 0,-2 0,-7 0,-4 0,6 0,-5 0,7 0,9 0,-1 0,-7 0,-5 0,-5 0,-7 0,-2 0,-1 0,1 0,-4 0,1 0,2 0,-3 0,0 0,3 0,1 0,-3 0,2 0,10 0,-2 0,0 0,0 0,-5 0,-1 0,-1 0,-4 0,2 0,0 0,2 0,-3 0,1 0,2 0,-4 0,1 0,2 0,1 0,-3 0,2 0,-9 0,1 0,-4 0,3 0,4 0,3 0,-2 0,3 0,1 0,-2 0,0 0,3 0,-5 0,3 0,1 0,1 0,-2 0,10 0,2 0,-4 0,0 0,-2 0,-4 0,-1 0,0 0,2 0,-4 0,1 0,1 0,-4 0,2 0,2 0,2 0,-4 0,2 0,0 0,-3 0,2 0,0 0,-2 0,1 0,1 0,3 0,-4 0,2 0,0 0,-3 0,2 0,-9 0,1 0,2 0,-2 0,3 0,4 0,-3 0,3 0,2 0,-4 0,3 0,1 0,1 0,-2 0,0 0,2 0,-4 0,2 0,1 0,1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24.43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9988.75"/>
      <inkml:brushProperty name="anchorY" value="-44937.08984"/>
      <inkml:brushProperty name="scaleFactor" value="0.5"/>
    </inkml:brush>
  </inkml:definitions>
  <inkml:trace contextRef="#ctx0" brushRef="#br0">2951 1,'0'0,"-8"0,-6 0,-8 0,-16 0,-3 0,-3 0,-2 0,5 0,-9 0,0 0,4 0,1 0,2 0,1 0,4 0,8 0,1 0,-2 0,2 0,-3 0,-3 0,-2 0,1 0,-2 0,0 0,2 0,-1 0,-1 0,3 0,-2 0,-1 0,-1 0,2 0,0 0,-2 0,4 0,-2 0,-1 0,-1 0,2 0,0 0,-2 0,3 0,0 0,-2 0,3 0,-1 0,-2 0,-1 0,2 0,0 0,-2 0,4 0,-2 0,-1 0,-1 0,2 0,0 0,-2 0,4 0,-2 0,-1 0,-1 0,2 0,0 0,-2 0,4 0,-2 0,-1 0,3 0,-1 0,-2 0,-1 0,2 0,0 0,-2 0,4 0,-2 0,-1 0,12 0,16 0,12 0,6 0,11 0,8 0,4 0,3 0,5 0,1 0,-2 0,1 0,1 0,-4 0,2 0,0 0,-3 0,1 0,2 0,1 0,-3 0,2 0,0 0,-2 0,1 0,0 0,3 0,-3 0,0 0,2 0,-4 0,2 0,1 0,1 0,-3 0,2 0,0 0,-2 0,1 0,0 0,7 0,10 0,10 0,10 0,6 0,-8 0,2 0,1 0,4 0,-7 0,-1 0,-8 0,-6 0,-1 0,-3 0,13 0,-1 0,-6 0,4 0,-4 0,-8 0,-4 0,6 0,-6 0,-1 0,-2 0,0 0,-5 0,0 0,-1 0,-2 0,0 0,-8 0,2 0,-2 0,1 0,4 0,4 0,-2 0,2 0,1 0,-2 0,1 0,2 0,0 0,-2 0,0 0,2 0,-3 0,0 0,2 0,1 0,-2 0,1 0,0 0,-2 0,0 0,2 0,-3 0,1 0,2 0,1 0,-2 0,1 0,0 0,-2 0,0 0,2 0,2 0,-4 0,1 0,2 0,-4 0,2 0,1 0,-3 0,-16 0,-17 0,-11 0,-14 0,-9 0,-2 0,-5 0,-1 0,-3 0,4 0,0 0,-1 0,4 0,-1 0,-1 0,-1 0,2 0,-9 0,-1 0,3 0,0 0,-8 0,4 0,1 0,2 0,-4 0,-9 0,1 0,1 0,7 0,3 0,3 0,5 0,1 0,-1 0,-5 0,-10 0,-2 0,0 0,6 0,3 0,2 0,2 0,4 0,1 0,-1 0,3 0,-1 0,-1 0,-2 0,3 0,-2 0,0 0,7 0,3 0,-1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39.1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11.6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27.29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4776.21875"/>
      <inkml:brushProperty name="anchorY" value="-40916.95703"/>
      <inkml:brushProperty name="scaleFactor" value="0.5"/>
    </inkml:brush>
  </inkml:definitions>
  <inkml:trace contextRef="#ctx0" brushRef="#br0">1 1,'0'0,"0"4,0 11,0 5,0 10,0 16,0 1,0 5,0 0,0-5,0-1,0 0,0-5,0 1,0 1,0 1,0-3,0 1,0 1,0-3,0 2,0 0,0 3,0-4,0 1,0 2,0-4,0 2,0 0,0 3,0-4,0 1,0 2,0-4,0 2,0 0,0-2,0 1,0 1,0 3,0-4,0 1,0 2,0-4,0 1,0 2,0 2,0-4,0 2,0 0,0-3,0 2,0 0,0-2,0 1,0 1,0 3,0-4,0 2,0 0,0-2,0 0,0 2,0 1,0-3,0 1,0 2,0-4,0 2,0 1,0-4,0 2,0 2,0 1,0-8,0-8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0.1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44461.5625"/>
      <inkml:brushProperty name="anchorY" value="-112953.10938"/>
      <inkml:brushProperty name="scaleFactor" value="0.5"/>
    </inkml:brush>
  </inkml:definitions>
  <inkml:trace contextRef="#ctx0" brushRef="#br0">1 1,'0'0,"4"0,7 0,9 0,9 0,-1 0,0 0,4 0,4 0,-10 0,-2 0,3 0,-1 0,6 0,-6 0,5 0,-2 0,-4 0,2 0,5 0,-4 0,3 0,-1 0,-6 0,4 0,4 0,0 0,4 0,4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6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危險聲音</a:t>
            </a:r>
            <a:r>
              <a:rPr lang="en-US" altLang="zh-TW" dirty="0"/>
              <a:t>&amp;</a:t>
            </a:r>
            <a:r>
              <a:rPr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 py39 python=3.9</a:t>
            </a:r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檔案資料夾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AB0FA8-6430-1E54-9406-FE637A4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822" y="1118791"/>
            <a:ext cx="1000630" cy="195361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4DEDF7-F0D7-074A-C0E0-B8EA89AF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44800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9AC55-479C-0FC1-1910-4433E256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22" y="3224184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14:cNvPr>
              <p14:cNvContentPartPr/>
              <p14:nvPr/>
            </p14:nvContentPartPr>
            <p14:xfrm>
              <a:off x="6231866" y="1982670"/>
              <a:ext cx="202248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226" y="1964670"/>
                <a:ext cx="20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14:cNvPr>
              <p14:cNvContentPartPr/>
              <p14:nvPr/>
            </p14:nvContentPartPr>
            <p14:xfrm>
              <a:off x="6230426" y="2310990"/>
              <a:ext cx="1715089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2789" y="2293350"/>
                <a:ext cx="17507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14:cNvPr>
              <p14:cNvContentPartPr/>
              <p14:nvPr/>
            </p14:nvContentPartPr>
            <p14:xfrm>
              <a:off x="8081186" y="1995990"/>
              <a:ext cx="188280" cy="109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546" y="197835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14:cNvPr>
              <p14:cNvContentPartPr/>
              <p14:nvPr/>
            </p14:nvContentPartPr>
            <p14:xfrm>
              <a:off x="8081906" y="1884390"/>
              <a:ext cx="193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4266" y="1866390"/>
                <a:ext cx="22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14:cNvPr>
              <p14:cNvContentPartPr/>
              <p14:nvPr/>
            </p14:nvContentPartPr>
            <p14:xfrm>
              <a:off x="7961059" y="2320200"/>
              <a:ext cx="360" cy="110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3419" y="2302560"/>
                <a:ext cx="36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14:cNvPr>
              <p14:cNvContentPartPr/>
              <p14:nvPr/>
            </p14:nvContentPartPr>
            <p14:xfrm>
              <a:off x="7971746" y="3447510"/>
              <a:ext cx="291600" cy="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4106" y="3429870"/>
                <a:ext cx="3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14:cNvPr>
              <p14:cNvContentPartPr/>
              <p14:nvPr/>
            </p14:nvContentPartPr>
            <p14:xfrm>
              <a:off x="8065674" y="3447510"/>
              <a:ext cx="188280" cy="109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8034" y="342987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14:cNvPr>
              <p14:cNvContentPartPr/>
              <p14:nvPr/>
            </p14:nvContentPartPr>
            <p14:xfrm>
              <a:off x="8066394" y="3335910"/>
              <a:ext cx="193320" cy="1116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8754" y="3317910"/>
                <a:ext cx="228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76C5-9F0C-E862-04D7-E27B72D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FBB2-3AB5-09ED-6016-3AC2CFD7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讀取資料訓練模型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即時錄製聲音進行文字辨識及危險判斷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4B72E0-3FA6-7706-0B6A-03C28395610E}"/>
              </a:ext>
            </a:extLst>
          </p:cNvPr>
          <p:cNvSpPr txBox="1"/>
          <p:nvPr/>
        </p:nvSpPr>
        <p:spPr>
          <a:xfrm>
            <a:off x="897467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36478D-2FEC-ED88-564A-6D5175433B45}"/>
              </a:ext>
            </a:extLst>
          </p:cNvPr>
          <p:cNvSpPr txBox="1"/>
          <p:nvPr/>
        </p:nvSpPr>
        <p:spPr>
          <a:xfrm>
            <a:off x="6562493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訓練模型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E41D6A-C647-4124-FBAF-B8FE69FBE72C}"/>
              </a:ext>
            </a:extLst>
          </p:cNvPr>
          <p:cNvSpPr txBox="1"/>
          <p:nvPr/>
        </p:nvSpPr>
        <p:spPr>
          <a:xfrm>
            <a:off x="9279591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產生模型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DB8AA1-6341-430D-8798-B44C4CF21001}"/>
              </a:ext>
            </a:extLst>
          </p:cNvPr>
          <p:cNvSpPr txBox="1"/>
          <p:nvPr/>
        </p:nvSpPr>
        <p:spPr>
          <a:xfrm>
            <a:off x="897467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5037FE-1E59-9421-60A8-EA8656C4708D}"/>
              </a:ext>
            </a:extLst>
          </p:cNvPr>
          <p:cNvSpPr txBox="1"/>
          <p:nvPr/>
        </p:nvSpPr>
        <p:spPr>
          <a:xfrm>
            <a:off x="5319361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CDA242-BC56-9D99-9779-00964B931424}"/>
              </a:ext>
            </a:extLst>
          </p:cNvPr>
          <p:cNvSpPr txBox="1"/>
          <p:nvPr/>
        </p:nvSpPr>
        <p:spPr>
          <a:xfrm>
            <a:off x="7299476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FA32DF-7998-B7B0-E2D8-E8CC2E05539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4953392" y="2600221"/>
            <a:ext cx="160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F5866E-4246-6130-CCE4-374374BEDA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670489" y="2600221"/>
            <a:ext cx="1609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84A2449-E905-A4A2-0D97-6C3B9BA50884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005463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A87BF-AADA-75E7-1EF4-BE066F2F4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27357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93E40A-31E0-C0E9-94A6-A60544C939EB}"/>
              </a:ext>
            </a:extLst>
          </p:cNvPr>
          <p:cNvSpPr txBox="1"/>
          <p:nvPr/>
        </p:nvSpPr>
        <p:spPr>
          <a:xfrm>
            <a:off x="3614564" y="2415555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資料預處理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2A290-C45B-8BC4-44EE-743995FB1EB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005463" y="2600221"/>
            <a:ext cx="160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71B3CB-711E-8EBB-23A6-4E1315976D83}"/>
              </a:ext>
            </a:extLst>
          </p:cNvPr>
          <p:cNvSpPr txBox="1"/>
          <p:nvPr/>
        </p:nvSpPr>
        <p:spPr>
          <a:xfrm>
            <a:off x="2877582" y="456097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錄製即時聲音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64C6BE0-409F-40A9-9DE8-74F4DBFD17A3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4447242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1DC44A1-22F1-0D9F-5586-AE823B3FF6F6}"/>
              </a:ext>
            </a:extLst>
          </p:cNvPr>
          <p:cNvSpPr txBox="1"/>
          <p:nvPr/>
        </p:nvSpPr>
        <p:spPr>
          <a:xfrm>
            <a:off x="6447077" y="54282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96DC549-0594-FB7B-E0F2-733F14EC03FE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4447242" y="4745645"/>
            <a:ext cx="1999835" cy="86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7973BE-A433-84BA-64A6-88886A70A3E7}"/>
              </a:ext>
            </a:extLst>
          </p:cNvPr>
          <p:cNvSpPr txBox="1"/>
          <p:nvPr/>
        </p:nvSpPr>
        <p:spPr>
          <a:xfrm>
            <a:off x="9279591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結果判斷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C3E083-99DF-88E3-3497-967049C29CEC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8407472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0074F51-A8DE-67A7-1FE8-C7D25A3D3A45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7785905" y="4745645"/>
            <a:ext cx="1493686" cy="86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1C579C-D948-4742-6B57-CB345583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26E8F7-3629-F52B-DD98-7367C91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134394"/>
            <a:ext cx="8896350" cy="3733799"/>
          </a:xfrm>
        </p:spPr>
      </p:pic>
    </p:spTree>
    <p:extLst>
      <p:ext uri="{BB962C8B-B14F-4D97-AF65-F5344CB8AC3E}">
        <p14:creationId xmlns:p14="http://schemas.microsoft.com/office/powerpoint/2010/main" val="15587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FBF0-3BB8-7B2B-1E4C-8834B6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資料庫的蒐集 </a:t>
            </a:r>
            <a:r>
              <a:rPr lang="zh-TW" altLang="en-US" sz="1800" dirty="0"/>
              <a:t>錄三秒鐘的音檔，並按照指定路徑、標籤存放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736709-87D9-29D3-6839-1B959A44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640278"/>
            <a:ext cx="2038635" cy="38105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189C8-FAA5-271F-983F-4FDDC19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517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4BABBF7-6394-3CF5-C7DC-E6F3970C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0278"/>
            <a:ext cx="4305901" cy="1286054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7233B1-1143-2C6F-A5DC-FEF31D7FFE7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416075" y="3830805"/>
            <a:ext cx="1679925" cy="45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D8DD2160-E7A8-AE5F-F6A9-74421B7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57" y="5421731"/>
            <a:ext cx="1829055" cy="40010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F51F18-EF64-86F9-47B3-A01767CE02D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396758" y="4021331"/>
            <a:ext cx="914527" cy="14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80B0F-6488-DF85-BC7B-4C2CBE7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模型的訓練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641ED9-2BFD-3539-FE92-AECD86FE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340" y="2795109"/>
            <a:ext cx="2467319" cy="36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9A973C-F5EA-91E2-B9FD-52677A9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45" y="2776057"/>
            <a:ext cx="2410161" cy="381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9E353A-1D67-1ACC-6CA2-A9766243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2" y="2237206"/>
            <a:ext cx="1829055" cy="4001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1BB363-D0BD-91E5-8F8D-E032DCBC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72" y="3407096"/>
            <a:ext cx="1019317" cy="192431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4E7DF8-3961-02FB-D749-60764EF11B9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442657" y="2437259"/>
            <a:ext cx="1419683" cy="53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7B07C8-815B-BB50-0D4A-EBB45A8B3E3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3037789" y="2976110"/>
            <a:ext cx="1824551" cy="1393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B81069-872D-5AF1-D26A-C08A372548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329659" y="2966584"/>
            <a:ext cx="1419686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14B14A-59F2-16B9-39C9-DC1575310E21}"/>
              </a:ext>
            </a:extLst>
          </p:cNvPr>
          <p:cNvSpPr txBox="1"/>
          <p:nvPr/>
        </p:nvSpPr>
        <p:spPr>
          <a:xfrm>
            <a:off x="1241105" y="1868488"/>
            <a:ext cx="2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讀取存放在</a:t>
            </a:r>
            <a:r>
              <a:rPr lang="en-US" altLang="zh-TW" dirty="0"/>
              <a:t>csv</a:t>
            </a:r>
            <a:r>
              <a:rPr lang="zh-TW" altLang="en-US" dirty="0"/>
              <a:t>檔裡的資料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65CF15-53A3-746B-CF9C-9C1B1E91BE77}"/>
              </a:ext>
            </a:extLst>
          </p:cNvPr>
          <p:cNvSpPr txBox="1"/>
          <p:nvPr/>
        </p:nvSpPr>
        <p:spPr>
          <a:xfrm>
            <a:off x="1042097" y="3029640"/>
            <a:ext cx="3249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csv</a:t>
            </a:r>
            <a:r>
              <a:rPr lang="zh-TW" altLang="en-US" dirty="0"/>
              <a:t>檔的資料讀取</a:t>
            </a:r>
            <a:r>
              <a:rPr lang="en-US" altLang="zh-TW" dirty="0"/>
              <a:t>wave</a:t>
            </a:r>
            <a:r>
              <a:rPr lang="zh-TW" altLang="en-US" dirty="0"/>
              <a:t>音檔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2BCA9-75C3-7654-8AD5-04EED25DCB1B}"/>
              </a:ext>
            </a:extLst>
          </p:cNvPr>
          <p:cNvSpPr txBox="1"/>
          <p:nvPr/>
        </p:nvSpPr>
        <p:spPr>
          <a:xfrm>
            <a:off x="8790484" y="2406725"/>
            <a:ext cx="2327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模型訓練完生成</a:t>
            </a:r>
            <a:r>
              <a:rPr lang="en-US" altLang="zh-TW" dirty="0"/>
              <a:t>.h5</a:t>
            </a:r>
            <a:r>
              <a:rPr lang="zh-TW" altLang="en-US" dirty="0"/>
              <a:t>檔</a:t>
            </a:r>
            <a:endParaRPr lang="en-US" altLang="zh-TW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277DAC-9C7E-5391-CB51-B32EF8C6BE59}"/>
              </a:ext>
            </a:extLst>
          </p:cNvPr>
          <p:cNvSpPr txBox="1"/>
          <p:nvPr/>
        </p:nvSpPr>
        <p:spPr>
          <a:xfrm>
            <a:off x="4811194" y="3656688"/>
            <a:ext cx="275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保留長度大於三秒的資料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C89505-FE44-C26B-81E5-3E9B51582D08}"/>
              </a:ext>
            </a:extLst>
          </p:cNvPr>
          <p:cNvSpPr txBox="1"/>
          <p:nvPr/>
        </p:nvSpPr>
        <p:spPr>
          <a:xfrm>
            <a:off x="4152498" y="4272085"/>
            <a:ext cx="4070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librosa</a:t>
            </a:r>
            <a:r>
              <a:rPr lang="zh-TW" altLang="en-US" dirty="0"/>
              <a:t>讀取音檔的值，格式為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-apple-system"/>
              </a:rPr>
              <a:t>ndarray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64520-C05D-3BF4-9959-DCFB430B0D64}"/>
              </a:ext>
            </a:extLst>
          </p:cNvPr>
          <p:cNvSpPr txBox="1"/>
          <p:nvPr/>
        </p:nvSpPr>
        <p:spPr>
          <a:xfrm>
            <a:off x="4882619" y="4887482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使用時間順序求</a:t>
            </a:r>
            <a:r>
              <a:rPr lang="en-US" altLang="zh-TW" dirty="0"/>
              <a:t>Mel</a:t>
            </a:r>
            <a:r>
              <a:rPr lang="zh-TW" altLang="en-US" dirty="0"/>
              <a:t>頻譜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5D80E7-6080-2C6E-BB5D-BA0B56B517D2}"/>
              </a:ext>
            </a:extLst>
          </p:cNvPr>
          <p:cNvSpPr txBox="1"/>
          <p:nvPr/>
        </p:nvSpPr>
        <p:spPr>
          <a:xfrm>
            <a:off x="4268748" y="5502880"/>
            <a:ext cx="3837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最後用轉換好的頻譜用</a:t>
            </a:r>
            <a:r>
              <a:rPr lang="en-US" altLang="zh-TW" dirty="0"/>
              <a:t>CNN</a:t>
            </a:r>
            <a:r>
              <a:rPr lang="zh-TW" altLang="en-US" dirty="0"/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19003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558C-9287-9955-7523-14E5AF8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</a:t>
            </a:r>
            <a:r>
              <a:rPr lang="zh-TW" altLang="en-US" dirty="0"/>
              <a:t>頻譜圖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D2ADF-B631-8D6B-B0E7-565E1F5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0CA93-E59A-8FD7-7AC6-F701E4A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實際測試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40785-9678-399B-278E-A2B61D5E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2"/>
          <a:stretch/>
        </p:blipFill>
        <p:spPr>
          <a:xfrm>
            <a:off x="838200" y="2849006"/>
            <a:ext cx="1778000" cy="381053"/>
          </a:xfrm>
          <a:prstGeom prst="rect">
            <a:avLst/>
          </a:prstGeom>
        </p:spPr>
      </p:pic>
      <p:grpSp>
        <p:nvGrpSpPr>
          <p:cNvPr id="79" name="群組 78">
            <a:extLst>
              <a:ext uri="{FF2B5EF4-FFF2-40B4-BE49-F238E27FC236}">
                <a16:creationId xmlns:a16="http://schemas.microsoft.com/office/drawing/2014/main" id="{8465E9F4-D92A-4E39-E421-25742DFBEBFF}"/>
              </a:ext>
            </a:extLst>
          </p:cNvPr>
          <p:cNvGrpSpPr/>
          <p:nvPr/>
        </p:nvGrpSpPr>
        <p:grpSpPr>
          <a:xfrm>
            <a:off x="5339286" y="4022461"/>
            <a:ext cx="5220430" cy="1814935"/>
            <a:chOff x="6133370" y="4677940"/>
            <a:chExt cx="5220430" cy="181493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5C1BBD-55C3-06FF-721D-765A4BFD8493}"/>
                </a:ext>
              </a:extLst>
            </p:cNvPr>
            <p:cNvGrpSpPr/>
            <p:nvPr/>
          </p:nvGrpSpPr>
          <p:grpSpPr>
            <a:xfrm>
              <a:off x="6133370" y="4677940"/>
              <a:ext cx="5220430" cy="1814935"/>
              <a:chOff x="838200" y="3035299"/>
              <a:chExt cx="5220430" cy="181493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639952F-E727-28B6-42A9-793AC03E8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0646"/>
              <a:stretch/>
            </p:blipFill>
            <p:spPr>
              <a:xfrm>
                <a:off x="838200" y="3956050"/>
                <a:ext cx="5220429" cy="89418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1DE9FB8-55AD-9C5A-A54E-12A8A8F48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512" b="78559"/>
              <a:stretch/>
            </p:blipFill>
            <p:spPr>
              <a:xfrm>
                <a:off x="838201" y="3035299"/>
                <a:ext cx="5220429" cy="920751"/>
              </a:xfrm>
              <a:prstGeom prst="rect">
                <a:avLst/>
              </a:prstGeom>
            </p:spPr>
          </p:pic>
        </p:grpSp>
        <p:pic>
          <p:nvPicPr>
            <p:cNvPr id="9" name="test22-06-04_16-01-06">
              <a:hlinkClick r:id="" action="ppaction://media"/>
              <a:extLst>
                <a:ext uri="{FF2B5EF4-FFF2-40B4-BE49-F238E27FC236}">
                  <a16:creationId xmlns:a16="http://schemas.microsoft.com/office/drawing/2014/main" id="{8D9D6523-C5FD-3B18-41CD-8E30BD599690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10854106" y="6045783"/>
              <a:ext cx="406400" cy="406400"/>
            </a:xfrm>
            <a:prstGeom prst="rect">
              <a:avLst/>
            </a:prstGeom>
          </p:spPr>
        </p:pic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C05C6A1B-8DAE-8241-9D65-ADC3EE3BE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99" y="2062521"/>
            <a:ext cx="2038635" cy="381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DE3164-9B9A-A279-17A5-6459A1769716}"/>
              </a:ext>
            </a:extLst>
          </p:cNvPr>
          <p:cNvSpPr txBox="1"/>
          <p:nvPr/>
        </p:nvSpPr>
        <p:spPr>
          <a:xfrm>
            <a:off x="3543689" y="242677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12CBFC-76EB-1550-EA0D-0C75B4D7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66" y="2062521"/>
            <a:ext cx="2410161" cy="3810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BE4B2-16D6-863E-DBE2-F292ABFF27D3}"/>
              </a:ext>
            </a:extLst>
          </p:cNvPr>
          <p:cNvSpPr txBox="1"/>
          <p:nvPr/>
        </p:nvSpPr>
        <p:spPr>
          <a:xfrm>
            <a:off x="6133370" y="243853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錄製聲音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6C131A-CADA-DA43-931E-D3B8AED64E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0147" y="2443574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570D25B-2506-CBA2-7A90-C53DD51CCC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24116" y="2443574"/>
            <a:ext cx="1" cy="5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35FA5E8-79EC-D14C-B01E-CC203DB28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05" y="2062521"/>
            <a:ext cx="1589528" cy="38105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AA5267-B389-0AAB-3C4E-91BD5BEF94DE}"/>
              </a:ext>
            </a:extLst>
          </p:cNvPr>
          <p:cNvSpPr txBox="1"/>
          <p:nvPr/>
        </p:nvSpPr>
        <p:spPr>
          <a:xfrm>
            <a:off x="8297769" y="243853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EE87A-7B8F-D862-9FE9-7B929F4881C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97769" y="2443573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595DA76-416F-F291-0D08-5F76D37BCA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6200" y="3039533"/>
            <a:ext cx="2021369" cy="389467"/>
          </a:xfrm>
          <a:prstGeom prst="bentConnector3">
            <a:avLst>
              <a:gd name="adj1" fmla="val 3538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97B89E8-B004-120E-0BF5-8F8FD3291A7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637569" y="3429000"/>
            <a:ext cx="701717" cy="413830"/>
          </a:xfrm>
          <a:prstGeom prst="bentConnector3">
            <a:avLst>
              <a:gd name="adj1" fmla="val -2540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圖片 66">
            <a:extLst>
              <a:ext uri="{FF2B5EF4-FFF2-40B4-BE49-F238E27FC236}">
                <a16:creationId xmlns:a16="http://schemas.microsoft.com/office/drawing/2014/main" id="{AF8D9E73-BFB0-84F8-406F-81E94E6CD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E6F246A-308B-0CB9-4BDC-5600352156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540147" y="3818469"/>
            <a:ext cx="0" cy="98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7B13AB-813E-7F4E-8A46-2729DFC75C4C}"/>
              </a:ext>
            </a:extLst>
          </p:cNvPr>
          <p:cNvSpPr txBox="1"/>
          <p:nvPr/>
        </p:nvSpPr>
        <p:spPr>
          <a:xfrm>
            <a:off x="3543690" y="40652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5D08EED-9816-B983-C4A8-AB2540677A3B}"/>
              </a:ext>
            </a:extLst>
          </p:cNvPr>
          <p:cNvSpPr txBox="1"/>
          <p:nvPr/>
        </p:nvSpPr>
        <p:spPr>
          <a:xfrm>
            <a:off x="3540147" y="443456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3F49E1-E66F-F9DA-5566-B55A7F39CDA0}"/>
              </a:ext>
            </a:extLst>
          </p:cNvPr>
          <p:cNvSpPr txBox="1"/>
          <p:nvPr/>
        </p:nvSpPr>
        <p:spPr>
          <a:xfrm>
            <a:off x="5339286" y="365816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產生判斷結果</a:t>
            </a:r>
          </a:p>
        </p:txBody>
      </p:sp>
    </p:spTree>
    <p:extLst>
      <p:ext uri="{BB962C8B-B14F-4D97-AF65-F5344CB8AC3E}">
        <p14:creationId xmlns:p14="http://schemas.microsoft.com/office/powerpoint/2010/main" val="51090568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246</Words>
  <Application>Microsoft Office PowerPoint</Application>
  <PresentationFormat>寬螢幕</PresentationFormat>
  <Paragraphs>76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新細明體</vt:lpstr>
      <vt:lpstr>Arial</vt:lpstr>
      <vt:lpstr>Calibri</vt:lpstr>
      <vt:lpstr>Calibri Light</vt:lpstr>
      <vt:lpstr>Office 佈景主題</vt:lpstr>
      <vt:lpstr>危險聲音&amp;語音辨識</vt:lpstr>
      <vt:lpstr>版本控管</vt:lpstr>
      <vt:lpstr>檔案資料夾</vt:lpstr>
      <vt:lpstr>流程</vt:lpstr>
      <vt:lpstr>架構</vt:lpstr>
      <vt:lpstr>資料庫的蒐集 錄三秒鐘的音檔，並按照指定路徑、標籤存放</vt:lpstr>
      <vt:lpstr>模型的訓練</vt:lpstr>
      <vt:lpstr>Mel頻譜圖</vt:lpstr>
      <vt:lpstr>實際測試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14</cp:revision>
  <dcterms:created xsi:type="dcterms:W3CDTF">2022-06-02T07:02:54Z</dcterms:created>
  <dcterms:modified xsi:type="dcterms:W3CDTF">2022-06-04T11:27:46Z</dcterms:modified>
</cp:coreProperties>
</file>