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44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5:55.916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3516.125"/>
      <inkml:brushProperty name="anchorY" value="-44090.42188"/>
      <inkml:brushProperty name="scaleFactor" value="0.5"/>
    </inkml:brush>
  </inkml:definitions>
  <inkml:trace contextRef="#ctx0" brushRef="#br0">1 0,'0'0,"4"0,6 0,10 0,10 0,2 0,7 0,3 0,3 0,-2 0,1 0,1 0,6 0,1 0,11 0,-5 0,9 0,-2 0,-7 0,-4 0,6 0,-5 0,7 0,9 0,-1 0,-7 0,-5 0,-5 0,-7 0,-2 0,-1 0,1 0,-4 0,1 0,2 0,-3 0,0 0,3 0,1 0,-3 0,2 0,10 0,-2 0,0 0,0 0,-5 0,-1 0,-1 0,-4 0,2 0,0 0,2 0,-3 0,1 0,2 0,-4 0,1 0,2 0,1 0,-3 0,2 0,-9 0,1 0,-4 0,3 0,4 0,3 0,-2 0,3 0,1 0,-2 0,0 0,3 0,-5 0,3 0,1 0,1 0,-2 0,10 0,2 0,-4 0,0 0,-2 0,-4 0,-1 0,0 0,2 0,-4 0,1 0,1 0,-4 0,2 0,2 0,2 0,-4 0,2 0,0 0,-3 0,2 0,0 0,-2 0,1 0,1 0,3 0,-4 0,2 0,0 0,-3 0,2 0,-9 0,1 0,2 0,-2 0,3 0,4 0,-3 0,3 0,2 0,-4 0,3 0,1 0,1 0,-2 0,0 0,2 0,-4 0,2 0,1 0,1 0,-8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6:24.433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9988.75"/>
      <inkml:brushProperty name="anchorY" value="-44937.08984"/>
      <inkml:brushProperty name="scaleFactor" value="0.5"/>
    </inkml:brush>
  </inkml:definitions>
  <inkml:trace contextRef="#ctx0" brushRef="#br0">2951 1,'0'0,"-8"0,-6 0,-8 0,-16 0,-3 0,-3 0,-2 0,5 0,-9 0,0 0,4 0,1 0,2 0,1 0,4 0,8 0,1 0,-2 0,2 0,-3 0,-3 0,-2 0,1 0,-2 0,0 0,2 0,-1 0,-1 0,3 0,-2 0,-1 0,-1 0,2 0,0 0,-2 0,4 0,-2 0,-1 0,-1 0,2 0,0 0,-2 0,3 0,0 0,-2 0,3 0,-1 0,-2 0,-1 0,2 0,0 0,-2 0,4 0,-2 0,-1 0,-1 0,2 0,0 0,-2 0,4 0,-2 0,-1 0,-1 0,2 0,0 0,-2 0,4 0,-2 0,-1 0,3 0,-1 0,-2 0,-1 0,2 0,0 0,-2 0,4 0,-2 0,-1 0,12 0,16 0,12 0,6 0,11 0,8 0,4 0,3 0,5 0,1 0,-2 0,1 0,1 0,-4 0,2 0,0 0,-3 0,1 0,2 0,1 0,-3 0,2 0,0 0,-2 0,1 0,0 0,3 0,-3 0,0 0,2 0,-4 0,2 0,1 0,1 0,-3 0,2 0,0 0,-2 0,1 0,0 0,7 0,10 0,10 0,10 0,6 0,-8 0,2 0,1 0,4 0,-7 0,-1 0,-8 0,-6 0,-1 0,-3 0,13 0,-1 0,-6 0,4 0,-4 0,-8 0,-4 0,6 0,-6 0,-1 0,-2 0,0 0,-5 0,0 0,-1 0,-2 0,0 0,-8 0,2 0,-2 0,1 0,4 0,4 0,-2 0,2 0,1 0,-2 0,1 0,2 0,0 0,-2 0,0 0,2 0,-3 0,0 0,2 0,1 0,-2 0,1 0,0 0,-2 0,0 0,2 0,-3 0,1 0,2 0,1 0,-2 0,1 0,0 0,-2 0,0 0,2 0,2 0,-4 0,1 0,2 0,-4 0,2 0,1 0,-3 0,-16 0,-17 0,-11 0,-14 0,-9 0,-2 0,-5 0,-1 0,-3 0,4 0,0 0,-1 0,4 0,-1 0,-1 0,-1 0,2 0,-9 0,-1 0,3 0,0 0,-8 0,4 0,1 0,2 0,-4 0,-9 0,1 0,1 0,7 0,3 0,3 0,5 0,1 0,-1 0,-5 0,-10 0,-2 0,0 0,6 0,3 0,2 0,2 0,4 0,1 0,-1 0,3 0,-1 0,-1 0,-2 0,3 0,-2 0,0 0,7 0,3 0,-1 0,6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6:39.155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8661.6875"/>
      <inkml:brushProperty name="anchorY" value="-44090.42188"/>
      <inkml:brushProperty name="scaleFactor" value="0.5"/>
    </inkml:brush>
  </inkml:definitions>
  <inkml:trace contextRef="#ctx0" brushRef="#br0">523 1,'0'0,"-7"3,-9 7,-4 1,-5 4,-5 2,2-1,-2 2,2-2,1-1,0 1,0-1,2 0,-2 1,-1 0,-7 4,-1 1,0-1,0 1,12-7,24-14,-1 1,1-1,-1 0,0 1,1-1,-1 0,0 1,1-1,-1 1,0-1,1 0,-1 1,1-1,-1 0,1 0,-1 1,1-1,0 0,0 0,0 0,0 0,0 0,0 0,0 0,0 0,0 0,0 0,0 0,1 0,-1-1,0 1,0 0,0 0,1 0,-1 0,0 0,1-1,-1 1,0 0,1 0,0-1,11-6,7-4,5-3,3-1,3-3,-3 3,-1 0,1-1,-2 2,0-1,2 0,2-2,3-1,2-2,-5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7:11.699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6158.375"/>
      <inkml:brushProperty name="anchorY" value="-42072.80078"/>
      <inkml:brushProperty name="scaleFactor" value="0.5"/>
    </inkml:brush>
  </inkml:definitions>
  <inkml:trace contextRef="#ctx0" brushRef="#br0">536 310,'0'0,"-3"-2,-5-3,-7-3,-7-5,-6-3,-1-1,-3-1,-1-2,2 2,-1 0,-2-1,4 1,-1 0,-1 0,-2-2,3 2,-1 0,0-1,5 4,8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7:27.29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4776.21875"/>
      <inkml:brushProperty name="anchorY" value="-40916.95703"/>
      <inkml:brushProperty name="scaleFactor" value="0.5"/>
    </inkml:brush>
  </inkml:definitions>
  <inkml:trace contextRef="#ctx0" brushRef="#br0">1 1,'0'0,"0"4,0 11,0 5,0 10,0 16,0 1,0 5,0 0,0-5,0-1,0 0,0-5,0 1,0 1,0 1,0-3,0 1,0 1,0-3,0 2,0 0,0 3,0-4,0 1,0 2,0-4,0 2,0 0,0 3,0-4,0 1,0 2,0-4,0 2,0 0,0-2,0 1,0 1,0 3,0-4,0 1,0 2,0-4,0 1,0 2,0 2,0-4,0 2,0 0,0-3,0 2,0 0,0-2,0 1,0 1,0 3,0-4,0 2,0 0,0-2,0 0,0 2,0 1,0-3,0 1,0 2,0-4,0 2,0 1,0-4,0 2,0 2,0 1,0-8,0-8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8:20.18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44461.5625"/>
      <inkml:brushProperty name="anchorY" value="-112953.10938"/>
      <inkml:brushProperty name="scaleFactor" value="0.5"/>
    </inkml:brush>
  </inkml:definitions>
  <inkml:trace contextRef="#ctx0" brushRef="#br0">1 1,'0'0,"4"0,7 0,9 0,9 0,-1 0,0 0,4 0,4 0,-10 0,-2 0,3 0,-1 0,6 0,-6 0,5 0,-2 0,-4 0,2 0,5 0,-4 0,3 0,-1 0,-6 0,4 0,4 0,0 0,4 0,4 0,-6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8:29.259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8661.6875"/>
      <inkml:brushProperty name="anchorY" value="-44090.42188"/>
      <inkml:brushProperty name="scaleFactor" value="0.5"/>
    </inkml:brush>
  </inkml:definitions>
  <inkml:trace contextRef="#ctx0" brushRef="#br0">523 1,'0'0,"-7"3,-9 7,-4 1,-5 4,-5 2,2-1,-2 2,2-2,1-1,0 1,0-1,2 0,-2 1,-1 0,-7 4,-1 1,0-1,0 1,12-7,24-14,-1 1,1-1,-1 0,0 1,1-1,-1 0,0 1,1-1,-1 1,0-1,1 0,-1 1,1-1,-1 0,1 0,-1 1,1-1,0 0,0 0,0 0,0 0,0 0,0 0,0 0,0 0,0 0,0 0,0 0,1 0,-1-1,0 1,0 0,0 0,1 0,-1 0,0 0,1-1,-1 1,0 0,1 0,0-1,11-6,7-4,5-3,3-1,3-3,-3 3,-1 0,1-1,-2 2,0-1,2 0,2-2,3-1,2-2,-5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8:29.26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6158.375"/>
      <inkml:brushProperty name="anchorY" value="-42072.80078"/>
      <inkml:brushProperty name="scaleFactor" value="0.5"/>
    </inkml:brush>
  </inkml:definitions>
  <inkml:trace contextRef="#ctx0" brushRef="#br0">536 310,'0'0,"-3"-2,-5-3,-7-3,-7-5,-6-3,-1-1,-3-1,-1-2,2 2,-1 0,-2-1,4 1,-1 0,-1 0,-2-2,3 2,-1 0,0-1,5 4,8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49E74-5C92-755F-3E8B-974C6980C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5975BE-A461-696C-46A0-DD8660E4B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CD41C0-4230-30AA-F6A9-8D074AE7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88B17B-3BD1-2830-4D2E-2F709AC5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716F46-19E9-7287-BF75-F94590C3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12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8A5BE-6582-A1DF-8D7D-7E5BDEE5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BB0DEC-DFF6-1EE8-70E2-408E99F2F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EAA0B1-AAB8-10B3-9CFC-7056DF59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D75775-9569-3D29-E76B-B9C25B21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F49724-8CBF-E20C-46C9-52409F00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35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7DDD51-9556-EA7C-C4EF-4A531A64A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44E66D-5E61-35B4-1535-457177E36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D9570C-A631-BD0B-824E-98E2077A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4A8456-8F5F-34C9-1F1A-7645F589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EF4D8E-007D-0728-A020-B10E6273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59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59A30-C196-84A9-593F-A0412D03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A44813-E064-1D6E-41BB-C24334EF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700AC1-6496-DBCB-24D3-C8184C9B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33308D-4727-063F-759B-0FBA0CB5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BB7A70-B335-22CC-FE53-F26CFD31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03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AE31C-5EA9-2FF9-4148-5839476A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A480D9-F1A2-E218-4E14-5608E8F85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211BAB-C089-84A5-ACDD-5994B9CD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30AAD-8697-A96B-C21D-4D8E312C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77B488-42FD-9D39-5ABA-A8428CAD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81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3BE4A-58D7-0407-C0F8-BF725BBD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0F42A1-9951-45EF-DABA-8209AE01E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5756E4-DC25-A2BA-85B2-8C8875A5B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592038-59C1-743F-DBC3-6B4EA5C0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1A778C-399E-F95E-47FC-98B9D917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3E1718-18E0-F8EF-1339-B3999335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72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9037F-8674-E0AE-E6CE-9CB6BC39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134317-3652-097B-F9FC-FFBEA62DA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CCCB27-4F23-F20B-84AC-4DA391ADD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0DD99A-BE59-1A73-91B3-6A7E2A781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345F5F-08C4-64EE-F7D4-E0F42182C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C77C2D-271C-317D-A064-054BEE80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876ED1E-5F20-9467-01A7-C0843D3D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E8840F0-D9CA-1D5C-3CF1-5D0EEDB3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24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9148E-2A99-CB7B-B1FE-56C6D2EC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935951-63EB-9E49-2EF7-3E999AEF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55AA79-6B8B-65F8-4B3C-63CE9797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AB8828-77D2-04F2-74E9-D8E3EF7E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56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21D1DB1-7D0E-7CBA-447A-82D14C7A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6DC236-03B1-05CF-988D-F8DDD388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F8E68F-E4DC-10E3-7325-B5554752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73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7E237-F0F9-3C0F-2438-6567C8C7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C48BD2-5B30-DAF0-FA7C-7E0126B4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DC21DD-0AF3-7A6E-3D94-F938C4A3E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6C29E3-C18C-7102-19B7-35FF8BC1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2E0A35-FA87-064D-B5CF-8091516E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03FC1A-AED2-1818-E9E7-B58F8534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33526-46B3-AE11-39FE-9BDFCC5F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3569A3D-239B-5D17-4CE2-206CB3816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73D5F2-E7A2-CD49-A31D-F7D39A28A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F33630-57B6-065D-D8EA-3CCDD502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1F7220-2677-B0A7-CB73-A7339F85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2ADE09-21DB-9FA4-0D94-87595E24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1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330363-2E6F-F84F-7054-C1EE8FBB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F43284-C0A1-C9E2-81E3-3CF1B3DEC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624352-0570-9CC0-CDF5-3C411433D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5AA3-003B-4792-9309-656A3D43AED1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D4145A-60B1-4BB0-BDD6-6624E0BD0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0E5574-31E9-8022-EC46-3ABB27899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18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fd.uci.edu/~gohlke/pythonlibs/#pyaudi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19" Type="http://schemas.openxmlformats.org/officeDocument/2006/relationships/customXml" Target="../ink/ink8.xml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545C1-DDCA-08A6-A11B-E06CCB55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危險聲音</a:t>
            </a:r>
            <a:r>
              <a:rPr lang="en-US" altLang="zh-TW" dirty="0"/>
              <a:t>&amp;</a:t>
            </a:r>
            <a:r>
              <a:rPr lang="zh-TW" altLang="en-US" dirty="0"/>
              <a:t>語音辨識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4C1355-5836-F063-FBF9-D66722711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61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EBA5133-2A32-E5F3-22D0-3E607C4DA005}"/>
              </a:ext>
            </a:extLst>
          </p:cNvPr>
          <p:cNvSpPr txBox="1"/>
          <p:nvPr/>
        </p:nvSpPr>
        <p:spPr>
          <a:xfrm>
            <a:off x="3847923" y="535829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讀取模型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14424A-57BB-0BA5-4E67-85C81135B054}"/>
              </a:ext>
            </a:extLst>
          </p:cNvPr>
          <p:cNvSpPr txBox="1"/>
          <p:nvPr/>
        </p:nvSpPr>
        <p:spPr>
          <a:xfrm>
            <a:off x="3847923" y="1392775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錄製聲音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63CB37B-0A84-CC11-6D72-5DDD1615021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555809" y="1854440"/>
            <a:ext cx="0" cy="395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F51B458-A6C6-3EA5-7636-53FE0AD7D0C2}"/>
              </a:ext>
            </a:extLst>
          </p:cNvPr>
          <p:cNvCxnSpPr>
            <a:cxnSpLocks/>
          </p:cNvCxnSpPr>
          <p:nvPr/>
        </p:nvCxnSpPr>
        <p:spPr>
          <a:xfrm>
            <a:off x="4555809" y="997494"/>
            <a:ext cx="0" cy="395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F2AAFCD-E34A-DCA1-71BE-A96E380F8B43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4555809" y="3568332"/>
            <a:ext cx="1" cy="395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67C35EFE-7C5F-1C3F-4009-F8E95EABC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330" y="4803895"/>
            <a:ext cx="1495634" cy="333422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357606C-24BF-BF04-5EF4-9DF32C9C5A1C}"/>
              </a:ext>
            </a:extLst>
          </p:cNvPr>
          <p:cNvCxnSpPr>
            <a:cxnSpLocks/>
          </p:cNvCxnSpPr>
          <p:nvPr/>
        </p:nvCxnSpPr>
        <p:spPr>
          <a:xfrm>
            <a:off x="4555809" y="2711386"/>
            <a:ext cx="0" cy="395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ACA671D-DAA1-9926-5F29-0969889D60E9}"/>
              </a:ext>
            </a:extLst>
          </p:cNvPr>
          <p:cNvSpPr txBox="1"/>
          <p:nvPr/>
        </p:nvSpPr>
        <p:spPr>
          <a:xfrm>
            <a:off x="3847923" y="310666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模型預測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5E87FA6-9B40-B079-B657-723CE4FC0A68}"/>
              </a:ext>
            </a:extLst>
          </p:cNvPr>
          <p:cNvSpPr txBox="1"/>
          <p:nvPr/>
        </p:nvSpPr>
        <p:spPr>
          <a:xfrm>
            <a:off x="3847923" y="2249721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資料處理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966E78A-1B12-E34B-2EC5-FA95ED15D042}"/>
              </a:ext>
            </a:extLst>
          </p:cNvPr>
          <p:cNvSpPr txBox="1"/>
          <p:nvPr/>
        </p:nvSpPr>
        <p:spPr>
          <a:xfrm>
            <a:off x="3540147" y="3963614"/>
            <a:ext cx="2031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產生判斷結果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3CA2ED-0CD2-EC71-8349-9B80CA152F1A}"/>
              </a:ext>
            </a:extLst>
          </p:cNvPr>
          <p:cNvSpPr txBox="1"/>
          <p:nvPr/>
        </p:nvSpPr>
        <p:spPr>
          <a:xfrm>
            <a:off x="6555104" y="682763"/>
            <a:ext cx="2411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錄製三秒鐘的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wav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音檔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DD5D094-7505-1156-403C-7C22AD339237}"/>
              </a:ext>
            </a:extLst>
          </p:cNvPr>
          <p:cNvSpPr txBox="1"/>
          <p:nvPr/>
        </p:nvSpPr>
        <p:spPr>
          <a:xfrm>
            <a:off x="6435793" y="1405749"/>
            <a:ext cx="2262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讀取音檔的值為陣列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6963D03-15D8-AD67-BD15-A9412EF17E82}"/>
              </a:ext>
            </a:extLst>
          </p:cNvPr>
          <p:cNvSpPr txBox="1"/>
          <p:nvPr/>
        </p:nvSpPr>
        <p:spPr>
          <a:xfrm>
            <a:off x="6593666" y="2342054"/>
            <a:ext cx="26101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按照時間順序求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頻譜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E5AD12A-1698-D284-7C54-A505804B77A9}"/>
              </a:ext>
            </a:extLst>
          </p:cNvPr>
          <p:cNvSpPr txBox="1"/>
          <p:nvPr/>
        </p:nvSpPr>
        <p:spPr>
          <a:xfrm>
            <a:off x="6204960" y="3059668"/>
            <a:ext cx="3300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將轉換好的頻譜用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CNN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模型訓練</a:t>
            </a:r>
          </a:p>
        </p:txBody>
      </p:sp>
    </p:spTree>
    <p:extLst>
      <p:ext uri="{BB962C8B-B14F-4D97-AF65-F5344CB8AC3E}">
        <p14:creationId xmlns:p14="http://schemas.microsoft.com/office/powerpoint/2010/main" val="205584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DE54F-1BC7-F5D5-F46B-8464F961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版本控管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385163-E8DF-6905-FAD6-2792DBDB4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5175681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dirty="0"/>
              <a:t>虛擬環境</a:t>
            </a:r>
            <a:endParaRPr lang="en-US" altLang="zh-TW" dirty="0"/>
          </a:p>
          <a:p>
            <a:r>
              <a:rPr lang="en-US" altLang="zh-TW" dirty="0" err="1"/>
              <a:t>conda</a:t>
            </a:r>
            <a:r>
              <a:rPr lang="en-US" altLang="zh-TW" dirty="0"/>
              <a:t> create --name py39 python=3.9</a:t>
            </a:r>
          </a:p>
          <a:p>
            <a:endParaRPr lang="en-US" altLang="zh-TW" dirty="0"/>
          </a:p>
          <a:p>
            <a:r>
              <a:rPr lang="en-US" altLang="zh-TW" dirty="0"/>
              <a:t>//model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keras</a:t>
            </a:r>
            <a:r>
              <a:rPr lang="en-US" altLang="zh-TW" dirty="0"/>
              <a:t>		(2.9.0)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tensorflow</a:t>
            </a:r>
            <a:r>
              <a:rPr lang="en-US" altLang="zh-TW" dirty="0"/>
              <a:t>	(2.9.1)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scipy</a:t>
            </a:r>
            <a:r>
              <a:rPr lang="en-US" altLang="zh-TW" dirty="0"/>
              <a:t>		(1.8.1)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librosa</a:t>
            </a:r>
            <a:endParaRPr lang="en-US" altLang="zh-TW" dirty="0"/>
          </a:p>
          <a:p>
            <a:r>
              <a:rPr lang="en-US" altLang="zh-TW" dirty="0"/>
              <a:t>pip install pandas</a:t>
            </a:r>
          </a:p>
          <a:p>
            <a:r>
              <a:rPr lang="en-US" altLang="zh-TW" dirty="0"/>
              <a:t>pip install matplotlib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tqdm</a:t>
            </a:r>
            <a:endParaRPr lang="en-US" altLang="zh-TW" dirty="0"/>
          </a:p>
          <a:p>
            <a:r>
              <a:rPr lang="en-US" altLang="zh-TW" dirty="0"/>
              <a:t>pip install </a:t>
            </a:r>
            <a:r>
              <a:rPr lang="en-US" altLang="zh-TW" dirty="0" err="1"/>
              <a:t>ipywidgets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//realtimeTest_warning.py</a:t>
            </a:r>
          </a:p>
          <a:p>
            <a:r>
              <a:rPr lang="en-US" altLang="zh-TW" dirty="0"/>
              <a:t>pip install C:\Users\USER\Downloads\PyAudio-0.2.11-cp39-cp39-win_amd64.whl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https://www.lfd.uci.edu/~gohlke/pythonlibs/#pyaudio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SpeechRecognition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7F71355-4E26-DD6D-A6A4-064DD2EDD167}"/>
              </a:ext>
            </a:extLst>
          </p:cNvPr>
          <p:cNvGrpSpPr/>
          <p:nvPr/>
        </p:nvGrpSpPr>
        <p:grpSpPr>
          <a:xfrm>
            <a:off x="7000744" y="1027906"/>
            <a:ext cx="4353056" cy="4050761"/>
            <a:chOff x="7266993" y="2261139"/>
            <a:chExt cx="4353056" cy="405076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7A1AA00-7107-BF64-D660-CDE0697FA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6993" y="2261139"/>
              <a:ext cx="4353056" cy="4050761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5203470-649C-F616-38BB-069F6D25CE78}"/>
                </a:ext>
              </a:extLst>
            </p:cNvPr>
            <p:cNvSpPr txBox="1"/>
            <p:nvPr/>
          </p:nvSpPr>
          <p:spPr>
            <a:xfrm>
              <a:off x="7266993" y="2719725"/>
              <a:ext cx="4353056" cy="3323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400" dirty="0">
                  <a:latin typeface="+mj-ea"/>
                  <a:ea typeface="+mj-ea"/>
                </a:rPr>
                <a:t>keras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tensorflow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scipy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librosa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pandas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matplotlib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tqdm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ipywidgets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pyaudio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SpeechRecognition</a:t>
              </a:r>
            </a:p>
            <a:p>
              <a:endParaRPr lang="zh-TW" altLang="en-US" sz="1400" dirty="0">
                <a:latin typeface="+mj-ea"/>
                <a:ea typeface="+mj-ea"/>
              </a:endParaRPr>
            </a:p>
            <a:p>
              <a:endParaRPr lang="zh-TW" altLang="en-US" sz="1400" dirty="0">
                <a:latin typeface="+mj-ea"/>
                <a:ea typeface="+mj-ea"/>
              </a:endParaRPr>
            </a:p>
            <a:p>
              <a:endParaRPr lang="zh-TW" altLang="en-US" sz="1400" dirty="0">
                <a:latin typeface="+mj-ea"/>
                <a:ea typeface="+mj-ea"/>
              </a:endParaRPr>
            </a:p>
            <a:p>
              <a:endParaRPr lang="zh-TW" altLang="en-US" sz="1400" dirty="0">
                <a:latin typeface="+mj-ea"/>
                <a:ea typeface="+mj-ea"/>
              </a:endParaRPr>
            </a:p>
            <a:p>
              <a:endParaRPr lang="zh-TW" altLang="en-US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5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750F8-B768-A5C9-BABA-01F40F36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檔案資料夾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6AB0FA8-6430-1E54-9406-FE637A445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7822" y="1118791"/>
            <a:ext cx="1000630" cy="1953612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04DEDF7-F0D7-074A-C0E0-B8EA89AF8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7344800" cy="25054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099AC55-479C-0FC1-1910-4433E2564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822" y="3224184"/>
            <a:ext cx="1924319" cy="4096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2C12EF3B-6B49-0878-8F4F-C35933A8901F}"/>
                  </a:ext>
                </a:extLst>
              </p14:cNvPr>
              <p14:cNvContentPartPr/>
              <p14:nvPr/>
            </p14:nvContentPartPr>
            <p14:xfrm>
              <a:off x="6231866" y="1982670"/>
              <a:ext cx="2022480" cy="36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2C12EF3B-6B49-0878-8F4F-C35933A890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14226" y="1964670"/>
                <a:ext cx="2058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7DDB3EA5-86A7-3805-D405-712B9ABB5A73}"/>
                  </a:ext>
                </a:extLst>
              </p14:cNvPr>
              <p14:cNvContentPartPr/>
              <p14:nvPr/>
            </p14:nvContentPartPr>
            <p14:xfrm>
              <a:off x="6230426" y="2310990"/>
              <a:ext cx="1715089" cy="36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7DDB3EA5-86A7-3805-D405-712B9ABB5A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2789" y="2293350"/>
                <a:ext cx="1750723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D6A21A13-65A4-F234-077B-B7FCCED8F87C}"/>
                  </a:ext>
                </a:extLst>
              </p14:cNvPr>
              <p14:cNvContentPartPr/>
              <p14:nvPr/>
            </p14:nvContentPartPr>
            <p14:xfrm>
              <a:off x="8081186" y="1995990"/>
              <a:ext cx="188280" cy="10908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D6A21A13-65A4-F234-077B-B7FCCED8F8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63546" y="1978350"/>
                <a:ext cx="2239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8FF1A64E-5E71-C4BE-5B0A-47036E0318AE}"/>
                  </a:ext>
                </a:extLst>
              </p14:cNvPr>
              <p14:cNvContentPartPr/>
              <p14:nvPr/>
            </p14:nvContentPartPr>
            <p14:xfrm>
              <a:off x="8081906" y="1884390"/>
              <a:ext cx="193320" cy="11160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8FF1A64E-5E71-C4BE-5B0A-47036E0318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64266" y="1866390"/>
                <a:ext cx="2289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3B57C88A-F384-4C88-B878-E6538F296C68}"/>
                  </a:ext>
                </a:extLst>
              </p14:cNvPr>
              <p14:cNvContentPartPr/>
              <p14:nvPr/>
            </p14:nvContentPartPr>
            <p14:xfrm>
              <a:off x="7961059" y="2320200"/>
              <a:ext cx="360" cy="110880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3B57C88A-F384-4C88-B878-E6538F296C6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43419" y="2302560"/>
                <a:ext cx="3600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94F3FFFB-7EB6-356E-0BB2-D07CC587FAEB}"/>
                  </a:ext>
                </a:extLst>
              </p14:cNvPr>
              <p14:cNvContentPartPr/>
              <p14:nvPr/>
            </p14:nvContentPartPr>
            <p14:xfrm>
              <a:off x="7971746" y="3447510"/>
              <a:ext cx="291600" cy="36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94F3FFFB-7EB6-356E-0BB2-D07CC587FAE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54106" y="3429870"/>
                <a:ext cx="327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C9484E14-48C9-8362-26A5-60A77AA3756C}"/>
                  </a:ext>
                </a:extLst>
              </p14:cNvPr>
              <p14:cNvContentPartPr/>
              <p14:nvPr/>
            </p14:nvContentPartPr>
            <p14:xfrm>
              <a:off x="8065674" y="3447510"/>
              <a:ext cx="188280" cy="109080"/>
            </p14:xfrm>
          </p:contentPart>
        </mc:Choice>
        <mc:Fallback xmlns=""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C9484E14-48C9-8362-26A5-60A77AA3756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48034" y="3429870"/>
                <a:ext cx="2239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F76C4C69-1177-C0C6-D7E2-60A883C074B8}"/>
                  </a:ext>
                </a:extLst>
              </p14:cNvPr>
              <p14:cNvContentPartPr/>
              <p14:nvPr/>
            </p14:nvContentPartPr>
            <p14:xfrm>
              <a:off x="8066394" y="3335910"/>
              <a:ext cx="193320" cy="11160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F76C4C69-1177-C0C6-D7E2-60A883C074B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48754" y="3317910"/>
                <a:ext cx="228960" cy="1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10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676C5-9F0C-E862-04D7-E27B72D7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B7FBB2-3AB5-09ED-6016-3AC2CFD7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讀取資料訓練模型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即時錄製聲音進行文字辨識及危險判斷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D4B72E0-3FA6-7706-0B6A-03C28395610E}"/>
              </a:ext>
            </a:extLst>
          </p:cNvPr>
          <p:cNvSpPr txBox="1"/>
          <p:nvPr/>
        </p:nvSpPr>
        <p:spPr>
          <a:xfrm>
            <a:off x="897467" y="2415555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讀取資料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36478D-2FEC-ED88-564A-6D5175433B45}"/>
              </a:ext>
            </a:extLst>
          </p:cNvPr>
          <p:cNvSpPr txBox="1"/>
          <p:nvPr/>
        </p:nvSpPr>
        <p:spPr>
          <a:xfrm>
            <a:off x="6562493" y="2415555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訓練模型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E41D6A-C647-4124-FBAF-B8FE69FBE72C}"/>
              </a:ext>
            </a:extLst>
          </p:cNvPr>
          <p:cNvSpPr txBox="1"/>
          <p:nvPr/>
        </p:nvSpPr>
        <p:spPr>
          <a:xfrm>
            <a:off x="9279591" y="2415555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產生模型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05037FE-1E59-9421-60A8-EA8656C4708D}"/>
              </a:ext>
            </a:extLst>
          </p:cNvPr>
          <p:cNvSpPr txBox="1"/>
          <p:nvPr/>
        </p:nvSpPr>
        <p:spPr>
          <a:xfrm>
            <a:off x="2877582" y="456985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資料處理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2CDA242-BC56-9D99-9779-00964B931424}"/>
              </a:ext>
            </a:extLst>
          </p:cNvPr>
          <p:cNvSpPr txBox="1"/>
          <p:nvPr/>
        </p:nvSpPr>
        <p:spPr>
          <a:xfrm>
            <a:off x="4857697" y="456985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模型預測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EFA32DF-7998-B7B0-E2D8-E8CC2E055395}"/>
              </a:ext>
            </a:extLst>
          </p:cNvPr>
          <p:cNvCxnSpPr>
            <a:cxnSpLocks/>
            <a:stCxn id="23" idx="3"/>
            <a:endCxn id="5" idx="1"/>
          </p:cNvCxnSpPr>
          <p:nvPr/>
        </p:nvCxnSpPr>
        <p:spPr>
          <a:xfrm flipV="1">
            <a:off x="5338113" y="2646388"/>
            <a:ext cx="1224380" cy="8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F5866E-4246-6130-CCE4-374374BEDA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978265" y="2646388"/>
            <a:ext cx="13013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7EA87BF-AADA-75E7-1EF4-BE066F2F416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293354" y="4800690"/>
            <a:ext cx="564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093E40A-31E0-C0E9-94A6-A60544C939EB}"/>
              </a:ext>
            </a:extLst>
          </p:cNvPr>
          <p:cNvSpPr txBox="1"/>
          <p:nvPr/>
        </p:nvSpPr>
        <p:spPr>
          <a:xfrm>
            <a:off x="3614564" y="2424433"/>
            <a:ext cx="17235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資料預處理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F602A290-C45B-8BC4-44EE-743995FB1EBE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2313239" y="2646388"/>
            <a:ext cx="1301325" cy="8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871B3CB-711E-8EBB-23A6-4E1315976D83}"/>
              </a:ext>
            </a:extLst>
          </p:cNvPr>
          <p:cNvSpPr txBox="1"/>
          <p:nvPr/>
        </p:nvSpPr>
        <p:spPr>
          <a:xfrm>
            <a:off x="897467" y="456985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錄製聲音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64C6BE0-409F-40A9-9DE8-74F4DBFD17A3}"/>
              </a:ext>
            </a:extLst>
          </p:cNvPr>
          <p:cNvCxnSpPr>
            <a:cxnSpLocks/>
            <a:stCxn id="36" idx="3"/>
            <a:endCxn id="9" idx="1"/>
          </p:cNvCxnSpPr>
          <p:nvPr/>
        </p:nvCxnSpPr>
        <p:spPr>
          <a:xfrm>
            <a:off x="2313239" y="4800690"/>
            <a:ext cx="564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C7973BE-A433-84BA-64A6-88886A70A3E7}"/>
              </a:ext>
            </a:extLst>
          </p:cNvPr>
          <p:cNvSpPr txBox="1"/>
          <p:nvPr/>
        </p:nvSpPr>
        <p:spPr>
          <a:xfrm>
            <a:off x="6837812" y="456985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結果判斷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D1C3E083-99DF-88E3-3497-967049C29CEC}"/>
              </a:ext>
            </a:extLst>
          </p:cNvPr>
          <p:cNvCxnSpPr>
            <a:cxnSpLocks/>
            <a:stCxn id="10" idx="3"/>
            <a:endCxn id="58" idx="1"/>
          </p:cNvCxnSpPr>
          <p:nvPr/>
        </p:nvCxnSpPr>
        <p:spPr>
          <a:xfrm>
            <a:off x="6273469" y="4800690"/>
            <a:ext cx="564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01BC34B-E8E6-F20F-FD16-00136C2D3AF0}"/>
              </a:ext>
            </a:extLst>
          </p:cNvPr>
          <p:cNvSpPr txBox="1"/>
          <p:nvPr/>
        </p:nvSpPr>
        <p:spPr>
          <a:xfrm>
            <a:off x="838200" y="5599882"/>
            <a:ext cx="17235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zh-TW" dirty="0"/>
              <a:t>蒐集資料集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5F0BB73-71A3-7847-7A5B-65E189D07598}"/>
              </a:ext>
            </a:extLst>
          </p:cNvPr>
          <p:cNvSpPr txBox="1"/>
          <p:nvPr/>
        </p:nvSpPr>
        <p:spPr>
          <a:xfrm>
            <a:off x="5086980" y="5599882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訓練模型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93D2128-F0D3-D919-7249-C4D6AF172273}"/>
              </a:ext>
            </a:extLst>
          </p:cNvPr>
          <p:cNvSpPr txBox="1"/>
          <p:nvPr/>
        </p:nvSpPr>
        <p:spPr>
          <a:xfrm>
            <a:off x="6903592" y="5599882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產生模型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57FEFB8-F4B7-B67F-5065-F4B2507672B0}"/>
              </a:ext>
            </a:extLst>
          </p:cNvPr>
          <p:cNvSpPr txBox="1"/>
          <p:nvPr/>
        </p:nvSpPr>
        <p:spPr>
          <a:xfrm>
            <a:off x="2962590" y="5599882"/>
            <a:ext cx="17235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資料預處理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EE021BF-0EC2-2F59-EF57-3A2E020ECDB8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>
            <a:off x="4686139" y="5830715"/>
            <a:ext cx="4008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68604BC-3270-F342-8FD2-9623C5E01A41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2561749" y="5830715"/>
            <a:ext cx="4008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FACA7EE-55C4-8C0F-0835-4807C80D83A2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6502752" y="5830715"/>
            <a:ext cx="4008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3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A1C579C-D948-4742-6B57-CB345583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架構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A26E8F7-3629-F52B-DD98-7367C9194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825" y="2134394"/>
            <a:ext cx="8896350" cy="3733799"/>
          </a:xfrm>
        </p:spPr>
      </p:pic>
    </p:spTree>
    <p:extLst>
      <p:ext uri="{BB962C8B-B14F-4D97-AF65-F5344CB8AC3E}">
        <p14:creationId xmlns:p14="http://schemas.microsoft.com/office/powerpoint/2010/main" val="155876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6FBF0-3BB8-7B2B-1E4C-8834B6D4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資料庫的蒐集 </a:t>
            </a:r>
            <a:r>
              <a:rPr lang="zh-TW" altLang="en-US" sz="1800" dirty="0"/>
              <a:t>錄三秒鐘的音檔，並按照指定路徑、標籤存放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5736709-87D9-29D3-6839-1B959A44A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0" y="3640278"/>
            <a:ext cx="2038635" cy="381053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B0189C8-FAA5-271F-983F-4FDDC19BE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151730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4BABBF7-6394-3CF5-C7DC-E6F3970CC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40278"/>
            <a:ext cx="4305901" cy="1286054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67233B1-1143-2C6F-A5DC-FEF31D7FFE77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4416075" y="3830805"/>
            <a:ext cx="1679925" cy="45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D8DD2160-E7A8-AE5F-F6A9-74421B73F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757" y="5421731"/>
            <a:ext cx="1829055" cy="400106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0F51F18-EF64-86F9-47B3-A01767CE02D8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3396758" y="4021331"/>
            <a:ext cx="914527" cy="1400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80B0F-6488-DF85-BC7B-4C2CBE76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模型的訓練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D641ED9-2BFD-3539-FE92-AECD86FE1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340" y="2795109"/>
            <a:ext cx="2467319" cy="36200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9A973C-F5EA-91E2-B9FD-52677A9A7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345" y="2776057"/>
            <a:ext cx="2410161" cy="3810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79E353A-1D67-1ACC-6CA2-A97662439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02" y="2237206"/>
            <a:ext cx="1829055" cy="400106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44E7DF8-3961-02FB-D749-60764EF11B98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3442657" y="2437259"/>
            <a:ext cx="1419683" cy="53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F7B07C8-815B-BB50-0D4A-EBB45A8B3E38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3037789" y="2976110"/>
            <a:ext cx="1824551" cy="1393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6B81069-872D-5AF1-D26A-C08A37254855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7329659" y="2966584"/>
            <a:ext cx="1419686" cy="9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214B14A-59F2-16B9-39C9-DC1575310E21}"/>
              </a:ext>
            </a:extLst>
          </p:cNvPr>
          <p:cNvSpPr txBox="1"/>
          <p:nvPr/>
        </p:nvSpPr>
        <p:spPr>
          <a:xfrm>
            <a:off x="1241105" y="1868488"/>
            <a:ext cx="2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讀取存放在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檔裡的資料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665CF15-53A3-746B-CF9C-9C1B1E91BE77}"/>
              </a:ext>
            </a:extLst>
          </p:cNvPr>
          <p:cNvSpPr txBox="1"/>
          <p:nvPr/>
        </p:nvSpPr>
        <p:spPr>
          <a:xfrm>
            <a:off x="1042097" y="3029640"/>
            <a:ext cx="32492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檔的資料讀取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wave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音檔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CE2BCA9-75C3-7654-8AD5-04EED25DCB1B}"/>
              </a:ext>
            </a:extLst>
          </p:cNvPr>
          <p:cNvSpPr txBox="1"/>
          <p:nvPr/>
        </p:nvSpPr>
        <p:spPr>
          <a:xfrm>
            <a:off x="8790484" y="2406725"/>
            <a:ext cx="2377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模型訓練完生成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.h5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B277DAC-9C7E-5391-CB51-B32EF8C6BE59}"/>
              </a:ext>
            </a:extLst>
          </p:cNvPr>
          <p:cNvSpPr txBox="1"/>
          <p:nvPr/>
        </p:nvSpPr>
        <p:spPr>
          <a:xfrm>
            <a:off x="4993503" y="3656688"/>
            <a:ext cx="2753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保留長度大於三秒的資料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2C89505-FE44-C26B-81E5-3E9B51582D08}"/>
              </a:ext>
            </a:extLst>
          </p:cNvPr>
          <p:cNvSpPr txBox="1"/>
          <p:nvPr/>
        </p:nvSpPr>
        <p:spPr>
          <a:xfrm>
            <a:off x="4950393" y="4295034"/>
            <a:ext cx="28392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librosa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讀取音檔的值，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格式為</a:t>
            </a:r>
            <a:r>
              <a:rPr lang="en-US" altLang="zh-TW" b="0" i="0" dirty="0" err="1">
                <a:solidFill>
                  <a:srgbClr val="4D4D4D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ndarray</a:t>
            </a:r>
            <a:r>
              <a:rPr lang="en-US" altLang="zh-TW" b="0" i="0" dirty="0">
                <a:solidFill>
                  <a:srgbClr val="4D4D4D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0" i="0" dirty="0">
                <a:solidFill>
                  <a:srgbClr val="4D4D4D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en-US" altLang="zh-TW" b="0" i="0" dirty="0">
                <a:solidFill>
                  <a:srgbClr val="4D4D4D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364520-C05D-3BF4-9959-DCFB430B0D64}"/>
              </a:ext>
            </a:extLst>
          </p:cNvPr>
          <p:cNvSpPr txBox="1"/>
          <p:nvPr/>
        </p:nvSpPr>
        <p:spPr>
          <a:xfrm>
            <a:off x="5064928" y="5210379"/>
            <a:ext cx="26101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按照時間順序求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頻譜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B5D80E7-6080-2C6E-BB5D-BA0B56B517D2}"/>
              </a:ext>
            </a:extLst>
          </p:cNvPr>
          <p:cNvSpPr txBox="1"/>
          <p:nvPr/>
        </p:nvSpPr>
        <p:spPr>
          <a:xfrm>
            <a:off x="4451057" y="5848725"/>
            <a:ext cx="38379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最後用轉換好的頻譜用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CNN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模型訓練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198E564-DC2C-D90E-7AEE-787C0F1F25F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370013" y="4941365"/>
            <a:ext cx="0" cy="269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6BB57AD-7FAB-9962-3842-FCC5696389BF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6370012" y="5579711"/>
            <a:ext cx="1" cy="269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27DB554-D11B-FA2D-5B5A-40224C226CDF}"/>
              </a:ext>
            </a:extLst>
          </p:cNvPr>
          <p:cNvCxnSpPr>
            <a:cxnSpLocks/>
            <a:stCxn id="22" idx="2"/>
            <a:endCxn id="9" idx="0"/>
          </p:cNvCxnSpPr>
          <p:nvPr/>
        </p:nvCxnSpPr>
        <p:spPr>
          <a:xfrm>
            <a:off x="6370013" y="4026020"/>
            <a:ext cx="0" cy="269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11BB363-D0BD-91E5-8F8D-E032DCBCD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472" y="3407096"/>
            <a:ext cx="1019317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0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F558C-9287-9955-7523-14E5AF83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Mel</a:t>
            </a:r>
            <a:r>
              <a:rPr lang="zh-TW" altLang="en-US" dirty="0"/>
              <a:t>頻譜圖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9D2ADF-B631-8D6B-B0E7-565E1F5FC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952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6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0CA93-E59A-8FD7-7AC6-F701E4A4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實際測試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C40785-9678-399B-278E-A2B61D5E8A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552"/>
          <a:stretch/>
        </p:blipFill>
        <p:spPr>
          <a:xfrm>
            <a:off x="838200" y="2849006"/>
            <a:ext cx="1778000" cy="381053"/>
          </a:xfrm>
          <a:prstGeom prst="rect">
            <a:avLst/>
          </a:prstGeom>
        </p:spPr>
      </p:pic>
      <p:grpSp>
        <p:nvGrpSpPr>
          <p:cNvPr id="79" name="群組 78">
            <a:extLst>
              <a:ext uri="{FF2B5EF4-FFF2-40B4-BE49-F238E27FC236}">
                <a16:creationId xmlns:a16="http://schemas.microsoft.com/office/drawing/2014/main" id="{8465E9F4-D92A-4E39-E421-25742DFBEBFF}"/>
              </a:ext>
            </a:extLst>
          </p:cNvPr>
          <p:cNvGrpSpPr/>
          <p:nvPr/>
        </p:nvGrpSpPr>
        <p:grpSpPr>
          <a:xfrm>
            <a:off x="5339286" y="4022461"/>
            <a:ext cx="5220430" cy="1814935"/>
            <a:chOff x="6133370" y="4677940"/>
            <a:chExt cx="5220430" cy="181493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95C1BBD-55C3-06FF-721D-765A4BFD8493}"/>
                </a:ext>
              </a:extLst>
            </p:cNvPr>
            <p:cNvGrpSpPr/>
            <p:nvPr/>
          </p:nvGrpSpPr>
          <p:grpSpPr>
            <a:xfrm>
              <a:off x="6133370" y="4677940"/>
              <a:ext cx="5220430" cy="1814935"/>
              <a:chOff x="838200" y="3035299"/>
              <a:chExt cx="5220430" cy="1814935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5639952F-E727-28B6-42A9-793AC03E8D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80646"/>
              <a:stretch/>
            </p:blipFill>
            <p:spPr>
              <a:xfrm>
                <a:off x="838200" y="3956050"/>
                <a:ext cx="5220429" cy="894184"/>
              </a:xfrm>
              <a:prstGeom prst="rect">
                <a:avLst/>
              </a:prstGeom>
            </p:spPr>
          </p:pic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B1DE9FB8-55AD-9C5A-A54E-12A8A8F481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512" b="78559"/>
              <a:stretch/>
            </p:blipFill>
            <p:spPr>
              <a:xfrm>
                <a:off x="838201" y="3035299"/>
                <a:ext cx="5220429" cy="920751"/>
              </a:xfrm>
              <a:prstGeom prst="rect">
                <a:avLst/>
              </a:prstGeom>
            </p:spPr>
          </p:pic>
        </p:grpSp>
        <p:pic>
          <p:nvPicPr>
            <p:cNvPr id="9" name="test22-06-04_16-01-06">
              <a:hlinkClick r:id="" action="ppaction://media"/>
              <a:extLst>
                <a:ext uri="{FF2B5EF4-FFF2-40B4-BE49-F238E27FC236}">
                  <a16:creationId xmlns:a16="http://schemas.microsoft.com/office/drawing/2014/main" id="{8D9D6523-C5FD-3B18-41CD-8E30BD599690}"/>
                </a:ext>
              </a:extLst>
            </p:cNvPr>
            <p:cNvPicPr>
              <a:picLocks noChangeAspect="1"/>
            </p:cNvPicPr>
            <p:nvPr>
              <a:audi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>
              <a:off x="10854106" y="6045783"/>
              <a:ext cx="406400" cy="406400"/>
            </a:xfrm>
            <a:prstGeom prst="rect">
              <a:avLst/>
            </a:prstGeom>
          </p:spPr>
        </p:pic>
      </p:grpSp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C05C6A1B-8DAE-8241-9D65-ADC3EE3BE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4799" y="2062521"/>
            <a:ext cx="2038635" cy="38105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5DE3164-9B9A-A279-17A5-6459A1769716}"/>
              </a:ext>
            </a:extLst>
          </p:cNvPr>
          <p:cNvSpPr txBox="1"/>
          <p:nvPr/>
        </p:nvSpPr>
        <p:spPr>
          <a:xfrm>
            <a:off x="3543689" y="242677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讀取模型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612CBFC-76EB-1550-EA0D-0C75B4D713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5066" y="2062521"/>
            <a:ext cx="2410161" cy="38105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FDBE4B2-16D6-863E-DBE2-F292ABFF27D3}"/>
              </a:ext>
            </a:extLst>
          </p:cNvPr>
          <p:cNvSpPr txBox="1"/>
          <p:nvPr/>
        </p:nvSpPr>
        <p:spPr>
          <a:xfrm>
            <a:off x="6133370" y="2438539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錄製聲音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A6C131A-CADA-DA43-931E-D3B8AED64E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540147" y="2443574"/>
            <a:ext cx="0" cy="595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570D25B-2506-CBA2-7A90-C53DD51CCC5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124116" y="2443574"/>
            <a:ext cx="1" cy="595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F35FA5E8-79EC-D14C-B01E-CC203DB287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3005" y="2062521"/>
            <a:ext cx="1589528" cy="381052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51AA5267-B389-0AAB-3C4E-91BD5BEF94DE}"/>
              </a:ext>
            </a:extLst>
          </p:cNvPr>
          <p:cNvSpPr txBox="1"/>
          <p:nvPr/>
        </p:nvSpPr>
        <p:spPr>
          <a:xfrm>
            <a:off x="8297769" y="2438539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語音轉文字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E7EE87A-7B8F-D862-9FE9-7B929F4881C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297769" y="2443573"/>
            <a:ext cx="0" cy="595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0595DA76-416F-F291-0D08-5F76D37BCA6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16200" y="3039533"/>
            <a:ext cx="2021369" cy="389467"/>
          </a:xfrm>
          <a:prstGeom prst="bentConnector3">
            <a:avLst>
              <a:gd name="adj1" fmla="val 3538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597B89E8-B004-120E-0BF5-8F8FD3291A71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4637569" y="3429000"/>
            <a:ext cx="701717" cy="413830"/>
          </a:xfrm>
          <a:prstGeom prst="bentConnector3">
            <a:avLst>
              <a:gd name="adj1" fmla="val -25405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圖片 66">
            <a:extLst>
              <a:ext uri="{FF2B5EF4-FFF2-40B4-BE49-F238E27FC236}">
                <a16:creationId xmlns:a16="http://schemas.microsoft.com/office/drawing/2014/main" id="{AF8D9E73-BFB0-84F8-406F-81E94E6CDE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2330" y="4803895"/>
            <a:ext cx="1495634" cy="333422"/>
          </a:xfrm>
          <a:prstGeom prst="rect">
            <a:avLst/>
          </a:prstGeom>
        </p:spPr>
      </p:pic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8E6F246A-308B-0CB9-4BDC-56003521564D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3540147" y="3818469"/>
            <a:ext cx="0" cy="9854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D7B13AB-813E-7F4E-8A46-2729DFC75C4C}"/>
              </a:ext>
            </a:extLst>
          </p:cNvPr>
          <p:cNvSpPr txBox="1"/>
          <p:nvPr/>
        </p:nvSpPr>
        <p:spPr>
          <a:xfrm>
            <a:off x="3543690" y="4065231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模型預測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5D08EED-9816-B983-C4A8-AB2540677A3B}"/>
              </a:ext>
            </a:extLst>
          </p:cNvPr>
          <p:cNvSpPr txBox="1"/>
          <p:nvPr/>
        </p:nvSpPr>
        <p:spPr>
          <a:xfrm>
            <a:off x="3540147" y="443456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資料處理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A03F49E1-E66F-F9DA-5566-B55A7F39CDA0}"/>
              </a:ext>
            </a:extLst>
          </p:cNvPr>
          <p:cNvSpPr txBox="1"/>
          <p:nvPr/>
        </p:nvSpPr>
        <p:spPr>
          <a:xfrm>
            <a:off x="5339286" y="3658164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產生判斷結果</a:t>
            </a:r>
          </a:p>
        </p:txBody>
      </p:sp>
    </p:spTree>
    <p:extLst>
      <p:ext uri="{BB962C8B-B14F-4D97-AF65-F5344CB8AC3E}">
        <p14:creationId xmlns:p14="http://schemas.microsoft.com/office/powerpoint/2010/main" val="510905685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</TotalTime>
  <Words>294</Words>
  <Application>Microsoft Office PowerPoint</Application>
  <PresentationFormat>寬螢幕</PresentationFormat>
  <Paragraphs>88</Paragraphs>
  <Slides>10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Office 佈景主題</vt:lpstr>
      <vt:lpstr>危險聲音&amp;語音辨識</vt:lpstr>
      <vt:lpstr>版本控管</vt:lpstr>
      <vt:lpstr>檔案資料夾</vt:lpstr>
      <vt:lpstr>流程</vt:lpstr>
      <vt:lpstr>架構</vt:lpstr>
      <vt:lpstr>資料庫的蒐集 錄三秒鐘的音檔，並按照指定路徑、標籤存放</vt:lpstr>
      <vt:lpstr>模型的訓練</vt:lpstr>
      <vt:lpstr>Mel頻譜圖</vt:lpstr>
      <vt:lpstr>實際測試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婕綸 陳</dc:creator>
  <cp:lastModifiedBy>婕綸 陳</cp:lastModifiedBy>
  <cp:revision>19</cp:revision>
  <dcterms:created xsi:type="dcterms:W3CDTF">2022-06-02T07:02:54Z</dcterms:created>
  <dcterms:modified xsi:type="dcterms:W3CDTF">2022-06-19T07:37:30Z</dcterms:modified>
</cp:coreProperties>
</file>